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  <p:sldMasterId id="2147483828" r:id="rId2"/>
  </p:sldMasterIdLst>
  <p:notesMasterIdLst>
    <p:notesMasterId r:id="rId18"/>
  </p:notesMasterIdLst>
  <p:sldIdLst>
    <p:sldId id="447" r:id="rId3"/>
    <p:sldId id="449" r:id="rId4"/>
    <p:sldId id="450" r:id="rId5"/>
    <p:sldId id="458" r:id="rId6"/>
    <p:sldId id="465" r:id="rId7"/>
    <p:sldId id="455" r:id="rId8"/>
    <p:sldId id="459" r:id="rId9"/>
    <p:sldId id="456" r:id="rId10"/>
    <p:sldId id="460" r:id="rId11"/>
    <p:sldId id="457" r:id="rId12"/>
    <p:sldId id="461" r:id="rId13"/>
    <p:sldId id="451" r:id="rId14"/>
    <p:sldId id="463" r:id="rId15"/>
    <p:sldId id="464" r:id="rId16"/>
    <p:sldId id="45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82591" autoAdjust="0"/>
  </p:normalViewPr>
  <p:slideViewPr>
    <p:cSldViewPr>
      <p:cViewPr varScale="1">
        <p:scale>
          <a:sx n="96" d="100"/>
          <a:sy n="96" d="100"/>
        </p:scale>
        <p:origin x="20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292B6-E317-4E24-A4F3-50E0B44E4B0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DA29C-D390-499A-8C63-37119492FD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A29C-D390-499A-8C63-37119492FD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73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A29C-D390-499A-8C63-37119492FD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7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626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22" name="Rounded Rectangle 21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8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2" y="0"/>
            <a:ext cx="9143998" cy="5803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de-DE" sz="1900" dirty="0">
              <a:solidFill>
                <a:prstClr val="black"/>
              </a:solidFill>
            </a:endParaRPr>
          </a:p>
        </p:txBody>
      </p:sp>
      <p:sp>
        <p:nvSpPr>
          <p:cNvPr id="9" name="Rechteck 8"/>
          <p:cNvSpPr/>
          <p:nvPr userDrawn="1"/>
        </p:nvSpPr>
        <p:spPr bwMode="auto">
          <a:xfrm flipV="1">
            <a:off x="2" y="5803200"/>
            <a:ext cx="9143998" cy="1054800"/>
          </a:xfrm>
          <a:prstGeom prst="rect">
            <a:avLst/>
          </a:prstGeom>
          <a:solidFill>
            <a:srgbClr val="EAEAEA"/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de-DE" sz="1900" dirty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-78385" y="-2129246"/>
            <a:ext cx="1847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09"/>
            <a:endParaRPr lang="en-US" sz="1900" dirty="0">
              <a:solidFill>
                <a:prstClr val="black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83385" y="2"/>
            <a:ext cx="7577234" cy="3741441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8800" b="0" cap="all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83385" y="3741443"/>
            <a:ext cx="7577234" cy="2061759"/>
          </a:xfrm>
        </p:spPr>
        <p:txBody>
          <a:bodyPr anchor="t" anchorCtr="0"/>
          <a:lstStyle>
            <a:lvl1pPr marL="0" indent="0">
              <a:lnSpc>
                <a:spcPct val="80000"/>
              </a:lnSpc>
              <a:buNone/>
              <a:defRPr sz="4400">
                <a:solidFill>
                  <a:srgbClr val="7F7F7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35295" y="6152561"/>
            <a:ext cx="5122280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7241" y="6152561"/>
            <a:ext cx="685820" cy="360000"/>
          </a:xfrm>
        </p:spPr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4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387242" y="410830"/>
            <a:ext cx="8351099" cy="107312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40" y="1483952"/>
            <a:ext cx="5465322" cy="4319248"/>
          </a:xfrm>
          <a:noFill/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4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87242" y="410830"/>
            <a:ext cx="8351099" cy="107312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81659" y="1483952"/>
            <a:ext cx="2148000" cy="4319248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61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64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D9D9"/>
          </a:solidFill>
          <a:ln w="12700">
            <a:noFill/>
            <a:round/>
            <a:headEnd/>
            <a:tailEnd/>
          </a:ln>
        </p:spPr>
        <p:txBody>
          <a:bodyPr rot="0" spcFirstLastPara="0" vert="horz" wrap="square" lIns="91431" tIns="45715" rIns="91431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  <p:sp>
        <p:nvSpPr>
          <p:cNvPr id="45" name="Inhaltsplatzhalter 2"/>
          <p:cNvSpPr>
            <a:spLocks noGrp="1"/>
          </p:cNvSpPr>
          <p:nvPr>
            <p:ph idx="1"/>
          </p:nvPr>
        </p:nvSpPr>
        <p:spPr>
          <a:xfrm>
            <a:off x="387242" y="1483952"/>
            <a:ext cx="8351099" cy="4319248"/>
          </a:xfrm>
          <a:noFill/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7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22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4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23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0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31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33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32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7" name="Rounded Rectangle 16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9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4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1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107109"/>
            <a:ext cx="7408333" cy="4019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5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3" r:id="rId8"/>
    <p:sldLayoutId id="2147483812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7242" y="410830"/>
            <a:ext cx="8351099" cy="107312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7242" y="1483952"/>
            <a:ext cx="8351099" cy="4247998"/>
          </a:xfrm>
          <a:prstGeom prst="rect">
            <a:avLst/>
          </a:prstGeom>
        </p:spPr>
        <p:txBody>
          <a:bodyPr vert="horz" lIns="1080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35295" y="6152561"/>
            <a:ext cx="512228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200">
                <a:solidFill>
                  <a:srgbClr val="7F7F7F"/>
                </a:solidFill>
              </a:defRPr>
            </a:lvl1pPr>
          </a:lstStyle>
          <a:p>
            <a:pPr defTabSz="914309"/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7241" y="6152561"/>
            <a:ext cx="68582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pPr defTabSz="914309"/>
            <a:fld id="{75A4F164-3A46-4CEE-A25C-CA523D5E42F3}" type="slidenum">
              <a:rPr lang="en-US" smtClean="0"/>
              <a:pPr defTabSz="914309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2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3050" indent="-273050" algn="l" defTabSz="914400" rtl="0" eaLnBrk="1" latinLnBrk="0" hangingPunct="1"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808038" indent="-273050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081088" indent="-177800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436688" indent="-177800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793875" indent="-179388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371600"/>
          </a:xfrm>
        </p:spPr>
        <p:txBody>
          <a:bodyPr anchor="t">
            <a:no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13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Governing Council of SIAP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4-5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December,2017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Chiba, Japan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14414" y="2057400"/>
            <a:ext cx="7167586" cy="2079625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Work Programme of SIAP</a:t>
            </a:r>
          </a:p>
          <a:p>
            <a:pPr algn="r"/>
            <a:r>
              <a:rPr lang="en-US" sz="3600" dirty="0" smtClean="0"/>
              <a:t> for 2018 and 2019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3429000"/>
            <a:ext cx="7772400" cy="708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US" sz="4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6815" y="3097212"/>
            <a:ext cx="7772400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9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484784"/>
            <a:ext cx="7408333" cy="4765379"/>
          </a:xfrm>
        </p:spPr>
        <p:txBody>
          <a:bodyPr>
            <a:normAutofit/>
          </a:bodyPr>
          <a:lstStyle/>
          <a:p>
            <a:r>
              <a:rPr lang="en-US" b="1" dirty="0" smtClean="0"/>
              <a:t>Goal 4: Excellence in Organizational Stewardship</a:t>
            </a:r>
          </a:p>
          <a:p>
            <a:pPr lvl="1"/>
            <a:r>
              <a:rPr lang="en-US" dirty="0" smtClean="0"/>
              <a:t>Outcome: Sustained resource support by member States and statistics development partners for cost-effective regional statistical training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Strategy:</a:t>
            </a:r>
          </a:p>
          <a:p>
            <a:pPr lvl="2"/>
            <a:r>
              <a:rPr lang="en-US" dirty="0" smtClean="0"/>
              <a:t>Appropriate staffing pattern for SIAP</a:t>
            </a:r>
          </a:p>
          <a:p>
            <a:pPr lvl="2"/>
            <a:r>
              <a:rPr lang="en-US" dirty="0" smtClean="0"/>
              <a:t>Develop effective communication and advocacy strategy for resource mobilization</a:t>
            </a:r>
          </a:p>
          <a:p>
            <a:pPr lvl="2"/>
            <a:r>
              <a:rPr lang="en-US" dirty="0" smtClean="0"/>
              <a:t>Develop online database and platforms for sharing information and delivering e-learning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Goals, Outcomes, Strategy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7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Outputs for Goal 4:</a:t>
            </a:r>
          </a:p>
          <a:p>
            <a:pPr lvl="1"/>
            <a:r>
              <a:rPr lang="en-US" dirty="0" smtClean="0"/>
              <a:t>Contract adequate professional and support staff</a:t>
            </a:r>
          </a:p>
          <a:p>
            <a:pPr lvl="1"/>
            <a:r>
              <a:rPr lang="en-US" dirty="0" smtClean="0"/>
              <a:t>Calls for funding SIAP</a:t>
            </a:r>
          </a:p>
          <a:p>
            <a:pPr lvl="1"/>
            <a:r>
              <a:rPr lang="en-US" dirty="0" smtClean="0"/>
              <a:t>Website of SIAP to be effective for communication</a:t>
            </a:r>
          </a:p>
          <a:p>
            <a:pPr lvl="1"/>
            <a:r>
              <a:rPr lang="en-US" dirty="0" smtClean="0"/>
              <a:t>Conduct evaluation exercises on the activities of SIAP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Goals, Outcomes, Strategy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0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683766"/>
              </p:ext>
            </p:extLst>
          </p:nvPr>
        </p:nvGraphicFramePr>
        <p:xfrm>
          <a:off x="467545" y="1870680"/>
          <a:ext cx="8219256" cy="401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121"/>
                <a:gridCol w="1449816"/>
                <a:gridCol w="1440240"/>
                <a:gridCol w="1482079"/>
              </a:tblGrid>
              <a:tr h="9353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Outputs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Estimated cost</a:t>
                      </a:r>
                      <a:r>
                        <a:rPr lang="en-US" sz="2000" baseline="0" dirty="0" smtClean="0"/>
                        <a:t> to SIAP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Estimated Gap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A: Improved knowledge of Government Officials/ Statisticians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959,000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460,000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1,419,000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8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B: Strengthened capacity of NSS to provide training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16,000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16,000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4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C: Strengthened capacity  to advocate for and obtain support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15,000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15,000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1,450,000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Work Plan (2018 and 2019) 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236442"/>
              </p:ext>
            </p:extLst>
          </p:nvPr>
        </p:nvGraphicFramePr>
        <p:xfrm>
          <a:off x="323528" y="1412775"/>
          <a:ext cx="8568952" cy="4515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817406"/>
                <a:gridCol w="2199111"/>
                <a:gridCol w="1744123"/>
              </a:tblGrid>
              <a:tr h="7770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Outputs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Est.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cost</a:t>
                      </a:r>
                      <a:r>
                        <a:rPr lang="en-US" sz="2000" baseline="0" dirty="0" smtClean="0"/>
                        <a:t> to SIAP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Estimated Gap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804">
                <a:tc>
                  <a:txBody>
                    <a:bodyPr/>
                    <a:lstStyle/>
                    <a:p>
                      <a:r>
                        <a:rPr lang="en-US" dirty="0" smtClean="0"/>
                        <a:t>A1: Foundations of Statistics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577">
                <a:tc>
                  <a:txBody>
                    <a:bodyPr/>
                    <a:lstStyle/>
                    <a:p>
                      <a:r>
                        <a:rPr lang="en-US" dirty="0" smtClean="0"/>
                        <a:t>A2:Regional, Sub-regional</a:t>
                      </a:r>
                      <a:r>
                        <a:rPr lang="en-US" baseline="0" dirty="0" smtClean="0"/>
                        <a:t> and country focused training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746,000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235,000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981,000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93">
                <a:tc>
                  <a:txBody>
                    <a:bodyPr/>
                    <a:lstStyle/>
                    <a:p>
                      <a:r>
                        <a:rPr lang="en-US" dirty="0" smtClean="0"/>
                        <a:t>A3:Research based training course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781">
                <a:tc>
                  <a:txBody>
                    <a:bodyPr/>
                    <a:lstStyle/>
                    <a:p>
                      <a:r>
                        <a:rPr lang="en-US" dirty="0" smtClean="0"/>
                        <a:t>A4: Seminar, workshops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225,000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325,000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dirty="0" smtClean="0"/>
                        <a:t>A5: Training needs assessment and evaluation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4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959,000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1419,000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area of Gap in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96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MIC, Government of Japan and other member countries</a:t>
            </a:r>
          </a:p>
          <a:p>
            <a:r>
              <a:rPr lang="en-US" dirty="0" smtClean="0"/>
              <a:t>PARIS21</a:t>
            </a:r>
          </a:p>
          <a:p>
            <a:r>
              <a:rPr lang="en-US" dirty="0" smtClean="0"/>
              <a:t>ILO</a:t>
            </a:r>
          </a:p>
          <a:p>
            <a:r>
              <a:rPr lang="en-US" dirty="0" smtClean="0"/>
              <a:t>FAO for 2018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to meet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66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071811"/>
            <a:ext cx="7408333" cy="12144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Thank you</a:t>
            </a:r>
            <a:endParaRPr lang="en-IN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7" y="1405128"/>
            <a:ext cx="7524824" cy="4845035"/>
          </a:xfrm>
        </p:spPr>
        <p:txBody>
          <a:bodyPr>
            <a:normAutofit/>
          </a:bodyPr>
          <a:lstStyle/>
          <a:p>
            <a:r>
              <a:rPr lang="en-IN" b="1" dirty="0" smtClean="0"/>
              <a:t>Overall objective</a:t>
            </a:r>
          </a:p>
          <a:p>
            <a:pPr lvl="1"/>
            <a:r>
              <a:rPr lang="en-IN" sz="2400" u="sng" dirty="0" smtClean="0"/>
              <a:t>Strengthen the capacity </a:t>
            </a:r>
            <a:r>
              <a:rPr lang="en-IN" sz="2400" dirty="0" smtClean="0"/>
              <a:t>of member and associate member States </a:t>
            </a:r>
          </a:p>
          <a:p>
            <a:pPr lvl="2"/>
            <a:r>
              <a:rPr lang="en-IN" sz="2400" dirty="0" smtClean="0"/>
              <a:t>Produce, process, analyse and disseminate</a:t>
            </a:r>
          </a:p>
          <a:p>
            <a:pPr lvl="3"/>
            <a:r>
              <a:rPr lang="en-IN" sz="2200" dirty="0" smtClean="0"/>
              <a:t>Official statistics</a:t>
            </a:r>
          </a:p>
          <a:p>
            <a:pPr lvl="2"/>
            <a:r>
              <a:rPr lang="en-IN" sz="2600" dirty="0"/>
              <a:t>Measuring progress of development goals</a:t>
            </a:r>
          </a:p>
          <a:p>
            <a:pPr lvl="4"/>
            <a:r>
              <a:rPr lang="en-IN" sz="2400" dirty="0"/>
              <a:t>Inclusive, sustainable and resilient societies</a:t>
            </a:r>
          </a:p>
          <a:p>
            <a:pPr lvl="2"/>
            <a:r>
              <a:rPr lang="en-IN" sz="2400" dirty="0" smtClean="0"/>
              <a:t>In accordance with </a:t>
            </a:r>
          </a:p>
          <a:p>
            <a:pPr lvl="3"/>
            <a:r>
              <a:rPr lang="en-IN" sz="2400" dirty="0" smtClean="0"/>
              <a:t>Agreed standards</a:t>
            </a:r>
          </a:p>
          <a:p>
            <a:pPr lvl="3"/>
            <a:r>
              <a:rPr lang="en-IN" sz="2400" dirty="0" smtClean="0"/>
              <a:t>Good practices</a:t>
            </a:r>
          </a:p>
          <a:p>
            <a:pPr lvl="3"/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Strategic Plan 2015-2019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05128"/>
            <a:ext cx="7408333" cy="484503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Goal 1: Excellence in providing training</a:t>
            </a:r>
          </a:p>
          <a:p>
            <a:pPr lvl="1"/>
            <a:r>
              <a:rPr lang="en-US" dirty="0" smtClean="0"/>
              <a:t>Outcome</a:t>
            </a:r>
          </a:p>
          <a:p>
            <a:pPr lvl="2"/>
            <a:r>
              <a:rPr lang="en-US" dirty="0" smtClean="0"/>
              <a:t>Improved knowledge and skills of officials/  statisticians</a:t>
            </a:r>
          </a:p>
          <a:p>
            <a:pPr lvl="3"/>
            <a:r>
              <a:rPr lang="en-US" dirty="0" smtClean="0"/>
              <a:t>Produce, process, analyze and manage </a:t>
            </a:r>
          </a:p>
          <a:p>
            <a:pPr lvl="4"/>
            <a:r>
              <a:rPr lang="en-US" dirty="0" smtClean="0"/>
              <a:t>Quality official statistics</a:t>
            </a:r>
          </a:p>
          <a:p>
            <a:pPr lvl="1"/>
            <a:r>
              <a:rPr lang="en-US" dirty="0" smtClean="0"/>
              <a:t>Strategy</a:t>
            </a:r>
          </a:p>
          <a:p>
            <a:pPr lvl="2"/>
            <a:r>
              <a:rPr lang="en-US" dirty="0" smtClean="0"/>
              <a:t>Courses on economic, social and population, gender, environment  and agriculture statistics  </a:t>
            </a:r>
          </a:p>
          <a:p>
            <a:pPr lvl="2"/>
            <a:r>
              <a:rPr lang="en-US" dirty="0" smtClean="0"/>
              <a:t>Address demand for training in new areas</a:t>
            </a:r>
          </a:p>
          <a:p>
            <a:pPr lvl="3"/>
            <a:r>
              <a:rPr lang="en-US" dirty="0" smtClean="0"/>
              <a:t>IT related</a:t>
            </a:r>
          </a:p>
          <a:p>
            <a:pPr lvl="3"/>
            <a:r>
              <a:rPr lang="en-US" dirty="0" smtClean="0"/>
              <a:t>Leadership and management</a:t>
            </a:r>
          </a:p>
          <a:p>
            <a:pPr lvl="2"/>
            <a:r>
              <a:rPr lang="en-US" dirty="0" smtClean="0"/>
              <a:t>Sub-regional courses</a:t>
            </a:r>
          </a:p>
          <a:p>
            <a:pPr lvl="2"/>
            <a:r>
              <a:rPr lang="en-US" dirty="0" smtClean="0"/>
              <a:t>Web-based training</a:t>
            </a:r>
          </a:p>
          <a:p>
            <a:pPr lvl="2"/>
            <a:r>
              <a:rPr lang="en-US" dirty="0" smtClean="0"/>
              <a:t>Research based training</a:t>
            </a:r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Goals, Outcomes, Strategy and Outputs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816424"/>
          </a:xfrm>
        </p:spPr>
        <p:txBody>
          <a:bodyPr>
            <a:normAutofit/>
          </a:bodyPr>
          <a:lstStyle/>
          <a:p>
            <a:r>
              <a:rPr lang="en-US" b="1" dirty="0" smtClean="0"/>
              <a:t>Outputs for Goal 1: </a:t>
            </a:r>
          </a:p>
          <a:p>
            <a:pPr lvl="1"/>
            <a:r>
              <a:rPr lang="en-US" dirty="0" smtClean="0"/>
              <a:t>SIAP JICA courses- at least 2 per year</a:t>
            </a:r>
          </a:p>
          <a:p>
            <a:pPr lvl="1"/>
            <a:r>
              <a:rPr lang="en-US" dirty="0" smtClean="0"/>
              <a:t>Short courses: 22</a:t>
            </a:r>
          </a:p>
          <a:p>
            <a:pPr lvl="1"/>
            <a:r>
              <a:rPr lang="en-US" dirty="0" smtClean="0"/>
              <a:t>By location</a:t>
            </a:r>
          </a:p>
          <a:p>
            <a:pPr lvl="2"/>
            <a:r>
              <a:rPr lang="en-US" dirty="0" smtClean="0"/>
              <a:t>Regional: 6</a:t>
            </a:r>
          </a:p>
          <a:p>
            <a:pPr lvl="2"/>
            <a:r>
              <a:rPr lang="en-US" dirty="0" smtClean="0"/>
              <a:t>Sub regional: 10</a:t>
            </a:r>
          </a:p>
          <a:p>
            <a:pPr lvl="2"/>
            <a:r>
              <a:rPr lang="en-US" dirty="0" smtClean="0"/>
              <a:t>In-country:6</a:t>
            </a:r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Goals, Outcomes, Strategy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4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Output for Goal 1 (contd.)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modality</a:t>
            </a:r>
          </a:p>
          <a:p>
            <a:pPr lvl="2"/>
            <a:r>
              <a:rPr lang="en-US" dirty="0"/>
              <a:t>Face-to-face : 8</a:t>
            </a:r>
          </a:p>
          <a:p>
            <a:pPr lvl="2"/>
            <a:r>
              <a:rPr lang="en-US" dirty="0"/>
              <a:t>Blended learning: 8</a:t>
            </a:r>
          </a:p>
          <a:p>
            <a:pPr lvl="2"/>
            <a:r>
              <a:rPr lang="en-US" dirty="0"/>
              <a:t>E-learning: 6</a:t>
            </a:r>
          </a:p>
          <a:p>
            <a:pPr lvl="1"/>
            <a:r>
              <a:rPr lang="en-US" dirty="0"/>
              <a:t>Management seminar: 1 per year</a:t>
            </a:r>
          </a:p>
          <a:p>
            <a:pPr lvl="1"/>
            <a:r>
              <a:rPr lang="en-US" dirty="0"/>
              <a:t>Statistical Quality workshop : 1 per year</a:t>
            </a:r>
          </a:p>
          <a:p>
            <a:pPr lvl="1"/>
            <a:r>
              <a:rPr lang="en-US" dirty="0"/>
              <a:t>Evaluation framework and instrument for assessing training needs and measuring impact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Goals, Outcomes, Strategy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9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484784"/>
            <a:ext cx="8075239" cy="476537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Goal 2: Excellence in training resources</a:t>
            </a:r>
          </a:p>
          <a:p>
            <a:pPr lvl="1"/>
            <a:r>
              <a:rPr lang="en-US" dirty="0" smtClean="0"/>
              <a:t>Outcome: Strengthened capacity of NSS to provide statistical training</a:t>
            </a:r>
          </a:p>
          <a:p>
            <a:pPr lvl="1"/>
            <a:r>
              <a:rPr lang="en-US" dirty="0" smtClean="0"/>
              <a:t>Strategy</a:t>
            </a:r>
          </a:p>
          <a:p>
            <a:pPr lvl="2"/>
            <a:r>
              <a:rPr lang="en-US" dirty="0" smtClean="0"/>
              <a:t>Develop network of training institutions</a:t>
            </a:r>
          </a:p>
          <a:p>
            <a:pPr lvl="3"/>
            <a:r>
              <a:rPr lang="en-US" dirty="0" smtClean="0"/>
              <a:t>Agriculture, SEEA, Vital statistics, Civil registration, IT applications</a:t>
            </a:r>
          </a:p>
          <a:p>
            <a:pPr lvl="2"/>
            <a:r>
              <a:rPr lang="en-US" dirty="0" smtClean="0"/>
              <a:t>Training of trainers</a:t>
            </a:r>
          </a:p>
          <a:p>
            <a:pPr lvl="3"/>
            <a:r>
              <a:rPr lang="en-US" dirty="0" smtClean="0"/>
              <a:t>Certify trainers</a:t>
            </a:r>
          </a:p>
          <a:p>
            <a:pPr lvl="4"/>
            <a:r>
              <a:rPr lang="en-US" sz="2000" dirty="0" smtClean="0"/>
              <a:t>Basic statistics, administrative statistics, sampling methodology, national accounts, SEEA, agriculture stats</a:t>
            </a:r>
          </a:p>
          <a:p>
            <a:pPr lvl="3"/>
            <a:r>
              <a:rPr lang="en-US" sz="2200" dirty="0" smtClean="0"/>
              <a:t>Collaborative open on-line courses in partnership with STIs</a:t>
            </a:r>
          </a:p>
          <a:p>
            <a:pPr lvl="3"/>
            <a:r>
              <a:rPr lang="en-US" sz="2200" dirty="0" smtClean="0"/>
              <a:t>Certification of quality training material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Goals, Outcomes, Strategy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3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en-US" b="1" dirty="0" smtClean="0"/>
              <a:t>Outputs for Goal 2: </a:t>
            </a:r>
          </a:p>
          <a:p>
            <a:pPr lvl="1"/>
            <a:r>
              <a:rPr lang="en-US" dirty="0" smtClean="0"/>
              <a:t>Training of trainers: 1 per year</a:t>
            </a:r>
          </a:p>
          <a:p>
            <a:pPr lvl="1"/>
            <a:r>
              <a:rPr lang="en-US" dirty="0" smtClean="0"/>
              <a:t>Sub-regional training programmes with partners: 5 per year</a:t>
            </a:r>
          </a:p>
          <a:p>
            <a:pPr lvl="1"/>
            <a:r>
              <a:rPr lang="en-US" dirty="0" smtClean="0"/>
              <a:t>Develop and share open two on-line courses per year</a:t>
            </a:r>
          </a:p>
          <a:p>
            <a:pPr lvl="1"/>
            <a:r>
              <a:rPr lang="en-US" dirty="0" smtClean="0"/>
              <a:t>Create and update database of statistics experts available for providing training</a:t>
            </a:r>
          </a:p>
          <a:p>
            <a:pPr lvl="1"/>
            <a:r>
              <a:rPr lang="en-US" dirty="0" smtClean="0"/>
              <a:t>Region-wide training needs assessment ( 2 in five years)</a:t>
            </a:r>
          </a:p>
          <a:p>
            <a:pPr lvl="1"/>
            <a:r>
              <a:rPr lang="en-US" dirty="0" smtClean="0"/>
              <a:t>Develop a system of quality certification of training material</a:t>
            </a:r>
          </a:p>
          <a:p>
            <a:pPr lvl="1"/>
            <a:r>
              <a:rPr lang="en-US" dirty="0" smtClean="0"/>
              <a:t>Maintain platform to share on line material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Goals, Outcomes, Strategy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 3: Strengthened engagement with Stakeholders</a:t>
            </a:r>
          </a:p>
          <a:p>
            <a:pPr lvl="1"/>
            <a:r>
              <a:rPr lang="en-US" dirty="0" smtClean="0"/>
              <a:t>Outcome: Training well coordinated and enhanced by partnership and innovation</a:t>
            </a:r>
          </a:p>
          <a:p>
            <a:pPr lvl="1"/>
            <a:r>
              <a:rPr lang="en-US" dirty="0" smtClean="0"/>
              <a:t>Strategy: </a:t>
            </a:r>
          </a:p>
          <a:p>
            <a:pPr lvl="2"/>
            <a:r>
              <a:rPr lang="en-US" dirty="0" smtClean="0"/>
              <a:t>Well functioning Network of STIs</a:t>
            </a:r>
          </a:p>
          <a:p>
            <a:pPr lvl="2"/>
            <a:r>
              <a:rPr lang="en-US" dirty="0" smtClean="0"/>
              <a:t>Engage academic institutions</a:t>
            </a:r>
          </a:p>
          <a:p>
            <a:pPr lvl="2"/>
            <a:r>
              <a:rPr lang="en-US" dirty="0" smtClean="0"/>
              <a:t>Advocacy for statistics development and use of statistics for policy decisions</a:t>
            </a:r>
          </a:p>
          <a:p>
            <a:pPr lvl="2"/>
            <a:r>
              <a:rPr lang="en-US" dirty="0" smtClean="0"/>
              <a:t>Publish on training innovations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Goals, Outcomes, Strategy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Outputs for Goal 3:</a:t>
            </a:r>
          </a:p>
          <a:p>
            <a:r>
              <a:rPr lang="en-US" dirty="0" smtClean="0"/>
              <a:t>Annual workshop on forging partnership</a:t>
            </a:r>
          </a:p>
          <a:p>
            <a:r>
              <a:rPr lang="en-US" dirty="0" smtClean="0"/>
              <a:t>Manage programme of collaboration with members of Network</a:t>
            </a:r>
          </a:p>
          <a:p>
            <a:r>
              <a:rPr lang="en-US" dirty="0" smtClean="0"/>
              <a:t>Partnership with academic institutions to collaborate for research based training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Goals, Outcomes, Strategy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86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LOAD">
  <a:themeElements>
    <a:clrScheme name="Benutzerdefiniert 2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6775</TotalTime>
  <Words>691</Words>
  <Application>Microsoft Office PowerPoint</Application>
  <PresentationFormat>On-screen Show (4:3)</PresentationFormat>
  <Paragraphs>163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Bebas Neue</vt:lpstr>
      <vt:lpstr>Arial</vt:lpstr>
      <vt:lpstr>Calibri</vt:lpstr>
      <vt:lpstr>Calibri Light</vt:lpstr>
      <vt:lpstr>Candara</vt:lpstr>
      <vt:lpstr>Symbol</vt:lpstr>
      <vt:lpstr>Wingdings</vt:lpstr>
      <vt:lpstr>Waveform</vt:lpstr>
      <vt:lpstr>PRESENTATIONLOAD</vt:lpstr>
      <vt:lpstr>13th Governing Council of SIAP 4-5th December,2017 Chiba, Japan</vt:lpstr>
      <vt:lpstr>Strategic Plan 2015-2019</vt:lpstr>
      <vt:lpstr>Goals, Outcomes, Strategy and Outputs</vt:lpstr>
      <vt:lpstr>Goals, Outcomes, Strategy and Outputs</vt:lpstr>
      <vt:lpstr>Goals, Outcomes, Strategy and Outputs</vt:lpstr>
      <vt:lpstr>Goals, Outcomes, Strategy and Outputs</vt:lpstr>
      <vt:lpstr>Goals, Outcomes, Strategy and Outputs</vt:lpstr>
      <vt:lpstr>Goals, Outcomes, Strategy and Outputs</vt:lpstr>
      <vt:lpstr>Goals, Outcomes, Strategy and Outputs</vt:lpstr>
      <vt:lpstr>Goals, Outcomes, Strategy and Outputs</vt:lpstr>
      <vt:lpstr>Goals, Outcomes, Strategy and Outputs</vt:lpstr>
      <vt:lpstr>Work Plan (2018 and 2019) </vt:lpstr>
      <vt:lpstr>Main area of Gap in funds</vt:lpstr>
      <vt:lpstr>Sources to meet Gap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advanced Moodle e-learning platform management</dc:title>
  <dc:creator>SIAP</dc:creator>
  <cp:lastModifiedBy>Ashish Kumar</cp:lastModifiedBy>
  <cp:revision>346</cp:revision>
  <dcterms:created xsi:type="dcterms:W3CDTF">2014-03-11T21:27:28Z</dcterms:created>
  <dcterms:modified xsi:type="dcterms:W3CDTF">2017-11-28T06:42:38Z</dcterms:modified>
</cp:coreProperties>
</file>