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06" r:id="rId2"/>
    <p:sldId id="309" r:id="rId3"/>
    <p:sldId id="308" r:id="rId4"/>
    <p:sldId id="298" r:id="rId5"/>
    <p:sldId id="315" r:id="rId6"/>
    <p:sldId id="300" r:id="rId7"/>
    <p:sldId id="317" r:id="rId8"/>
    <p:sldId id="263" r:id="rId9"/>
    <p:sldId id="301" r:id="rId10"/>
    <p:sldId id="316" r:id="rId11"/>
    <p:sldId id="318" r:id="rId1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7B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77497" autoAdjust="0"/>
  </p:normalViewPr>
  <p:slideViewPr>
    <p:cSldViewPr>
      <p:cViewPr varScale="1">
        <p:scale>
          <a:sx n="62" d="100"/>
          <a:sy n="62" d="100"/>
        </p:scale>
        <p:origin x="624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2" d="100"/>
          <a:sy n="42" d="100"/>
        </p:scale>
        <p:origin x="-195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D7A0BE-6438-44CF-BF7E-FB4EB9C46234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8033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6EBB66-698C-4D42-8E44-083029EAF08F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256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757204-598E-41E3-84D3-B6058BB44E9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97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5FCAC2-9D2F-425A-AE44-BD6736B5F166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6792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D8F23-0771-4F05-A254-EBBAC8A3A4E6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8000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D8F23-0771-4F05-A254-EBBAC8A3A4E6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4043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EBB66-698C-4D42-8E44-083029EAF08F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D8F23-0771-4F05-A254-EBBAC8A3A4E6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4195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56" name="Text Box 88"/>
          <p:cNvSpPr txBox="1">
            <a:spLocks noChangeArrowheads="1"/>
          </p:cNvSpPr>
          <p:nvPr/>
        </p:nvSpPr>
        <p:spPr bwMode="auto">
          <a:xfrm>
            <a:off x="1547813" y="5157788"/>
            <a:ext cx="252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8457" name="Text Box 89"/>
          <p:cNvSpPr txBox="1">
            <a:spLocks noChangeArrowheads="1"/>
          </p:cNvSpPr>
          <p:nvPr/>
        </p:nvSpPr>
        <p:spPr bwMode="auto">
          <a:xfrm>
            <a:off x="1671638" y="4960938"/>
            <a:ext cx="217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58459" name="Rectangle 9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4307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58460" name="Rectangle 9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58462" name="Rectangle 9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46225" y="6116780"/>
            <a:ext cx="497775" cy="741220"/>
          </a:xfrm>
        </p:spPr>
        <p:txBody>
          <a:bodyPr anchor="ctr"/>
          <a:lstStyle>
            <a:lvl1pPr algn="ctr">
              <a:defRPr/>
            </a:lvl1pPr>
          </a:lstStyle>
          <a:p>
            <a:fld id="{BFFFAF9C-2575-4E04-A266-4EB176CE2E00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58466" name="Text Box 98"/>
          <p:cNvSpPr txBox="1">
            <a:spLocks noChangeArrowheads="1"/>
          </p:cNvSpPr>
          <p:nvPr/>
        </p:nvSpPr>
        <p:spPr bwMode="auto">
          <a:xfrm>
            <a:off x="3543300" y="650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0137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2BEA9B5C-5DAD-48F3-B479-4C91B91E134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0071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457200"/>
            <a:ext cx="2108200" cy="54010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2437" y="457200"/>
            <a:ext cx="6176963" cy="54010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D10C78-BB93-4331-B6AF-127F7B95AD6D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44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600200"/>
            <a:ext cx="4141788" cy="4191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188" y="1600200"/>
            <a:ext cx="4143375" cy="4191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0" y="6597650"/>
            <a:ext cx="539750" cy="260350"/>
          </a:xfrm>
        </p:spPr>
        <p:txBody>
          <a:bodyPr/>
          <a:lstStyle>
            <a:lvl1pPr>
              <a:defRPr/>
            </a:lvl1pPr>
          </a:lstStyle>
          <a:p>
            <a:fld id="{F3B379FA-76DB-49B6-9188-52E55E50555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798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721" y="1524000"/>
            <a:ext cx="8437563" cy="4191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66F59B1C-333C-406E-9CBF-964302C678BE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930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5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EA58CC82-9699-423B-8CA2-6987FF85F74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406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422580" cy="720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1398141"/>
            <a:ext cx="4141788" cy="44649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98141"/>
            <a:ext cx="4143375" cy="44649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002F40-A838-4A2C-A19C-182BCDA1EA8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573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571128"/>
            <a:ext cx="8229600" cy="576064"/>
          </a:xfrm>
        </p:spPr>
        <p:txBody>
          <a:bodyPr/>
          <a:lstStyle>
            <a:lvl1pPr>
              <a:defRPr>
                <a:solidFill>
                  <a:schemeClr val="accent5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0375" y="1219199"/>
            <a:ext cx="4040188" cy="720081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375" y="2083295"/>
            <a:ext cx="4040188" cy="3633267"/>
          </a:xfrm>
        </p:spPr>
        <p:txBody>
          <a:bodyPr/>
          <a:lstStyle>
            <a:lvl1pPr>
              <a:defRPr sz="2400">
                <a:solidFill>
                  <a:schemeClr val="accent5">
                    <a:lumMod val="25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25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25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25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4041775" cy="72007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083295"/>
            <a:ext cx="4041775" cy="3633267"/>
          </a:xfrm>
        </p:spPr>
        <p:txBody>
          <a:bodyPr/>
          <a:lstStyle>
            <a:lvl1pPr>
              <a:defRPr sz="2400">
                <a:solidFill>
                  <a:schemeClr val="accent5">
                    <a:lumMod val="25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25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25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25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63579C-3770-45BE-89DF-AED638C0563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2433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C20E87-124E-4C18-843F-0770FFFBF5F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032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0" y="6511373"/>
            <a:ext cx="467866" cy="333375"/>
          </a:xfrm>
        </p:spPr>
        <p:txBody>
          <a:bodyPr/>
          <a:lstStyle>
            <a:lvl1pPr>
              <a:defRPr/>
            </a:lvl1pPr>
          </a:lstStyle>
          <a:p>
            <a:fld id="{6438A406-E19A-4211-869D-8F0A9B9AAE60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889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0412"/>
            <a:ext cx="8219256" cy="526380"/>
          </a:xfrm>
          <a:effectLst/>
        </p:spPr>
        <p:txBody>
          <a:bodyPr anchor="b"/>
          <a:lstStyle>
            <a:lvl1pPr algn="l">
              <a:defRPr sz="2000" b="1">
                <a:effectLst/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00808"/>
            <a:ext cx="5111750" cy="4425355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425355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0AD9B20B-39D4-422E-AEDF-50D03960835E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1570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191000"/>
            <a:ext cx="5486400" cy="566738"/>
          </a:xfrm>
        </p:spPr>
        <p:txBody>
          <a:bodyPr anchor="b"/>
          <a:lstStyle>
            <a:lvl1pPr algn="l">
              <a:defRPr sz="20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52600" y="457200"/>
            <a:ext cx="5486400" cy="36748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2600" y="48768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79F43D-6433-4FB0-A2EC-8D2C5F3E0B9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438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ChangeArrowheads="1"/>
          </p:cNvSpPr>
          <p:nvPr/>
        </p:nvSpPr>
        <p:spPr bwMode="auto">
          <a:xfrm rot="16200000">
            <a:off x="4137802" y="1863855"/>
            <a:ext cx="850255" cy="9162144"/>
          </a:xfrm>
          <a:prstGeom prst="rect">
            <a:avLst/>
          </a:prstGeom>
          <a:solidFill>
            <a:srgbClr val="079BB9"/>
          </a:solidFill>
          <a:ln>
            <a:noFill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1031" name="Picture 7" descr="C:\Users\CMingo\Downloads\16_hexagon world map opacity50-02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913"/>
            <a:ext cx="91407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1721" y="1524000"/>
            <a:ext cx="8437563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 dirty="0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96902" y="381000"/>
            <a:ext cx="8410601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6225" y="6019799"/>
            <a:ext cx="497775" cy="838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ctr">
              <a:defRPr sz="1000">
                <a:solidFill>
                  <a:srgbClr val="FF9900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fld id="{F3B379FA-76DB-49B6-9188-52E55E505551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029" name="Picture 5" descr="C:\Users\CMingo\Downloads\UN logo.png"/>
          <p:cNvPicPr>
            <a:picLocks noChangeAspect="1" noChangeArrowheads="1"/>
          </p:cNvPicPr>
          <p:nvPr/>
        </p:nvPicPr>
        <p:blipFill rotWithShape="1">
          <a:blip r:embed="rId15" cstate="screen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06" b="41765"/>
          <a:stretch/>
        </p:blipFill>
        <p:spPr bwMode="auto">
          <a:xfrm>
            <a:off x="762000" y="6043074"/>
            <a:ext cx="4087385" cy="847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0" y="6019799"/>
            <a:ext cx="912585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33" name="Picture 9" descr="C:\Users\CMingo\OneDrive\UN ESCAP\New Template\ESCAP_LOGO_blue.png"/>
          <p:cNvPicPr>
            <a:picLocks noChangeAspect="1" noChangeArrowheads="1"/>
          </p:cNvPicPr>
          <p:nvPr/>
        </p:nvPicPr>
        <p:blipFill>
          <a:blip r:embed="rId16" cstate="screen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6160507"/>
            <a:ext cx="2362200" cy="612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665686" y="6177749"/>
            <a:ext cx="2008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>
                <a:solidFill>
                  <a:schemeClr val="accent2">
                    <a:lumMod val="75000"/>
                  </a:schemeClr>
                </a:solidFill>
              </a:rPr>
              <a:t>Statistics Division</a:t>
            </a:r>
            <a:endParaRPr lang="en-GB" sz="1600" baseline="0" dirty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en-GB" sz="750" i="1" dirty="0">
                <a:solidFill>
                  <a:schemeClr val="accent2">
                    <a:lumMod val="75000"/>
                  </a:schemeClr>
                </a:solidFill>
              </a:rPr>
              <a:t>http://www.unescap.org/our-work/statistics</a:t>
            </a:r>
          </a:p>
        </p:txBody>
      </p:sp>
    </p:spTree>
    <p:extLst>
      <p:ext uri="{BB962C8B-B14F-4D97-AF65-F5344CB8AC3E}">
        <p14:creationId xmlns:p14="http://schemas.microsoft.com/office/powerpoint/2010/main" val="176379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5">
              <a:lumMod val="25000"/>
            </a:schemeClr>
          </a:solidFill>
          <a:effectLst/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2A399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accent5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accent5">
              <a:lumMod val="25000"/>
            </a:schemeClr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accent5">
              <a:lumMod val="25000"/>
            </a:schemeClr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accent5">
              <a:lumMod val="25000"/>
            </a:schemeClr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accent5">
              <a:lumMod val="25000"/>
            </a:schemeClr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A399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A399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A399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2A399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685800" y="1958975"/>
            <a:ext cx="7772400" cy="1470025"/>
          </a:xfrm>
        </p:spPr>
        <p:txBody>
          <a:bodyPr/>
          <a:lstStyle/>
          <a:p>
            <a:r>
              <a:rPr lang="en-GB" sz="4000" b="1" dirty="0"/>
              <a:t>SBRs and Economic Surveys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>
          <a:xfrm>
            <a:off x="1371600" y="3886200"/>
            <a:ext cx="6400800" cy="1295400"/>
          </a:xfrm>
        </p:spPr>
        <p:txBody>
          <a:bodyPr/>
          <a:lstStyle/>
          <a:p>
            <a:r>
              <a:rPr lang="en-US" sz="2400" b="0" dirty="0"/>
              <a:t>Michael Biddington, Statistics Division UN ESCAP</a:t>
            </a:r>
          </a:p>
        </p:txBody>
      </p:sp>
    </p:spTree>
    <p:extLst>
      <p:ext uri="{BB962C8B-B14F-4D97-AF65-F5344CB8AC3E}">
        <p14:creationId xmlns:p14="http://schemas.microsoft.com/office/powerpoint/2010/main" val="478851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4FD2F-0B03-43E3-83C7-078C285DA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Common Frame 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09B4C-D2BB-4D04-AE5F-ADF202F3E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Update with latest Business Registration data</a:t>
            </a:r>
          </a:p>
          <a:p>
            <a:r>
              <a:rPr lang="en-AU" dirty="0"/>
              <a:t>Final updates from surveys </a:t>
            </a:r>
          </a:p>
          <a:p>
            <a:r>
              <a:rPr lang="en-AU" dirty="0"/>
              <a:t>Shut down of SBR – no more profiling</a:t>
            </a:r>
          </a:p>
          <a:p>
            <a:r>
              <a:rPr lang="en-AU" dirty="0"/>
              <a:t>Run audits and validations</a:t>
            </a:r>
          </a:p>
          <a:p>
            <a:r>
              <a:rPr lang="en-AU" dirty="0"/>
              <a:t>Fix any errors</a:t>
            </a:r>
          </a:p>
          <a:p>
            <a:r>
              <a:rPr lang="en-AU" dirty="0"/>
              <a:t>Clearance report </a:t>
            </a:r>
          </a:p>
          <a:p>
            <a:r>
              <a:rPr lang="en-AU" dirty="0"/>
              <a:t>Clearance meeting</a:t>
            </a:r>
          </a:p>
          <a:p>
            <a:r>
              <a:rPr lang="en-AU" dirty="0"/>
              <a:t>Released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9719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F07FE-FDAC-4054-B784-F607BEF5B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9CD22-763D-4E67-8120-607D5A8D7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272907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374C7-99CA-4974-963E-FD69F786A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Australian SBR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52C63-DC67-4E22-8757-FF046E71D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Exists to support economic surveys;</a:t>
            </a:r>
          </a:p>
          <a:p>
            <a:pPr lvl="1"/>
            <a:r>
              <a:rPr lang="en-AU" dirty="0"/>
              <a:t>Annual Economic Survey </a:t>
            </a:r>
          </a:p>
          <a:p>
            <a:pPr lvl="1"/>
            <a:r>
              <a:rPr lang="en-AU" dirty="0"/>
              <a:t>Quarterly Business Indicators Survey</a:t>
            </a:r>
          </a:p>
          <a:p>
            <a:pPr lvl="1"/>
            <a:r>
              <a:rPr lang="en-AU" dirty="0"/>
              <a:t>Retail sales survey</a:t>
            </a:r>
          </a:p>
          <a:p>
            <a:pPr lvl="1"/>
            <a:r>
              <a:rPr lang="en-AU" dirty="0"/>
              <a:t>Capital Expenditures (Quarterly)</a:t>
            </a:r>
          </a:p>
          <a:p>
            <a:pPr lvl="1"/>
            <a:r>
              <a:rPr lang="en-AU" dirty="0"/>
              <a:t>Average Weekly Earnings </a:t>
            </a:r>
          </a:p>
          <a:p>
            <a:pPr lvl="1"/>
            <a:r>
              <a:rPr lang="en-AU" dirty="0"/>
              <a:t>Job Vacancies Survey</a:t>
            </a:r>
          </a:p>
          <a:p>
            <a:pPr lvl="1"/>
            <a:r>
              <a:rPr lang="en-AU" dirty="0"/>
              <a:t>Producer Prices Survey</a:t>
            </a:r>
          </a:p>
          <a:p>
            <a:pPr lvl="1"/>
            <a:r>
              <a:rPr lang="en-AU" dirty="0"/>
              <a:t>R&amp;D survey</a:t>
            </a:r>
          </a:p>
          <a:p>
            <a:pPr lvl="1"/>
            <a:r>
              <a:rPr lang="en-AU" dirty="0"/>
              <a:t>Survey for International Trade in Services</a:t>
            </a:r>
          </a:p>
          <a:p>
            <a:pPr marL="457200" lvl="1" indent="0">
              <a:buNone/>
            </a:pPr>
            <a:endParaRPr lang="en-AU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60876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77"/>
          <p:cNvSpPr>
            <a:spLocks noGrp="1"/>
          </p:cNvSpPr>
          <p:nvPr>
            <p:ph type="title"/>
          </p:nvPr>
        </p:nvSpPr>
        <p:spPr>
          <a:xfrm>
            <a:off x="520096" y="246903"/>
            <a:ext cx="6767512" cy="1223962"/>
          </a:xfrm>
        </p:spPr>
        <p:txBody>
          <a:bodyPr/>
          <a:lstStyle/>
          <a:p>
            <a:pPr algn="ctr"/>
            <a:r>
              <a:rPr lang="en-AU" b="1" dirty="0"/>
              <a:t>Australian Statistical Model</a:t>
            </a:r>
          </a:p>
        </p:txBody>
      </p:sp>
      <p:sp>
        <p:nvSpPr>
          <p:cNvPr id="79" name="TextBox 4"/>
          <p:cNvSpPr txBox="1"/>
          <p:nvPr/>
        </p:nvSpPr>
        <p:spPr>
          <a:xfrm>
            <a:off x="1606848" y="4478842"/>
            <a:ext cx="612068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Common Frame</a:t>
            </a:r>
          </a:p>
        </p:txBody>
      </p:sp>
      <p:sp>
        <p:nvSpPr>
          <p:cNvPr id="80" name="TextBox 7"/>
          <p:cNvSpPr txBox="1"/>
          <p:nvPr/>
        </p:nvSpPr>
        <p:spPr>
          <a:xfrm>
            <a:off x="1606848" y="3739048"/>
            <a:ext cx="1800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Survey 1</a:t>
            </a:r>
          </a:p>
        </p:txBody>
      </p:sp>
      <p:sp>
        <p:nvSpPr>
          <p:cNvPr id="81" name="TextBox 8"/>
          <p:cNvSpPr txBox="1"/>
          <p:nvPr/>
        </p:nvSpPr>
        <p:spPr>
          <a:xfrm>
            <a:off x="5925638" y="3758091"/>
            <a:ext cx="1800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Survey 3</a:t>
            </a:r>
          </a:p>
        </p:txBody>
      </p:sp>
      <p:sp>
        <p:nvSpPr>
          <p:cNvPr id="82" name="TextBox 10"/>
          <p:cNvSpPr txBox="1"/>
          <p:nvPr/>
        </p:nvSpPr>
        <p:spPr>
          <a:xfrm>
            <a:off x="3779913" y="3743099"/>
            <a:ext cx="1800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Survey 2</a:t>
            </a:r>
          </a:p>
        </p:txBody>
      </p:sp>
      <p:sp>
        <p:nvSpPr>
          <p:cNvPr id="83" name="TextBox 11"/>
          <p:cNvSpPr txBox="1"/>
          <p:nvPr/>
        </p:nvSpPr>
        <p:spPr>
          <a:xfrm>
            <a:off x="1602151" y="2900401"/>
            <a:ext cx="612068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National Accounts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1458135" y="2557112"/>
            <a:ext cx="6480720" cy="3407004"/>
            <a:chOff x="1356668" y="2008338"/>
            <a:chExt cx="6480720" cy="2655732"/>
          </a:xfrm>
        </p:grpSpPr>
        <p:sp>
          <p:nvSpPr>
            <p:cNvPr id="108" name="Rectangle 107"/>
            <p:cNvSpPr/>
            <p:nvPr/>
          </p:nvSpPr>
          <p:spPr>
            <a:xfrm>
              <a:off x="1356668" y="2143790"/>
              <a:ext cx="6480720" cy="2520280"/>
            </a:xfrm>
            <a:prstGeom prst="rect">
              <a:avLst/>
            </a:prstGeom>
            <a:noFill/>
            <a:ln w="12700">
              <a:solidFill>
                <a:srgbClr val="008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A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" name="TextBox 13"/>
            <p:cNvSpPr txBox="1"/>
            <p:nvPr/>
          </p:nvSpPr>
          <p:spPr>
            <a:xfrm>
              <a:off x="1783220" y="2008338"/>
              <a:ext cx="927554" cy="2639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en-A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NSO</a:t>
              </a:r>
            </a:p>
          </p:txBody>
        </p:sp>
      </p:grpSp>
      <p:cxnSp>
        <p:nvCxnSpPr>
          <p:cNvPr id="87" name="Curved Connector 86"/>
          <p:cNvCxnSpPr/>
          <p:nvPr/>
        </p:nvCxnSpPr>
        <p:spPr>
          <a:xfrm flipH="1" flipV="1">
            <a:off x="7758835" y="1419122"/>
            <a:ext cx="57904" cy="4905699"/>
          </a:xfrm>
          <a:prstGeom prst="curvedConnector3">
            <a:avLst>
              <a:gd name="adj1" fmla="val -1219728"/>
            </a:avLst>
          </a:prstGeom>
          <a:ln w="31750">
            <a:solidFill>
              <a:schemeClr val="tx1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1434758" y="1273098"/>
            <a:ext cx="5630085" cy="1200329"/>
            <a:chOff x="1511660" y="429078"/>
            <a:chExt cx="6195450" cy="1407929"/>
          </a:xfrm>
        </p:grpSpPr>
        <p:sp>
          <p:nvSpPr>
            <p:cNvPr id="102" name="TextBox 14"/>
            <p:cNvSpPr txBox="1"/>
            <p:nvPr/>
          </p:nvSpPr>
          <p:spPr>
            <a:xfrm>
              <a:off x="1586430" y="429078"/>
              <a:ext cx="6120680" cy="1407929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A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Public policy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Legislation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Research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Business analysis</a:t>
              </a:r>
            </a:p>
          </p:txBody>
        </p:sp>
        <p:pic>
          <p:nvPicPr>
            <p:cNvPr id="103" name="Picture 102" descr="C:\Users\listad\AppData\Local\Microsoft\Windows\Temporary Internet Files\Content.IE5\7XMB4DQF\MP900442513[1].jpg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7074" y="873958"/>
              <a:ext cx="777255" cy="5181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" name="Picture 103" descr="C:\Users\listad\AppData\Local\Microsoft\Windows\Temporary Internet Files\Content.IE5\ZH3LOFGR\MC900089228[1]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1743" y="799282"/>
              <a:ext cx="634253" cy="5661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" name="Picture 104" descr="C:\Users\listad\AppData\Local\Microsoft\Windows\Temporary Internet Files\Content.IE5\V11XIR80\MC900434814[1]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96336" y="812813"/>
              <a:ext cx="539080" cy="539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" name="Picture 105"/>
            <p:cNvPicPr>
              <a:picLocks noChangeAspect="1" noChangeArrowheads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0640" y="871105"/>
              <a:ext cx="611391" cy="457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7" name="TextBox 21"/>
            <p:cNvSpPr txBox="1"/>
            <p:nvPr/>
          </p:nvSpPr>
          <p:spPr>
            <a:xfrm>
              <a:off x="1511660" y="460894"/>
              <a:ext cx="913910" cy="338554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en-A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USERS</a:t>
              </a:r>
            </a:p>
          </p:txBody>
        </p:sp>
      </p:grpSp>
      <p:cxnSp>
        <p:nvCxnSpPr>
          <p:cNvPr id="88" name="Straight Arrow Connector 87"/>
          <p:cNvCxnSpPr/>
          <p:nvPr/>
        </p:nvCxnSpPr>
        <p:spPr>
          <a:xfrm flipV="1">
            <a:off x="3044248" y="4056086"/>
            <a:ext cx="0" cy="422756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4752523" y="4092141"/>
            <a:ext cx="12725" cy="366411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V="1">
            <a:off x="7447812" y="4056086"/>
            <a:ext cx="0" cy="422756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2348464" y="3330437"/>
            <a:ext cx="1739268" cy="427654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H="1" flipV="1">
            <a:off x="4643670" y="3245607"/>
            <a:ext cx="17422" cy="473366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H="1" flipV="1">
            <a:off x="5412600" y="3310030"/>
            <a:ext cx="1957300" cy="422756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83" idx="0"/>
          </p:cNvCxnSpPr>
          <p:nvPr/>
        </p:nvCxnSpPr>
        <p:spPr>
          <a:xfrm flipV="1">
            <a:off x="4662491" y="2349048"/>
            <a:ext cx="0" cy="551353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31"/>
          <p:cNvSpPr txBox="1"/>
          <p:nvPr/>
        </p:nvSpPr>
        <p:spPr>
          <a:xfrm>
            <a:off x="1638155" y="5346810"/>
            <a:ext cx="612068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Business Register</a:t>
            </a:r>
          </a:p>
        </p:txBody>
      </p:sp>
      <p:cxnSp>
        <p:nvCxnSpPr>
          <p:cNvPr id="97" name="Straight Arrow Connector 96"/>
          <p:cNvCxnSpPr/>
          <p:nvPr/>
        </p:nvCxnSpPr>
        <p:spPr>
          <a:xfrm flipV="1">
            <a:off x="2282806" y="4888622"/>
            <a:ext cx="1739268" cy="427654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H="1" flipV="1">
            <a:off x="5531772" y="4893520"/>
            <a:ext cx="1957300" cy="422756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rot="16200000" flipV="1">
            <a:off x="4358051" y="6064360"/>
            <a:ext cx="788944" cy="10700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urved Connector 99"/>
          <p:cNvCxnSpPr/>
          <p:nvPr/>
        </p:nvCxnSpPr>
        <p:spPr>
          <a:xfrm rot="10800000">
            <a:off x="1259632" y="1470865"/>
            <a:ext cx="57904" cy="4905699"/>
          </a:xfrm>
          <a:prstGeom prst="curvedConnector3">
            <a:avLst>
              <a:gd name="adj1" fmla="val 1531855"/>
            </a:avLst>
          </a:prstGeom>
          <a:ln w="31750">
            <a:solidFill>
              <a:schemeClr val="tx1"/>
            </a:solidFill>
            <a:prstDash val="sysDash"/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rot="16200000" flipV="1">
            <a:off x="4452117" y="5093790"/>
            <a:ext cx="571502" cy="1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31"/>
          <p:cNvSpPr txBox="1"/>
          <p:nvPr/>
        </p:nvSpPr>
        <p:spPr>
          <a:xfrm>
            <a:off x="1619573" y="6115219"/>
            <a:ext cx="612068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SOURCES</a:t>
            </a:r>
          </a:p>
        </p:txBody>
      </p:sp>
      <p:sp>
        <p:nvSpPr>
          <p:cNvPr id="2" name="Arc 1"/>
          <p:cNvSpPr/>
          <p:nvPr/>
        </p:nvSpPr>
        <p:spPr>
          <a:xfrm>
            <a:off x="5719873" y="2354539"/>
            <a:ext cx="2211529" cy="1594548"/>
          </a:xfrm>
          <a:prstGeom prst="arc">
            <a:avLst>
              <a:gd name="adj1" fmla="val 16200000"/>
              <a:gd name="adj2" fmla="val 2361390"/>
            </a:avLst>
          </a:prstGeom>
          <a:ln w="22225">
            <a:solidFill>
              <a:srgbClr val="FFC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4" name="Arc 33"/>
          <p:cNvSpPr/>
          <p:nvPr/>
        </p:nvSpPr>
        <p:spPr>
          <a:xfrm flipH="1">
            <a:off x="1602151" y="2348209"/>
            <a:ext cx="2211529" cy="1594548"/>
          </a:xfrm>
          <a:prstGeom prst="arc">
            <a:avLst>
              <a:gd name="adj1" fmla="val 17563620"/>
              <a:gd name="adj2" fmla="val 2185440"/>
            </a:avLst>
          </a:prstGeom>
          <a:ln w="22225">
            <a:solidFill>
              <a:srgbClr val="FFC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377997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8" y="343574"/>
            <a:ext cx="8980858" cy="6325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>
          <a:xfrm>
            <a:off x="323528" y="2276872"/>
            <a:ext cx="2592288" cy="1296145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Oval 4"/>
          <p:cNvSpPr/>
          <p:nvPr/>
        </p:nvSpPr>
        <p:spPr>
          <a:xfrm>
            <a:off x="4602202" y="4725144"/>
            <a:ext cx="2490078" cy="1224135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6948264" y="2204864"/>
            <a:ext cx="936104" cy="1170755"/>
          </a:xfrm>
          <a:prstGeom prst="ellipse">
            <a:avLst/>
          </a:prstGeom>
          <a:noFill/>
          <a:ln w="57150">
            <a:solidFill>
              <a:srgbClr val="FF00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4FCFB9B-D964-46E8-AA9F-79390CB4E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0544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374C7-99CA-4974-963E-FD69F786A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SBR Products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52C63-DC67-4E22-8757-FF046E71D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Common Frame (frozen frame)</a:t>
            </a:r>
          </a:p>
          <a:p>
            <a:r>
              <a:rPr lang="en-AU" dirty="0"/>
              <a:t>Survey Frame</a:t>
            </a:r>
          </a:p>
          <a:p>
            <a:r>
              <a:rPr lang="en-AU" dirty="0"/>
              <a:t>Sample units &amp; contact details</a:t>
            </a:r>
          </a:p>
          <a:p>
            <a:r>
              <a:rPr lang="en-AU" dirty="0"/>
              <a:t>Income and Wages (Tax data) </a:t>
            </a:r>
          </a:p>
          <a:p>
            <a:r>
              <a:rPr lang="en-AU" dirty="0"/>
              <a:t>Business Provisions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5601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6313" y="172630"/>
            <a:ext cx="6767512" cy="1223962"/>
          </a:xfrm>
        </p:spPr>
        <p:txBody>
          <a:bodyPr/>
          <a:lstStyle/>
          <a:p>
            <a:r>
              <a:rPr lang="en-AU" sz="4000" b="1" dirty="0"/>
              <a:t>Business Provisions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43608" y="1386274"/>
            <a:ext cx="7413650" cy="4381234"/>
            <a:chOff x="971600" y="1463010"/>
            <a:chExt cx="7413650" cy="4381234"/>
          </a:xfrm>
        </p:grpSpPr>
        <p:sp>
          <p:nvSpPr>
            <p:cNvPr id="4" name="Freeform 3"/>
            <p:cNvSpPr>
              <a:spLocks noChangeArrowheads="1"/>
            </p:cNvSpPr>
            <p:nvPr/>
          </p:nvSpPr>
          <p:spPr bwMode="auto">
            <a:xfrm>
              <a:off x="2913514" y="2924652"/>
              <a:ext cx="1419225" cy="1284288"/>
            </a:xfrm>
            <a:custGeom>
              <a:avLst/>
              <a:gdLst>
                <a:gd name="T0" fmla="*/ 2147483647 w 945"/>
                <a:gd name="T1" fmla="*/ 2147483647 h 805"/>
                <a:gd name="T2" fmla="*/ 2147483647 w 945"/>
                <a:gd name="T3" fmla="*/ 0 h 805"/>
                <a:gd name="T4" fmla="*/ 0 w 945"/>
                <a:gd name="T5" fmla="*/ 0 h 805"/>
                <a:gd name="T6" fmla="*/ 0 w 945"/>
                <a:gd name="T7" fmla="*/ 2147483647 h 8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45" h="805">
                  <a:moveTo>
                    <a:pt x="945" y="805"/>
                  </a:moveTo>
                  <a:lnTo>
                    <a:pt x="945" y="0"/>
                  </a:lnTo>
                  <a:lnTo>
                    <a:pt x="0" y="0"/>
                  </a:lnTo>
                  <a:lnTo>
                    <a:pt x="0" y="805"/>
                  </a:lnTo>
                  <a:lnTo>
                    <a:pt x="945" y="805"/>
                  </a:lnTo>
                  <a:close/>
                </a:path>
              </a:pathLst>
            </a:custGeom>
            <a:solidFill>
              <a:srgbClr val="C0C0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AU"/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3050482" y="1936002"/>
              <a:ext cx="1123706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spcAft>
                  <a:spcPct val="15000"/>
                </a:spcAft>
              </a:pPr>
              <a:r>
                <a:rPr lang="en-US" altLang="en-US" sz="1400" dirty="0"/>
                <a:t>Survey Frame</a:t>
              </a:r>
            </a:p>
          </p:txBody>
        </p:sp>
        <p:sp>
          <p:nvSpPr>
            <p:cNvPr id="7" name="Freeform 6"/>
            <p:cNvSpPr>
              <a:spLocks noChangeArrowheads="1"/>
            </p:cNvSpPr>
            <p:nvPr/>
          </p:nvSpPr>
          <p:spPr bwMode="auto">
            <a:xfrm>
              <a:off x="5523510" y="2924652"/>
              <a:ext cx="1419225" cy="1284288"/>
            </a:xfrm>
            <a:custGeom>
              <a:avLst/>
              <a:gdLst>
                <a:gd name="T0" fmla="*/ 2147483647 w 944"/>
                <a:gd name="T1" fmla="*/ 2147483647 h 805"/>
                <a:gd name="T2" fmla="*/ 2147483647 w 944"/>
                <a:gd name="T3" fmla="*/ 0 h 805"/>
                <a:gd name="T4" fmla="*/ 0 w 944"/>
                <a:gd name="T5" fmla="*/ 0 h 805"/>
                <a:gd name="T6" fmla="*/ 0 w 944"/>
                <a:gd name="T7" fmla="*/ 2147483647 h 8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44" h="805">
                  <a:moveTo>
                    <a:pt x="944" y="805"/>
                  </a:moveTo>
                  <a:lnTo>
                    <a:pt x="944" y="0"/>
                  </a:lnTo>
                  <a:lnTo>
                    <a:pt x="0" y="0"/>
                  </a:lnTo>
                  <a:lnTo>
                    <a:pt x="0" y="805"/>
                  </a:lnTo>
                  <a:lnTo>
                    <a:pt x="944" y="805"/>
                  </a:lnTo>
                  <a:close/>
                </a:path>
              </a:pathLst>
            </a:custGeom>
            <a:solidFill>
              <a:srgbClr val="C0C0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AU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5610640" y="1770017"/>
              <a:ext cx="1332095" cy="463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>
                <a:spcAft>
                  <a:spcPct val="15000"/>
                </a:spcAft>
              </a:pPr>
              <a:r>
                <a:rPr lang="en-US" altLang="en-US" sz="1400" dirty="0"/>
                <a:t>Real world</a:t>
              </a:r>
            </a:p>
            <a:p>
              <a:pPr algn="ctr">
                <a:spcAft>
                  <a:spcPct val="15000"/>
                </a:spcAft>
              </a:pPr>
              <a:r>
                <a:rPr lang="en-US" altLang="en-US" sz="1400" dirty="0"/>
                <a:t>target population</a:t>
              </a:r>
            </a:p>
          </p:txBody>
        </p:sp>
        <p:sp>
          <p:nvSpPr>
            <p:cNvPr id="13" name="Freeform 16"/>
            <p:cNvSpPr>
              <a:spLocks noChangeArrowheads="1"/>
            </p:cNvSpPr>
            <p:nvPr/>
          </p:nvSpPr>
          <p:spPr bwMode="auto">
            <a:xfrm>
              <a:off x="971600" y="2469177"/>
              <a:ext cx="1419225" cy="3185442"/>
            </a:xfrm>
            <a:custGeom>
              <a:avLst/>
              <a:gdLst>
                <a:gd name="T0" fmla="*/ 2147483647 w 945"/>
                <a:gd name="T1" fmla="*/ 2147483647 h 805"/>
                <a:gd name="T2" fmla="*/ 2147483647 w 945"/>
                <a:gd name="T3" fmla="*/ 0 h 805"/>
                <a:gd name="T4" fmla="*/ 0 w 945"/>
                <a:gd name="T5" fmla="*/ 0 h 805"/>
                <a:gd name="T6" fmla="*/ 0 w 945"/>
                <a:gd name="T7" fmla="*/ 2147483647 h 80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45" h="805">
                  <a:moveTo>
                    <a:pt x="945" y="805"/>
                  </a:moveTo>
                  <a:lnTo>
                    <a:pt x="945" y="0"/>
                  </a:lnTo>
                  <a:lnTo>
                    <a:pt x="0" y="0"/>
                  </a:lnTo>
                  <a:lnTo>
                    <a:pt x="0" y="805"/>
                  </a:lnTo>
                  <a:lnTo>
                    <a:pt x="945" y="805"/>
                  </a:lnTo>
                  <a:close/>
                </a:path>
              </a:pathLst>
            </a:custGeom>
            <a:solidFill>
              <a:srgbClr val="C0C0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AU"/>
            </a:p>
          </p:txBody>
        </p:sp>
        <p:sp>
          <p:nvSpPr>
            <p:cNvPr id="14" name="Text Box 17"/>
            <p:cNvSpPr txBox="1">
              <a:spLocks noChangeArrowheads="1"/>
            </p:cNvSpPr>
            <p:nvPr/>
          </p:nvSpPr>
          <p:spPr bwMode="auto">
            <a:xfrm>
              <a:off x="1163817" y="1463010"/>
              <a:ext cx="1034792" cy="894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>
                <a:spcAft>
                  <a:spcPct val="15000"/>
                </a:spcAft>
              </a:pPr>
              <a:r>
                <a:rPr lang="en-US" altLang="en-US" sz="1400" dirty="0"/>
                <a:t>Business Register</a:t>
              </a:r>
            </a:p>
            <a:p>
              <a:pPr algn="ctr">
                <a:spcAft>
                  <a:spcPct val="15000"/>
                </a:spcAft>
              </a:pPr>
              <a:r>
                <a:rPr lang="en-US" altLang="en-US" sz="1400" dirty="0"/>
                <a:t>(Common Frame) </a:t>
              </a:r>
            </a:p>
          </p:txBody>
        </p:sp>
        <p:sp>
          <p:nvSpPr>
            <p:cNvPr id="23" name="Rectangle 37"/>
            <p:cNvSpPr>
              <a:spLocks noChangeArrowheads="1"/>
            </p:cNvSpPr>
            <p:nvPr/>
          </p:nvSpPr>
          <p:spPr bwMode="auto">
            <a:xfrm>
              <a:off x="5625245" y="4776594"/>
              <a:ext cx="2094730" cy="106765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spcAft>
                  <a:spcPct val="15000"/>
                </a:spcAft>
              </a:pPr>
              <a:r>
                <a:rPr lang="en-US" altLang="en-US" sz="2400" b="1" dirty="0">
                  <a:solidFill>
                    <a:srgbClr val="DA0030"/>
                  </a:solidFill>
                </a:rPr>
                <a:t>Business Provisions</a:t>
              </a:r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 flipV="1">
              <a:off x="7067318" y="4652843"/>
              <a:ext cx="354499" cy="888567"/>
            </a:xfrm>
            <a:prstGeom prst="line">
              <a:avLst/>
            </a:prstGeom>
            <a:noFill/>
            <a:ln w="25400">
              <a:solidFill>
                <a:srgbClr val="DA003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AU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523510" y="2917538"/>
              <a:ext cx="1419225" cy="196706"/>
            </a:xfrm>
            <a:prstGeom prst="rect">
              <a:avLst/>
            </a:prstGeom>
            <a:solidFill>
              <a:srgbClr val="DA003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523510" y="4188675"/>
              <a:ext cx="1419225" cy="248594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7421817" y="2960947"/>
              <a:ext cx="596317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spcAft>
                  <a:spcPct val="15000"/>
                </a:spcAft>
              </a:pPr>
              <a:r>
                <a:rPr lang="en-US" altLang="en-US" sz="1400" b="1" dirty="0">
                  <a:solidFill>
                    <a:srgbClr val="DA0030"/>
                  </a:solidFill>
                </a:rPr>
                <a:t>Deaths</a:t>
              </a:r>
            </a:p>
          </p:txBody>
        </p: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7181394" y="4085061"/>
              <a:ext cx="1203856" cy="463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ctr">
                <a:spcAft>
                  <a:spcPct val="15000"/>
                </a:spcAft>
              </a:pPr>
              <a:r>
                <a:rPr lang="en-US" altLang="en-US" sz="1400" b="1" dirty="0">
                  <a:solidFill>
                    <a:srgbClr val="008000"/>
                  </a:solidFill>
                </a:rPr>
                <a:t>Births and</a:t>
              </a:r>
            </a:p>
            <a:p>
              <a:pPr algn="ctr">
                <a:spcAft>
                  <a:spcPct val="15000"/>
                </a:spcAft>
              </a:pPr>
              <a:r>
                <a:rPr lang="en-US" altLang="en-US" sz="1400" b="1" dirty="0">
                  <a:solidFill>
                    <a:srgbClr val="008000"/>
                  </a:solidFill>
                </a:rPr>
                <a:t>Resurrections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2469130" y="3566796"/>
              <a:ext cx="42248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4541497" y="3566796"/>
              <a:ext cx="839319" cy="1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Straight Connector 39"/>
          <p:cNvCxnSpPr/>
          <p:nvPr/>
        </p:nvCxnSpPr>
        <p:spPr>
          <a:xfrm>
            <a:off x="4999380" y="1196752"/>
            <a:ext cx="0" cy="477401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8831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7364B-6CE3-4B72-94DD-731A3A76A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Business Provisions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0E1DE-D158-4F2B-BA88-1FA443773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Time delay between registration data getting to SBR and survey frame</a:t>
            </a:r>
          </a:p>
          <a:p>
            <a:r>
              <a:rPr lang="en-AU" dirty="0"/>
              <a:t>2 months missing data for quarterly economic surveys</a:t>
            </a:r>
          </a:p>
          <a:p>
            <a:r>
              <a:rPr lang="en-AU" dirty="0"/>
              <a:t>We adjust result by BPs</a:t>
            </a:r>
          </a:p>
          <a:p>
            <a:r>
              <a:rPr lang="en-AU" dirty="0"/>
              <a:t>Biggest impact is on monthly retail survey (1-2% increase in reported data).   </a:t>
            </a:r>
          </a:p>
        </p:txBody>
      </p:sp>
    </p:spTree>
    <p:extLst>
      <p:ext uri="{BB962C8B-B14F-4D97-AF65-F5344CB8AC3E}">
        <p14:creationId xmlns:p14="http://schemas.microsoft.com/office/powerpoint/2010/main" val="2950970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b="1" dirty="0"/>
              <a:t>Common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kern="1200" dirty="0">
                <a:latin typeface="Arial" charset="0"/>
              </a:rPr>
              <a:t>The </a:t>
            </a:r>
            <a:r>
              <a:rPr lang="en-AU" kern="1200" dirty="0">
                <a:latin typeface="Arial" charset="0"/>
              </a:rPr>
              <a:t>CF</a:t>
            </a:r>
            <a:r>
              <a:rPr lang="en-AU" sz="2800" kern="1200" dirty="0">
                <a:latin typeface="Arial" charset="0"/>
              </a:rPr>
              <a:t> a point in time snapshot of the </a:t>
            </a:r>
            <a:r>
              <a:rPr lang="en-AU" kern="1200" dirty="0">
                <a:latin typeface="Arial" charset="0"/>
              </a:rPr>
              <a:t>SBR</a:t>
            </a:r>
            <a:r>
              <a:rPr lang="en-AU" sz="2800" kern="1200" dirty="0">
                <a:latin typeface="Arial" charset="0"/>
              </a:rPr>
              <a:t> used to create survey frames for the economic collections</a:t>
            </a:r>
          </a:p>
          <a:p>
            <a:r>
              <a:rPr lang="en-AU" kern="1200" dirty="0">
                <a:latin typeface="Arial" charset="0"/>
              </a:rPr>
              <a:t>Frequency of CF </a:t>
            </a:r>
            <a:endParaRPr lang="en-AU" sz="2800" kern="1200" dirty="0">
              <a:latin typeface="Arial" charset="0"/>
            </a:endParaRPr>
          </a:p>
          <a:p>
            <a:pPr lvl="1"/>
            <a:r>
              <a:rPr lang="en-AU" kern="1200" dirty="0">
                <a:latin typeface="Arial" charset="0"/>
              </a:rPr>
              <a:t>Frequency of surveys </a:t>
            </a:r>
          </a:p>
          <a:p>
            <a:pPr lvl="1"/>
            <a:r>
              <a:rPr lang="en-AU" kern="1200" dirty="0">
                <a:latin typeface="Arial" charset="0"/>
              </a:rPr>
              <a:t>Frequency of updates (admin and manual)</a:t>
            </a:r>
          </a:p>
          <a:p>
            <a:pPr lvl="1"/>
            <a:r>
              <a:rPr lang="en-AU" kern="1200" dirty="0">
                <a:latin typeface="Arial" charset="0"/>
              </a:rPr>
              <a:t>Cost of production</a:t>
            </a:r>
          </a:p>
          <a:p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Multiple areas involved requires effective coordination and communication</a:t>
            </a:r>
          </a:p>
          <a:p>
            <a:pPr lvl="1"/>
            <a:endParaRPr lang="en-AU" kern="1200" dirty="0">
              <a:latin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403648" cy="6957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Rectangle 23"/>
          <p:cNvSpPr/>
          <p:nvPr/>
        </p:nvSpPr>
        <p:spPr>
          <a:xfrm>
            <a:off x="269082" y="5638800"/>
            <a:ext cx="7736681" cy="598512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AU" dirty="0">
                <a:solidFill>
                  <a:prstClr val="black"/>
                </a:solidFill>
              </a:rPr>
              <a:t>                                               NON-OBSERVED ECONOMY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476673"/>
            <a:ext cx="2160240" cy="57606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AU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11760" y="476673"/>
            <a:ext cx="5616624" cy="57606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AU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51520" y="102013"/>
            <a:ext cx="2160240" cy="276999"/>
            <a:chOff x="251520" y="6269705"/>
            <a:chExt cx="7776864" cy="276999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251520" y="6453336"/>
              <a:ext cx="77768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066122" y="6269705"/>
              <a:ext cx="388843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200" dirty="0">
                  <a:solidFill>
                    <a:prstClr val="black"/>
                  </a:solidFill>
                  <a:latin typeface="Calibri"/>
                </a:rPr>
                <a:t>Households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86527" y="6415012"/>
            <a:ext cx="7776864" cy="369332"/>
            <a:chOff x="251520" y="6269705"/>
            <a:chExt cx="7776864" cy="369332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251520" y="6453336"/>
              <a:ext cx="77768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663788" y="6269705"/>
              <a:ext cx="27003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dirty="0">
                  <a:solidFill>
                    <a:prstClr val="black"/>
                  </a:solidFill>
                  <a:latin typeface="Calibri"/>
                </a:rPr>
                <a:t>SNA Production Boundary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411760" y="147143"/>
            <a:ext cx="5616624" cy="276999"/>
            <a:chOff x="251520" y="6314836"/>
            <a:chExt cx="7776864" cy="276999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251520" y="6453336"/>
              <a:ext cx="77768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678209" y="6314836"/>
              <a:ext cx="2546909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200" dirty="0">
                  <a:solidFill>
                    <a:prstClr val="black"/>
                  </a:solidFill>
                  <a:latin typeface="Calibri"/>
                </a:rPr>
                <a:t>Other Institutional units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905521" y="908718"/>
            <a:ext cx="7914949" cy="4852890"/>
            <a:chOff x="683568" y="908719"/>
            <a:chExt cx="8136904" cy="4824537"/>
          </a:xfrm>
        </p:grpSpPr>
        <p:sp>
          <p:nvSpPr>
            <p:cNvPr id="17" name="Rectangle 16"/>
            <p:cNvSpPr/>
            <p:nvPr/>
          </p:nvSpPr>
          <p:spPr>
            <a:xfrm>
              <a:off x="683568" y="908720"/>
              <a:ext cx="8136904" cy="4824536"/>
            </a:xfrm>
            <a:prstGeom prst="rect">
              <a:avLst/>
            </a:prstGeom>
            <a:noFill/>
            <a:ln>
              <a:solidFill>
                <a:srgbClr val="0086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282789" y="908719"/>
              <a:ext cx="537683" cy="489566"/>
            </a:xfrm>
            <a:prstGeom prst="rect">
              <a:avLst/>
            </a:prstGeom>
            <a:solidFill>
              <a:srgbClr val="008600">
                <a:alpha val="43000"/>
              </a:srgbClr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600" dirty="0">
                  <a:solidFill>
                    <a:prstClr val="black"/>
                  </a:solidFill>
                  <a:latin typeface="Calibri"/>
                </a:rPr>
                <a:t>ABR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>
                  <a:solidFill>
                    <a:prstClr val="black"/>
                  </a:solidFill>
                  <a:latin typeface="Calibri"/>
                </a:rPr>
                <a:t>9.6m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216240" y="1340768"/>
            <a:ext cx="5888405" cy="3960440"/>
            <a:chOff x="1115616" y="1340768"/>
            <a:chExt cx="5989242" cy="3960440"/>
          </a:xfrm>
        </p:grpSpPr>
        <p:sp>
          <p:nvSpPr>
            <p:cNvPr id="22" name="Rectangle 21"/>
            <p:cNvSpPr/>
            <p:nvPr/>
          </p:nvSpPr>
          <p:spPr>
            <a:xfrm>
              <a:off x="1115616" y="1340768"/>
              <a:ext cx="5976664" cy="3960440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7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57784" y="1353760"/>
              <a:ext cx="747074" cy="492443"/>
            </a:xfrm>
            <a:prstGeom prst="rect">
              <a:avLst/>
            </a:prstGeom>
            <a:solidFill>
              <a:schemeClr val="accent6">
                <a:lumMod val="75000"/>
                <a:alpha val="46000"/>
              </a:schemeClr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600" dirty="0">
                  <a:solidFill>
                    <a:prstClr val="black"/>
                  </a:solidFill>
                  <a:latin typeface="Calibri"/>
                </a:rPr>
                <a:t>ABSBR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>
                  <a:solidFill>
                    <a:prstClr val="black"/>
                  </a:solidFill>
                  <a:latin typeface="Calibri"/>
                </a:rPr>
                <a:t>6.9m</a:t>
              </a: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512380" y="5984441"/>
            <a:ext cx="8226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AU" sz="1000" dirty="0">
                <a:solidFill>
                  <a:prstClr val="white"/>
                </a:solidFill>
                <a:latin typeface="Calibri"/>
              </a:rPr>
              <a:t>Barter trade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515984" y="5984440"/>
            <a:ext cx="8002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AU" sz="1000" dirty="0">
                <a:solidFill>
                  <a:prstClr val="white"/>
                </a:solidFill>
                <a:latin typeface="Calibri"/>
              </a:rPr>
              <a:t>Subsistence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52020" y="5991982"/>
            <a:ext cx="8931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AU" sz="1000" dirty="0">
                <a:solidFill>
                  <a:prstClr val="white"/>
                </a:solidFill>
                <a:latin typeface="Calibri"/>
              </a:rPr>
              <a:t>Illegal activity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163009" y="5984441"/>
            <a:ext cx="12634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AU" sz="1000" dirty="0">
                <a:solidFill>
                  <a:prstClr val="white"/>
                </a:solidFill>
                <a:latin typeface="Calibri"/>
              </a:rPr>
              <a:t>Backyard production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1571347" y="1745201"/>
            <a:ext cx="4591662" cy="3151573"/>
            <a:chOff x="1466711" y="1745201"/>
            <a:chExt cx="4696298" cy="3151573"/>
          </a:xfrm>
        </p:grpSpPr>
        <p:sp>
          <p:nvSpPr>
            <p:cNvPr id="33" name="Rectangle 32"/>
            <p:cNvSpPr/>
            <p:nvPr/>
          </p:nvSpPr>
          <p:spPr>
            <a:xfrm>
              <a:off x="1466711" y="1745201"/>
              <a:ext cx="4696298" cy="3151573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116119" y="1745201"/>
              <a:ext cx="1046890" cy="738664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43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600" dirty="0">
                  <a:solidFill>
                    <a:prstClr val="black"/>
                  </a:solidFill>
                  <a:latin typeface="Calibri"/>
                </a:rPr>
                <a:t>ACTIVE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600" dirty="0">
                  <a:solidFill>
                    <a:prstClr val="black"/>
                  </a:solidFill>
                  <a:latin typeface="Calibri"/>
                </a:rPr>
                <a:t>UNITS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>
                  <a:solidFill>
                    <a:prstClr val="black"/>
                  </a:solidFill>
                  <a:latin typeface="Calibri"/>
                </a:rPr>
                <a:t>4.9m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944210" y="2160572"/>
            <a:ext cx="2807810" cy="2127343"/>
            <a:chOff x="1835696" y="2160572"/>
            <a:chExt cx="2916324" cy="2127343"/>
          </a:xfrm>
        </p:grpSpPr>
        <p:sp>
          <p:nvSpPr>
            <p:cNvPr id="36" name="Rectangle 35"/>
            <p:cNvSpPr/>
            <p:nvPr/>
          </p:nvSpPr>
          <p:spPr>
            <a:xfrm>
              <a:off x="1835696" y="2160572"/>
              <a:ext cx="2916324" cy="2127343"/>
            </a:xfrm>
            <a:prstGeom prst="rect">
              <a:avLst/>
            </a:prstGeom>
            <a:solidFill>
              <a:srgbClr val="00B050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568774" y="2160572"/>
              <a:ext cx="1183245" cy="738664"/>
            </a:xfrm>
            <a:prstGeom prst="rect">
              <a:avLst/>
            </a:prstGeom>
            <a:solidFill>
              <a:srgbClr val="00B050">
                <a:alpha val="31000"/>
              </a:srgb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600" dirty="0">
                  <a:solidFill>
                    <a:prstClr val="black"/>
                  </a:solidFill>
                  <a:latin typeface="Calibri"/>
                </a:rPr>
                <a:t>COMMON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600" dirty="0">
                  <a:solidFill>
                    <a:prstClr val="black"/>
                  </a:solidFill>
                  <a:latin typeface="Calibri"/>
                </a:rPr>
                <a:t>FRAME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>
                  <a:solidFill>
                    <a:prstClr val="black"/>
                  </a:solidFill>
                  <a:latin typeface="Calibri"/>
                </a:rPr>
                <a:t>2.2m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02380" y="881746"/>
            <a:ext cx="793807" cy="718235"/>
            <a:chOff x="399063" y="1580225"/>
            <a:chExt cx="793807" cy="718235"/>
          </a:xfrm>
        </p:grpSpPr>
        <p:sp>
          <p:nvSpPr>
            <p:cNvPr id="41" name="Regular Pentagon 40"/>
            <p:cNvSpPr/>
            <p:nvPr/>
          </p:nvSpPr>
          <p:spPr>
            <a:xfrm>
              <a:off x="665825" y="1580225"/>
              <a:ext cx="159798" cy="137604"/>
            </a:xfrm>
            <a:prstGeom prst="pentagon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99063" y="1744462"/>
              <a:ext cx="79380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>
                  <a:solidFill>
                    <a:prstClr val="black"/>
                  </a:solidFill>
                  <a:latin typeface="Calibri"/>
                </a:rPr>
                <a:t>Households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>
                  <a:solidFill>
                    <a:prstClr val="black"/>
                  </a:solidFill>
                  <a:latin typeface="Calibri"/>
                </a:rPr>
                <a:t>providing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>
                  <a:solidFill>
                    <a:prstClr val="black"/>
                  </a:solidFill>
                  <a:latin typeface="Calibri"/>
                </a:rPr>
                <a:t>dwellings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06389" y="2529904"/>
            <a:ext cx="760143" cy="872123"/>
            <a:chOff x="415895" y="1580225"/>
            <a:chExt cx="760143" cy="872123"/>
          </a:xfrm>
        </p:grpSpPr>
        <p:sp>
          <p:nvSpPr>
            <p:cNvPr id="44" name="Regular Pentagon 43"/>
            <p:cNvSpPr/>
            <p:nvPr/>
          </p:nvSpPr>
          <p:spPr>
            <a:xfrm>
              <a:off x="665825" y="1580225"/>
              <a:ext cx="159798" cy="137604"/>
            </a:xfrm>
            <a:prstGeom prst="pentagon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15895" y="1744462"/>
              <a:ext cx="76014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>
                  <a:solidFill>
                    <a:prstClr val="black"/>
                  </a:solidFill>
                  <a:latin typeface="Calibri"/>
                </a:rPr>
                <a:t>Household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>
                  <a:solidFill>
                    <a:prstClr val="black"/>
                  </a:solidFill>
                  <a:latin typeface="Calibri"/>
                </a:rPr>
                <a:t>production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>
                  <a:solidFill>
                    <a:prstClr val="black"/>
                  </a:solidFill>
                  <a:latin typeface="Calibri"/>
                </a:rPr>
                <a:t>for own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>
                  <a:solidFill>
                    <a:prstClr val="black"/>
                  </a:solidFill>
                  <a:latin typeface="Calibri"/>
                </a:rPr>
                <a:t>final use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02381" y="4518972"/>
            <a:ext cx="793807" cy="718235"/>
            <a:chOff x="399063" y="1580225"/>
            <a:chExt cx="793807" cy="718235"/>
          </a:xfrm>
        </p:grpSpPr>
        <p:sp>
          <p:nvSpPr>
            <p:cNvPr id="47" name="Regular Pentagon 46"/>
            <p:cNvSpPr/>
            <p:nvPr/>
          </p:nvSpPr>
          <p:spPr>
            <a:xfrm>
              <a:off x="665825" y="1580225"/>
              <a:ext cx="159798" cy="137604"/>
            </a:xfrm>
            <a:prstGeom prst="pentagon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99063" y="1744462"/>
              <a:ext cx="793807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>
                  <a:solidFill>
                    <a:prstClr val="black"/>
                  </a:solidFill>
                  <a:latin typeface="Calibri"/>
                </a:rPr>
                <a:t>Households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>
                  <a:solidFill>
                    <a:prstClr val="black"/>
                  </a:solidFill>
                  <a:latin typeface="Calibri"/>
                </a:rPr>
                <a:t>providing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>
                  <a:solidFill>
                    <a:prstClr val="black"/>
                  </a:solidFill>
                  <a:latin typeface="Calibri"/>
                </a:rPr>
                <a:t>services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8113342" y="1678159"/>
            <a:ext cx="683200" cy="881290"/>
            <a:chOff x="2175217" y="1837678"/>
            <a:chExt cx="683200" cy="881290"/>
          </a:xfrm>
        </p:grpSpPr>
        <p:sp>
          <p:nvSpPr>
            <p:cNvPr id="50" name="Isosceles Triangle 49"/>
            <p:cNvSpPr/>
            <p:nvPr/>
          </p:nvSpPr>
          <p:spPr>
            <a:xfrm>
              <a:off x="2388093" y="1837678"/>
              <a:ext cx="257453" cy="20686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75217" y="2118804"/>
              <a:ext cx="683200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Non-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business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ABNs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991410" y="2979156"/>
            <a:ext cx="881973" cy="712013"/>
            <a:chOff x="2075831" y="1837678"/>
            <a:chExt cx="881973" cy="712013"/>
          </a:xfrm>
        </p:grpSpPr>
        <p:sp>
          <p:nvSpPr>
            <p:cNvPr id="53" name="Isosceles Triangle 52"/>
            <p:cNvSpPr/>
            <p:nvPr/>
          </p:nvSpPr>
          <p:spPr>
            <a:xfrm>
              <a:off x="2388093" y="1837678"/>
              <a:ext cx="257453" cy="20686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075831" y="2118804"/>
              <a:ext cx="88197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Professional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gambling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8114166" y="4287915"/>
            <a:ext cx="614271" cy="712013"/>
            <a:chOff x="2209679" y="1837678"/>
            <a:chExt cx="614271" cy="712013"/>
          </a:xfrm>
        </p:grpSpPr>
        <p:sp>
          <p:nvSpPr>
            <p:cNvPr id="56" name="Isosceles Triangle 55"/>
            <p:cNvSpPr/>
            <p:nvPr/>
          </p:nvSpPr>
          <p:spPr>
            <a:xfrm>
              <a:off x="2388093" y="1837678"/>
              <a:ext cx="257453" cy="20686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209679" y="2118804"/>
              <a:ext cx="61427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Foreign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entities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845885" y="1019350"/>
            <a:ext cx="1853182" cy="261610"/>
            <a:chOff x="2534142" y="1805522"/>
            <a:chExt cx="1853182" cy="261610"/>
          </a:xfrm>
        </p:grpSpPr>
        <p:sp>
          <p:nvSpPr>
            <p:cNvPr id="62" name="Isosceles Triangle 61"/>
            <p:cNvSpPr/>
            <p:nvPr/>
          </p:nvSpPr>
          <p:spPr>
            <a:xfrm>
              <a:off x="2534142" y="1837678"/>
              <a:ext cx="257453" cy="20686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825679" y="1805522"/>
              <a:ext cx="156164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Newly-registered ABNs</a:t>
              </a: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234344" y="2114533"/>
            <a:ext cx="739305" cy="712013"/>
            <a:chOff x="2147166" y="1837678"/>
            <a:chExt cx="739305" cy="712013"/>
          </a:xfrm>
        </p:grpSpPr>
        <p:sp>
          <p:nvSpPr>
            <p:cNvPr id="68" name="Isosceles Triangle 67"/>
            <p:cNvSpPr/>
            <p:nvPr/>
          </p:nvSpPr>
          <p:spPr>
            <a:xfrm>
              <a:off x="2388093" y="1837678"/>
              <a:ext cx="257453" cy="20686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147166" y="2118804"/>
              <a:ext cx="73930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Cancelled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ABNs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022444" y="2593232"/>
            <a:ext cx="981359" cy="607238"/>
            <a:chOff x="2026139" y="1837678"/>
            <a:chExt cx="981359" cy="607238"/>
          </a:xfrm>
        </p:grpSpPr>
        <p:sp>
          <p:nvSpPr>
            <p:cNvPr id="71" name="Isosceles Triangle 70"/>
            <p:cNvSpPr/>
            <p:nvPr/>
          </p:nvSpPr>
          <p:spPr>
            <a:xfrm>
              <a:off x="2388093" y="1837678"/>
              <a:ext cx="257453" cy="20686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026139" y="2014029"/>
              <a:ext cx="98135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Long-term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non-remitters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862995" y="3419619"/>
            <a:ext cx="1266692" cy="626288"/>
            <a:chOff x="1883477" y="1837678"/>
            <a:chExt cx="1266692" cy="626288"/>
          </a:xfrm>
        </p:grpSpPr>
        <p:sp>
          <p:nvSpPr>
            <p:cNvPr id="74" name="Isosceles Triangle 73"/>
            <p:cNvSpPr/>
            <p:nvPr/>
          </p:nvSpPr>
          <p:spPr>
            <a:xfrm>
              <a:off x="2388093" y="1837678"/>
              <a:ext cx="257453" cy="20686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883477" y="2033079"/>
              <a:ext cx="126669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Does not withhold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Income Tax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898838" y="4525771"/>
            <a:ext cx="1265531" cy="261610"/>
            <a:chOff x="2534142" y="1812321"/>
            <a:chExt cx="1265531" cy="261610"/>
          </a:xfrm>
        </p:grpSpPr>
        <p:sp>
          <p:nvSpPr>
            <p:cNvPr id="80" name="Isosceles Triangle 79"/>
            <p:cNvSpPr/>
            <p:nvPr/>
          </p:nvSpPr>
          <p:spPr>
            <a:xfrm>
              <a:off x="2534142" y="1837678"/>
              <a:ext cx="257453" cy="20686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888847" y="1812321"/>
              <a:ext cx="91082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Out of scope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564264" y="2605426"/>
            <a:ext cx="643846" cy="851188"/>
            <a:chOff x="2681057" y="2064470"/>
            <a:chExt cx="926315" cy="1254019"/>
          </a:xfrm>
        </p:grpSpPr>
        <p:sp>
          <p:nvSpPr>
            <p:cNvPr id="83" name="Isosceles Triangle 82"/>
            <p:cNvSpPr/>
            <p:nvPr/>
          </p:nvSpPr>
          <p:spPr>
            <a:xfrm>
              <a:off x="2791595" y="2654423"/>
              <a:ext cx="110538" cy="103433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691737" y="2064470"/>
              <a:ext cx="91563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Non-profiled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units</a:t>
              </a:r>
            </a:p>
          </p:txBody>
        </p:sp>
        <p:sp>
          <p:nvSpPr>
            <p:cNvPr id="85" name="Isosceles Triangle 84"/>
            <p:cNvSpPr/>
            <p:nvPr/>
          </p:nvSpPr>
          <p:spPr>
            <a:xfrm>
              <a:off x="2902133" y="2928267"/>
              <a:ext cx="110538" cy="103433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86" name="Isosceles Triangle 85"/>
            <p:cNvSpPr/>
            <p:nvPr/>
          </p:nvSpPr>
          <p:spPr>
            <a:xfrm>
              <a:off x="3012671" y="3111623"/>
              <a:ext cx="110538" cy="103433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87" name="Isosceles Triangle 86"/>
            <p:cNvSpPr/>
            <p:nvPr/>
          </p:nvSpPr>
          <p:spPr>
            <a:xfrm>
              <a:off x="3162885" y="2876550"/>
              <a:ext cx="110538" cy="103433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88" name="Isosceles Triangle 87"/>
            <p:cNvSpPr/>
            <p:nvPr/>
          </p:nvSpPr>
          <p:spPr>
            <a:xfrm>
              <a:off x="2681057" y="3215056"/>
              <a:ext cx="110538" cy="103433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3445929" y="3115219"/>
            <a:ext cx="1229713" cy="1047395"/>
            <a:chOff x="3064734" y="4485251"/>
            <a:chExt cx="1229713" cy="1047395"/>
          </a:xfrm>
        </p:grpSpPr>
        <p:sp>
          <p:nvSpPr>
            <p:cNvPr id="90" name="TextBox 89"/>
            <p:cNvSpPr txBox="1"/>
            <p:nvPr/>
          </p:nvSpPr>
          <p:spPr>
            <a:xfrm>
              <a:off x="3067940" y="4564380"/>
              <a:ext cx="327334" cy="24622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>
                  <a:solidFill>
                    <a:prstClr val="black"/>
                  </a:solidFill>
                  <a:latin typeface="Calibri"/>
                </a:rPr>
                <a:t>EG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064734" y="4924200"/>
              <a:ext cx="330540" cy="246221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000" dirty="0">
                  <a:solidFill>
                    <a:prstClr val="black"/>
                  </a:solidFill>
                  <a:latin typeface="Calibri"/>
                </a:rPr>
                <a:t>EN</a:t>
              </a:r>
            </a:p>
          </p:txBody>
        </p:sp>
        <p:grpSp>
          <p:nvGrpSpPr>
            <p:cNvPr id="92" name="Group 91"/>
            <p:cNvGrpSpPr/>
            <p:nvPr/>
          </p:nvGrpSpPr>
          <p:grpSpPr>
            <a:xfrm>
              <a:off x="3596027" y="4913283"/>
              <a:ext cx="698420" cy="619363"/>
              <a:chOff x="3867150" y="4933712"/>
              <a:chExt cx="698420" cy="619363"/>
            </a:xfrm>
          </p:grpSpPr>
          <p:sp>
            <p:nvSpPr>
              <p:cNvPr id="96" name="Isosceles Triangle 95"/>
              <p:cNvSpPr/>
              <p:nvPr/>
            </p:nvSpPr>
            <p:spPr>
              <a:xfrm>
                <a:off x="4011327" y="5017022"/>
                <a:ext cx="110538" cy="103433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AU">
                  <a:solidFill>
                    <a:prstClr val="white"/>
                  </a:solidFill>
                </a:endParaRPr>
              </a:p>
            </p:txBody>
          </p:sp>
          <p:sp>
            <p:nvSpPr>
              <p:cNvPr id="97" name="Isosceles Triangle 96"/>
              <p:cNvSpPr/>
              <p:nvPr/>
            </p:nvSpPr>
            <p:spPr>
              <a:xfrm>
                <a:off x="4107627" y="5155839"/>
                <a:ext cx="110538" cy="103433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AU">
                  <a:solidFill>
                    <a:prstClr val="white"/>
                  </a:solidFill>
                </a:endParaRPr>
              </a:p>
            </p:txBody>
          </p:sp>
          <p:sp>
            <p:nvSpPr>
              <p:cNvPr id="98" name="Isosceles Triangle 97"/>
              <p:cNvSpPr/>
              <p:nvPr/>
            </p:nvSpPr>
            <p:spPr>
              <a:xfrm>
                <a:off x="4218165" y="5339195"/>
                <a:ext cx="110538" cy="103433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AU">
                  <a:solidFill>
                    <a:prstClr val="white"/>
                  </a:solidFill>
                </a:endParaRPr>
              </a:p>
            </p:txBody>
          </p:sp>
          <p:sp>
            <p:nvSpPr>
              <p:cNvPr id="99" name="Isosceles Triangle 98"/>
              <p:cNvSpPr/>
              <p:nvPr/>
            </p:nvSpPr>
            <p:spPr>
              <a:xfrm>
                <a:off x="4257841" y="5143455"/>
                <a:ext cx="110538" cy="103433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AU">
                  <a:solidFill>
                    <a:prstClr val="white"/>
                  </a:solidFill>
                </a:endParaRPr>
              </a:p>
            </p:txBody>
          </p:sp>
          <p:sp>
            <p:nvSpPr>
              <p:cNvPr id="100" name="Isosceles Triangle 99"/>
              <p:cNvSpPr/>
              <p:nvPr/>
            </p:nvSpPr>
            <p:spPr>
              <a:xfrm>
                <a:off x="4002279" y="5287478"/>
                <a:ext cx="110538" cy="103433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AU">
                  <a:solidFill>
                    <a:prstClr val="white"/>
                  </a:solidFill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3867150" y="4933712"/>
                <a:ext cx="652463" cy="619363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prstDash val="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AU">
                  <a:solidFill>
                    <a:prstClr val="white"/>
                  </a:solidFill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4162896" y="4936567"/>
                <a:ext cx="40267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AU" sz="1000" dirty="0">
                    <a:solidFill>
                      <a:prstClr val="black"/>
                    </a:solidFill>
                    <a:latin typeface="Calibri"/>
                  </a:rPr>
                  <a:t>TAU</a:t>
                </a:r>
              </a:p>
            </p:txBody>
          </p:sp>
        </p:grpSp>
        <p:cxnSp>
          <p:nvCxnSpPr>
            <p:cNvPr id="93" name="Straight Connector 92"/>
            <p:cNvCxnSpPr>
              <a:stCxn id="90" idx="2"/>
              <a:endCxn id="91" idx="0"/>
            </p:cNvCxnSpPr>
            <p:nvPr/>
          </p:nvCxnSpPr>
          <p:spPr>
            <a:xfrm flipH="1">
              <a:off x="3230004" y="4810601"/>
              <a:ext cx="1603" cy="1135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91" idx="3"/>
            </p:cNvCxnSpPr>
            <p:nvPr/>
          </p:nvCxnSpPr>
          <p:spPr>
            <a:xfrm flipV="1">
              <a:off x="3395274" y="5047310"/>
              <a:ext cx="198948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3494748" y="4485251"/>
              <a:ext cx="63190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Profiled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units</a:t>
              </a: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4803592" y="4238769"/>
            <a:ext cx="1404551" cy="597713"/>
            <a:chOff x="1814549" y="1837678"/>
            <a:chExt cx="1404551" cy="597713"/>
          </a:xfrm>
        </p:grpSpPr>
        <p:sp>
          <p:nvSpPr>
            <p:cNvPr id="104" name="Isosceles Triangle 103"/>
            <p:cNvSpPr/>
            <p:nvPr/>
          </p:nvSpPr>
          <p:spPr>
            <a:xfrm>
              <a:off x="2388093" y="1837678"/>
              <a:ext cx="257453" cy="206866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AU">
                <a:solidFill>
                  <a:prstClr val="white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814549" y="2004504"/>
              <a:ext cx="140455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Not registered for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AU" sz="1100" dirty="0">
                  <a:solidFill>
                    <a:prstClr val="black"/>
                  </a:solidFill>
                  <a:latin typeface="Calibri"/>
                </a:rPr>
                <a:t>Goods &amp; Services Tax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16608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"/>
</p:tagLst>
</file>

<file path=ppt/theme/theme1.xml><?xml version="1.0" encoding="utf-8"?>
<a:theme xmlns:a="http://schemas.openxmlformats.org/drawingml/2006/main" name="Statistics standard">
  <a:themeElements>
    <a:clrScheme name="template1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1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tatistics standard" id="{07032C58-F29A-4525-96AD-1F1B2AE4992F}" vid="{BFF24824-6C47-46CE-A587-F6D790A0A62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Statistics standard</Template>
  <TotalTime>4108</TotalTime>
  <Words>326</Words>
  <Application>Microsoft Office PowerPoint</Application>
  <PresentationFormat>On-screen Show (4:3)</PresentationFormat>
  <Paragraphs>124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Unicode MS</vt:lpstr>
      <vt:lpstr>Calibri</vt:lpstr>
      <vt:lpstr>Century Gothic</vt:lpstr>
      <vt:lpstr>Statistics standard</vt:lpstr>
      <vt:lpstr>SBRs and Economic Surveys</vt:lpstr>
      <vt:lpstr>Australian SBR</vt:lpstr>
      <vt:lpstr>Australian Statistical Model</vt:lpstr>
      <vt:lpstr>PowerPoint Presentation</vt:lpstr>
      <vt:lpstr>SBR Products </vt:lpstr>
      <vt:lpstr>Business Provisions</vt:lpstr>
      <vt:lpstr>Business Provisions</vt:lpstr>
      <vt:lpstr>Common Frame</vt:lpstr>
      <vt:lpstr>PowerPoint Presentation</vt:lpstr>
      <vt:lpstr>Common Frame Preparation</vt:lpstr>
      <vt:lpstr>Q&amp;A</vt:lpstr>
    </vt:vector>
  </TitlesOfParts>
  <Company>ABS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ABS</dc:subject>
  <dc:creator>Doreen Begumisa</dc:creator>
  <cp:lastModifiedBy>Michael Biddington</cp:lastModifiedBy>
  <cp:revision>92</cp:revision>
  <cp:lastPrinted>2014-11-06T02:01:09Z</cp:lastPrinted>
  <dcterms:created xsi:type="dcterms:W3CDTF">2014-08-20T08:29:41Z</dcterms:created>
  <dcterms:modified xsi:type="dcterms:W3CDTF">2017-12-11T20:39:52Z</dcterms:modified>
  <cp:category>ABS</cp:category>
</cp:coreProperties>
</file>