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03" r:id="rId2"/>
    <p:sldId id="371" r:id="rId3"/>
    <p:sldId id="1411" r:id="rId4"/>
    <p:sldId id="598" r:id="rId5"/>
    <p:sldId id="599" r:id="rId6"/>
    <p:sldId id="1446" r:id="rId7"/>
    <p:sldId id="1447" r:id="rId8"/>
    <p:sldId id="1448" r:id="rId9"/>
    <p:sldId id="1450" r:id="rId10"/>
    <p:sldId id="1451" r:id="rId11"/>
    <p:sldId id="1449" r:id="rId12"/>
    <p:sldId id="29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osch, Michael Thye" initials="FMT" lastIdx="1" clrIdx="0">
    <p:extLst>
      <p:ext uri="{19B8F6BF-5375-455C-9EA6-DF929625EA0E}">
        <p15:presenceInfo xmlns:p15="http://schemas.microsoft.com/office/powerpoint/2012/main" userId="S-1-5-21-525788414-1921020387-24915789-435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E5F5"/>
    <a:srgbClr val="C3E6F5"/>
    <a:srgbClr val="CAE8F6"/>
    <a:srgbClr val="CDEAF7"/>
    <a:srgbClr val="DBF0F9"/>
    <a:srgbClr val="E5F4FB"/>
    <a:srgbClr val="CCE9F8"/>
    <a:srgbClr val="C7F3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51" autoAdjust="0"/>
    <p:restoredTop sz="94650" autoAdjust="0"/>
  </p:normalViewPr>
  <p:slideViewPr>
    <p:cSldViewPr snapToGrid="0">
      <p:cViewPr varScale="1">
        <p:scale>
          <a:sx n="63" d="100"/>
          <a:sy n="63" d="100"/>
        </p:scale>
        <p:origin x="852" y="56"/>
      </p:cViewPr>
      <p:guideLst/>
    </p:cSldViewPr>
  </p:slideViewPr>
  <p:outlineViewPr>
    <p:cViewPr>
      <p:scale>
        <a:sx n="33" d="100"/>
        <a:sy n="33" d="100"/>
      </p:scale>
      <p:origin x="0" y="-849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D068C6-7325-408C-921E-B389FF684A63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826FEE-2901-4F80-B040-94DEDE5C3E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438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0538" y="2873014"/>
            <a:ext cx="7200000" cy="608525"/>
          </a:xfrm>
        </p:spPr>
        <p:txBody>
          <a:bodyPr wrap="square" bIns="54000" anchor="t" anchorCtr="0">
            <a:no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0538" y="3481539"/>
            <a:ext cx="7200000" cy="1655762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1200"/>
              </a:spcAft>
              <a:buNone/>
              <a:defRPr sz="4000" b="0">
                <a:solidFill>
                  <a:schemeClr val="accent1"/>
                </a:solidFill>
              </a:defRPr>
            </a:lvl1pPr>
            <a:lvl2pPr marL="0" indent="0" algn="l">
              <a:buNone/>
              <a:defRPr sz="1400">
                <a:solidFill>
                  <a:schemeClr val="accent1"/>
                </a:solidFill>
              </a:defRPr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0538" y="6180035"/>
            <a:ext cx="2743200" cy="216000"/>
          </a:xfrm>
        </p:spPr>
        <p:txBody>
          <a:bodyPr anchor="b" anchorCtr="0">
            <a:noAutofit/>
          </a:bodyPr>
          <a:lstStyle>
            <a:lvl1pPr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0538" y="6858000"/>
            <a:ext cx="5605462" cy="180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1462" y="6870450"/>
            <a:ext cx="540000" cy="288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fld id="{856227C0-AD57-4F9B-BAE3-EEFB0D0EE42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0" y="2988404"/>
            <a:ext cx="214312" cy="25158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8" y="490538"/>
            <a:ext cx="1371600" cy="494482"/>
          </a:xfrm>
          <a:prstGeom prst="rect">
            <a:avLst/>
          </a:prstGeom>
        </p:spPr>
      </p:pic>
      <p:sp>
        <p:nvSpPr>
          <p:cNvPr id="11" name="Picture Placeholder 10"/>
          <p:cNvSpPr>
            <a:spLocks noGrp="1"/>
          </p:cNvSpPr>
          <p:nvPr>
            <p:ph type="pic" sz="quarter" idx="13" hasCustomPrompt="1"/>
          </p:nvPr>
        </p:nvSpPr>
        <p:spPr>
          <a:xfrm>
            <a:off x="2946400" y="0"/>
            <a:ext cx="9245600" cy="5321300"/>
          </a:xfrm>
          <a:custGeom>
            <a:avLst/>
            <a:gdLst>
              <a:gd name="connsiteX0" fmla="*/ 0 w 9245600"/>
              <a:gd name="connsiteY0" fmla="*/ 0 h 5321300"/>
              <a:gd name="connsiteX1" fmla="*/ 9245600 w 9245600"/>
              <a:gd name="connsiteY1" fmla="*/ 0 h 5321300"/>
              <a:gd name="connsiteX2" fmla="*/ 9245600 w 9245600"/>
              <a:gd name="connsiteY2" fmla="*/ 5321300 h 5321300"/>
              <a:gd name="connsiteX3" fmla="*/ 0 w 9245600"/>
              <a:gd name="connsiteY3" fmla="*/ 5321300 h 5321300"/>
              <a:gd name="connsiteX4" fmla="*/ 0 w 9245600"/>
              <a:gd name="connsiteY4" fmla="*/ 0 h 5321300"/>
              <a:gd name="connsiteX0" fmla="*/ 0 w 9245600"/>
              <a:gd name="connsiteY0" fmla="*/ 0 h 5321300"/>
              <a:gd name="connsiteX1" fmla="*/ 9245600 w 9245600"/>
              <a:gd name="connsiteY1" fmla="*/ 0 h 5321300"/>
              <a:gd name="connsiteX2" fmla="*/ 9245600 w 9245600"/>
              <a:gd name="connsiteY2" fmla="*/ 5321300 h 5321300"/>
              <a:gd name="connsiteX3" fmla="*/ 0 w 9245600"/>
              <a:gd name="connsiteY3" fmla="*/ 0 h 5321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45600" h="5321300">
                <a:moveTo>
                  <a:pt x="0" y="0"/>
                </a:moveTo>
                <a:lnTo>
                  <a:pt x="9245600" y="0"/>
                </a:lnTo>
                <a:lnTo>
                  <a:pt x="9245600" y="53213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>
            <a:noAutofit/>
          </a:bodyPr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insert picture, or leave unchanged for plain colour fill</a:t>
            </a:r>
          </a:p>
        </p:txBody>
      </p:sp>
    </p:spTree>
    <p:extLst>
      <p:ext uri="{BB962C8B-B14F-4D97-AF65-F5344CB8AC3E}">
        <p14:creationId xmlns:p14="http://schemas.microsoft.com/office/powerpoint/2010/main" val="3166135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538" y="2872800"/>
            <a:ext cx="7200000" cy="608525"/>
          </a:xfrm>
        </p:spPr>
        <p:txBody>
          <a:bodyPr bIns="54000" anchor="t" anchorCtr="0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538" y="3481324"/>
            <a:ext cx="7200000" cy="16560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4000" b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1088" y="6867374"/>
            <a:ext cx="5605462" cy="180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1462" y="6870450"/>
            <a:ext cx="540000" cy="288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fld id="{856227C0-AD57-4F9B-BAE3-EEFB0D0EE42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8" y="490538"/>
            <a:ext cx="1371600" cy="494482"/>
          </a:xfrm>
          <a:prstGeom prst="rect">
            <a:avLst/>
          </a:prstGeom>
        </p:spPr>
      </p:pic>
      <p:sp>
        <p:nvSpPr>
          <p:cNvPr id="8" name="Right Triangle 7"/>
          <p:cNvSpPr/>
          <p:nvPr userDrawn="1"/>
        </p:nvSpPr>
        <p:spPr>
          <a:xfrm flipH="1">
            <a:off x="5529262" y="3007518"/>
            <a:ext cx="6662738" cy="3850481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0" y="2988404"/>
            <a:ext cx="214312" cy="251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579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538" y="2872800"/>
            <a:ext cx="7200000" cy="608525"/>
          </a:xfrm>
        </p:spPr>
        <p:txBody>
          <a:bodyPr bIns="54000" anchor="t" anchorCtr="0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538" y="3481324"/>
            <a:ext cx="7200000" cy="16560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4000" b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02038" y="6866325"/>
            <a:ext cx="5605462" cy="180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1462" y="6870450"/>
            <a:ext cx="540000" cy="288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fld id="{856227C0-AD57-4F9B-BAE3-EEFB0D0EE42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8" y="490538"/>
            <a:ext cx="1371600" cy="494482"/>
          </a:xfrm>
          <a:prstGeom prst="rect">
            <a:avLst/>
          </a:prstGeom>
        </p:spPr>
      </p:pic>
      <p:sp>
        <p:nvSpPr>
          <p:cNvPr id="8" name="Right Triangle 7"/>
          <p:cNvSpPr/>
          <p:nvPr userDrawn="1"/>
        </p:nvSpPr>
        <p:spPr>
          <a:xfrm flipH="1">
            <a:off x="8286750" y="4601106"/>
            <a:ext cx="3905250" cy="2256894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0" y="2988404"/>
            <a:ext cx="214312" cy="251584"/>
          </a:xfrm>
          <a:prstGeom prst="rect">
            <a:avLst/>
          </a:prstGeom>
        </p:spPr>
      </p:pic>
      <p:sp>
        <p:nvSpPr>
          <p:cNvPr id="10" name="Right Triangle 9"/>
          <p:cNvSpPr/>
          <p:nvPr userDrawn="1"/>
        </p:nvSpPr>
        <p:spPr>
          <a:xfrm rot="10800000">
            <a:off x="3191027" y="2238"/>
            <a:ext cx="8999022" cy="520065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0455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538" y="2872800"/>
            <a:ext cx="7200000" cy="608525"/>
          </a:xfrm>
        </p:spPr>
        <p:txBody>
          <a:bodyPr bIns="54000" anchor="t" anchorCtr="0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538" y="3481324"/>
            <a:ext cx="7200000" cy="16560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4000" b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02038" y="6866325"/>
            <a:ext cx="5605462" cy="180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1462" y="6870450"/>
            <a:ext cx="540000" cy="288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fld id="{856227C0-AD57-4F9B-BAE3-EEFB0D0EE42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8" y="490538"/>
            <a:ext cx="1371600" cy="49448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0" y="2988404"/>
            <a:ext cx="214312" cy="251584"/>
          </a:xfrm>
          <a:prstGeom prst="rect">
            <a:avLst/>
          </a:prstGeom>
        </p:spPr>
      </p:pic>
      <p:sp>
        <p:nvSpPr>
          <p:cNvPr id="10" name="Right Triangle 9"/>
          <p:cNvSpPr/>
          <p:nvPr userDrawn="1"/>
        </p:nvSpPr>
        <p:spPr>
          <a:xfrm rot="10800000">
            <a:off x="5307376" y="0"/>
            <a:ext cx="6884624" cy="3978712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9928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Pho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538" y="2872800"/>
            <a:ext cx="7200000" cy="608525"/>
          </a:xfrm>
        </p:spPr>
        <p:txBody>
          <a:bodyPr bIns="54000" anchor="t" anchorCtr="0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538" y="3481324"/>
            <a:ext cx="7200000" cy="16560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4000" b="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02038" y="6870450"/>
            <a:ext cx="5605462" cy="180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1462" y="6870450"/>
            <a:ext cx="540000" cy="288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fld id="{856227C0-AD57-4F9B-BAE3-EEFB0D0EE42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02" y="490538"/>
            <a:ext cx="1371472" cy="49448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0" y="2988404"/>
            <a:ext cx="214312" cy="251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2224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Patter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21407" r="38481" b="40746"/>
          <a:stretch/>
        </p:blipFill>
        <p:spPr>
          <a:xfrm>
            <a:off x="-1397975" y="1085561"/>
            <a:ext cx="13604217" cy="57848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538" y="2872800"/>
            <a:ext cx="7200000" cy="608525"/>
          </a:xfrm>
        </p:spPr>
        <p:txBody>
          <a:bodyPr bIns="54000" anchor="t" anchorCtr="0">
            <a:noAutofit/>
          </a:bodyPr>
          <a:lstStyle>
            <a:lvl1pPr>
              <a:lnSpc>
                <a:spcPct val="90000"/>
              </a:lnSpc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538" y="3481324"/>
            <a:ext cx="5868000" cy="648000"/>
          </a:xfr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4000" b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49663" y="6870450"/>
            <a:ext cx="5605462" cy="180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61462" y="6870450"/>
            <a:ext cx="540000" cy="288000"/>
          </a:xfrm>
        </p:spPr>
        <p:txBody>
          <a:bodyPr>
            <a:noAutofit/>
          </a:bodyPr>
          <a:lstStyle>
            <a:lvl1pPr>
              <a:defRPr>
                <a:noFill/>
              </a:defRPr>
            </a:lvl1pPr>
          </a:lstStyle>
          <a:p>
            <a:fld id="{856227C0-AD57-4F9B-BAE3-EEFB0D0EE42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8" y="490538"/>
            <a:ext cx="1371600" cy="49448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0" y="2988404"/>
            <a:ext cx="214312" cy="251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2829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0880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956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0538" y="2393950"/>
            <a:ext cx="5360400" cy="34829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1062" y="2393949"/>
            <a:ext cx="5360400" cy="348297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CE9796-2F9F-C960-D791-E129268374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90538" y="6522830"/>
            <a:ext cx="5605462" cy="18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1">
                <a:solidFill>
                  <a:schemeClr val="accent1"/>
                </a:solidFill>
              </a:defRPr>
            </a:lvl1pPr>
          </a:lstStyle>
          <a:p>
            <a:r>
              <a:rPr lang="fr-CH" dirty="0"/>
              <a:t>21st International </a:t>
            </a:r>
            <a:r>
              <a:rPr lang="fr-CH" dirty="0" err="1"/>
              <a:t>Conference</a:t>
            </a:r>
            <a:r>
              <a:rPr lang="fr-CH" dirty="0"/>
              <a:t> of Labour </a:t>
            </a:r>
            <a:r>
              <a:rPr lang="fr-CH" dirty="0" err="1"/>
              <a:t>Statisticians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97059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1477" y="476672"/>
            <a:ext cx="10492747" cy="72008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154F98"/>
                </a:solidFill>
                <a:latin typeface="Arial Narrow" panose="020B0606020202030204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91477" y="1340768"/>
            <a:ext cx="10465163" cy="4536504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154F98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Clr>
                <a:srgbClr val="154F98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154F98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154F98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154F98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5399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292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Patt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539" y="2393950"/>
            <a:ext cx="7311862" cy="34829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34" b="41970"/>
          <a:stretch/>
        </p:blipFill>
        <p:spPr>
          <a:xfrm>
            <a:off x="4581526" y="3244430"/>
            <a:ext cx="7619999" cy="3623095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90538" y="4796725"/>
            <a:ext cx="3412800" cy="970829"/>
          </a:xfrm>
        </p:spPr>
        <p:txBody>
          <a:bodyPr tIns="108000">
            <a:spAutoFit/>
          </a:bodyPr>
          <a:lstStyle>
            <a:lvl1pPr marL="489600" indent="-489600">
              <a:buSzPct val="150000"/>
              <a:buFontTx/>
              <a:buBlip>
                <a:blip r:embed="rId3"/>
              </a:buBlip>
              <a:defRPr b="0">
                <a:solidFill>
                  <a:schemeClr val="tx1"/>
                </a:solidFill>
              </a:defRPr>
            </a:lvl1pPr>
            <a:lvl2pPr marL="669600" indent="-180000">
              <a:buClr>
                <a:schemeClr val="accent2"/>
              </a:buClr>
              <a:buSzPct val="80000"/>
              <a:buFont typeface="Wingdings 3" panose="05040102010807070707" pitchFamily="18" charset="2"/>
              <a:buChar char="u"/>
              <a:defRPr sz="1000"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81085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Corn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4692650" y="2538000"/>
            <a:ext cx="7499350" cy="4320000"/>
          </a:xfrm>
          <a:custGeom>
            <a:avLst/>
            <a:gdLst>
              <a:gd name="connsiteX0" fmla="*/ 0 w 7499350"/>
              <a:gd name="connsiteY0" fmla="*/ 0 h 4320000"/>
              <a:gd name="connsiteX1" fmla="*/ 7499350 w 7499350"/>
              <a:gd name="connsiteY1" fmla="*/ 0 h 4320000"/>
              <a:gd name="connsiteX2" fmla="*/ 7499350 w 7499350"/>
              <a:gd name="connsiteY2" fmla="*/ 4320000 h 4320000"/>
              <a:gd name="connsiteX3" fmla="*/ 0 w 7499350"/>
              <a:gd name="connsiteY3" fmla="*/ 4320000 h 4320000"/>
              <a:gd name="connsiteX4" fmla="*/ 0 w 7499350"/>
              <a:gd name="connsiteY4" fmla="*/ 0 h 4320000"/>
              <a:gd name="connsiteX0" fmla="*/ 0 w 7499350"/>
              <a:gd name="connsiteY0" fmla="*/ 4320000 h 4320000"/>
              <a:gd name="connsiteX1" fmla="*/ 7499350 w 7499350"/>
              <a:gd name="connsiteY1" fmla="*/ 0 h 4320000"/>
              <a:gd name="connsiteX2" fmla="*/ 7499350 w 7499350"/>
              <a:gd name="connsiteY2" fmla="*/ 4320000 h 4320000"/>
              <a:gd name="connsiteX3" fmla="*/ 0 w 7499350"/>
              <a:gd name="connsiteY3" fmla="*/ 4320000 h 43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99350" h="4320000">
                <a:moveTo>
                  <a:pt x="0" y="4320000"/>
                </a:moveTo>
                <a:lnTo>
                  <a:pt x="7499350" y="0"/>
                </a:lnTo>
                <a:lnTo>
                  <a:pt x="7499350" y="4320000"/>
                </a:lnTo>
                <a:lnTo>
                  <a:pt x="0" y="4320000"/>
                </a:lnTo>
                <a:close/>
              </a:path>
            </a:pathLst>
          </a:custGeom>
        </p:spPr>
        <p:txBody>
          <a:bodyPr anchor="b" anchorCtr="0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insert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539" y="2393950"/>
            <a:ext cx="7311862" cy="34829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/>
          <p:cNvSpPr txBox="1"/>
          <p:nvPr userDrawn="1"/>
        </p:nvSpPr>
        <p:spPr>
          <a:xfrm>
            <a:off x="4686300" y="6870450"/>
            <a:ext cx="75057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GB" sz="1000"/>
              <a:t>NB Manually place “ilo.org” device in front of image</a:t>
            </a:r>
          </a:p>
        </p:txBody>
      </p:sp>
    </p:spTree>
    <p:extLst>
      <p:ext uri="{BB962C8B-B14F-4D97-AF65-F5344CB8AC3E}">
        <p14:creationId xmlns:p14="http://schemas.microsoft.com/office/powerpoint/2010/main" val="259065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Image/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539" y="2393950"/>
            <a:ext cx="7311862" cy="34829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/>
          <p:cNvSpPr txBox="1"/>
          <p:nvPr userDrawn="1"/>
        </p:nvSpPr>
        <p:spPr>
          <a:xfrm>
            <a:off x="4686300" y="6870450"/>
            <a:ext cx="750570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GB" sz="1000"/>
              <a:t>NB Manually place “ilo.org” device in front of image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8289130" y="981075"/>
            <a:ext cx="3902869" cy="5876925"/>
          </a:xfrm>
          <a:custGeom>
            <a:avLst/>
            <a:gdLst>
              <a:gd name="connsiteX0" fmla="*/ 0 w 3902869"/>
              <a:gd name="connsiteY0" fmla="*/ 0 h 5876925"/>
              <a:gd name="connsiteX1" fmla="*/ 3902869 w 3902869"/>
              <a:gd name="connsiteY1" fmla="*/ 0 h 5876925"/>
              <a:gd name="connsiteX2" fmla="*/ 3902869 w 3902869"/>
              <a:gd name="connsiteY2" fmla="*/ 5876925 h 5876925"/>
              <a:gd name="connsiteX3" fmla="*/ 0 w 3902869"/>
              <a:gd name="connsiteY3" fmla="*/ 5876925 h 5876925"/>
              <a:gd name="connsiteX4" fmla="*/ 0 w 3902869"/>
              <a:gd name="connsiteY4" fmla="*/ 0 h 5876925"/>
              <a:gd name="connsiteX0" fmla="*/ 0 w 3902869"/>
              <a:gd name="connsiteY0" fmla="*/ 0 h 5876925"/>
              <a:gd name="connsiteX1" fmla="*/ 3898107 w 3902869"/>
              <a:gd name="connsiteY1" fmla="*/ 2252663 h 5876925"/>
              <a:gd name="connsiteX2" fmla="*/ 3902869 w 3902869"/>
              <a:gd name="connsiteY2" fmla="*/ 5876925 h 5876925"/>
              <a:gd name="connsiteX3" fmla="*/ 0 w 3902869"/>
              <a:gd name="connsiteY3" fmla="*/ 5876925 h 5876925"/>
              <a:gd name="connsiteX4" fmla="*/ 0 w 3902869"/>
              <a:gd name="connsiteY4" fmla="*/ 0 h 5876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02869" h="5876925">
                <a:moveTo>
                  <a:pt x="0" y="0"/>
                </a:moveTo>
                <a:lnTo>
                  <a:pt x="3898107" y="2252663"/>
                </a:lnTo>
                <a:cubicBezTo>
                  <a:pt x="3899694" y="3460750"/>
                  <a:pt x="3901282" y="4668838"/>
                  <a:pt x="3902869" y="5876925"/>
                </a:cubicBezTo>
                <a:lnTo>
                  <a:pt x="0" y="5876925"/>
                </a:lnTo>
                <a:lnTo>
                  <a:pt x="0" y="0"/>
                </a:lnTo>
                <a:close/>
              </a:path>
            </a:pathLst>
          </a:custGeom>
        </p:spPr>
        <p:txBody>
          <a:bodyPr anchor="b" anchorCtr="0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GB"/>
              <a:t>Click icon to insert picture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8288338" y="5876925"/>
            <a:ext cx="3413125" cy="247650"/>
          </a:xfrm>
          <a:custGeom>
            <a:avLst/>
            <a:gdLst>
              <a:gd name="connsiteX0" fmla="*/ 0 w 3413125"/>
              <a:gd name="connsiteY0" fmla="*/ 0 h 247650"/>
              <a:gd name="connsiteX1" fmla="*/ 3413125 w 3413125"/>
              <a:gd name="connsiteY1" fmla="*/ 0 h 247650"/>
              <a:gd name="connsiteX2" fmla="*/ 3413125 w 3413125"/>
              <a:gd name="connsiteY2" fmla="*/ 247650 h 247650"/>
              <a:gd name="connsiteX3" fmla="*/ 0 w 3413125"/>
              <a:gd name="connsiteY3" fmla="*/ 247650 h 247650"/>
              <a:gd name="connsiteX4" fmla="*/ 0 w 3413125"/>
              <a:gd name="connsiteY4" fmla="*/ 0 h 247650"/>
              <a:gd name="connsiteX0" fmla="*/ 0 w 3413125"/>
              <a:gd name="connsiteY0" fmla="*/ 0 h 247650"/>
              <a:gd name="connsiteX1" fmla="*/ 3153569 w 3413125"/>
              <a:gd name="connsiteY1" fmla="*/ 0 h 247650"/>
              <a:gd name="connsiteX2" fmla="*/ 3413125 w 3413125"/>
              <a:gd name="connsiteY2" fmla="*/ 247650 h 247650"/>
              <a:gd name="connsiteX3" fmla="*/ 0 w 3413125"/>
              <a:gd name="connsiteY3" fmla="*/ 247650 h 247650"/>
              <a:gd name="connsiteX4" fmla="*/ 0 w 3413125"/>
              <a:gd name="connsiteY4" fmla="*/ 0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13125" h="247650">
                <a:moveTo>
                  <a:pt x="0" y="0"/>
                </a:moveTo>
                <a:lnTo>
                  <a:pt x="3153569" y="0"/>
                </a:lnTo>
                <a:lnTo>
                  <a:pt x="3413125" y="247650"/>
                </a:lnTo>
                <a:lnTo>
                  <a:pt x="0" y="2476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</p:spPr>
        <p:txBody>
          <a:bodyPr lIns="108000" anchor="ctr" anchorCtr="0"/>
          <a:lstStyle>
            <a:lvl1pPr>
              <a:defRPr sz="1000" b="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7128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0538" y="2393950"/>
            <a:ext cx="5360400" cy="34829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1062" y="2393949"/>
            <a:ext cx="5360400" cy="348297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130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0538" y="2393950"/>
            <a:ext cx="3412800" cy="34829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89600" y="2393949"/>
            <a:ext cx="3412800" cy="348297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3"/>
          <p:cNvSpPr>
            <a:spLocks noGrp="1"/>
          </p:cNvSpPr>
          <p:nvPr>
            <p:ph sz="half" idx="13"/>
          </p:nvPr>
        </p:nvSpPr>
        <p:spPr>
          <a:xfrm>
            <a:off x="8288662" y="2393949"/>
            <a:ext cx="3412800" cy="348297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147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with St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0538" y="2393950"/>
            <a:ext cx="3412800" cy="34829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89600" y="2393949"/>
            <a:ext cx="3412800" cy="348297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8288662" y="2393950"/>
            <a:ext cx="3412801" cy="3482975"/>
          </a:xfrm>
        </p:spPr>
        <p:txBody>
          <a:bodyPr tIns="54000"/>
          <a:lstStyle>
            <a:lvl1pPr marL="360000" indent="-360000">
              <a:lnSpc>
                <a:spcPct val="80000"/>
              </a:lnSpc>
              <a:spcBef>
                <a:spcPts val="3200"/>
              </a:spcBef>
              <a:spcAft>
                <a:spcPts val="0"/>
              </a:spcAft>
              <a:buClr>
                <a:schemeClr val="accent2"/>
              </a:buClr>
              <a:buFontTx/>
              <a:buBlip>
                <a:blip r:embed="rId2"/>
              </a:buBlip>
              <a:defRPr sz="6000" b="0" spc="-200" baseline="0">
                <a:solidFill>
                  <a:schemeClr val="accent1"/>
                </a:solidFill>
              </a:defRPr>
            </a:lvl1pPr>
            <a:lvl2pPr marL="3600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/>
            </a:lvl2pPr>
          </a:lstStyle>
          <a:p>
            <a:pPr lvl="0"/>
            <a:r>
              <a:rPr lang="en-US"/>
              <a:t>00.0%</a:t>
            </a:r>
          </a:p>
          <a:p>
            <a:pPr lvl="1"/>
            <a:r>
              <a:rPr lang="en-US"/>
              <a:t>Supporting text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062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and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Date: Monday / 01 / October /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90538" y="2393950"/>
            <a:ext cx="7380000" cy="3482976"/>
          </a:xfrm>
        </p:spPr>
        <p:txBody>
          <a:bodyPr tIns="0">
            <a:noAutofit/>
          </a:bodyPr>
          <a:lstStyle>
            <a:lvl1pPr marL="489600" indent="-489600">
              <a:buSzPct val="120000"/>
              <a:buFontTx/>
              <a:buBlip>
                <a:blip r:embed="rId2"/>
              </a:buBlip>
              <a:defRPr sz="2300" b="0">
                <a:solidFill>
                  <a:schemeClr val="tx1"/>
                </a:solidFill>
              </a:defRPr>
            </a:lvl1pPr>
            <a:lvl2pPr marL="489600" indent="0">
              <a:buClr>
                <a:schemeClr val="accent2"/>
              </a:buClr>
              <a:buSzPct val="80000"/>
              <a:buFont typeface="Wingdings 3" panose="05040102010807070707" pitchFamily="18" charset="2"/>
              <a:buNone/>
              <a:defRPr sz="2300" baseline="0"/>
            </a:lvl2pPr>
            <a:lvl3pPr marL="669600" indent="-180000">
              <a:spcBef>
                <a:spcPts val="1800"/>
              </a:spcBef>
              <a:defRPr sz="1000"/>
            </a:lvl3pPr>
          </a:lstStyle>
          <a:p>
            <a:pPr lvl="0"/>
            <a:r>
              <a:rPr lang="en-US"/>
              <a:t>Quote (level 1)</a:t>
            </a:r>
          </a:p>
          <a:p>
            <a:pPr lvl="1"/>
            <a:r>
              <a:rPr lang="en-US"/>
              <a:t>Continuation paras (level 2)</a:t>
            </a:r>
          </a:p>
          <a:p>
            <a:pPr lvl="2"/>
            <a:r>
              <a:rPr lang="en-GB"/>
              <a:t>Source (level 3)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270663" y="2447925"/>
            <a:ext cx="3430800" cy="3429000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444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0538" y="1423195"/>
            <a:ext cx="11210924" cy="72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538" y="2393950"/>
            <a:ext cx="11210924" cy="34829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0538" y="6870450"/>
            <a:ext cx="2743200" cy="216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noFill/>
              </a:defRPr>
            </a:lvl1pPr>
          </a:lstStyle>
          <a:p>
            <a:r>
              <a:rPr lang="en-GB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0538" y="6337302"/>
            <a:ext cx="5605462" cy="18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61462" y="432000"/>
            <a:ext cx="540000" cy="28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1800">
                <a:solidFill>
                  <a:schemeClr val="accent1"/>
                </a:solidFill>
              </a:defRPr>
            </a:lvl1pPr>
          </a:lstStyle>
          <a:p>
            <a:fld id="{856227C0-AD57-4F9B-BAE3-EEFB0D0EE427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538" y="490538"/>
            <a:ext cx="1371600" cy="49448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1" y="1519079"/>
            <a:ext cx="119513" cy="14029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063" y="6367463"/>
            <a:ext cx="644400" cy="172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613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7" r:id="rId3"/>
    <p:sldLayoutId id="2147483665" r:id="rId4"/>
    <p:sldLayoutId id="2147483666" r:id="rId5"/>
    <p:sldLayoutId id="2147483652" r:id="rId6"/>
    <p:sldLayoutId id="2147483664" r:id="rId7"/>
    <p:sldLayoutId id="2147483668" r:id="rId8"/>
    <p:sldLayoutId id="2147483669" r:id="rId9"/>
    <p:sldLayoutId id="2147483651" r:id="rId10"/>
    <p:sldLayoutId id="2147483660" r:id="rId11"/>
    <p:sldLayoutId id="2147483661" r:id="rId12"/>
    <p:sldLayoutId id="2147483662" r:id="rId13"/>
    <p:sldLayoutId id="2147483663" r:id="rId14"/>
    <p:sldLayoutId id="2147483654" r:id="rId15"/>
    <p:sldLayoutId id="2147483655" r:id="rId16"/>
    <p:sldLayoutId id="2147483670" r:id="rId17"/>
    <p:sldLayoutId id="2147483671" r:id="rId1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5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2400"/>
        </a:spcBef>
        <a:spcAft>
          <a:spcPts val="600"/>
        </a:spcAft>
        <a:buFont typeface="Arial" panose="020B0604020202020204" pitchFamily="34" charset="0"/>
        <a:buNone/>
        <a:defRPr sz="1800" b="1" kern="1200">
          <a:solidFill>
            <a:schemeClr val="accent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252000" indent="-252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2"/>
        </a:buClr>
        <a:buSzPct val="70000"/>
        <a:buFont typeface="Wingdings 3" panose="05040102010807070707" pitchFamily="18" charset="2"/>
        <a:buChar char="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00000"/>
        </a:lnSpc>
        <a:spcBef>
          <a:spcPts val="2400"/>
        </a:spcBef>
        <a:spcAft>
          <a:spcPts val="450"/>
        </a:spcAft>
        <a:buClr>
          <a:schemeClr val="accent2"/>
        </a:buClr>
        <a:buSzPct val="80000"/>
        <a:buFont typeface="Arial" panose="020B0604020202020204" pitchFamily="34" charset="0"/>
        <a:buNone/>
        <a:defRPr sz="1400" b="1" kern="1200">
          <a:solidFill>
            <a:schemeClr val="accent2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00000"/>
        </a:lnSpc>
        <a:spcBef>
          <a:spcPts val="450"/>
        </a:spcBef>
        <a:spcAft>
          <a:spcPts val="450"/>
        </a:spcAft>
        <a:buClr>
          <a:schemeClr val="accent2"/>
        </a:buClr>
        <a:buSzPct val="80000"/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0" indent="-252000" algn="l" defTabSz="914400" rtl="0" eaLnBrk="1" latinLnBrk="0" hangingPunct="1">
        <a:lnSpc>
          <a:spcPct val="100000"/>
        </a:lnSpc>
        <a:spcBef>
          <a:spcPts val="450"/>
        </a:spcBef>
        <a:buClr>
          <a:schemeClr val="accent2"/>
        </a:buClr>
        <a:buSzPct val="70000"/>
        <a:buFont typeface="Wingdings 3" panose="05040102010807070707" pitchFamily="18" charset="2"/>
        <a:buChar char="u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None/>
        <a:defRPr sz="1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09" userDrawn="1">
          <p15:clr>
            <a:srgbClr val="F26B43"/>
          </p15:clr>
        </p15:guide>
        <p15:guide id="4" pos="7371" userDrawn="1">
          <p15:clr>
            <a:srgbClr val="F26B43"/>
          </p15:clr>
        </p15:guide>
        <p15:guide id="5" orient="horz" pos="309" userDrawn="1">
          <p15:clr>
            <a:srgbClr val="F26B43"/>
          </p15:clr>
        </p15:guide>
        <p15:guide id="6" orient="horz" pos="4011" userDrawn="1">
          <p15:clr>
            <a:srgbClr val="F26B43"/>
          </p15:clr>
        </p15:guide>
        <p15:guide id="7" orient="horz" pos="1508" userDrawn="1">
          <p15:clr>
            <a:srgbClr val="F26B43"/>
          </p15:clr>
        </p15:guide>
        <p15:guide id="8" orient="horz" pos="3702" userDrawn="1">
          <p15:clr>
            <a:srgbClr val="F26B43"/>
          </p15:clr>
        </p15:guide>
        <p15:guide id="9" orient="horz" pos="154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0597" y="2547977"/>
            <a:ext cx="7928941" cy="608525"/>
          </a:xfrm>
        </p:spPr>
        <p:txBody>
          <a:bodyPr/>
          <a:lstStyle/>
          <a:p>
            <a:r>
              <a:rPr lang="en-GB" sz="3600" dirty="0"/>
              <a:t>Session 1.5- Mapping national definitions of informal employment to international statistical standards </a:t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1600" y="5408400"/>
            <a:ext cx="3492377" cy="63191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1400" dirty="0"/>
              <a:t>Peter Buwembo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1400" dirty="0"/>
              <a:t>DWT-Delhi and South Asia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fr-CH" sz="1400" dirty="0"/>
              <a:t>ILO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83750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364D96A2-AF67-10A2-1A88-C808EB746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4058" y="187667"/>
            <a:ext cx="9933622" cy="533693"/>
          </a:xfrm>
        </p:spPr>
        <p:txBody>
          <a:bodyPr/>
          <a:lstStyle/>
          <a:p>
            <a:r>
              <a:rPr lang="en-GB" sz="2800" dirty="0">
                <a:solidFill>
                  <a:schemeClr val="accent2"/>
                </a:solidFill>
              </a:rPr>
              <a:t>National adaptation of the questions -3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6D446F-7AF3-2F46-6585-2616D3E8B7B3}"/>
              </a:ext>
            </a:extLst>
          </p:cNvPr>
          <p:cNvSpPr txBox="1"/>
          <p:nvPr/>
        </p:nvSpPr>
        <p:spPr>
          <a:xfrm>
            <a:off x="1148080" y="1230653"/>
            <a:ext cx="10200640" cy="3734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28625" lvl="7">
              <a:lnSpc>
                <a:spcPct val="110000"/>
              </a:lnSpc>
              <a:spcBef>
                <a:spcPts val="500"/>
              </a:spcBef>
              <a:defRPr/>
            </a:pPr>
            <a:r>
              <a:rPr lang="en-GB" sz="1800" dirty="0">
                <a:solidFill>
                  <a:srgbClr val="1E2DBE">
                    <a:lumMod val="75000"/>
                  </a:srgbClr>
                </a:solidFill>
                <a:latin typeface="Arial" panose="020B0604020202020204"/>
              </a:rPr>
              <a:t>Can CFW register their job and get access to job-related statutory social insurance?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CABBC64-C48E-F398-DC1E-EA2FB4DD6CBF}"/>
              </a:ext>
            </a:extLst>
          </p:cNvPr>
          <p:cNvSpPr txBox="1"/>
          <p:nvPr/>
        </p:nvSpPr>
        <p:spPr>
          <a:xfrm>
            <a:off x="2194560" y="2042775"/>
            <a:ext cx="790448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i="0" u="none" strike="noStrike" baseline="0" dirty="0">
                <a:solidFill>
                  <a:srgbClr val="220050"/>
                </a:solidFill>
                <a:latin typeface="Noto Sans" panose="020B0502040504020204" pitchFamily="34" charset="0"/>
              </a:rPr>
              <a:t>In relation to this job (do/does) (you/name) contribute to the </a:t>
            </a:r>
            <a:r>
              <a:rPr lang="en-GB" sz="2000" b="1" i="0" u="none" strike="noStrike" baseline="0" dirty="0">
                <a:solidFill>
                  <a:srgbClr val="F93B4A"/>
                </a:solidFill>
                <a:latin typeface="Noto Sans" panose="020B0502040504020204" pitchFamily="34" charset="0"/>
              </a:rPr>
              <a:t>[</a:t>
            </a:r>
            <a:r>
              <a:rPr lang="en-GB" sz="2000" b="1" i="0" u="none" strike="noStrike" baseline="0" dirty="0">
                <a:solidFill>
                  <a:srgbClr val="220050"/>
                </a:solidFill>
                <a:latin typeface="Noto Sans" panose="020B0502040504020204" pitchFamily="34" charset="0"/>
              </a:rPr>
              <a:t>Pension Fund/Unemployment Insurance</a:t>
            </a:r>
            <a:r>
              <a:rPr lang="en-GB" sz="2000" b="1" i="0" u="none" strike="noStrike" baseline="0" dirty="0">
                <a:solidFill>
                  <a:srgbClr val="F93B4A"/>
                </a:solidFill>
                <a:latin typeface="Noto Sans" panose="020B0502040504020204" pitchFamily="34" charset="0"/>
              </a:rPr>
              <a:t>] </a:t>
            </a:r>
            <a:r>
              <a:rPr lang="en-GB" sz="2000" b="1" i="0" u="none" strike="noStrike" baseline="0" dirty="0">
                <a:solidFill>
                  <a:srgbClr val="220050"/>
                </a:solidFill>
                <a:latin typeface="Noto Sans" panose="020B0502040504020204" pitchFamily="34" charset="0"/>
              </a:rPr>
              <a:t>on (your/his/her) behalf? </a:t>
            </a:r>
            <a:r>
              <a:rPr lang="en-GB" sz="2000" b="1" i="0" u="none" strike="noStrike" baseline="0" dirty="0">
                <a:solidFill>
                  <a:srgbClr val="000000"/>
                </a:solidFill>
                <a:latin typeface="Noto Sans" panose="020B0502040504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519604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364D96A2-AF67-10A2-1A88-C808EB746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560" y="390867"/>
            <a:ext cx="8744902" cy="720000"/>
          </a:xfrm>
        </p:spPr>
        <p:txBody>
          <a:bodyPr/>
          <a:lstStyle/>
          <a:p>
            <a:r>
              <a:rPr lang="en-GB" sz="2800" dirty="0">
                <a:solidFill>
                  <a:schemeClr val="accent1"/>
                </a:solidFill>
              </a:rPr>
              <a:t>In summary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583E0A-E4A6-5C2B-E6C9-234B5EA62357}"/>
              </a:ext>
            </a:extLst>
          </p:cNvPr>
          <p:cNvSpPr txBox="1">
            <a:spLocks/>
          </p:cNvSpPr>
          <p:nvPr/>
        </p:nvSpPr>
        <p:spPr>
          <a:xfrm>
            <a:off x="490538" y="1486787"/>
            <a:ext cx="11210924" cy="72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lvl="2" indent="-285750">
              <a:lnSpc>
                <a:spcPct val="12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70000"/>
              <a:buFont typeface="Wingdings" panose="05000000000000000000" pitchFamily="2" charset="2"/>
              <a:buChar char="§"/>
              <a:defRPr/>
            </a:pPr>
            <a:endParaRPr lang="en-GB" dirty="0">
              <a:solidFill>
                <a:schemeClr val="accent1"/>
              </a:solidFill>
            </a:endParaRPr>
          </a:p>
          <a:p>
            <a:pPr marL="285750" lvl="2" indent="-285750">
              <a:lnSpc>
                <a:spcPct val="12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70000"/>
              <a:buFont typeface="Wingdings" panose="05000000000000000000" pitchFamily="2" charset="2"/>
              <a:buChar char="§"/>
              <a:defRPr/>
            </a:pPr>
            <a:r>
              <a:rPr lang="en-GB" sz="2000" dirty="0">
                <a:solidFill>
                  <a:schemeClr val="accent1"/>
                </a:solidFill>
              </a:rPr>
              <a:t>Understanding the local situations,  registration/ tax system/ social security system impacts on the questions as well as the precise formulation of the questions</a:t>
            </a:r>
          </a:p>
          <a:p>
            <a:pPr marL="285750" lvl="2" indent="-285750">
              <a:lnSpc>
                <a:spcPct val="12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70000"/>
              <a:buFont typeface="Wingdings" panose="05000000000000000000" pitchFamily="2" charset="2"/>
              <a:buChar char="§"/>
              <a:defRPr/>
            </a:pPr>
            <a:endParaRPr lang="en-GB" sz="2000" dirty="0">
              <a:solidFill>
                <a:schemeClr val="accent1"/>
              </a:solidFill>
            </a:endParaRPr>
          </a:p>
          <a:p>
            <a:pPr marL="285750" lvl="2" indent="-285750">
              <a:lnSpc>
                <a:spcPct val="12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70000"/>
              <a:buFont typeface="Wingdings" panose="05000000000000000000" pitchFamily="2" charset="2"/>
              <a:buChar char="§"/>
              <a:defRPr/>
            </a:pPr>
            <a:r>
              <a:rPr lang="en-GB" sz="2000" dirty="0">
                <a:solidFill>
                  <a:schemeClr val="accent1"/>
                </a:solidFill>
              </a:rPr>
              <a:t>NSO cannot do this alone. Discussions and consultations with other departments/Ministries is vital  </a:t>
            </a:r>
            <a:endParaRPr lang="en-GB" sz="2000" dirty="0">
              <a:solidFill>
                <a:schemeClr val="accent2"/>
              </a:solidFill>
            </a:endParaRPr>
          </a:p>
          <a:p>
            <a:pPr marL="0" lvl="2">
              <a:lnSpc>
                <a:spcPct val="120000"/>
              </a:lnSpc>
              <a:spcBef>
                <a:spcPts val="600"/>
              </a:spcBef>
              <a:buClr>
                <a:schemeClr val="accent2"/>
              </a:buClr>
              <a:buSzPct val="70000"/>
              <a:defRPr/>
            </a:pPr>
            <a:endParaRPr lang="en-GB" dirty="0">
              <a:solidFill>
                <a:schemeClr val="accent2"/>
              </a:solidFill>
            </a:endParaRPr>
          </a:p>
          <a:p>
            <a:pPr marL="428625" lvl="7">
              <a:lnSpc>
                <a:spcPct val="110000"/>
              </a:lnSpc>
              <a:spcBef>
                <a:spcPts val="500"/>
              </a:spcBef>
              <a:defRPr/>
            </a:pPr>
            <a:endParaRPr lang="en-GB" sz="1900" dirty="0">
              <a:solidFill>
                <a:srgbClr val="1E2DBE">
                  <a:lumMod val="75000"/>
                </a:srgbClr>
              </a:solidFill>
              <a:latin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865912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/>
              <a:t>Date: Monday / 01 / October /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Advancing social justice, promoting decent work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227C0-AD57-4F9B-BAE3-EEFB0D0EE427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2835153" y="2672432"/>
            <a:ext cx="5868000" cy="648000"/>
          </a:xfrm>
        </p:spPr>
        <p:txBody>
          <a:bodyPr/>
          <a:lstStyle/>
          <a:p>
            <a:pPr lvl="0">
              <a:lnSpc>
                <a:spcPct val="100000"/>
              </a:lnSpc>
            </a:pPr>
            <a:r>
              <a:rPr lang="en-US" sz="6000" b="1" dirty="0">
                <a:solidFill>
                  <a:srgbClr val="FA3C4B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575402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364D96A2-AF67-10A2-1A88-C808EB746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188" y="1385095"/>
            <a:ext cx="11210924" cy="720000"/>
          </a:xfrm>
        </p:spPr>
        <p:txBody>
          <a:bodyPr/>
          <a:lstStyle/>
          <a:p>
            <a:r>
              <a:rPr lang="en-GB" sz="2800" dirty="0">
                <a:solidFill>
                  <a:schemeClr val="accent1"/>
                </a:solidFill>
              </a:rPr>
              <a:t>Content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F24C399-D486-1E6C-91AF-5A69D9B104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0538" y="1893455"/>
            <a:ext cx="11304298" cy="3983471"/>
          </a:xfrm>
        </p:spPr>
        <p:txBody>
          <a:bodyPr>
            <a:norm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GB" sz="2800" dirty="0">
                <a:effectLst>
                  <a:outerShdw sx="0" sy="0">
                    <a:srgbClr val="000000"/>
                  </a:outerShdw>
                </a:effectLst>
              </a:rPr>
              <a:t>What needs to be addressed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GB" sz="2800" b="0" dirty="0"/>
              <a:t>Questions for </a:t>
            </a:r>
            <a:r>
              <a:rPr lang="en-GB" sz="2800" b="0" u="sng" dirty="0"/>
              <a:t>informal sector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GB" sz="2800" b="0" dirty="0"/>
              <a:t>Questions for </a:t>
            </a:r>
            <a:r>
              <a:rPr lang="en-GB" sz="2800" b="0" u="sng" dirty="0"/>
              <a:t>informal employment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GB" sz="2800" dirty="0"/>
              <a:t>National adaptation of the questions. </a:t>
            </a:r>
          </a:p>
        </p:txBody>
      </p:sp>
    </p:spTree>
    <p:extLst>
      <p:ext uri="{BB962C8B-B14F-4D97-AF65-F5344CB8AC3E}">
        <p14:creationId xmlns:p14="http://schemas.microsoft.com/office/powerpoint/2010/main" val="1643065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364D96A2-AF67-10A2-1A88-C808EB746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188" y="1385095"/>
            <a:ext cx="11210924" cy="720000"/>
          </a:xfrm>
        </p:spPr>
        <p:txBody>
          <a:bodyPr/>
          <a:lstStyle/>
          <a:p>
            <a:r>
              <a:rPr lang="en-GB" sz="2800" dirty="0">
                <a:solidFill>
                  <a:schemeClr val="accent1"/>
                </a:solidFill>
              </a:rPr>
              <a:t>Four aspects needs to be addressed in the questionnaire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F24C399-D486-1E6C-91AF-5A69D9B104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0538" y="1893455"/>
            <a:ext cx="11304298" cy="3983471"/>
          </a:xfrm>
        </p:spPr>
        <p:txBody>
          <a:bodyPr>
            <a:norm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outerShdw sx="0" sy="0">
                    <a:srgbClr val="000000"/>
                  </a:outerShdw>
                </a:effectLst>
              </a:rPr>
              <a:t>Identify employment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outerShdw sx="0" sy="0">
                    <a:srgbClr val="000000"/>
                  </a:outerShdw>
                </a:effectLst>
              </a:rPr>
              <a:t>The three sectors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2">
                    <a:lumMod val="95000"/>
                    <a:lumOff val="5000"/>
                  </a:schemeClr>
                </a:solidFill>
                <a:effectLst>
                  <a:outerShdw sx="0" sy="0">
                    <a:srgbClr val="000000"/>
                  </a:outerShdw>
                </a:effectLst>
              </a:rPr>
              <a:t>Status in employment 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outerShdw sx="0" sy="0">
                    <a:srgbClr val="000000"/>
                  </a:outerShdw>
                </a:effectLst>
              </a:rPr>
              <a:t>Informal employment</a:t>
            </a:r>
          </a:p>
          <a:p>
            <a:pPr lvl="1"/>
            <a:endParaRPr lang="en-GB" sz="2800" dirty="0">
              <a:effectLst>
                <a:outerShdw sx="0" sy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86973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7498" y="434316"/>
            <a:ext cx="10492747" cy="720080"/>
          </a:xfrm>
        </p:spPr>
        <p:txBody>
          <a:bodyPr>
            <a:normAutofit/>
          </a:bodyPr>
          <a:lstStyle/>
          <a:p>
            <a:r>
              <a:rPr lang="en-GB" sz="4000" b="0" dirty="0"/>
              <a:t>Questions for </a:t>
            </a:r>
            <a:r>
              <a:rPr lang="en-GB" sz="4000" b="0" u="sng" dirty="0"/>
              <a:t>informal sector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Content Placeholder 5"/>
          <p:cNvSpPr txBox="1">
            <a:spLocks/>
          </p:cNvSpPr>
          <p:nvPr/>
        </p:nvSpPr>
        <p:spPr>
          <a:xfrm>
            <a:off x="2043748" y="1916833"/>
            <a:ext cx="4484300" cy="453650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F2650E"/>
              </a:buClr>
              <a:buFont typeface="Wingdings" charset="2"/>
              <a:buChar char="§"/>
              <a:defRPr sz="3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099FF"/>
              </a:buClr>
              <a:buSzPct val="120000"/>
              <a:buChar char="•"/>
              <a:defRPr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99FF"/>
              </a:buClr>
              <a:buSzPct val="80000"/>
              <a:buFont typeface="Wingdings" charset="2"/>
              <a:buChar char="Ø"/>
              <a:defRPr sz="2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da-DK" sz="2000" u="sng" kern="0" dirty="0">
                <a:solidFill>
                  <a:schemeClr val="tx2"/>
                </a:solidFill>
              </a:rPr>
              <a:t>Questions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da-DK" sz="2000" kern="0" dirty="0">
                <a:solidFill>
                  <a:schemeClr val="tx2"/>
                </a:solidFill>
              </a:rPr>
              <a:t>(Market production)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da-DK" sz="2000" kern="0" dirty="0">
                <a:solidFill>
                  <a:schemeClr val="tx2"/>
                </a:solidFill>
              </a:rPr>
              <a:t>Institutional unit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da-DK" sz="2000" kern="0" dirty="0">
                <a:solidFill>
                  <a:schemeClr val="tx2"/>
                </a:solidFill>
              </a:rPr>
              <a:t>Registration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GB" sz="2000" kern="0" dirty="0">
                <a:solidFill>
                  <a:schemeClr val="tx2"/>
                </a:solidFill>
              </a:rPr>
              <a:t>(Incorporation)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da-DK" sz="2000" kern="0" dirty="0">
                <a:solidFill>
                  <a:schemeClr val="tx2"/>
                </a:solidFill>
              </a:rPr>
              <a:t>Bookkeeping</a:t>
            </a:r>
          </a:p>
          <a:p>
            <a:pPr marL="0" indent="0" algn="ctr">
              <a:buNone/>
            </a:pPr>
            <a:endParaRPr lang="en-GB" sz="2000" kern="0" dirty="0"/>
          </a:p>
        </p:txBody>
      </p:sp>
      <p:sp>
        <p:nvSpPr>
          <p:cNvPr id="5" name="Rectangle 4"/>
          <p:cNvSpPr/>
          <p:nvPr/>
        </p:nvSpPr>
        <p:spPr>
          <a:xfrm>
            <a:off x="2130021" y="5070261"/>
            <a:ext cx="1257477" cy="89983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Informal sector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370754" y="5069807"/>
            <a:ext cx="1293121" cy="89983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Formal sector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4655565" y="5069807"/>
            <a:ext cx="1656458" cy="89983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HOC-sector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2615810" y="1249304"/>
            <a:ext cx="3340179" cy="5726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b="1" dirty="0">
                <a:solidFill>
                  <a:schemeClr val="tx2"/>
                </a:solidFill>
              </a:rPr>
              <a:t>All jobs independent on status in employment</a:t>
            </a:r>
            <a:endParaRPr lang="en-GB" sz="1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032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/>
          <p:cNvSpPr txBox="1">
            <a:spLocks/>
          </p:cNvSpPr>
          <p:nvPr/>
        </p:nvSpPr>
        <p:spPr>
          <a:xfrm>
            <a:off x="140737" y="2198146"/>
            <a:ext cx="3076538" cy="4536504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F2650E"/>
              </a:buClr>
              <a:buFont typeface="Wingdings" charset="2"/>
              <a:buChar char="§"/>
              <a:defRPr sz="3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099FF"/>
              </a:buClr>
              <a:buSzPct val="120000"/>
              <a:buChar char="•"/>
              <a:defRPr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99FF"/>
              </a:buClr>
              <a:buSzPct val="80000"/>
              <a:buFont typeface="Wingdings" charset="2"/>
              <a:buChar char="Ø"/>
              <a:defRPr sz="2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da-DK" sz="2000" u="sng" kern="0" dirty="0">
                <a:solidFill>
                  <a:schemeClr val="tx2"/>
                </a:solidFill>
              </a:rPr>
              <a:t>Questions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da-DK" sz="2000" kern="0" dirty="0">
                <a:solidFill>
                  <a:schemeClr val="tx2"/>
                </a:solidFill>
              </a:rPr>
              <a:t>(Market production)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da-DK" sz="2000" kern="0" dirty="0">
                <a:solidFill>
                  <a:schemeClr val="tx2"/>
                </a:solidFill>
              </a:rPr>
              <a:t>Institutional unit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da-DK" sz="2000" kern="0" dirty="0">
                <a:solidFill>
                  <a:schemeClr val="tx2"/>
                </a:solidFill>
              </a:rPr>
              <a:t>Registration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GB" sz="2000" kern="0" dirty="0">
                <a:solidFill>
                  <a:schemeClr val="tx2"/>
                </a:solidFill>
              </a:rPr>
              <a:t>(Incorporation)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da-DK" sz="2000" kern="0" dirty="0">
                <a:solidFill>
                  <a:schemeClr val="tx2"/>
                </a:solidFill>
              </a:rPr>
              <a:t>Bookkeeping</a:t>
            </a:r>
          </a:p>
          <a:p>
            <a:pPr marL="0" indent="0" algn="ctr">
              <a:buNone/>
            </a:pPr>
            <a:endParaRPr lang="en-GB" sz="2000" kern="0" dirty="0"/>
          </a:p>
        </p:txBody>
      </p:sp>
      <p:sp>
        <p:nvSpPr>
          <p:cNvPr id="5" name="Rectangle 4"/>
          <p:cNvSpPr/>
          <p:nvPr/>
        </p:nvSpPr>
        <p:spPr>
          <a:xfrm>
            <a:off x="240945" y="5341408"/>
            <a:ext cx="1078300" cy="89983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chemeClr val="tx2"/>
                </a:solidFill>
              </a:rPr>
              <a:t>Informal Job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59748" y="5360123"/>
            <a:ext cx="1149247" cy="89983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chemeClr val="tx2"/>
                </a:solidFill>
              </a:rPr>
              <a:t>Formal job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9743" y="1470208"/>
            <a:ext cx="2650033" cy="5726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b="1" dirty="0">
                <a:solidFill>
                  <a:schemeClr val="tx2"/>
                </a:solidFill>
              </a:rPr>
              <a:t>Independent workers/ employers own-acount workers</a:t>
            </a:r>
            <a:endParaRPr lang="en-GB" sz="1400" b="1" dirty="0">
              <a:solidFill>
                <a:schemeClr val="tx2"/>
              </a:solidFill>
            </a:endParaRPr>
          </a:p>
        </p:txBody>
      </p:sp>
      <p:sp>
        <p:nvSpPr>
          <p:cNvPr id="14" name="Content Placeholder 5"/>
          <p:cNvSpPr txBox="1">
            <a:spLocks/>
          </p:cNvSpPr>
          <p:nvPr/>
        </p:nvSpPr>
        <p:spPr>
          <a:xfrm>
            <a:off x="3408694" y="2128597"/>
            <a:ext cx="2801606" cy="453650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F2650E"/>
              </a:buClr>
              <a:buFont typeface="Wingdings" charset="2"/>
              <a:buChar char="§"/>
              <a:defRPr sz="3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099FF"/>
              </a:buClr>
              <a:buSzPct val="120000"/>
              <a:buChar char="•"/>
              <a:defRPr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99FF"/>
              </a:buClr>
              <a:buSzPct val="80000"/>
              <a:buFont typeface="Wingdings" charset="2"/>
              <a:buChar char="Ø"/>
              <a:defRPr sz="2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da-DK" sz="2000" u="sng" dirty="0">
                <a:solidFill>
                  <a:schemeClr val="tx2"/>
                </a:solidFill>
              </a:rPr>
              <a:t>Questions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da-DK" sz="2000" kern="0" dirty="0">
                <a:solidFill>
                  <a:schemeClr val="tx2"/>
                </a:solidFill>
              </a:rPr>
              <a:t>Contribution to social insurance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da-DK" sz="2000" kern="0" dirty="0">
                <a:solidFill>
                  <a:schemeClr val="tx2"/>
                </a:solidFill>
              </a:rPr>
              <a:t>Access to paid annual leave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da-DK" sz="2000" kern="0" dirty="0">
                <a:solidFill>
                  <a:schemeClr val="tx2"/>
                </a:solidFill>
              </a:rPr>
              <a:t>Access to paid sick leave</a:t>
            </a:r>
            <a:endParaRPr lang="en-GB" sz="2000" kern="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en-GB" sz="2000" kern="0" dirty="0"/>
          </a:p>
        </p:txBody>
      </p:sp>
      <p:sp>
        <p:nvSpPr>
          <p:cNvPr id="18" name="Rectangle 17"/>
          <p:cNvSpPr/>
          <p:nvPr/>
        </p:nvSpPr>
        <p:spPr>
          <a:xfrm>
            <a:off x="3760933" y="1439419"/>
            <a:ext cx="2048065" cy="5726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b="1" dirty="0">
                <a:solidFill>
                  <a:schemeClr val="tx2"/>
                </a:solidFill>
              </a:rPr>
              <a:t>Employees</a:t>
            </a:r>
            <a:endParaRPr lang="en-GB" sz="1400" b="1" dirty="0">
              <a:solidFill>
                <a:schemeClr val="tx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633445" y="5371353"/>
            <a:ext cx="1019472" cy="89983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chemeClr val="tx2"/>
                </a:solidFill>
              </a:rPr>
              <a:t>Informal Job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069087" y="5370605"/>
            <a:ext cx="1019471" cy="89983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chemeClr val="tx2"/>
                </a:solidFill>
              </a:rPr>
              <a:t>Formal job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894438" y="1420669"/>
            <a:ext cx="1534973" cy="5726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b="1" dirty="0">
                <a:solidFill>
                  <a:schemeClr val="tx2"/>
                </a:solidFill>
              </a:rPr>
              <a:t>CFW</a:t>
            </a:r>
            <a:endParaRPr lang="en-GB" sz="1400" b="1" dirty="0">
              <a:solidFill>
                <a:schemeClr val="tx2"/>
              </a:solidFill>
            </a:endParaRPr>
          </a:p>
        </p:txBody>
      </p:sp>
      <p:sp>
        <p:nvSpPr>
          <p:cNvPr id="22" name="Content Placeholder 5"/>
          <p:cNvSpPr txBox="1">
            <a:spLocks/>
          </p:cNvSpPr>
          <p:nvPr/>
        </p:nvSpPr>
        <p:spPr>
          <a:xfrm>
            <a:off x="6335057" y="2128597"/>
            <a:ext cx="2760752" cy="445304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F2650E"/>
              </a:buClr>
              <a:buFont typeface="Wingdings" charset="2"/>
              <a:buChar char="§"/>
              <a:defRPr sz="3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099FF"/>
              </a:buClr>
              <a:buSzPct val="120000"/>
              <a:buChar char="•"/>
              <a:defRPr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99FF"/>
              </a:buClr>
              <a:buSzPct val="80000"/>
              <a:buFont typeface="Wingdings" charset="2"/>
              <a:buChar char="Ø"/>
              <a:defRPr sz="2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buFont typeface="Arial" panose="020B0604020202020204" pitchFamily="34" charset="0"/>
              <a:buChar char="•"/>
            </a:pPr>
            <a:r>
              <a:rPr lang="en-GB" sz="2000" kern="0" dirty="0">
                <a:solidFill>
                  <a:schemeClr val="tx2"/>
                </a:solidFill>
              </a:rPr>
              <a:t>Questions for the informal/formal sector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GB" sz="2000" kern="0" dirty="0">
                <a:solidFill>
                  <a:schemeClr val="tx2"/>
                </a:solidFill>
              </a:rPr>
              <a:t>Contributions to social insurance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602556" y="5384318"/>
            <a:ext cx="1059369" cy="89983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chemeClr val="tx2"/>
                </a:solidFill>
              </a:rPr>
              <a:t>Informal Job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2772022" y="410110"/>
            <a:ext cx="10492747" cy="720080"/>
          </a:xfrm>
        </p:spPr>
        <p:txBody>
          <a:bodyPr>
            <a:normAutofit/>
          </a:bodyPr>
          <a:lstStyle/>
          <a:p>
            <a:r>
              <a:rPr lang="en-GB" sz="4000" b="0" dirty="0"/>
              <a:t>Questions for </a:t>
            </a:r>
            <a:r>
              <a:rPr lang="en-GB" sz="4000" b="0" u="sng" dirty="0"/>
              <a:t>informal employment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657539C-9BC8-B866-C128-0A2A74FAB923}"/>
              </a:ext>
            </a:extLst>
          </p:cNvPr>
          <p:cNvSpPr/>
          <p:nvPr/>
        </p:nvSpPr>
        <p:spPr>
          <a:xfrm>
            <a:off x="7810596" y="5384318"/>
            <a:ext cx="1158575" cy="89983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chemeClr val="tx2"/>
                </a:solidFill>
              </a:rPr>
              <a:t>Formal job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3025359-41FF-52BE-35E2-AEFA71DC459D}"/>
              </a:ext>
            </a:extLst>
          </p:cNvPr>
          <p:cNvSpPr/>
          <p:nvPr/>
        </p:nvSpPr>
        <p:spPr>
          <a:xfrm>
            <a:off x="9914500" y="1439418"/>
            <a:ext cx="1534973" cy="5726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b="1" dirty="0">
                <a:solidFill>
                  <a:schemeClr val="tx2"/>
                </a:solidFill>
              </a:rPr>
              <a:t>DC</a:t>
            </a:r>
            <a:endParaRPr lang="en-GB" sz="1400" b="1" dirty="0">
              <a:solidFill>
                <a:schemeClr val="tx2"/>
              </a:solidFill>
            </a:endParaRP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14E3D52E-DCFB-B918-EE0E-F52B9DE4367D}"/>
              </a:ext>
            </a:extLst>
          </p:cNvPr>
          <p:cNvSpPr txBox="1">
            <a:spLocks/>
          </p:cNvSpPr>
          <p:nvPr/>
        </p:nvSpPr>
        <p:spPr>
          <a:xfrm>
            <a:off x="9312713" y="2126289"/>
            <a:ext cx="2738549" cy="445304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F2650E"/>
              </a:buClr>
              <a:buFont typeface="Wingdings" charset="2"/>
              <a:buChar char="§"/>
              <a:defRPr sz="3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099FF"/>
              </a:buClr>
              <a:buSzPct val="120000"/>
              <a:buChar char="•"/>
              <a:defRPr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99FF"/>
              </a:buClr>
              <a:buSzPct val="80000"/>
              <a:buFont typeface="Wingdings" charset="2"/>
              <a:buChar char="Ø"/>
              <a:defRPr sz="2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buFont typeface="Arial" panose="020B0604020202020204" pitchFamily="34" charset="0"/>
              <a:buChar char="•"/>
            </a:pPr>
            <a:r>
              <a:rPr lang="en-GB" sz="2000" kern="0" dirty="0">
                <a:solidFill>
                  <a:schemeClr val="tx2"/>
                </a:solidFill>
              </a:rPr>
              <a:t>Questions for the informal</a:t>
            </a:r>
            <a:r>
              <a:rPr lang="en-GB" sz="2000" kern="0">
                <a:solidFill>
                  <a:schemeClr val="tx2"/>
                </a:solidFill>
              </a:rPr>
              <a:t>/formal </a:t>
            </a:r>
            <a:r>
              <a:rPr lang="en-GB" sz="2000" kern="0" dirty="0">
                <a:solidFill>
                  <a:schemeClr val="tx2"/>
                </a:solidFill>
              </a:rPr>
              <a:t>sector</a:t>
            </a:r>
          </a:p>
          <a:p>
            <a:pPr marL="361950" indent="0">
              <a:buClrTx/>
              <a:buNone/>
            </a:pPr>
            <a:r>
              <a:rPr lang="en-GB" sz="2000" b="1" kern="0" dirty="0">
                <a:solidFill>
                  <a:schemeClr val="tx2"/>
                </a:solidFill>
              </a:rPr>
              <a:t>And depending on the country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GB" sz="2000" kern="0" dirty="0">
                <a:solidFill>
                  <a:schemeClr val="tx2"/>
                </a:solidFill>
              </a:rPr>
              <a:t>Registration for tax on profits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GB" sz="2000" kern="0" dirty="0">
                <a:solidFill>
                  <a:schemeClr val="tx2"/>
                </a:solidFill>
              </a:rPr>
              <a:t> Contributions to social insurance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9428614-FF6C-9E61-A771-69A29B542578}"/>
              </a:ext>
            </a:extLst>
          </p:cNvPr>
          <p:cNvSpPr/>
          <p:nvPr/>
        </p:nvSpPr>
        <p:spPr>
          <a:xfrm>
            <a:off x="9426252" y="5370271"/>
            <a:ext cx="1059369" cy="89983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chemeClr val="tx2"/>
                </a:solidFill>
              </a:rPr>
              <a:t>Informal Job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6F29B61-D443-5BED-6056-0387149326F8}"/>
              </a:ext>
            </a:extLst>
          </p:cNvPr>
          <p:cNvSpPr/>
          <p:nvPr/>
        </p:nvSpPr>
        <p:spPr>
          <a:xfrm>
            <a:off x="10587147" y="5360123"/>
            <a:ext cx="1158575" cy="89983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chemeClr val="tx2"/>
                </a:solidFill>
              </a:rPr>
              <a:t>Formal job</a:t>
            </a:r>
            <a:endParaRPr lang="en-GB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760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14" grpId="0" uiExpand="1" build="p" animBg="1"/>
      <p:bldP spid="18" grpId="0" animBg="1"/>
      <p:bldP spid="19" grpId="0" animBg="1"/>
      <p:bldP spid="20" grpId="0" animBg="1"/>
      <p:bldP spid="21" grpId="0" animBg="1"/>
      <p:bldP spid="22" grpId="0" uiExpand="1" build="p" animBg="1"/>
      <p:bldP spid="23" grpId="0" animBg="1"/>
      <p:bldP spid="2" grpId="0" animBg="1"/>
      <p:bldP spid="7" grpId="0" animBg="1"/>
      <p:bldP spid="9" grpId="0" uiExpand="1" build="p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83E0A-E4A6-5C2B-E6C9-234B5EA62357}"/>
              </a:ext>
            </a:extLst>
          </p:cNvPr>
          <p:cNvSpPr txBox="1">
            <a:spLocks/>
          </p:cNvSpPr>
          <p:nvPr/>
        </p:nvSpPr>
        <p:spPr>
          <a:xfrm>
            <a:off x="558007" y="1141347"/>
            <a:ext cx="11210924" cy="72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14375" lvl="7" indent="-285750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pPr>
            <a:r>
              <a:rPr lang="en-GB" sz="1900" dirty="0">
                <a:solidFill>
                  <a:srgbClr val="1E2DBE">
                    <a:lumMod val="75000"/>
                  </a:srgbClr>
                </a:solidFill>
                <a:latin typeface="Arial" panose="020B0604020202020204"/>
              </a:rPr>
              <a:t>Which national registration(s) would be useful and effective to operationalize the criterion of registration? 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3A9076D-B845-8582-0489-686BE254B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7258" y="253293"/>
            <a:ext cx="8836342" cy="376627"/>
          </a:xfrm>
        </p:spPr>
        <p:txBody>
          <a:bodyPr/>
          <a:lstStyle/>
          <a:p>
            <a:r>
              <a:rPr lang="en-GB" sz="2800" dirty="0">
                <a:solidFill>
                  <a:schemeClr val="accent2"/>
                </a:solidFill>
              </a:rPr>
              <a:t>National adaptation of the questions. </a:t>
            </a:r>
            <a:br>
              <a:rPr lang="en-GB" sz="2800" dirty="0">
                <a:solidFill>
                  <a:schemeClr val="accent2"/>
                </a:solidFill>
              </a:rPr>
            </a:br>
            <a:endParaRPr lang="en-GB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624B51F-431F-3922-F15B-61E0ED4BB7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0202641"/>
              </p:ext>
            </p:extLst>
          </p:nvPr>
        </p:nvGraphicFramePr>
        <p:xfrm>
          <a:off x="558007" y="1861347"/>
          <a:ext cx="11345862" cy="4023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2889">
                  <a:extLst>
                    <a:ext uri="{9D8B030D-6E8A-4147-A177-3AD203B41FA5}">
                      <a16:colId xmlns:a16="http://schemas.microsoft.com/office/drawing/2014/main" val="2584924768"/>
                    </a:ext>
                  </a:extLst>
                </a:gridCol>
                <a:gridCol w="2684476">
                  <a:extLst>
                    <a:ext uri="{9D8B030D-6E8A-4147-A177-3AD203B41FA5}">
                      <a16:colId xmlns:a16="http://schemas.microsoft.com/office/drawing/2014/main" val="1117194485"/>
                    </a:ext>
                  </a:extLst>
                </a:gridCol>
                <a:gridCol w="2649660">
                  <a:extLst>
                    <a:ext uri="{9D8B030D-6E8A-4147-A177-3AD203B41FA5}">
                      <a16:colId xmlns:a16="http://schemas.microsoft.com/office/drawing/2014/main" val="2935241031"/>
                    </a:ext>
                  </a:extLst>
                </a:gridCol>
                <a:gridCol w="2720185">
                  <a:extLst>
                    <a:ext uri="{9D8B030D-6E8A-4147-A177-3AD203B41FA5}">
                      <a16:colId xmlns:a16="http://schemas.microsoft.com/office/drawing/2014/main" val="1791568483"/>
                    </a:ext>
                  </a:extLst>
                </a:gridCol>
                <a:gridCol w="2158652">
                  <a:extLst>
                    <a:ext uri="{9D8B030D-6E8A-4147-A177-3AD203B41FA5}">
                      <a16:colId xmlns:a16="http://schemas.microsoft.com/office/drawing/2014/main" val="386996486"/>
                    </a:ext>
                  </a:extLst>
                </a:gridCol>
              </a:tblGrid>
              <a:tr h="2445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GB" sz="110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</a:rPr>
                        <a:t>Country A</a:t>
                      </a:r>
                      <a:endParaRPr lang="en-GB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</a:rPr>
                        <a:t>Country B</a:t>
                      </a:r>
                      <a:endParaRPr lang="en-GB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</a:rPr>
                        <a:t>Country  C</a:t>
                      </a:r>
                      <a:endParaRPr lang="en-GB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</a:rPr>
                        <a:t>Country D</a:t>
                      </a:r>
                      <a:endParaRPr lang="en-GB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609173269"/>
                  </a:ext>
                </a:extLst>
              </a:tr>
              <a:tr h="37788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</a:rPr>
                        <a:t>Registration </a:t>
                      </a:r>
                      <a:endParaRPr lang="en-GB" sz="1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Is the business or farm in which (you/NAME) work(s) registered in the [National Business Register]?</a:t>
                      </a:r>
                      <a:endParaRPr lang="en-GB" sz="16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Does the business have registration or not?</a:t>
                      </a:r>
                      <a:endParaRPr lang="en-GB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1.Yes (name of the Authority ………</a:t>
                      </a:r>
                      <a:endParaRPr lang="en-GB" sz="1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2.In the process of being registered</a:t>
                      </a:r>
                      <a:endParaRPr lang="en-GB" sz="1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3.No</a:t>
                      </a:r>
                      <a:endParaRPr lang="en-GB" sz="1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</a:rPr>
                        <a:t>4.Don’t Know</a:t>
                      </a:r>
                      <a:endParaRPr lang="en-GB" sz="18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Is that enterprise/business where ……….worked registered with the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relevant national authority?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1.Yes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2.In the process of registration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3.No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4.Don’t know</a:t>
                      </a:r>
                      <a:endParaRPr lang="en-GB" sz="16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Is (your/ Name’s) business registered in </a:t>
                      </a:r>
                      <a:r>
                        <a:rPr lang="en-GB" sz="1600" b="1" i="1" dirty="0">
                          <a:effectLst/>
                        </a:rPr>
                        <a:t>the (CRO, SECP etc.)</a:t>
                      </a:r>
                      <a:r>
                        <a:rPr lang="en-GB" sz="1600" dirty="0">
                          <a:effectLst/>
                        </a:rPr>
                        <a:t>? </a:t>
                      </a:r>
                      <a:endParaRPr lang="en-GB" sz="16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26825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6891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364D96A2-AF67-10A2-1A88-C808EB746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4858" y="78270"/>
            <a:ext cx="9903142" cy="720000"/>
          </a:xfrm>
        </p:spPr>
        <p:txBody>
          <a:bodyPr/>
          <a:lstStyle/>
          <a:p>
            <a:r>
              <a:rPr lang="en-GB" sz="2800" dirty="0">
                <a:solidFill>
                  <a:schemeClr val="accent2"/>
                </a:solidFill>
              </a:rPr>
              <a:t>National adaptation of the questions. -2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583E0A-E4A6-5C2B-E6C9-234B5EA62357}"/>
              </a:ext>
            </a:extLst>
          </p:cNvPr>
          <p:cNvSpPr txBox="1">
            <a:spLocks/>
          </p:cNvSpPr>
          <p:nvPr/>
        </p:nvSpPr>
        <p:spPr>
          <a:xfrm>
            <a:off x="619760" y="975420"/>
            <a:ext cx="11203622" cy="43345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28625" lvl="7">
              <a:lnSpc>
                <a:spcPct val="110000"/>
              </a:lnSpc>
              <a:spcBef>
                <a:spcPts val="500"/>
              </a:spcBef>
              <a:defRPr/>
            </a:pPr>
            <a:r>
              <a:rPr lang="en-GB" dirty="0">
                <a:solidFill>
                  <a:srgbClr val="1E2DBE">
                    <a:lumMod val="75000"/>
                  </a:srgbClr>
                </a:solidFill>
                <a:latin typeface="Arial" panose="020B0604020202020204"/>
              </a:rPr>
              <a:t>Which social insurance scheme should be used as part of defining informal/formal jobs for employees? </a:t>
            </a:r>
            <a:endParaRPr lang="en-GB" dirty="0">
              <a:solidFill>
                <a:srgbClr val="1E2DBE">
                  <a:lumMod val="75000"/>
                </a:srgbClr>
              </a:solidFill>
              <a:highlight>
                <a:srgbClr val="FFFF00"/>
              </a:highlight>
              <a:latin typeface="Arial" panose="020B0604020202020204"/>
            </a:endParaRPr>
          </a:p>
          <a:p>
            <a:pPr marL="428625" lvl="7">
              <a:lnSpc>
                <a:spcPct val="110000"/>
              </a:lnSpc>
              <a:spcBef>
                <a:spcPts val="500"/>
              </a:spcBef>
              <a:defRPr/>
            </a:pPr>
            <a:endParaRPr lang="en-GB" sz="1900" dirty="0">
              <a:solidFill>
                <a:srgbClr val="1E2DBE">
                  <a:lumMod val="75000"/>
                </a:srgbClr>
              </a:solidFill>
              <a:latin typeface="Arial" panose="020B0604020202020204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AAD71C9-B30E-3495-9381-DE82400E89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0408207"/>
              </p:ext>
            </p:extLst>
          </p:nvPr>
        </p:nvGraphicFramePr>
        <p:xfrm>
          <a:off x="368618" y="1266633"/>
          <a:ext cx="10878503" cy="55913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6223">
                  <a:extLst>
                    <a:ext uri="{9D8B030D-6E8A-4147-A177-3AD203B41FA5}">
                      <a16:colId xmlns:a16="http://schemas.microsoft.com/office/drawing/2014/main" val="3486933570"/>
                    </a:ext>
                  </a:extLst>
                </a:gridCol>
                <a:gridCol w="2573898">
                  <a:extLst>
                    <a:ext uri="{9D8B030D-6E8A-4147-A177-3AD203B41FA5}">
                      <a16:colId xmlns:a16="http://schemas.microsoft.com/office/drawing/2014/main" val="4012403837"/>
                    </a:ext>
                  </a:extLst>
                </a:gridCol>
                <a:gridCol w="2540513">
                  <a:extLst>
                    <a:ext uri="{9D8B030D-6E8A-4147-A177-3AD203B41FA5}">
                      <a16:colId xmlns:a16="http://schemas.microsoft.com/office/drawing/2014/main" val="4197381899"/>
                    </a:ext>
                  </a:extLst>
                </a:gridCol>
                <a:gridCol w="2608136">
                  <a:extLst>
                    <a:ext uri="{9D8B030D-6E8A-4147-A177-3AD203B41FA5}">
                      <a16:colId xmlns:a16="http://schemas.microsoft.com/office/drawing/2014/main" val="1346098136"/>
                    </a:ext>
                  </a:extLst>
                </a:gridCol>
                <a:gridCol w="2069733">
                  <a:extLst>
                    <a:ext uri="{9D8B030D-6E8A-4147-A177-3AD203B41FA5}">
                      <a16:colId xmlns:a16="http://schemas.microsoft.com/office/drawing/2014/main" val="4264682220"/>
                    </a:ext>
                  </a:extLst>
                </a:gridCol>
              </a:tblGrid>
              <a:tr h="7454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98" marR="5699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>
                          <a:effectLst/>
                        </a:rPr>
                        <a:t>Country A</a:t>
                      </a:r>
                      <a:endParaRPr lang="en-GB" sz="105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98" marR="5699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Country B</a:t>
                      </a:r>
                      <a:endParaRPr lang="en-GB" sz="1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98" marR="5699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Country  C</a:t>
                      </a:r>
                      <a:endParaRPr lang="en-GB" sz="1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98" marR="5699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050" dirty="0">
                          <a:effectLst/>
                        </a:rPr>
                        <a:t>Country D</a:t>
                      </a:r>
                      <a:endParaRPr lang="en-GB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998" marR="56998" marT="0" marB="0" anchor="b"/>
                </a:tc>
                <a:extLst>
                  <a:ext uri="{0D108BD9-81ED-4DB2-BD59-A6C34878D82A}">
                    <a16:rowId xmlns:a16="http://schemas.microsoft.com/office/drawing/2014/main" val="2870150543"/>
                  </a:ext>
                </a:extLst>
              </a:tr>
              <a:tr h="41068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GB" sz="90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56998" marR="569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dirty="0">
                          <a:effectLst/>
                        </a:rPr>
                        <a:t>Does (your/NAME’s) employer pay contributions to the [Pension Fund/ Health/ Unemployment Insurance] for (you/NAME)?</a:t>
                      </a:r>
                      <a:endParaRPr lang="en-GB" sz="1200" b="1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98" marR="56998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Benefit from employer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Pension or retirement fund </a:t>
                      </a:r>
                      <a:br>
                        <a:rPr lang="en-GB" sz="1100" dirty="0">
                          <a:effectLst/>
                        </a:rPr>
                      </a:br>
                      <a:r>
                        <a:rPr lang="en-GB" sz="1100" dirty="0">
                          <a:effectLst/>
                        </a:rPr>
                        <a:t>Annual Leave </a:t>
                      </a:r>
                      <a:br>
                        <a:rPr lang="en-GB" sz="1100" dirty="0">
                          <a:effectLst/>
                        </a:rPr>
                      </a:br>
                      <a:r>
                        <a:rPr lang="en-GB" sz="1100" dirty="0">
                          <a:effectLst/>
                        </a:rPr>
                        <a:t>Maternity leave </a:t>
                      </a:r>
                      <a:br>
                        <a:rPr lang="en-GB" sz="1100" dirty="0">
                          <a:effectLst/>
                        </a:rPr>
                      </a:br>
                      <a:r>
                        <a:rPr lang="en-GB" sz="1100" dirty="0">
                          <a:effectLst/>
                        </a:rPr>
                        <a:t>Paid sick leave </a:t>
                      </a:r>
                      <a:br>
                        <a:rPr lang="en-GB" sz="1100" dirty="0">
                          <a:effectLst/>
                        </a:rPr>
                      </a:br>
                      <a:r>
                        <a:rPr lang="en-GB" sz="1100" dirty="0">
                          <a:effectLst/>
                        </a:rPr>
                        <a:t>Day care facilities </a:t>
                      </a:r>
                      <a:br>
                        <a:rPr lang="en-GB" sz="1100" dirty="0">
                          <a:effectLst/>
                        </a:rPr>
                      </a:br>
                      <a:r>
                        <a:rPr lang="en-GB" sz="1100" dirty="0">
                          <a:effectLst/>
                        </a:rPr>
                        <a:t>Protection equipment’s or cloth</a:t>
                      </a:r>
                      <a:br>
                        <a:rPr lang="en-GB" sz="1100" dirty="0">
                          <a:effectLst/>
                        </a:rPr>
                      </a:br>
                      <a:r>
                        <a:rPr lang="en-GB" sz="1100" dirty="0">
                          <a:effectLst/>
                        </a:rPr>
                        <a:t>Transport /subsidized food facilities</a:t>
                      </a:r>
                      <a:br>
                        <a:rPr lang="en-GB" sz="1100" dirty="0">
                          <a:effectLst/>
                        </a:rPr>
                      </a:br>
                      <a:r>
                        <a:rPr lang="en-GB" sz="1100" dirty="0">
                          <a:effectLst/>
                        </a:rPr>
                        <a:t>Insurance</a:t>
                      </a:r>
                      <a:endParaRPr lang="en-GB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98" marR="569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dirty="0">
                          <a:effectLst/>
                        </a:rPr>
                        <a:t>Does ……….'s employer contribute to Health Insurance Scheme? </a:t>
                      </a:r>
                      <a:br>
                        <a:rPr lang="en-GB" sz="1200" dirty="0">
                          <a:effectLst/>
                        </a:rPr>
                      </a:br>
                      <a:r>
                        <a:rPr lang="en-GB" sz="1200" i="1" dirty="0">
                          <a:solidFill>
                            <a:srgbClr val="FF0000"/>
                          </a:solidFill>
                          <a:effectLst/>
                        </a:rPr>
                        <a:t>Note:  </a:t>
                      </a:r>
                      <a:r>
                        <a:rPr lang="en-GB" sz="1200" i="1" dirty="0" err="1">
                          <a:solidFill>
                            <a:srgbClr val="FF0000"/>
                          </a:solidFill>
                          <a:effectLst/>
                        </a:rPr>
                        <a:t>Asandha</a:t>
                      </a:r>
                      <a:r>
                        <a:rPr lang="en-GB" sz="1200" i="1" dirty="0">
                          <a:solidFill>
                            <a:srgbClr val="FF0000"/>
                          </a:solidFill>
                          <a:effectLst/>
                        </a:rPr>
                        <a:t> not included</a:t>
                      </a:r>
                      <a:r>
                        <a:rPr lang="en-GB" sz="1200" dirty="0">
                          <a:effectLst/>
                        </a:rPr>
                        <a:t>.</a:t>
                      </a:r>
                      <a:endParaRPr lang="en-GB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98" marR="569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fr-CH" sz="1100" b="1" dirty="0" err="1">
                          <a:effectLst/>
                        </a:rPr>
                        <a:t>Whether</a:t>
                      </a:r>
                      <a:r>
                        <a:rPr lang="fr-CH" sz="1100" b="1" dirty="0">
                          <a:effectLst/>
                        </a:rPr>
                        <a:t> the employer contribues on the </a:t>
                      </a:r>
                      <a:r>
                        <a:rPr lang="fr-CH" sz="1100" b="1" dirty="0" err="1">
                          <a:effectLst/>
                        </a:rPr>
                        <a:t>behalf</a:t>
                      </a:r>
                      <a:r>
                        <a:rPr lang="fr-CH" sz="1100" b="1" dirty="0">
                          <a:effectLst/>
                        </a:rPr>
                        <a:t> of (the </a:t>
                      </a:r>
                      <a:r>
                        <a:rPr lang="fr-CH" sz="1100" b="1" dirty="0" err="1">
                          <a:effectLst/>
                        </a:rPr>
                        <a:t>name</a:t>
                      </a:r>
                      <a:r>
                        <a:rPr lang="fr-CH" sz="1100" b="1" dirty="0">
                          <a:effectLst/>
                        </a:rPr>
                        <a:t>) to…</a:t>
                      </a:r>
                      <a:endParaRPr lang="en-GB" sz="11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fr-CH" sz="10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</a:endParaRPr>
                    </a:p>
                    <a:p>
                      <a:pPr marR="142240">
                        <a:lnSpc>
                          <a:spcPct val="107000"/>
                        </a:lnSpc>
                      </a:pPr>
                      <a:r>
                        <a:rPr lang="en-US" sz="1100" dirty="0">
                          <a:effectLst/>
                        </a:rPr>
                        <a:t>1.</a:t>
                      </a:r>
                      <a:r>
                        <a:rPr lang="en-US" sz="1050" dirty="0">
                          <a:effectLst/>
                        </a:rPr>
                        <a:t>Old age pensions </a:t>
                      </a:r>
                      <a:endParaRPr lang="en-GB" sz="1100" dirty="0">
                        <a:effectLst/>
                      </a:endParaRPr>
                    </a:p>
                    <a:p>
                      <a:pPr marR="142240">
                        <a:lnSpc>
                          <a:spcPct val="107000"/>
                        </a:lnSpc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</a:endParaRPr>
                    </a:p>
                    <a:p>
                      <a:pPr marL="102870" marR="142240" indent="-1028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2.Family support in case  death  of  bread  winner </a:t>
                      </a:r>
                      <a:endParaRPr lang="en-GB" sz="1100" dirty="0">
                        <a:effectLst/>
                      </a:endParaRPr>
                    </a:p>
                    <a:p>
                      <a:pPr marR="142240">
                        <a:lnSpc>
                          <a:spcPct val="107000"/>
                        </a:lnSpc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</a:endParaRPr>
                    </a:p>
                    <a:p>
                      <a:pPr marR="142240">
                        <a:lnSpc>
                          <a:spcPct val="107000"/>
                        </a:lnSpc>
                      </a:pPr>
                      <a:r>
                        <a:rPr lang="en-US" sz="1050" dirty="0">
                          <a:effectLst/>
                        </a:rPr>
                        <a:t>3.Fee Re-imbursement/ </a:t>
                      </a:r>
                      <a:endParaRPr lang="en-GB" sz="1100" dirty="0">
                        <a:effectLst/>
                      </a:endParaRPr>
                    </a:p>
                    <a:p>
                      <a:pPr marL="102870" marR="142240" indent="-1028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   educational stipend for children</a:t>
                      </a:r>
                      <a:endParaRPr lang="en-GB" sz="1100" dirty="0">
                        <a:effectLst/>
                      </a:endParaRPr>
                    </a:p>
                    <a:p>
                      <a:pPr marR="142240">
                        <a:lnSpc>
                          <a:spcPct val="107000"/>
                        </a:lnSpc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</a:endParaRPr>
                    </a:p>
                    <a:p>
                      <a:pPr marL="102870" marR="142240" indent="-1028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4.Disability insurance/ social   insurance</a:t>
                      </a:r>
                      <a:endParaRPr lang="en-GB" sz="1100" dirty="0">
                        <a:effectLst/>
                      </a:endParaRPr>
                    </a:p>
                    <a:p>
                      <a:pPr marR="142240">
                        <a:lnSpc>
                          <a:spcPct val="107000"/>
                        </a:lnSpc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</a:endParaRPr>
                    </a:p>
                    <a:p>
                      <a:pPr marR="142240">
                        <a:lnSpc>
                          <a:spcPct val="107000"/>
                        </a:lnSpc>
                      </a:pPr>
                      <a:r>
                        <a:rPr lang="en-US" sz="1050" dirty="0">
                          <a:effectLst/>
                        </a:rPr>
                        <a:t>5.Medical facilities</a:t>
                      </a:r>
                      <a:endParaRPr lang="en-GB" sz="1100" dirty="0">
                        <a:effectLst/>
                      </a:endParaRPr>
                    </a:p>
                    <a:p>
                      <a:pPr marR="142240">
                        <a:lnSpc>
                          <a:spcPct val="107000"/>
                        </a:lnSpc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</a:endParaRPr>
                    </a:p>
                    <a:p>
                      <a:pPr marR="142240">
                        <a:lnSpc>
                          <a:spcPct val="107000"/>
                        </a:lnSpc>
                      </a:pPr>
                      <a:r>
                        <a:rPr lang="en-US" sz="1050" dirty="0">
                          <a:effectLst/>
                        </a:rPr>
                        <a:t>6.Marriage Grant</a:t>
                      </a:r>
                      <a:endParaRPr lang="en-GB" sz="1100" dirty="0">
                        <a:effectLst/>
                      </a:endParaRPr>
                    </a:p>
                    <a:p>
                      <a:pPr marR="142240">
                        <a:lnSpc>
                          <a:spcPct val="107000"/>
                        </a:lnSpc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</a:endParaRPr>
                    </a:p>
                    <a:p>
                      <a:pPr marR="142240">
                        <a:lnSpc>
                          <a:spcPct val="107000"/>
                        </a:lnSpc>
                      </a:pPr>
                      <a:r>
                        <a:rPr lang="en-US" sz="1050" dirty="0">
                          <a:effectLst/>
                        </a:rPr>
                        <a:t>7.Child Stipend</a:t>
                      </a:r>
                      <a:endParaRPr lang="en-GB" sz="1100" dirty="0">
                        <a:effectLst/>
                      </a:endParaRPr>
                    </a:p>
                    <a:p>
                      <a:pPr marR="142240">
                        <a:lnSpc>
                          <a:spcPct val="107000"/>
                        </a:lnSpc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</a:endParaRPr>
                    </a:p>
                    <a:p>
                      <a:pPr marR="142240">
                        <a:lnSpc>
                          <a:spcPct val="107000"/>
                        </a:lnSpc>
                      </a:pPr>
                      <a:r>
                        <a:rPr lang="en-US" sz="1050" dirty="0">
                          <a:effectLst/>
                        </a:rPr>
                        <a:t>8.None </a:t>
                      </a:r>
                      <a:endParaRPr lang="en-GB" sz="1100" dirty="0">
                        <a:effectLst/>
                      </a:endParaRPr>
                    </a:p>
                    <a:p>
                      <a:pPr marR="142240">
                        <a:lnSpc>
                          <a:spcPct val="107000"/>
                        </a:lnSpc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</a:endParaRPr>
                    </a:p>
                    <a:p>
                      <a:pPr marR="142240">
                        <a:lnSpc>
                          <a:spcPct val="107000"/>
                        </a:lnSpc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</a:endParaRPr>
                    </a:p>
                    <a:p>
                      <a:pPr marR="142240">
                        <a:lnSpc>
                          <a:spcPct val="107000"/>
                        </a:lnSpc>
                      </a:pPr>
                      <a:r>
                        <a:rPr lang="en-US" sz="6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i="1" dirty="0">
                          <a:solidFill>
                            <a:srgbClr val="FF0000"/>
                          </a:solidFill>
                          <a:effectLst/>
                        </a:rPr>
                        <a:t>(More than one options are acceptable)</a:t>
                      </a:r>
                      <a:endParaRPr lang="en-GB" sz="1200" i="1" dirty="0">
                        <a:solidFill>
                          <a:srgbClr val="FF000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98" marR="56998" marT="0" marB="0"/>
                </a:tc>
                <a:extLst>
                  <a:ext uri="{0D108BD9-81ED-4DB2-BD59-A6C34878D82A}">
                    <a16:rowId xmlns:a16="http://schemas.microsoft.com/office/drawing/2014/main" val="3017773439"/>
                  </a:ext>
                </a:extLst>
              </a:tr>
              <a:tr h="7390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GB" sz="90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56998" marR="569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GB" sz="1200" dirty="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56998" marR="569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GB" sz="120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56998" marR="569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</a:rPr>
                        <a:t>Does ………………….'s employer contribute to Pension Scheme</a:t>
                      </a:r>
                      <a:endParaRPr lang="en-GB" sz="12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998" marR="5699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GB" sz="1200" dirty="0">
                        <a:effectLst/>
                        <a:latin typeface="Aptos" panose="020B0004020202020204" pitchFamily="34" charset="0"/>
                      </a:endParaRPr>
                    </a:p>
                  </a:txBody>
                  <a:tcPr marL="56998" marR="56998" marT="0" marB="0"/>
                </a:tc>
                <a:extLst>
                  <a:ext uri="{0D108BD9-81ED-4DB2-BD59-A6C34878D82A}">
                    <a16:rowId xmlns:a16="http://schemas.microsoft.com/office/drawing/2014/main" val="258389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4352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364D96A2-AF67-10A2-1A88-C808EB746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4058" y="187667"/>
            <a:ext cx="9933622" cy="720000"/>
          </a:xfrm>
        </p:spPr>
        <p:txBody>
          <a:bodyPr/>
          <a:lstStyle/>
          <a:p>
            <a:r>
              <a:rPr lang="en-GB" sz="2800" dirty="0">
                <a:solidFill>
                  <a:schemeClr val="accent2"/>
                </a:solidFill>
              </a:rPr>
              <a:t>National adaptation of the questions. -3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46E304-9EA5-099E-28E6-1E5214D207E2}"/>
              </a:ext>
            </a:extLst>
          </p:cNvPr>
          <p:cNvSpPr txBox="1"/>
          <p:nvPr/>
        </p:nvSpPr>
        <p:spPr>
          <a:xfrm>
            <a:off x="731520" y="1000450"/>
            <a:ext cx="11210924" cy="6781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14375" lvl="7" indent="-285750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solidFill>
                  <a:srgbClr val="1E2DBE">
                    <a:lumMod val="75000"/>
                  </a:srgbClr>
                </a:solidFill>
                <a:latin typeface="Arial" panose="020B0604020202020204"/>
              </a:rPr>
              <a:t>Can workers in employment for profit (incl. DC) register in relation to pay tax on profits without registering an enterprise?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FFCD73-7873-9E1C-A859-A02C8888DAED}"/>
              </a:ext>
            </a:extLst>
          </p:cNvPr>
          <p:cNvSpPr txBox="1"/>
          <p:nvPr/>
        </p:nvSpPr>
        <p:spPr>
          <a:xfrm>
            <a:off x="1483360" y="2310676"/>
            <a:ext cx="962152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1" i="0" u="none" strike="noStrike" baseline="0" dirty="0">
                <a:solidFill>
                  <a:srgbClr val="220050"/>
                </a:solidFill>
                <a:latin typeface="Noto Sans" panose="020B0502040504020204" pitchFamily="34" charset="0"/>
              </a:rPr>
              <a:t>Have you registered your activities in </a:t>
            </a:r>
            <a:r>
              <a:rPr lang="en-GB" sz="2800" b="1" i="0" u="none" strike="noStrike" baseline="0" dirty="0">
                <a:solidFill>
                  <a:srgbClr val="F93B4A"/>
                </a:solidFill>
                <a:latin typeface="Noto Sans" panose="020B0502040504020204" pitchFamily="34" charset="0"/>
              </a:rPr>
              <a:t>[</a:t>
            </a:r>
            <a:r>
              <a:rPr lang="en-GB" sz="2800" b="1" i="0" u="none" strike="noStrike" baseline="0" dirty="0">
                <a:solidFill>
                  <a:srgbClr val="220050"/>
                </a:solidFill>
                <a:latin typeface="Noto Sans" panose="020B0502040504020204" pitchFamily="34" charset="0"/>
              </a:rPr>
              <a:t>The national tax registration for persons in employment for profit, declaring their tax on profits made</a:t>
            </a:r>
            <a:r>
              <a:rPr lang="en-GB" sz="2800" b="1" i="0" u="none" strike="noStrike" baseline="0" dirty="0">
                <a:solidFill>
                  <a:srgbClr val="F93B4A"/>
                </a:solidFill>
                <a:latin typeface="Noto Sans" panose="020B0502040504020204" pitchFamily="34" charset="0"/>
              </a:rPr>
              <a:t>]</a:t>
            </a:r>
            <a:r>
              <a:rPr lang="en-GB" sz="2800" b="1" i="0" u="none" strike="noStrike" baseline="0" dirty="0">
                <a:solidFill>
                  <a:srgbClr val="220050"/>
                </a:solidFill>
                <a:latin typeface="Noto Sans" panose="020B0502040504020204" pitchFamily="34" charset="0"/>
              </a:rPr>
              <a:t>? 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Noto Sans" panose="020B0502040504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784440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364D96A2-AF67-10A2-1A88-C808EB746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4058" y="187667"/>
            <a:ext cx="9933622" cy="720000"/>
          </a:xfrm>
        </p:spPr>
        <p:txBody>
          <a:bodyPr/>
          <a:lstStyle/>
          <a:p>
            <a:r>
              <a:rPr lang="en-GB" sz="2800" dirty="0">
                <a:solidFill>
                  <a:schemeClr val="accent2"/>
                </a:solidFill>
              </a:rPr>
              <a:t>National adaptation of the questions. And who should be involved or consulted -3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583E0A-E4A6-5C2B-E6C9-234B5EA62357}"/>
              </a:ext>
            </a:extLst>
          </p:cNvPr>
          <p:cNvSpPr txBox="1">
            <a:spLocks/>
          </p:cNvSpPr>
          <p:nvPr/>
        </p:nvSpPr>
        <p:spPr>
          <a:xfrm>
            <a:off x="592138" y="2258947"/>
            <a:ext cx="11210924" cy="72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28625" lvl="7">
              <a:lnSpc>
                <a:spcPct val="110000"/>
              </a:lnSpc>
              <a:spcBef>
                <a:spcPts val="500"/>
              </a:spcBef>
              <a:defRPr/>
            </a:pPr>
            <a:endParaRPr lang="en-GB" sz="1900" dirty="0">
              <a:solidFill>
                <a:srgbClr val="1E2DBE">
                  <a:lumMod val="75000"/>
                </a:srgbClr>
              </a:solidFill>
              <a:latin typeface="Arial" panose="020B060402020202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46E304-9EA5-099E-28E6-1E5214D207E2}"/>
              </a:ext>
            </a:extLst>
          </p:cNvPr>
          <p:cNvSpPr txBox="1"/>
          <p:nvPr/>
        </p:nvSpPr>
        <p:spPr>
          <a:xfrm>
            <a:off x="731520" y="1000450"/>
            <a:ext cx="11210924" cy="3734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14375" lvl="7" indent="-285750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solidFill>
                  <a:srgbClr val="1E2DBE">
                    <a:lumMod val="75000"/>
                  </a:srgbClr>
                </a:solidFill>
                <a:latin typeface="Arial" panose="020B0604020202020204"/>
              </a:rPr>
              <a:t>Is it possible for DC to contribute to (voluntarily social insurance)?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285825-903C-F1EB-36CD-6758F00647A8}"/>
              </a:ext>
            </a:extLst>
          </p:cNvPr>
          <p:cNvSpPr txBox="1"/>
          <p:nvPr/>
        </p:nvSpPr>
        <p:spPr>
          <a:xfrm>
            <a:off x="1145858" y="2044005"/>
            <a:ext cx="990028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1" i="0" u="none" strike="noStrike" baseline="0" dirty="0">
                <a:solidFill>
                  <a:srgbClr val="220050"/>
                </a:solidFill>
                <a:latin typeface="Noto Sans" panose="020B0502040504020204" pitchFamily="34" charset="0"/>
              </a:rPr>
              <a:t>In relation to this job (do/does) (you/name) contribute to the </a:t>
            </a:r>
            <a:r>
              <a:rPr lang="en-GB" sz="2800" b="1" i="0" u="none" strike="noStrike" baseline="0" dirty="0">
                <a:solidFill>
                  <a:srgbClr val="F93B4A"/>
                </a:solidFill>
                <a:latin typeface="Noto Sans" panose="020B0502040504020204" pitchFamily="34" charset="0"/>
              </a:rPr>
              <a:t>[</a:t>
            </a:r>
            <a:r>
              <a:rPr lang="en-GB" sz="2800" b="1" i="0" u="none" strike="noStrike" baseline="0" dirty="0">
                <a:solidFill>
                  <a:srgbClr val="220050"/>
                </a:solidFill>
                <a:latin typeface="Noto Sans" panose="020B0502040504020204" pitchFamily="34" charset="0"/>
              </a:rPr>
              <a:t>Pension Fund/Unemployment Insurance</a:t>
            </a:r>
            <a:r>
              <a:rPr lang="en-GB" sz="2800" b="1" i="0" u="none" strike="noStrike" baseline="0" dirty="0">
                <a:solidFill>
                  <a:srgbClr val="F93B4A"/>
                </a:solidFill>
                <a:latin typeface="Noto Sans" panose="020B0502040504020204" pitchFamily="34" charset="0"/>
              </a:rPr>
              <a:t>] </a:t>
            </a:r>
            <a:r>
              <a:rPr lang="en-GB" sz="2800" b="1" i="0" u="none" strike="noStrike" baseline="0" dirty="0">
                <a:solidFill>
                  <a:srgbClr val="220050"/>
                </a:solidFill>
                <a:latin typeface="Noto Sans" panose="020B0502040504020204" pitchFamily="34" charset="0"/>
              </a:rPr>
              <a:t>on (your/his/her) behalf? 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Noto Sans" panose="020B0502040504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377511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ILO 2020">
  <a:themeElements>
    <a:clrScheme name="ILO Jan 2020">
      <a:dk1>
        <a:srgbClr val="230050"/>
      </a:dk1>
      <a:lt1>
        <a:sysClr val="window" lastClr="FFFFFF"/>
      </a:lt1>
      <a:dk2>
        <a:srgbClr val="000000"/>
      </a:dk2>
      <a:lt2>
        <a:srgbClr val="F8FCFE"/>
      </a:lt2>
      <a:accent1>
        <a:srgbClr val="1E2DBE"/>
      </a:accent1>
      <a:accent2>
        <a:srgbClr val="FA3C4B"/>
      </a:accent2>
      <a:accent3>
        <a:srgbClr val="FFCD2D"/>
      </a:accent3>
      <a:accent4>
        <a:srgbClr val="960A55"/>
      </a:accent4>
      <a:accent5>
        <a:srgbClr val="05D2D2"/>
      </a:accent5>
      <a:accent6>
        <a:srgbClr val="8CE164"/>
      </a:accent6>
      <a:hlink>
        <a:srgbClr val="230050"/>
      </a:hlink>
      <a:folHlink>
        <a:srgbClr val="23005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LO Presentation 16x9.potx" id="{1B78B7CC-6F33-4AED-B988-F1824BC14DB2}" vid="{017B0592-C5E0-43A0-8804-D21738B904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English+PowerPoint+Presentation</Template>
  <TotalTime>0</TotalTime>
  <Words>766</Words>
  <Application>Microsoft Office PowerPoint</Application>
  <PresentationFormat>Widescreen</PresentationFormat>
  <Paragraphs>130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Aptos</vt:lpstr>
      <vt:lpstr>Arial</vt:lpstr>
      <vt:lpstr>Arial Narrow</vt:lpstr>
      <vt:lpstr>Calibri</vt:lpstr>
      <vt:lpstr>Noto Sans</vt:lpstr>
      <vt:lpstr>Times New Roman</vt:lpstr>
      <vt:lpstr>Wingdings</vt:lpstr>
      <vt:lpstr>Wingdings 3</vt:lpstr>
      <vt:lpstr>ILO 2020</vt:lpstr>
      <vt:lpstr>Session 1.5- Mapping national definitions of informal employment to international statistical standards  </vt:lpstr>
      <vt:lpstr>Content</vt:lpstr>
      <vt:lpstr>Four aspects needs to be addressed in the questionnaire</vt:lpstr>
      <vt:lpstr>Questions for informal sector</vt:lpstr>
      <vt:lpstr>Questions for informal employment</vt:lpstr>
      <vt:lpstr>National adaptation of the questions.  </vt:lpstr>
      <vt:lpstr>National adaptation of the questions. -2</vt:lpstr>
      <vt:lpstr>National adaptation of the questions. -3</vt:lpstr>
      <vt:lpstr>National adaptation of the questions. And who should be involved or consulted -3</vt:lpstr>
      <vt:lpstr>National adaptation of the questions -3</vt:lpstr>
      <vt:lpstr>In summary</vt:lpstr>
      <vt:lpstr>PowerPoint Presentation</vt:lpstr>
    </vt:vector>
  </TitlesOfParts>
  <Company>ILO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COVID-19 - Impacts on LFS and responses by NSOs</dc:title>
  <dc:creator>Walsh, Kieran</dc:creator>
  <cp:lastModifiedBy>Buwembo, Peter</cp:lastModifiedBy>
  <cp:revision>195</cp:revision>
  <dcterms:created xsi:type="dcterms:W3CDTF">2020-03-25T11:36:42Z</dcterms:created>
  <dcterms:modified xsi:type="dcterms:W3CDTF">2024-10-15T16:56:26Z</dcterms:modified>
</cp:coreProperties>
</file>