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258" r:id="rId3"/>
    <p:sldId id="259" r:id="rId4"/>
    <p:sldId id="257" r:id="rId5"/>
    <p:sldId id="261" r:id="rId6"/>
    <p:sldId id="260" r:id="rId7"/>
    <p:sldId id="262" r:id="rId8"/>
    <p:sldId id="264" r:id="rId9"/>
    <p:sldId id="266" r:id="rId10"/>
    <p:sldId id="263" r:id="rId11"/>
    <p:sldId id="267" r:id="rId12"/>
    <p:sldId id="268" r:id="rId13"/>
    <p:sldId id="269" r:id="rId14"/>
    <p:sldId id="270" r:id="rId15"/>
    <p:sldId id="271" r:id="rId16"/>
    <p:sldId id="272" r:id="rId17"/>
    <p:sldId id="273" r:id="rId18"/>
    <p:sldId id="274" r:id="rId19"/>
    <p:sldId id="275" r:id="rId20"/>
    <p:sldId id="276" r:id="rId21"/>
    <p:sldId id="277" r:id="rId22"/>
    <p:sldId id="265"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 Marion" initials="RM" lastIdx="1" clrIdx="0">
    <p:extLst>
      <p:ext uri="{19B8F6BF-5375-455C-9EA6-DF929625EA0E}">
        <p15:presenceInfo xmlns:p15="http://schemas.microsoft.com/office/powerpoint/2012/main" userId="Renz Marion" providerId="None"/>
      </p:ext>
    </p:extLst>
  </p:cmAuthor>
  <p:cmAuthor id="2" name="Ilaria Di Matteo" initials="IDM" lastIdx="1" clrIdx="1">
    <p:extLst>
      <p:ext uri="{19B8F6BF-5375-455C-9EA6-DF929625EA0E}">
        <p15:presenceInfo xmlns:p15="http://schemas.microsoft.com/office/powerpoint/2012/main" userId="S::dimatteo@un.org::15a40d04-9af6-4bc1-882e-46ed86be2c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19D"/>
    <a:srgbClr val="F6F7FF"/>
    <a:srgbClr val="D7EDFE"/>
    <a:srgbClr val="E01983"/>
    <a:srgbClr val="EF412A"/>
    <a:srgbClr val="F36D22"/>
    <a:srgbClr val="FDB713"/>
    <a:srgbClr val="3DAD48"/>
    <a:srgbClr val="03ACD8"/>
    <a:srgbClr val="005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84" autoAdjust="0"/>
  </p:normalViewPr>
  <p:slideViewPr>
    <p:cSldViewPr snapToGrid="0">
      <p:cViewPr varScale="1">
        <p:scale>
          <a:sx n="80" d="100"/>
          <a:sy n="80" d="100"/>
        </p:scale>
        <p:origin x="15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995A9-3BD1-4A71-B9D9-98D264AE3B1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62AF2CA7-A230-4DC3-9D2B-988DBC0DF09C}">
      <dgm:prSet phldrT="[Text]"/>
      <dgm:spPr/>
      <dgm:t>
        <a:bodyPr/>
        <a:lstStyle/>
        <a:p>
          <a:r>
            <a:rPr lang="en-US" dirty="0"/>
            <a:t>The main sources of information for any statistical analysis conducted on the business population. </a:t>
          </a:r>
        </a:p>
      </dgm:t>
    </dgm:pt>
    <dgm:pt modelId="{A250DCAC-38E0-4914-91C3-7C5929694020}" type="parTrans" cxnId="{82A4B561-48B4-4E94-9BDF-694AA8D595F2}">
      <dgm:prSet/>
      <dgm:spPr/>
      <dgm:t>
        <a:bodyPr/>
        <a:lstStyle/>
        <a:p>
          <a:endParaRPr lang="en-US"/>
        </a:p>
      </dgm:t>
    </dgm:pt>
    <dgm:pt modelId="{8447D0B1-2C9B-4EBC-BCD4-FB9C642BD671}" type="sibTrans" cxnId="{82A4B561-48B4-4E94-9BDF-694AA8D595F2}">
      <dgm:prSet/>
      <dgm:spPr/>
      <dgm:t>
        <a:bodyPr/>
        <a:lstStyle/>
        <a:p>
          <a:endParaRPr lang="en-US"/>
        </a:p>
      </dgm:t>
    </dgm:pt>
    <dgm:pt modelId="{B87C3826-84E8-4DF5-8A8E-D6CE82BEF1F9}">
      <dgm:prSet phldrT="[Text]"/>
      <dgm:spPr/>
      <dgm:t>
        <a:bodyPr/>
        <a:lstStyle/>
        <a:p>
          <a:r>
            <a:rPr lang="en-US" dirty="0"/>
            <a:t>Useful to achieve consistency of statistics.</a:t>
          </a:r>
        </a:p>
      </dgm:t>
    </dgm:pt>
    <dgm:pt modelId="{75A88808-834C-43CE-9F88-356F856B4B5B}" type="parTrans" cxnId="{8CA9EF8F-0399-40AD-A06A-A4DA70C65841}">
      <dgm:prSet/>
      <dgm:spPr/>
      <dgm:t>
        <a:bodyPr/>
        <a:lstStyle/>
        <a:p>
          <a:endParaRPr lang="en-US"/>
        </a:p>
      </dgm:t>
    </dgm:pt>
    <dgm:pt modelId="{994EF996-0291-4999-BAA1-D9E38CC149AD}" type="sibTrans" cxnId="{8CA9EF8F-0399-40AD-A06A-A4DA70C65841}">
      <dgm:prSet/>
      <dgm:spPr/>
      <dgm:t>
        <a:bodyPr/>
        <a:lstStyle/>
        <a:p>
          <a:endParaRPr lang="en-US"/>
        </a:p>
      </dgm:t>
    </dgm:pt>
    <dgm:pt modelId="{91B3A251-9A65-4CEC-86BB-C2484D8FAB9E}">
      <dgm:prSet phldrT="[Text]"/>
      <dgm:spPr/>
      <dgm:t>
        <a:bodyPr/>
        <a:lstStyle/>
        <a:p>
          <a:r>
            <a:rPr lang="en-US" dirty="0"/>
            <a:t>Supports the coordination, consistency, comparability, and efficiency of annual, quarterly, or monthly surveys.</a:t>
          </a:r>
        </a:p>
      </dgm:t>
    </dgm:pt>
    <dgm:pt modelId="{48448409-2A89-4823-9940-394DAB1ED2D5}" type="parTrans" cxnId="{4844FF1F-F4AB-4BA2-96FD-3F3E4FD2EA0E}">
      <dgm:prSet/>
      <dgm:spPr/>
      <dgm:t>
        <a:bodyPr/>
        <a:lstStyle/>
        <a:p>
          <a:endParaRPr lang="en-US"/>
        </a:p>
      </dgm:t>
    </dgm:pt>
    <dgm:pt modelId="{CF60A827-3EB3-4B59-A1C5-088C4274F5FF}" type="sibTrans" cxnId="{4844FF1F-F4AB-4BA2-96FD-3F3E4FD2EA0E}">
      <dgm:prSet/>
      <dgm:spPr/>
      <dgm:t>
        <a:bodyPr/>
        <a:lstStyle/>
        <a:p>
          <a:endParaRPr lang="en-US"/>
        </a:p>
      </dgm:t>
    </dgm:pt>
    <dgm:pt modelId="{16598455-F486-4B1D-8D04-50F3B959F98C}">
      <dgm:prSet/>
      <dgm:spPr/>
      <dgm:t>
        <a:bodyPr/>
        <a:lstStyle/>
        <a:p>
          <a:r>
            <a:rPr lang="en-US"/>
            <a:t>Essential for establishing efficient statistical survey frames. </a:t>
          </a:r>
        </a:p>
      </dgm:t>
    </dgm:pt>
    <dgm:pt modelId="{5918A2EC-A90B-4EAC-9659-6604DFD478CF}" type="parTrans" cxnId="{E34D63C5-B30B-4952-BA09-1FC417FBFF55}">
      <dgm:prSet/>
      <dgm:spPr/>
      <dgm:t>
        <a:bodyPr/>
        <a:lstStyle/>
        <a:p>
          <a:endParaRPr lang="en-US"/>
        </a:p>
      </dgm:t>
    </dgm:pt>
    <dgm:pt modelId="{3129E74B-004F-4CC2-911A-809503A3B983}" type="sibTrans" cxnId="{E34D63C5-B30B-4952-BA09-1FC417FBFF55}">
      <dgm:prSet/>
      <dgm:spPr/>
      <dgm:t>
        <a:bodyPr/>
        <a:lstStyle/>
        <a:p>
          <a:endParaRPr lang="en-US"/>
        </a:p>
      </dgm:t>
    </dgm:pt>
    <dgm:pt modelId="{AAB5A622-DA9D-4E75-9C1E-CB1A281BF693}">
      <dgm:prSet/>
      <dgm:spPr/>
      <dgm:t>
        <a:bodyPr/>
        <a:lstStyle/>
        <a:p>
          <a:r>
            <a:rPr lang="en-US" dirty="0"/>
            <a:t>Helps make the national statistical system more efficient and reduce the reporting burden on businesses.</a:t>
          </a:r>
        </a:p>
      </dgm:t>
    </dgm:pt>
    <dgm:pt modelId="{66228BC8-6FC4-4906-8872-DC81DAC29DB5}" type="parTrans" cxnId="{1F904FF4-D031-41CD-A7E2-8ADE1FF155E4}">
      <dgm:prSet/>
      <dgm:spPr/>
      <dgm:t>
        <a:bodyPr/>
        <a:lstStyle/>
        <a:p>
          <a:endParaRPr lang="en-US"/>
        </a:p>
      </dgm:t>
    </dgm:pt>
    <dgm:pt modelId="{866BF11E-169B-4C78-AB8C-0B0B5B81A3CB}" type="sibTrans" cxnId="{1F904FF4-D031-41CD-A7E2-8ADE1FF155E4}">
      <dgm:prSet/>
      <dgm:spPr/>
      <dgm:t>
        <a:bodyPr/>
        <a:lstStyle/>
        <a:p>
          <a:endParaRPr lang="en-US"/>
        </a:p>
      </dgm:t>
    </dgm:pt>
    <dgm:pt modelId="{237AD034-C586-4E5F-8DFE-4DFB0720E17B}" type="pres">
      <dgm:prSet presAssocID="{A95995A9-3BD1-4A71-B9D9-98D264AE3B17}" presName="Name0" presStyleCnt="0">
        <dgm:presLayoutVars>
          <dgm:chMax val="7"/>
          <dgm:chPref val="7"/>
          <dgm:dir/>
        </dgm:presLayoutVars>
      </dgm:prSet>
      <dgm:spPr/>
    </dgm:pt>
    <dgm:pt modelId="{4EB09C9F-4E4F-4139-BFAA-2B6A56B9F35C}" type="pres">
      <dgm:prSet presAssocID="{A95995A9-3BD1-4A71-B9D9-98D264AE3B17}" presName="Name1" presStyleCnt="0"/>
      <dgm:spPr/>
    </dgm:pt>
    <dgm:pt modelId="{C7C4E523-A997-45F2-BBD8-F3C7A55D630E}" type="pres">
      <dgm:prSet presAssocID="{A95995A9-3BD1-4A71-B9D9-98D264AE3B17}" presName="cycle" presStyleCnt="0"/>
      <dgm:spPr/>
    </dgm:pt>
    <dgm:pt modelId="{4BC59382-DA30-4641-A434-39ED2F5E5033}" type="pres">
      <dgm:prSet presAssocID="{A95995A9-3BD1-4A71-B9D9-98D264AE3B17}" presName="srcNode" presStyleLbl="node1" presStyleIdx="0" presStyleCnt="5"/>
      <dgm:spPr/>
    </dgm:pt>
    <dgm:pt modelId="{C41B77DB-8389-414F-98C0-06BF47A95E61}" type="pres">
      <dgm:prSet presAssocID="{A95995A9-3BD1-4A71-B9D9-98D264AE3B17}" presName="conn" presStyleLbl="parChTrans1D2" presStyleIdx="0" presStyleCnt="1"/>
      <dgm:spPr/>
    </dgm:pt>
    <dgm:pt modelId="{A64A9E47-55B3-4302-8663-B89C1FCF82C7}" type="pres">
      <dgm:prSet presAssocID="{A95995A9-3BD1-4A71-B9D9-98D264AE3B17}" presName="extraNode" presStyleLbl="node1" presStyleIdx="0" presStyleCnt="5"/>
      <dgm:spPr/>
    </dgm:pt>
    <dgm:pt modelId="{AB0FE8D1-B30E-4995-9D04-91624EE6DF25}" type="pres">
      <dgm:prSet presAssocID="{A95995A9-3BD1-4A71-B9D9-98D264AE3B17}" presName="dstNode" presStyleLbl="node1" presStyleIdx="0" presStyleCnt="5"/>
      <dgm:spPr/>
    </dgm:pt>
    <dgm:pt modelId="{4830A959-8667-4586-A514-6BCA7CCA8ACF}" type="pres">
      <dgm:prSet presAssocID="{62AF2CA7-A230-4DC3-9D2B-988DBC0DF09C}" presName="text_1" presStyleLbl="node1" presStyleIdx="0" presStyleCnt="5">
        <dgm:presLayoutVars>
          <dgm:bulletEnabled val="1"/>
        </dgm:presLayoutVars>
      </dgm:prSet>
      <dgm:spPr/>
    </dgm:pt>
    <dgm:pt modelId="{40B6180A-ACF3-418D-A267-EDF0B336B877}" type="pres">
      <dgm:prSet presAssocID="{62AF2CA7-A230-4DC3-9D2B-988DBC0DF09C}" presName="accent_1" presStyleCnt="0"/>
      <dgm:spPr/>
    </dgm:pt>
    <dgm:pt modelId="{050C2E08-597F-4D39-AC3B-32276548AB19}" type="pres">
      <dgm:prSet presAssocID="{62AF2CA7-A230-4DC3-9D2B-988DBC0DF09C}" presName="accentRepeatNode" presStyleLbl="solidFgAcc1" presStyleIdx="0" presStyleCnt="5"/>
      <dgm:spPr/>
    </dgm:pt>
    <dgm:pt modelId="{523C284C-57C8-460D-9466-781BA550E956}" type="pres">
      <dgm:prSet presAssocID="{B87C3826-84E8-4DF5-8A8E-D6CE82BEF1F9}" presName="text_2" presStyleLbl="node1" presStyleIdx="1" presStyleCnt="5">
        <dgm:presLayoutVars>
          <dgm:bulletEnabled val="1"/>
        </dgm:presLayoutVars>
      </dgm:prSet>
      <dgm:spPr/>
    </dgm:pt>
    <dgm:pt modelId="{FE422993-288E-4931-A074-9BEE9997BCFB}" type="pres">
      <dgm:prSet presAssocID="{B87C3826-84E8-4DF5-8A8E-D6CE82BEF1F9}" presName="accent_2" presStyleCnt="0"/>
      <dgm:spPr/>
    </dgm:pt>
    <dgm:pt modelId="{D0798F05-C233-4597-BFB4-F467B7A23777}" type="pres">
      <dgm:prSet presAssocID="{B87C3826-84E8-4DF5-8A8E-D6CE82BEF1F9}" presName="accentRepeatNode" presStyleLbl="solidFgAcc1" presStyleIdx="1" presStyleCnt="5"/>
      <dgm:spPr/>
    </dgm:pt>
    <dgm:pt modelId="{AF51C630-123E-464D-8761-ABA02A10F00B}" type="pres">
      <dgm:prSet presAssocID="{91B3A251-9A65-4CEC-86BB-C2484D8FAB9E}" presName="text_3" presStyleLbl="node1" presStyleIdx="2" presStyleCnt="5">
        <dgm:presLayoutVars>
          <dgm:bulletEnabled val="1"/>
        </dgm:presLayoutVars>
      </dgm:prSet>
      <dgm:spPr/>
    </dgm:pt>
    <dgm:pt modelId="{EF133BA9-AB8B-462A-A566-2B031CCFA9C3}" type="pres">
      <dgm:prSet presAssocID="{91B3A251-9A65-4CEC-86BB-C2484D8FAB9E}" presName="accent_3" presStyleCnt="0"/>
      <dgm:spPr/>
    </dgm:pt>
    <dgm:pt modelId="{D54932D6-DA19-49F8-9530-8F42F5896AFF}" type="pres">
      <dgm:prSet presAssocID="{91B3A251-9A65-4CEC-86BB-C2484D8FAB9E}" presName="accentRepeatNode" presStyleLbl="solidFgAcc1" presStyleIdx="2" presStyleCnt="5"/>
      <dgm:spPr/>
    </dgm:pt>
    <dgm:pt modelId="{CC105A1B-D7BC-48AE-AB9F-B1DE3AACA616}" type="pres">
      <dgm:prSet presAssocID="{16598455-F486-4B1D-8D04-50F3B959F98C}" presName="text_4" presStyleLbl="node1" presStyleIdx="3" presStyleCnt="5">
        <dgm:presLayoutVars>
          <dgm:bulletEnabled val="1"/>
        </dgm:presLayoutVars>
      </dgm:prSet>
      <dgm:spPr/>
    </dgm:pt>
    <dgm:pt modelId="{CC8CAEEB-682F-4D09-AF31-65043E577071}" type="pres">
      <dgm:prSet presAssocID="{16598455-F486-4B1D-8D04-50F3B959F98C}" presName="accent_4" presStyleCnt="0"/>
      <dgm:spPr/>
    </dgm:pt>
    <dgm:pt modelId="{1F5D72F9-2038-4045-9470-AEE3876D274D}" type="pres">
      <dgm:prSet presAssocID="{16598455-F486-4B1D-8D04-50F3B959F98C}" presName="accentRepeatNode" presStyleLbl="solidFgAcc1" presStyleIdx="3" presStyleCnt="5"/>
      <dgm:spPr/>
    </dgm:pt>
    <dgm:pt modelId="{201015F5-EAE3-4928-8DFE-BD59844B1404}" type="pres">
      <dgm:prSet presAssocID="{AAB5A622-DA9D-4E75-9C1E-CB1A281BF693}" presName="text_5" presStyleLbl="node1" presStyleIdx="4" presStyleCnt="5">
        <dgm:presLayoutVars>
          <dgm:bulletEnabled val="1"/>
        </dgm:presLayoutVars>
      </dgm:prSet>
      <dgm:spPr/>
    </dgm:pt>
    <dgm:pt modelId="{59908BF0-65B9-4EED-ADD1-27D1C55E8B53}" type="pres">
      <dgm:prSet presAssocID="{AAB5A622-DA9D-4E75-9C1E-CB1A281BF693}" presName="accent_5" presStyleCnt="0"/>
      <dgm:spPr/>
    </dgm:pt>
    <dgm:pt modelId="{408FA8D5-9357-407D-9BDD-8668B641446B}" type="pres">
      <dgm:prSet presAssocID="{AAB5A622-DA9D-4E75-9C1E-CB1A281BF693}" presName="accentRepeatNode" presStyleLbl="solidFgAcc1" presStyleIdx="4" presStyleCnt="5"/>
      <dgm:spPr/>
    </dgm:pt>
  </dgm:ptLst>
  <dgm:cxnLst>
    <dgm:cxn modelId="{0F54E617-06E9-4783-9A71-A9D430362CE7}" type="presOf" srcId="{A95995A9-3BD1-4A71-B9D9-98D264AE3B17}" destId="{237AD034-C586-4E5F-8DFE-4DFB0720E17B}" srcOrd="0" destOrd="0" presId="urn:microsoft.com/office/officeart/2008/layout/VerticalCurvedList"/>
    <dgm:cxn modelId="{4844FF1F-F4AB-4BA2-96FD-3F3E4FD2EA0E}" srcId="{A95995A9-3BD1-4A71-B9D9-98D264AE3B17}" destId="{91B3A251-9A65-4CEC-86BB-C2484D8FAB9E}" srcOrd="2" destOrd="0" parTransId="{48448409-2A89-4823-9940-394DAB1ED2D5}" sibTransId="{CF60A827-3EB3-4B59-A1C5-088C4274F5FF}"/>
    <dgm:cxn modelId="{82A4B561-48B4-4E94-9BDF-694AA8D595F2}" srcId="{A95995A9-3BD1-4A71-B9D9-98D264AE3B17}" destId="{62AF2CA7-A230-4DC3-9D2B-988DBC0DF09C}" srcOrd="0" destOrd="0" parTransId="{A250DCAC-38E0-4914-91C3-7C5929694020}" sibTransId="{8447D0B1-2C9B-4EBC-BCD4-FB9C642BD671}"/>
    <dgm:cxn modelId="{8F7DEA69-DDDE-4B4D-A5AB-D3F2CC3B4F19}" type="presOf" srcId="{16598455-F486-4B1D-8D04-50F3B959F98C}" destId="{CC105A1B-D7BC-48AE-AB9F-B1DE3AACA616}" srcOrd="0" destOrd="0" presId="urn:microsoft.com/office/officeart/2008/layout/VerticalCurvedList"/>
    <dgm:cxn modelId="{8CA9EF8F-0399-40AD-A06A-A4DA70C65841}" srcId="{A95995A9-3BD1-4A71-B9D9-98D264AE3B17}" destId="{B87C3826-84E8-4DF5-8A8E-D6CE82BEF1F9}" srcOrd="1" destOrd="0" parTransId="{75A88808-834C-43CE-9F88-356F856B4B5B}" sibTransId="{994EF996-0291-4999-BAA1-D9E38CC149AD}"/>
    <dgm:cxn modelId="{8FFA3592-2AB7-4BAC-A6C0-D6EDBBC0B051}" type="presOf" srcId="{91B3A251-9A65-4CEC-86BB-C2484D8FAB9E}" destId="{AF51C630-123E-464D-8761-ABA02A10F00B}" srcOrd="0" destOrd="0" presId="urn:microsoft.com/office/officeart/2008/layout/VerticalCurvedList"/>
    <dgm:cxn modelId="{2679E99A-9F6A-452E-B3FE-43C1CDCFCBDF}" type="presOf" srcId="{62AF2CA7-A230-4DC3-9D2B-988DBC0DF09C}" destId="{4830A959-8667-4586-A514-6BCA7CCA8ACF}" srcOrd="0" destOrd="0" presId="urn:microsoft.com/office/officeart/2008/layout/VerticalCurvedList"/>
    <dgm:cxn modelId="{59B79EBA-6ECD-4FAC-8AF6-8A620DECFFEE}" type="presOf" srcId="{8447D0B1-2C9B-4EBC-BCD4-FB9C642BD671}" destId="{C41B77DB-8389-414F-98C0-06BF47A95E61}" srcOrd="0" destOrd="0" presId="urn:microsoft.com/office/officeart/2008/layout/VerticalCurvedList"/>
    <dgm:cxn modelId="{E67B01C2-6AEA-4B96-9111-DC2A52348252}" type="presOf" srcId="{AAB5A622-DA9D-4E75-9C1E-CB1A281BF693}" destId="{201015F5-EAE3-4928-8DFE-BD59844B1404}" srcOrd="0" destOrd="0" presId="urn:microsoft.com/office/officeart/2008/layout/VerticalCurvedList"/>
    <dgm:cxn modelId="{E34D63C5-B30B-4952-BA09-1FC417FBFF55}" srcId="{A95995A9-3BD1-4A71-B9D9-98D264AE3B17}" destId="{16598455-F486-4B1D-8D04-50F3B959F98C}" srcOrd="3" destOrd="0" parTransId="{5918A2EC-A90B-4EAC-9659-6604DFD478CF}" sibTransId="{3129E74B-004F-4CC2-911A-809503A3B983}"/>
    <dgm:cxn modelId="{1F904FF4-D031-41CD-A7E2-8ADE1FF155E4}" srcId="{A95995A9-3BD1-4A71-B9D9-98D264AE3B17}" destId="{AAB5A622-DA9D-4E75-9C1E-CB1A281BF693}" srcOrd="4" destOrd="0" parTransId="{66228BC8-6FC4-4906-8872-DC81DAC29DB5}" sibTransId="{866BF11E-169B-4C78-AB8C-0B0B5B81A3CB}"/>
    <dgm:cxn modelId="{4B16CAF4-D726-4538-BCF4-402863327357}" type="presOf" srcId="{B87C3826-84E8-4DF5-8A8E-D6CE82BEF1F9}" destId="{523C284C-57C8-460D-9466-781BA550E956}" srcOrd="0" destOrd="0" presId="urn:microsoft.com/office/officeart/2008/layout/VerticalCurvedList"/>
    <dgm:cxn modelId="{510BA899-7A12-4937-A669-BD6460D78E49}" type="presParOf" srcId="{237AD034-C586-4E5F-8DFE-4DFB0720E17B}" destId="{4EB09C9F-4E4F-4139-BFAA-2B6A56B9F35C}" srcOrd="0" destOrd="0" presId="urn:microsoft.com/office/officeart/2008/layout/VerticalCurvedList"/>
    <dgm:cxn modelId="{898560AD-56D4-4F94-A671-4C1E66B32DD9}" type="presParOf" srcId="{4EB09C9F-4E4F-4139-BFAA-2B6A56B9F35C}" destId="{C7C4E523-A997-45F2-BBD8-F3C7A55D630E}" srcOrd="0" destOrd="0" presId="urn:microsoft.com/office/officeart/2008/layout/VerticalCurvedList"/>
    <dgm:cxn modelId="{76B48E4E-EF29-4762-B3CA-B7EC6BFAB584}" type="presParOf" srcId="{C7C4E523-A997-45F2-BBD8-F3C7A55D630E}" destId="{4BC59382-DA30-4641-A434-39ED2F5E5033}" srcOrd="0" destOrd="0" presId="urn:microsoft.com/office/officeart/2008/layout/VerticalCurvedList"/>
    <dgm:cxn modelId="{D510F7C6-CF58-41A7-89E8-7B59CDACAA2D}" type="presParOf" srcId="{C7C4E523-A997-45F2-BBD8-F3C7A55D630E}" destId="{C41B77DB-8389-414F-98C0-06BF47A95E61}" srcOrd="1" destOrd="0" presId="urn:microsoft.com/office/officeart/2008/layout/VerticalCurvedList"/>
    <dgm:cxn modelId="{4D37A9AC-05E8-4244-A9D0-247E7E48387D}" type="presParOf" srcId="{C7C4E523-A997-45F2-BBD8-F3C7A55D630E}" destId="{A64A9E47-55B3-4302-8663-B89C1FCF82C7}" srcOrd="2" destOrd="0" presId="urn:microsoft.com/office/officeart/2008/layout/VerticalCurvedList"/>
    <dgm:cxn modelId="{00538073-9B19-4C01-9080-493374006184}" type="presParOf" srcId="{C7C4E523-A997-45F2-BBD8-F3C7A55D630E}" destId="{AB0FE8D1-B30E-4995-9D04-91624EE6DF25}" srcOrd="3" destOrd="0" presId="urn:microsoft.com/office/officeart/2008/layout/VerticalCurvedList"/>
    <dgm:cxn modelId="{0911EA78-CD1B-4DB9-B48B-646692910280}" type="presParOf" srcId="{4EB09C9F-4E4F-4139-BFAA-2B6A56B9F35C}" destId="{4830A959-8667-4586-A514-6BCA7CCA8ACF}" srcOrd="1" destOrd="0" presId="urn:microsoft.com/office/officeart/2008/layout/VerticalCurvedList"/>
    <dgm:cxn modelId="{0993678F-BBFB-44A2-912D-A49D6C38DE1F}" type="presParOf" srcId="{4EB09C9F-4E4F-4139-BFAA-2B6A56B9F35C}" destId="{40B6180A-ACF3-418D-A267-EDF0B336B877}" srcOrd="2" destOrd="0" presId="urn:microsoft.com/office/officeart/2008/layout/VerticalCurvedList"/>
    <dgm:cxn modelId="{96CB0CE2-5F2C-48B4-A75D-5F2251BABE9D}" type="presParOf" srcId="{40B6180A-ACF3-418D-A267-EDF0B336B877}" destId="{050C2E08-597F-4D39-AC3B-32276548AB19}" srcOrd="0" destOrd="0" presId="urn:microsoft.com/office/officeart/2008/layout/VerticalCurvedList"/>
    <dgm:cxn modelId="{930B6DCD-9B60-4853-AE0A-D2D0FFFADA41}" type="presParOf" srcId="{4EB09C9F-4E4F-4139-BFAA-2B6A56B9F35C}" destId="{523C284C-57C8-460D-9466-781BA550E956}" srcOrd="3" destOrd="0" presId="urn:microsoft.com/office/officeart/2008/layout/VerticalCurvedList"/>
    <dgm:cxn modelId="{4B1922E9-66A2-4463-AA2A-09A571BB4F87}" type="presParOf" srcId="{4EB09C9F-4E4F-4139-BFAA-2B6A56B9F35C}" destId="{FE422993-288E-4931-A074-9BEE9997BCFB}" srcOrd="4" destOrd="0" presId="urn:microsoft.com/office/officeart/2008/layout/VerticalCurvedList"/>
    <dgm:cxn modelId="{E3E0E896-ABC5-47CD-9D5E-FC416A44F007}" type="presParOf" srcId="{FE422993-288E-4931-A074-9BEE9997BCFB}" destId="{D0798F05-C233-4597-BFB4-F467B7A23777}" srcOrd="0" destOrd="0" presId="urn:microsoft.com/office/officeart/2008/layout/VerticalCurvedList"/>
    <dgm:cxn modelId="{5F936D9E-CCEB-4A70-B1E9-8E1EB889E653}" type="presParOf" srcId="{4EB09C9F-4E4F-4139-BFAA-2B6A56B9F35C}" destId="{AF51C630-123E-464D-8761-ABA02A10F00B}" srcOrd="5" destOrd="0" presId="urn:microsoft.com/office/officeart/2008/layout/VerticalCurvedList"/>
    <dgm:cxn modelId="{384F7C50-01C0-4635-BF5C-AF46E6CE9477}" type="presParOf" srcId="{4EB09C9F-4E4F-4139-BFAA-2B6A56B9F35C}" destId="{EF133BA9-AB8B-462A-A566-2B031CCFA9C3}" srcOrd="6" destOrd="0" presId="urn:microsoft.com/office/officeart/2008/layout/VerticalCurvedList"/>
    <dgm:cxn modelId="{49FDC859-956A-4EB0-AA40-CD1B2369D1BF}" type="presParOf" srcId="{EF133BA9-AB8B-462A-A566-2B031CCFA9C3}" destId="{D54932D6-DA19-49F8-9530-8F42F5896AFF}" srcOrd="0" destOrd="0" presId="urn:microsoft.com/office/officeart/2008/layout/VerticalCurvedList"/>
    <dgm:cxn modelId="{5485B765-C400-4721-B1C2-956628179851}" type="presParOf" srcId="{4EB09C9F-4E4F-4139-BFAA-2B6A56B9F35C}" destId="{CC105A1B-D7BC-48AE-AB9F-B1DE3AACA616}" srcOrd="7" destOrd="0" presId="urn:microsoft.com/office/officeart/2008/layout/VerticalCurvedList"/>
    <dgm:cxn modelId="{29A8DBD1-FE4E-448D-BAC1-CBA4C646257F}" type="presParOf" srcId="{4EB09C9F-4E4F-4139-BFAA-2B6A56B9F35C}" destId="{CC8CAEEB-682F-4D09-AF31-65043E577071}" srcOrd="8" destOrd="0" presId="urn:microsoft.com/office/officeart/2008/layout/VerticalCurvedList"/>
    <dgm:cxn modelId="{F8D5A116-7512-4D9F-825B-813F5A0A6D7E}" type="presParOf" srcId="{CC8CAEEB-682F-4D09-AF31-65043E577071}" destId="{1F5D72F9-2038-4045-9470-AEE3876D274D}" srcOrd="0" destOrd="0" presId="urn:microsoft.com/office/officeart/2008/layout/VerticalCurvedList"/>
    <dgm:cxn modelId="{057974A6-BBFD-423F-8A55-8A0BA7849DAB}" type="presParOf" srcId="{4EB09C9F-4E4F-4139-BFAA-2B6A56B9F35C}" destId="{201015F5-EAE3-4928-8DFE-BD59844B1404}" srcOrd="9" destOrd="0" presId="urn:microsoft.com/office/officeart/2008/layout/VerticalCurvedList"/>
    <dgm:cxn modelId="{247B8451-0FB4-4F9F-804B-467670457BC2}" type="presParOf" srcId="{4EB09C9F-4E4F-4139-BFAA-2B6A56B9F35C}" destId="{59908BF0-65B9-4EED-ADD1-27D1C55E8B53}" srcOrd="10" destOrd="0" presId="urn:microsoft.com/office/officeart/2008/layout/VerticalCurvedList"/>
    <dgm:cxn modelId="{88224BE5-1527-490D-9B07-0065060B9361}" type="presParOf" srcId="{59908BF0-65B9-4EED-ADD1-27D1C55E8B53}" destId="{408FA8D5-9357-407D-9BDD-8668B641446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C0082-5075-4669-BBBC-7D59E101DF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5CF75A5-5D28-4820-B098-3476F59ED155}">
      <dgm:prSet/>
      <dgm:spPr>
        <a:solidFill>
          <a:schemeClr val="accent2">
            <a:lumMod val="75000"/>
          </a:schemeClr>
        </a:solidFill>
      </dgm:spPr>
      <dgm:t>
        <a:bodyPr/>
        <a:lstStyle/>
        <a:p>
          <a:r>
            <a:rPr lang="en-US" b="1" dirty="0"/>
            <a:t>Data collection</a:t>
          </a:r>
          <a:r>
            <a:rPr lang="en-US" dirty="0"/>
            <a:t>- provide information about the observation unit. </a:t>
          </a:r>
        </a:p>
      </dgm:t>
    </dgm:pt>
    <dgm:pt modelId="{8A330BA6-7201-4F62-AE80-8D2595CDFFC4}" type="parTrans" cxnId="{D3E632CB-0872-4253-B235-72A07692FFC1}">
      <dgm:prSet/>
      <dgm:spPr/>
      <dgm:t>
        <a:bodyPr/>
        <a:lstStyle/>
        <a:p>
          <a:endParaRPr lang="en-US"/>
        </a:p>
      </dgm:t>
    </dgm:pt>
    <dgm:pt modelId="{A1D436D5-4640-4B12-9DC7-A061B1D97888}" type="sibTrans" cxnId="{D3E632CB-0872-4253-B235-72A07692FFC1}">
      <dgm:prSet/>
      <dgm:spPr/>
      <dgm:t>
        <a:bodyPr/>
        <a:lstStyle/>
        <a:p>
          <a:endParaRPr lang="en-US"/>
        </a:p>
      </dgm:t>
    </dgm:pt>
    <dgm:pt modelId="{D84A0016-8CAF-4390-B999-D33B6C2F50DE}">
      <dgm:prSet/>
      <dgm:spPr/>
      <dgm:t>
        <a:bodyPr/>
        <a:lstStyle/>
        <a:p>
          <a:r>
            <a:rPr lang="en-US" dirty="0"/>
            <a:t>Registration - keep track of units participating in surveys. </a:t>
          </a:r>
        </a:p>
      </dgm:t>
    </dgm:pt>
    <dgm:pt modelId="{C404FE1A-9F6B-4F1C-B67A-B1BF3794D5BC}" type="parTrans" cxnId="{A7588E0F-D6B6-418E-AFC9-B25CCD78B132}">
      <dgm:prSet/>
      <dgm:spPr/>
      <dgm:t>
        <a:bodyPr/>
        <a:lstStyle/>
        <a:p>
          <a:endParaRPr lang="en-US"/>
        </a:p>
      </dgm:t>
    </dgm:pt>
    <dgm:pt modelId="{92B9ABEF-B0E1-4CDF-AE59-4F288D2BFF5F}" type="sibTrans" cxnId="{A7588E0F-D6B6-418E-AFC9-B25CCD78B132}">
      <dgm:prSet/>
      <dgm:spPr/>
      <dgm:t>
        <a:bodyPr/>
        <a:lstStyle/>
        <a:p>
          <a:endParaRPr lang="en-US"/>
        </a:p>
      </dgm:t>
    </dgm:pt>
    <dgm:pt modelId="{23277FF4-9AEA-49DD-AD95-A7E54BF4DCCB}">
      <dgm:prSet/>
      <dgm:spPr>
        <a:solidFill>
          <a:srgbClr val="FFC000"/>
        </a:solidFill>
      </dgm:spPr>
      <dgm:t>
        <a:bodyPr/>
        <a:lstStyle/>
        <a:p>
          <a:r>
            <a:rPr lang="en-US" dirty="0"/>
            <a:t>Ownership - monitor submission of reporting units and response rates, administration of reminders. </a:t>
          </a:r>
        </a:p>
      </dgm:t>
    </dgm:pt>
    <dgm:pt modelId="{5487CBF5-CE63-4D11-A1DC-5D1DA9FA47A1}" type="parTrans" cxnId="{22E69C94-38EC-48BC-9D07-C7663F6AEEB0}">
      <dgm:prSet/>
      <dgm:spPr/>
      <dgm:t>
        <a:bodyPr/>
        <a:lstStyle/>
        <a:p>
          <a:endParaRPr lang="en-US"/>
        </a:p>
      </dgm:t>
    </dgm:pt>
    <dgm:pt modelId="{70CFECAD-B46C-4D09-A4AE-0C5651C35188}" type="sibTrans" cxnId="{22E69C94-38EC-48BC-9D07-C7663F6AEEB0}">
      <dgm:prSet/>
      <dgm:spPr/>
      <dgm:t>
        <a:bodyPr/>
        <a:lstStyle/>
        <a:p>
          <a:endParaRPr lang="en-US"/>
        </a:p>
      </dgm:t>
    </dgm:pt>
    <dgm:pt modelId="{D39A6CEA-2BB7-480D-B602-C50C982FBC0C}">
      <dgm:prSet/>
      <dgm:spPr>
        <a:solidFill>
          <a:srgbClr val="00B050"/>
        </a:solidFill>
      </dgm:spPr>
      <dgm:t>
        <a:bodyPr/>
        <a:lstStyle/>
        <a:p>
          <a:r>
            <a:rPr lang="en-US" dirty="0"/>
            <a:t>Response burden management - reduce or spread the burden and survey holidays. </a:t>
          </a:r>
        </a:p>
      </dgm:t>
    </dgm:pt>
    <dgm:pt modelId="{0B2F0C0D-0DE8-4217-9970-46AEFCD8E2F3}" type="parTrans" cxnId="{1684394E-7442-4AB6-88C6-63609676C653}">
      <dgm:prSet/>
      <dgm:spPr/>
      <dgm:t>
        <a:bodyPr/>
        <a:lstStyle/>
        <a:p>
          <a:endParaRPr lang="en-US"/>
        </a:p>
      </dgm:t>
    </dgm:pt>
    <dgm:pt modelId="{885A0E46-D90C-4D51-8A88-134B5F8356B5}" type="sibTrans" cxnId="{1684394E-7442-4AB6-88C6-63609676C653}">
      <dgm:prSet/>
      <dgm:spPr/>
      <dgm:t>
        <a:bodyPr/>
        <a:lstStyle/>
        <a:p>
          <a:endParaRPr lang="en-US"/>
        </a:p>
      </dgm:t>
    </dgm:pt>
    <dgm:pt modelId="{754CA093-009A-4E5C-A328-BA9348EFFA04}" type="pres">
      <dgm:prSet presAssocID="{2ECC0082-5075-4669-BBBC-7D59E101DFFF}" presName="linear" presStyleCnt="0">
        <dgm:presLayoutVars>
          <dgm:animLvl val="lvl"/>
          <dgm:resizeHandles val="exact"/>
        </dgm:presLayoutVars>
      </dgm:prSet>
      <dgm:spPr/>
    </dgm:pt>
    <dgm:pt modelId="{BAD1B408-2FF7-4D68-B511-B8684FED0DF0}" type="pres">
      <dgm:prSet presAssocID="{85CF75A5-5D28-4820-B098-3476F59ED155}" presName="parentText" presStyleLbl="node1" presStyleIdx="0" presStyleCnt="4">
        <dgm:presLayoutVars>
          <dgm:chMax val="0"/>
          <dgm:bulletEnabled val="1"/>
        </dgm:presLayoutVars>
      </dgm:prSet>
      <dgm:spPr/>
    </dgm:pt>
    <dgm:pt modelId="{B65985E6-7EE0-47E0-A335-7CC4096E224E}" type="pres">
      <dgm:prSet presAssocID="{A1D436D5-4640-4B12-9DC7-A061B1D97888}" presName="spacer" presStyleCnt="0"/>
      <dgm:spPr/>
    </dgm:pt>
    <dgm:pt modelId="{E2CFAAA6-B0DD-46CE-B54A-3721674ABD27}" type="pres">
      <dgm:prSet presAssocID="{D84A0016-8CAF-4390-B999-D33B6C2F50DE}" presName="parentText" presStyleLbl="node1" presStyleIdx="1" presStyleCnt="4">
        <dgm:presLayoutVars>
          <dgm:chMax val="0"/>
          <dgm:bulletEnabled val="1"/>
        </dgm:presLayoutVars>
      </dgm:prSet>
      <dgm:spPr/>
    </dgm:pt>
    <dgm:pt modelId="{912E57C1-9BF1-4E44-84E4-38D271928FCF}" type="pres">
      <dgm:prSet presAssocID="{92B9ABEF-B0E1-4CDF-AE59-4F288D2BFF5F}" presName="spacer" presStyleCnt="0"/>
      <dgm:spPr/>
    </dgm:pt>
    <dgm:pt modelId="{D4640AB6-FD3C-4239-8849-A246C3866A23}" type="pres">
      <dgm:prSet presAssocID="{23277FF4-9AEA-49DD-AD95-A7E54BF4DCCB}" presName="parentText" presStyleLbl="node1" presStyleIdx="2" presStyleCnt="4">
        <dgm:presLayoutVars>
          <dgm:chMax val="0"/>
          <dgm:bulletEnabled val="1"/>
        </dgm:presLayoutVars>
      </dgm:prSet>
      <dgm:spPr/>
    </dgm:pt>
    <dgm:pt modelId="{29FF04C3-2870-44B5-8A54-ED6F1AFD9C79}" type="pres">
      <dgm:prSet presAssocID="{70CFECAD-B46C-4D09-A4AE-0C5651C35188}" presName="spacer" presStyleCnt="0"/>
      <dgm:spPr/>
    </dgm:pt>
    <dgm:pt modelId="{CC058878-C450-4052-9BE7-658CB234FD15}" type="pres">
      <dgm:prSet presAssocID="{D39A6CEA-2BB7-480D-B602-C50C982FBC0C}" presName="parentText" presStyleLbl="node1" presStyleIdx="3" presStyleCnt="4">
        <dgm:presLayoutVars>
          <dgm:chMax val="0"/>
          <dgm:bulletEnabled val="1"/>
        </dgm:presLayoutVars>
      </dgm:prSet>
      <dgm:spPr/>
    </dgm:pt>
  </dgm:ptLst>
  <dgm:cxnLst>
    <dgm:cxn modelId="{074A0E0F-88ED-40CC-805A-3007E2E36F06}" type="presOf" srcId="{D84A0016-8CAF-4390-B999-D33B6C2F50DE}" destId="{E2CFAAA6-B0DD-46CE-B54A-3721674ABD27}" srcOrd="0" destOrd="0" presId="urn:microsoft.com/office/officeart/2005/8/layout/vList2"/>
    <dgm:cxn modelId="{A7588E0F-D6B6-418E-AFC9-B25CCD78B132}" srcId="{2ECC0082-5075-4669-BBBC-7D59E101DFFF}" destId="{D84A0016-8CAF-4390-B999-D33B6C2F50DE}" srcOrd="1" destOrd="0" parTransId="{C404FE1A-9F6B-4F1C-B67A-B1BF3794D5BC}" sibTransId="{92B9ABEF-B0E1-4CDF-AE59-4F288D2BFF5F}"/>
    <dgm:cxn modelId="{1684394E-7442-4AB6-88C6-63609676C653}" srcId="{2ECC0082-5075-4669-BBBC-7D59E101DFFF}" destId="{D39A6CEA-2BB7-480D-B602-C50C982FBC0C}" srcOrd="3" destOrd="0" parTransId="{0B2F0C0D-0DE8-4217-9970-46AEFCD8E2F3}" sibTransId="{885A0E46-D90C-4D51-8A88-134B5F8356B5}"/>
    <dgm:cxn modelId="{5B8EEB72-3E40-4570-890A-B976C71B7F15}" type="presOf" srcId="{23277FF4-9AEA-49DD-AD95-A7E54BF4DCCB}" destId="{D4640AB6-FD3C-4239-8849-A246C3866A23}" srcOrd="0" destOrd="0" presId="urn:microsoft.com/office/officeart/2005/8/layout/vList2"/>
    <dgm:cxn modelId="{DDC8F979-5691-4B3A-981C-F5D20664819A}" type="presOf" srcId="{D39A6CEA-2BB7-480D-B602-C50C982FBC0C}" destId="{CC058878-C450-4052-9BE7-658CB234FD15}" srcOrd="0" destOrd="0" presId="urn:microsoft.com/office/officeart/2005/8/layout/vList2"/>
    <dgm:cxn modelId="{22E69C94-38EC-48BC-9D07-C7663F6AEEB0}" srcId="{2ECC0082-5075-4669-BBBC-7D59E101DFFF}" destId="{23277FF4-9AEA-49DD-AD95-A7E54BF4DCCB}" srcOrd="2" destOrd="0" parTransId="{5487CBF5-CE63-4D11-A1DC-5D1DA9FA47A1}" sibTransId="{70CFECAD-B46C-4D09-A4AE-0C5651C35188}"/>
    <dgm:cxn modelId="{D3E632CB-0872-4253-B235-72A07692FFC1}" srcId="{2ECC0082-5075-4669-BBBC-7D59E101DFFF}" destId="{85CF75A5-5D28-4820-B098-3476F59ED155}" srcOrd="0" destOrd="0" parTransId="{8A330BA6-7201-4F62-AE80-8D2595CDFFC4}" sibTransId="{A1D436D5-4640-4B12-9DC7-A061B1D97888}"/>
    <dgm:cxn modelId="{055582F2-3E06-4B79-B39C-E7AD4D33E1C4}" type="presOf" srcId="{2ECC0082-5075-4669-BBBC-7D59E101DFFF}" destId="{754CA093-009A-4E5C-A328-BA9348EFFA04}" srcOrd="0" destOrd="0" presId="urn:microsoft.com/office/officeart/2005/8/layout/vList2"/>
    <dgm:cxn modelId="{B3A10FFD-0242-42FF-BDE2-17A948CEC253}" type="presOf" srcId="{85CF75A5-5D28-4820-B098-3476F59ED155}" destId="{BAD1B408-2FF7-4D68-B511-B8684FED0DF0}" srcOrd="0" destOrd="0" presId="urn:microsoft.com/office/officeart/2005/8/layout/vList2"/>
    <dgm:cxn modelId="{5E2C8C10-081A-4E91-BB41-7017D9BC7F4B}" type="presParOf" srcId="{754CA093-009A-4E5C-A328-BA9348EFFA04}" destId="{BAD1B408-2FF7-4D68-B511-B8684FED0DF0}" srcOrd="0" destOrd="0" presId="urn:microsoft.com/office/officeart/2005/8/layout/vList2"/>
    <dgm:cxn modelId="{DAF815D1-6CB4-4845-8569-9BB60C8F8D68}" type="presParOf" srcId="{754CA093-009A-4E5C-A328-BA9348EFFA04}" destId="{B65985E6-7EE0-47E0-A335-7CC4096E224E}" srcOrd="1" destOrd="0" presId="urn:microsoft.com/office/officeart/2005/8/layout/vList2"/>
    <dgm:cxn modelId="{5D468817-DDF1-40FC-8C6C-185A08811273}" type="presParOf" srcId="{754CA093-009A-4E5C-A328-BA9348EFFA04}" destId="{E2CFAAA6-B0DD-46CE-B54A-3721674ABD27}" srcOrd="2" destOrd="0" presId="urn:microsoft.com/office/officeart/2005/8/layout/vList2"/>
    <dgm:cxn modelId="{22F7D79F-F86C-4435-9763-8133B0FC517F}" type="presParOf" srcId="{754CA093-009A-4E5C-A328-BA9348EFFA04}" destId="{912E57C1-9BF1-4E44-84E4-38D271928FCF}" srcOrd="3" destOrd="0" presId="urn:microsoft.com/office/officeart/2005/8/layout/vList2"/>
    <dgm:cxn modelId="{D22AC602-6A5A-401F-AEF1-3EBB9CCC21BC}" type="presParOf" srcId="{754CA093-009A-4E5C-A328-BA9348EFFA04}" destId="{D4640AB6-FD3C-4239-8849-A246C3866A23}" srcOrd="4" destOrd="0" presId="urn:microsoft.com/office/officeart/2005/8/layout/vList2"/>
    <dgm:cxn modelId="{0BEC8F77-E45B-4A5A-933C-62D71B098941}" type="presParOf" srcId="{754CA093-009A-4E5C-A328-BA9348EFFA04}" destId="{29FF04C3-2870-44B5-8A54-ED6F1AFD9C79}" srcOrd="5" destOrd="0" presId="urn:microsoft.com/office/officeart/2005/8/layout/vList2"/>
    <dgm:cxn modelId="{4C7CC71A-52FD-4B26-A3FD-EF11A7414DC1}" type="presParOf" srcId="{754CA093-009A-4E5C-A328-BA9348EFFA04}" destId="{CC058878-C450-4052-9BE7-658CB234FD1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B77DB-8389-414F-98C0-06BF47A95E61}">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30A959-8667-4586-A514-6BCA7CCA8ACF}">
      <dsp:nvSpPr>
        <dsp:cNvPr id="0" name=""/>
        <dsp:cNvSpPr/>
      </dsp:nvSpPr>
      <dsp:spPr>
        <a:xfrm>
          <a:off x="411090" y="271871"/>
          <a:ext cx="7415885" cy="5440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The main sources of information for any statistical analysis conducted on the business population. </a:t>
          </a:r>
        </a:p>
      </dsp:txBody>
      <dsp:txXfrm>
        <a:off x="411090" y="271871"/>
        <a:ext cx="7415885" cy="544091"/>
      </dsp:txXfrm>
    </dsp:sp>
    <dsp:sp modelId="{050C2E08-597F-4D39-AC3B-32276548AB19}">
      <dsp:nvSpPr>
        <dsp:cNvPr id="0" name=""/>
        <dsp:cNvSpPr/>
      </dsp:nvSpPr>
      <dsp:spPr>
        <a:xfrm>
          <a:off x="71032" y="203860"/>
          <a:ext cx="680114" cy="68011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3C284C-57C8-460D-9466-781BA550E956}">
      <dsp:nvSpPr>
        <dsp:cNvPr id="0" name=""/>
        <dsp:cNvSpPr/>
      </dsp:nvSpPr>
      <dsp:spPr>
        <a:xfrm>
          <a:off x="800969" y="1087747"/>
          <a:ext cx="7026005" cy="5440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Useful to achieve consistency of statistics.</a:t>
          </a:r>
        </a:p>
      </dsp:txBody>
      <dsp:txXfrm>
        <a:off x="800969" y="1087747"/>
        <a:ext cx="7026005" cy="544091"/>
      </dsp:txXfrm>
    </dsp:sp>
    <dsp:sp modelId="{D0798F05-C233-4597-BFB4-F467B7A23777}">
      <dsp:nvSpPr>
        <dsp:cNvPr id="0" name=""/>
        <dsp:cNvSpPr/>
      </dsp:nvSpPr>
      <dsp:spPr>
        <a:xfrm>
          <a:off x="460912" y="1019736"/>
          <a:ext cx="680114" cy="68011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51C630-123E-464D-8761-ABA02A10F00B}">
      <dsp:nvSpPr>
        <dsp:cNvPr id="0" name=""/>
        <dsp:cNvSpPr/>
      </dsp:nvSpPr>
      <dsp:spPr>
        <a:xfrm>
          <a:off x="920631" y="1903623"/>
          <a:ext cx="6906343" cy="54409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Supports the coordination, consistency, comparability, and efficiency of annual, quarterly, or monthly surveys.</a:t>
          </a:r>
        </a:p>
      </dsp:txBody>
      <dsp:txXfrm>
        <a:off x="920631" y="1903623"/>
        <a:ext cx="6906343" cy="544091"/>
      </dsp:txXfrm>
    </dsp:sp>
    <dsp:sp modelId="{D54932D6-DA19-49F8-9530-8F42F5896AFF}">
      <dsp:nvSpPr>
        <dsp:cNvPr id="0" name=""/>
        <dsp:cNvSpPr/>
      </dsp:nvSpPr>
      <dsp:spPr>
        <a:xfrm>
          <a:off x="580574" y="1835611"/>
          <a:ext cx="680114" cy="68011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105A1B-D7BC-48AE-AB9F-B1DE3AACA616}">
      <dsp:nvSpPr>
        <dsp:cNvPr id="0" name=""/>
        <dsp:cNvSpPr/>
      </dsp:nvSpPr>
      <dsp:spPr>
        <a:xfrm>
          <a:off x="800969" y="2719499"/>
          <a:ext cx="7026005" cy="5440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Essential for establishing efficient statistical survey frames. </a:t>
          </a:r>
        </a:p>
      </dsp:txBody>
      <dsp:txXfrm>
        <a:off x="800969" y="2719499"/>
        <a:ext cx="7026005" cy="544091"/>
      </dsp:txXfrm>
    </dsp:sp>
    <dsp:sp modelId="{1F5D72F9-2038-4045-9470-AEE3876D274D}">
      <dsp:nvSpPr>
        <dsp:cNvPr id="0" name=""/>
        <dsp:cNvSpPr/>
      </dsp:nvSpPr>
      <dsp:spPr>
        <a:xfrm>
          <a:off x="460912" y="2651487"/>
          <a:ext cx="680114" cy="68011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1015F5-EAE3-4928-8DFE-BD59844B1404}">
      <dsp:nvSpPr>
        <dsp:cNvPr id="0" name=""/>
        <dsp:cNvSpPr/>
      </dsp:nvSpPr>
      <dsp:spPr>
        <a:xfrm>
          <a:off x="411090" y="3535375"/>
          <a:ext cx="7415885" cy="5440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Helps make the national statistical system more efficient and reduce the reporting burden on businesses.</a:t>
          </a:r>
        </a:p>
      </dsp:txBody>
      <dsp:txXfrm>
        <a:off x="411090" y="3535375"/>
        <a:ext cx="7415885" cy="544091"/>
      </dsp:txXfrm>
    </dsp:sp>
    <dsp:sp modelId="{408FA8D5-9357-407D-9BDD-8668B641446B}">
      <dsp:nvSpPr>
        <dsp:cNvPr id="0" name=""/>
        <dsp:cNvSpPr/>
      </dsp:nvSpPr>
      <dsp:spPr>
        <a:xfrm>
          <a:off x="71032" y="3467363"/>
          <a:ext cx="680114" cy="680114"/>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1B408-2FF7-4D68-B511-B8684FED0DF0}">
      <dsp:nvSpPr>
        <dsp:cNvPr id="0" name=""/>
        <dsp:cNvSpPr/>
      </dsp:nvSpPr>
      <dsp:spPr>
        <a:xfrm>
          <a:off x="0" y="78669"/>
          <a:ext cx="7886700" cy="99450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Data collection</a:t>
          </a:r>
          <a:r>
            <a:rPr lang="en-US" sz="2500" kern="1200" dirty="0"/>
            <a:t>- provide information about the observation unit. </a:t>
          </a:r>
        </a:p>
      </dsp:txBody>
      <dsp:txXfrm>
        <a:off x="48547" y="127216"/>
        <a:ext cx="7789606" cy="897406"/>
      </dsp:txXfrm>
    </dsp:sp>
    <dsp:sp modelId="{E2CFAAA6-B0DD-46CE-B54A-3721674ABD27}">
      <dsp:nvSpPr>
        <dsp:cNvPr id="0" name=""/>
        <dsp:cNvSpPr/>
      </dsp:nvSpPr>
      <dsp:spPr>
        <a:xfrm>
          <a:off x="0" y="1145169"/>
          <a:ext cx="78867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Registration - keep track of units participating in surveys. </a:t>
          </a:r>
        </a:p>
      </dsp:txBody>
      <dsp:txXfrm>
        <a:off x="48547" y="1193716"/>
        <a:ext cx="7789606" cy="897406"/>
      </dsp:txXfrm>
    </dsp:sp>
    <dsp:sp modelId="{D4640AB6-FD3C-4239-8849-A246C3866A23}">
      <dsp:nvSpPr>
        <dsp:cNvPr id="0" name=""/>
        <dsp:cNvSpPr/>
      </dsp:nvSpPr>
      <dsp:spPr>
        <a:xfrm>
          <a:off x="0" y="2211669"/>
          <a:ext cx="7886700" cy="99450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Ownership - monitor submission of reporting units and response rates, administration of reminders. </a:t>
          </a:r>
        </a:p>
      </dsp:txBody>
      <dsp:txXfrm>
        <a:off x="48547" y="2260216"/>
        <a:ext cx="7789606" cy="897406"/>
      </dsp:txXfrm>
    </dsp:sp>
    <dsp:sp modelId="{CC058878-C450-4052-9BE7-658CB234FD15}">
      <dsp:nvSpPr>
        <dsp:cNvPr id="0" name=""/>
        <dsp:cNvSpPr/>
      </dsp:nvSpPr>
      <dsp:spPr>
        <a:xfrm>
          <a:off x="0" y="3278169"/>
          <a:ext cx="7886700" cy="99450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Response burden management - reduce or spread the burden and survey holidays. </a:t>
          </a:r>
        </a:p>
      </dsp:txBody>
      <dsp:txXfrm>
        <a:off x="48547" y="3326716"/>
        <a:ext cx="7789606" cy="89740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5B278-4F60-4996-80B5-EE2EB36ED605}" type="datetimeFigureOut">
              <a:rPr lang="en-PH" smtClean="0"/>
              <a:t>11/03/2024</a:t>
            </a:fld>
            <a:endParaRPr lang="en-P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E3EA2-7B88-46FC-B376-8D233EA6D08C}" type="slidenum">
              <a:rPr lang="en-PH" smtClean="0"/>
              <a:t>‹#›</a:t>
            </a:fld>
            <a:endParaRPr lang="en-PH"/>
          </a:p>
        </p:txBody>
      </p:sp>
    </p:spTree>
    <p:extLst>
      <p:ext uri="{BB962C8B-B14F-4D97-AF65-F5344CB8AC3E}">
        <p14:creationId xmlns:p14="http://schemas.microsoft.com/office/powerpoint/2010/main" val="183593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7D8C479-5C08-CF48-810A-1BDAE77499B4}"/>
              </a:ext>
            </a:extLst>
          </p:cNvPr>
          <p:cNvSpPr/>
          <p:nvPr userDrawn="1"/>
        </p:nvSpPr>
        <p:spPr>
          <a:xfrm>
            <a:off x="-2524" y="0"/>
            <a:ext cx="6401618" cy="138755"/>
          </a:xfrm>
          <a:prstGeom prst="rect">
            <a:avLst/>
          </a:prstGeom>
          <a:solidFill>
            <a:srgbClr val="D7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812B8C-FF92-3748-8E7F-F7BFE151B9A8}"/>
              </a:ext>
            </a:extLst>
          </p:cNvPr>
          <p:cNvSpPr/>
          <p:nvPr userDrawn="1"/>
        </p:nvSpPr>
        <p:spPr>
          <a:xfrm>
            <a:off x="0" y="181680"/>
            <a:ext cx="9144000" cy="5857876"/>
          </a:xfrm>
          <a:prstGeom prst="rect">
            <a:avLst/>
          </a:prstGeom>
          <a:solidFill>
            <a:srgbClr val="017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387600"/>
          </a:xfrm>
        </p:spPr>
        <p:txBody>
          <a:bodyPr anchor="b">
            <a:normAutofit/>
          </a:bodyPr>
          <a:lstStyle>
            <a:lvl1pPr algn="ctr">
              <a:defRPr sz="4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848632"/>
            <a:ext cx="6858000" cy="140916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80ACBC-9F14-7143-8C4E-1956D115DE83}" type="datetimeFigureOut">
              <a:rPr lang="en-US" smtClean="0"/>
              <a:t>3/11/2024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cxnSp>
        <p:nvCxnSpPr>
          <p:cNvPr id="18" name="Straight Connector 17">
            <a:extLst>
              <a:ext uri="{FF2B5EF4-FFF2-40B4-BE49-F238E27FC236}">
                <a16:creationId xmlns:a16="http://schemas.microsoft.com/office/drawing/2014/main" id="{25D46178-5067-7E45-9E9C-85314B7EB9EE}"/>
              </a:ext>
            </a:extLst>
          </p:cNvPr>
          <p:cNvCxnSpPr>
            <a:cxnSpLocks/>
          </p:cNvCxnSpPr>
          <p:nvPr userDrawn="1"/>
        </p:nvCxnSpPr>
        <p:spPr>
          <a:xfrm>
            <a:off x="3561644" y="3668008"/>
            <a:ext cx="202071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76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01719D"/>
                </a:solidFill>
              </a:defRPr>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80ACBC-9F14-7143-8C4E-1956D115DE83}" type="datetimeFigureOut">
              <a:rPr lang="en-US" smtClean="0"/>
              <a:t>3/11/2024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14512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19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0ACBC-9F14-7143-8C4E-1956D115DE83}" type="datetimeFigureOut">
              <a:rPr lang="en-US" smtClean="0"/>
              <a:t>3/11/2024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135021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rgbClr val="01719D"/>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0ACBC-9F14-7143-8C4E-1956D115DE83}" type="datetimeFigureOut">
              <a:rPr lang="en-US" smtClean="0"/>
              <a:t>3/11/2024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37716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1719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80ACBC-9F14-7143-8C4E-1956D115DE83}" type="datetimeFigureOut">
              <a:rPr lang="en-US" smtClean="0"/>
              <a:t>3/11/2024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136807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670"/>
          </a:xfrm>
        </p:spPr>
        <p:txBody>
          <a:bodyPr>
            <a:normAutofit/>
          </a:bodyPr>
          <a:lstStyle>
            <a:lvl1pPr>
              <a:defRPr sz="3600">
                <a:solidFill>
                  <a:srgbClr val="01719D"/>
                </a:solidFill>
              </a:defRPr>
            </a:lvl1pPr>
          </a:lstStyle>
          <a:p>
            <a:r>
              <a:rPr lang="en-US"/>
              <a:t>Click to edit Master title style</a:t>
            </a:r>
          </a:p>
        </p:txBody>
      </p:sp>
      <p:sp>
        <p:nvSpPr>
          <p:cNvPr id="3" name="Content Placeholder 2"/>
          <p:cNvSpPr>
            <a:spLocks noGrp="1"/>
          </p:cNvSpPr>
          <p:nvPr>
            <p:ph idx="1"/>
          </p:nvPr>
        </p:nvSpPr>
        <p:spPr>
          <a:xfrm>
            <a:off x="628650" y="1242204"/>
            <a:ext cx="7886700" cy="4934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0ACBC-9F14-7143-8C4E-1956D115DE83}" type="datetimeFigureOut">
              <a:rPr lang="en-US" smtClean="0"/>
              <a:t>3/11/2024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370175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01719D"/>
                </a:solidFill>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0ACBC-9F14-7143-8C4E-1956D115DE83}" type="datetimeFigureOut">
              <a:rPr lang="en-US" smtClean="0"/>
              <a:t>3/11/2024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301917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19D"/>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80ACBC-9F14-7143-8C4E-1956D115DE83}" type="datetimeFigureOut">
              <a:rPr lang="en-US" smtClean="0"/>
              <a:t>3/11/2024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218424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80ACBC-9F14-7143-8C4E-1956D115DE83}" type="datetimeFigureOut">
              <a:rPr lang="en-US" smtClean="0"/>
              <a:t>3/11/2024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200014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19D"/>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AF80ACBC-9F14-7143-8C4E-1956D115DE83}" type="datetimeFigureOut">
              <a:rPr lang="en-US" smtClean="0"/>
              <a:t>3/11/2024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114781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0ACBC-9F14-7143-8C4E-1956D115DE83}" type="datetimeFigureOut">
              <a:rPr lang="en-US" smtClean="0"/>
              <a:t>3/11/2024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70036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01719D"/>
                </a:solidFill>
              </a:defRPr>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80ACBC-9F14-7143-8C4E-1956D115DE83}" type="datetimeFigureOut">
              <a:rPr lang="en-US" smtClean="0"/>
              <a:t>3/11/2024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72992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AF80ACBC-9F14-7143-8C4E-1956D115DE83}" type="datetimeFigureOut">
              <a:rPr lang="en-US" smtClean="0"/>
              <a:pPr/>
              <a:t>3/11/2024</a:t>
            </a:fld>
            <a:endParaRPr lang="en-US"/>
          </a:p>
        </p:txBody>
      </p:sp>
      <p:sp>
        <p:nvSpPr>
          <p:cNvPr id="11" name="Rectangle 10">
            <a:extLst>
              <a:ext uri="{FF2B5EF4-FFF2-40B4-BE49-F238E27FC236}">
                <a16:creationId xmlns:a16="http://schemas.microsoft.com/office/drawing/2014/main" id="{0D4131B3-73A5-124D-B003-267D766B3145}"/>
              </a:ext>
            </a:extLst>
          </p:cNvPr>
          <p:cNvSpPr/>
          <p:nvPr userDrawn="1"/>
        </p:nvSpPr>
        <p:spPr>
          <a:xfrm>
            <a:off x="0" y="0"/>
            <a:ext cx="6401617" cy="132588"/>
          </a:xfrm>
          <a:prstGeom prst="rect">
            <a:avLst/>
          </a:prstGeom>
          <a:solidFill>
            <a:srgbClr val="017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Rectangle 11">
            <a:extLst>
              <a:ext uri="{FF2B5EF4-FFF2-40B4-BE49-F238E27FC236}">
                <a16:creationId xmlns:a16="http://schemas.microsoft.com/office/drawing/2014/main" id="{A7C6DB04-4620-8146-A4A3-3E5AC48EF5FA}"/>
              </a:ext>
            </a:extLst>
          </p:cNvPr>
          <p:cNvSpPr/>
          <p:nvPr userDrawn="1"/>
        </p:nvSpPr>
        <p:spPr>
          <a:xfrm>
            <a:off x="8809383" y="-3936"/>
            <a:ext cx="334617" cy="136524"/>
          </a:xfrm>
          <a:prstGeom prst="rect">
            <a:avLst/>
          </a:prstGeom>
          <a:solidFill>
            <a:srgbClr val="E01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Rectangle 12">
            <a:extLst>
              <a:ext uri="{FF2B5EF4-FFF2-40B4-BE49-F238E27FC236}">
                <a16:creationId xmlns:a16="http://schemas.microsoft.com/office/drawing/2014/main" id="{226D3B29-0611-6247-8B10-5E9BE6965831}"/>
              </a:ext>
            </a:extLst>
          </p:cNvPr>
          <p:cNvSpPr/>
          <p:nvPr userDrawn="1"/>
        </p:nvSpPr>
        <p:spPr>
          <a:xfrm>
            <a:off x="8417614" y="-3936"/>
            <a:ext cx="334617" cy="136524"/>
          </a:xfrm>
          <a:prstGeom prst="rect">
            <a:avLst/>
          </a:prstGeom>
          <a:solidFill>
            <a:srgbClr val="EF4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Rectangle 13">
            <a:extLst>
              <a:ext uri="{FF2B5EF4-FFF2-40B4-BE49-F238E27FC236}">
                <a16:creationId xmlns:a16="http://schemas.microsoft.com/office/drawing/2014/main" id="{63008242-6FC0-CB46-B417-C45923211FA9}"/>
              </a:ext>
            </a:extLst>
          </p:cNvPr>
          <p:cNvSpPr/>
          <p:nvPr userDrawn="1"/>
        </p:nvSpPr>
        <p:spPr>
          <a:xfrm>
            <a:off x="8025845" y="-3936"/>
            <a:ext cx="334617" cy="136524"/>
          </a:xfrm>
          <a:prstGeom prst="rect">
            <a:avLst/>
          </a:prstGeom>
          <a:solidFill>
            <a:srgbClr val="F36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Rectangle 14">
            <a:extLst>
              <a:ext uri="{FF2B5EF4-FFF2-40B4-BE49-F238E27FC236}">
                <a16:creationId xmlns:a16="http://schemas.microsoft.com/office/drawing/2014/main" id="{D47A9990-D042-3F48-8A9F-B37EA801BA61}"/>
              </a:ext>
            </a:extLst>
          </p:cNvPr>
          <p:cNvSpPr/>
          <p:nvPr userDrawn="1"/>
        </p:nvSpPr>
        <p:spPr>
          <a:xfrm>
            <a:off x="7634076" y="-3936"/>
            <a:ext cx="334617" cy="1365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Rectangle 15">
            <a:extLst>
              <a:ext uri="{FF2B5EF4-FFF2-40B4-BE49-F238E27FC236}">
                <a16:creationId xmlns:a16="http://schemas.microsoft.com/office/drawing/2014/main" id="{BC761A8B-9370-004C-A186-F9D78441A4F7}"/>
              </a:ext>
            </a:extLst>
          </p:cNvPr>
          <p:cNvSpPr/>
          <p:nvPr userDrawn="1"/>
        </p:nvSpPr>
        <p:spPr>
          <a:xfrm>
            <a:off x="7242307" y="-3936"/>
            <a:ext cx="334617" cy="136524"/>
          </a:xfrm>
          <a:prstGeom prst="rect">
            <a:avLst/>
          </a:prstGeom>
          <a:solidFill>
            <a:srgbClr val="3DA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Rectangle 16">
            <a:extLst>
              <a:ext uri="{FF2B5EF4-FFF2-40B4-BE49-F238E27FC236}">
                <a16:creationId xmlns:a16="http://schemas.microsoft.com/office/drawing/2014/main" id="{DD09A5CC-5741-DC44-A440-930BE2452F25}"/>
              </a:ext>
            </a:extLst>
          </p:cNvPr>
          <p:cNvSpPr/>
          <p:nvPr userDrawn="1"/>
        </p:nvSpPr>
        <p:spPr>
          <a:xfrm>
            <a:off x="6850538" y="-3936"/>
            <a:ext cx="334617" cy="136524"/>
          </a:xfrm>
          <a:prstGeom prst="rect">
            <a:avLst/>
          </a:prstGeom>
          <a:solidFill>
            <a:srgbClr val="03A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Rectangle 17">
            <a:extLst>
              <a:ext uri="{FF2B5EF4-FFF2-40B4-BE49-F238E27FC236}">
                <a16:creationId xmlns:a16="http://schemas.microsoft.com/office/drawing/2014/main" id="{A150675E-C578-DB4B-8857-D5C0DC68B0E1}"/>
              </a:ext>
            </a:extLst>
          </p:cNvPr>
          <p:cNvSpPr/>
          <p:nvPr userDrawn="1"/>
        </p:nvSpPr>
        <p:spPr>
          <a:xfrm>
            <a:off x="6458769" y="-3936"/>
            <a:ext cx="334617" cy="136524"/>
          </a:xfrm>
          <a:prstGeom prst="rect">
            <a:avLst/>
          </a:prstGeom>
          <a:solidFill>
            <a:srgbClr val="005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20" name="Picture 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20844" y="6186894"/>
            <a:ext cx="550625" cy="662480"/>
          </a:xfrm>
          <a:prstGeom prst="rect">
            <a:avLst/>
          </a:prstGeom>
          <a:noFill/>
          <a:ln>
            <a:noFill/>
          </a:ln>
        </p:spPr>
      </p:pic>
      <p:pic>
        <p:nvPicPr>
          <p:cNvPr id="5" name="Afbeelding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93386" y="6158980"/>
            <a:ext cx="1635244" cy="731686"/>
          </a:xfrm>
          <a:prstGeom prst="rect">
            <a:avLst/>
          </a:prstGeom>
        </p:spPr>
      </p:pic>
    </p:spTree>
    <p:extLst>
      <p:ext uri="{BB962C8B-B14F-4D97-AF65-F5344CB8AC3E}">
        <p14:creationId xmlns:p14="http://schemas.microsoft.com/office/powerpoint/2010/main" val="1694782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Regional Course on </a:t>
            </a:r>
            <a:br>
              <a:rPr lang="nl-NL" dirty="0"/>
            </a:br>
            <a:r>
              <a:rPr lang="en-US" dirty="0"/>
              <a:t>Statistical Business Registers</a:t>
            </a:r>
            <a:br>
              <a:rPr lang="nl-NL" dirty="0"/>
            </a:br>
            <a:endParaRPr lang="nl-NL" dirty="0"/>
          </a:p>
        </p:txBody>
      </p:sp>
      <p:sp>
        <p:nvSpPr>
          <p:cNvPr id="3" name="Ondertitel 2"/>
          <p:cNvSpPr>
            <a:spLocks noGrp="1"/>
          </p:cNvSpPr>
          <p:nvPr>
            <p:ph type="subTitle" idx="1"/>
          </p:nvPr>
        </p:nvSpPr>
        <p:spPr/>
        <p:txBody>
          <a:bodyPr/>
          <a:lstStyle/>
          <a:p>
            <a:r>
              <a:rPr lang="en-US" dirty="0"/>
              <a:t>Introduction to Statistical Business Registers</a:t>
            </a:r>
          </a:p>
          <a:p>
            <a:r>
              <a:rPr lang="en-US" dirty="0"/>
              <a:t>The role of an SBR as a live register</a:t>
            </a:r>
            <a:endParaRPr lang="nl-NL" dirty="0"/>
          </a:p>
        </p:txBody>
      </p:sp>
    </p:spTree>
    <p:extLst>
      <p:ext uri="{BB962C8B-B14F-4D97-AF65-F5344CB8AC3E}">
        <p14:creationId xmlns:p14="http://schemas.microsoft.com/office/powerpoint/2010/main" val="386583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3839-B2C8-53C6-B325-CF38B7E3D4F6}"/>
              </a:ext>
            </a:extLst>
          </p:cNvPr>
          <p:cNvSpPr>
            <a:spLocks noGrp="1"/>
          </p:cNvSpPr>
          <p:nvPr>
            <p:ph type="title"/>
          </p:nvPr>
        </p:nvSpPr>
        <p:spPr/>
        <p:txBody>
          <a:bodyPr/>
          <a:lstStyle/>
          <a:p>
            <a:r>
              <a:rPr lang="en-US" dirty="0"/>
              <a:t>Snapshots and Frozen Frames</a:t>
            </a:r>
          </a:p>
        </p:txBody>
      </p:sp>
      <p:sp>
        <p:nvSpPr>
          <p:cNvPr id="3" name="Content Placeholder 2">
            <a:extLst>
              <a:ext uri="{FF2B5EF4-FFF2-40B4-BE49-F238E27FC236}">
                <a16:creationId xmlns:a16="http://schemas.microsoft.com/office/drawing/2014/main" id="{6B691A6E-0A2A-4906-133B-01CB4C64378D}"/>
              </a:ext>
            </a:extLst>
          </p:cNvPr>
          <p:cNvSpPr>
            <a:spLocks noGrp="1"/>
          </p:cNvSpPr>
          <p:nvPr>
            <p:ph idx="1"/>
          </p:nvPr>
        </p:nvSpPr>
        <p:spPr>
          <a:xfrm>
            <a:off x="4528704" y="1235277"/>
            <a:ext cx="3500005" cy="4934759"/>
          </a:xfrm>
        </p:spPr>
        <p:txBody>
          <a:bodyPr>
            <a:normAutofit/>
          </a:bodyPr>
          <a:lstStyle/>
          <a:p>
            <a:pPr marL="0" indent="0">
              <a:buNone/>
            </a:pPr>
            <a:r>
              <a:rPr lang="en-US" sz="2000" b="1" dirty="0">
                <a:effectLst/>
                <a:latin typeface="Aptos" panose="020B0004020202020204" pitchFamily="34" charset="0"/>
                <a:ea typeface="Times New Roman" panose="02020603050405020304" pitchFamily="18" charset="0"/>
                <a:cs typeface="Times New Roman" panose="02020603050405020304" pitchFamily="18" charset="0"/>
              </a:rPr>
              <a:t>Frozen Frames</a:t>
            </a:r>
          </a:p>
          <a:p>
            <a:r>
              <a:rPr lang="en-US" sz="2000" dirty="0">
                <a:effectLst/>
                <a:latin typeface="Aptos" panose="020B0004020202020204" pitchFamily="34" charset="0"/>
                <a:ea typeface="Times New Roman" panose="02020603050405020304" pitchFamily="18" charset="0"/>
                <a:cs typeface="Times New Roman" panose="02020603050405020304" pitchFamily="18" charset="0"/>
              </a:rPr>
              <a:t>A subset of the snapshot which aims to include all units and all characteristics that are used by subsequent processes.</a:t>
            </a:r>
          </a:p>
          <a:p>
            <a:r>
              <a:rPr lang="en-US" sz="2000" dirty="0">
                <a:effectLst/>
                <a:latin typeface="Aptos" panose="020B0004020202020204" pitchFamily="34" charset="0"/>
                <a:ea typeface="Times New Roman" panose="02020603050405020304" pitchFamily="18" charset="0"/>
                <a:cs typeface="Times New Roman" panose="02020603050405020304" pitchFamily="18" charset="0"/>
              </a:rPr>
              <a:t> A trimmed-down version of the snapshot that is easier to manipulate. </a:t>
            </a:r>
            <a:endParaRPr lang="en-US" sz="2000" dirty="0"/>
          </a:p>
        </p:txBody>
      </p:sp>
      <p:sp>
        <p:nvSpPr>
          <p:cNvPr id="4" name="Content Placeholder 2">
            <a:extLst>
              <a:ext uri="{FF2B5EF4-FFF2-40B4-BE49-F238E27FC236}">
                <a16:creationId xmlns:a16="http://schemas.microsoft.com/office/drawing/2014/main" id="{7C674B08-C3FA-72F9-383B-5F7F40875258}"/>
              </a:ext>
            </a:extLst>
          </p:cNvPr>
          <p:cNvSpPr txBox="1">
            <a:spLocks/>
          </p:cNvSpPr>
          <p:nvPr/>
        </p:nvSpPr>
        <p:spPr>
          <a:xfrm>
            <a:off x="781050" y="1276845"/>
            <a:ext cx="3500005" cy="4934759"/>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latin typeface="Aptos" panose="020B0004020202020204" pitchFamily="34" charset="0"/>
                <a:ea typeface="Times New Roman" panose="02020603050405020304" pitchFamily="18" charset="0"/>
                <a:cs typeface="Times New Roman" panose="02020603050405020304" pitchFamily="18" charset="0"/>
              </a:rPr>
              <a:t>Snapshots</a:t>
            </a:r>
          </a:p>
          <a:p>
            <a:pPr algn="just"/>
            <a:r>
              <a:rPr lang="en-US" sz="2000" dirty="0">
                <a:latin typeface="Aptos" panose="020B0004020202020204" pitchFamily="34" charset="0"/>
                <a:ea typeface="Times New Roman" panose="02020603050405020304" pitchFamily="18" charset="0"/>
                <a:cs typeface="Times New Roman" panose="02020603050405020304" pitchFamily="18" charset="0"/>
              </a:rPr>
              <a:t>Comprises all statistical units that are active, or potentially active, or active within the previous reference year. </a:t>
            </a:r>
          </a:p>
          <a:p>
            <a:pPr algn="just"/>
            <a:r>
              <a:rPr lang="en-US" sz="2000" dirty="0">
                <a:latin typeface="Aptos" panose="020B0004020202020204" pitchFamily="34" charset="0"/>
                <a:ea typeface="Times New Roman" panose="02020603050405020304" pitchFamily="18" charset="0"/>
                <a:cs typeface="Times New Roman" panose="02020603050405020304" pitchFamily="18" charset="0"/>
              </a:rPr>
              <a:t>Includes administrative units that are linked to these statistical units. </a:t>
            </a:r>
            <a:endParaRPr lang="en-US" sz="2000" dirty="0"/>
          </a:p>
        </p:txBody>
      </p:sp>
    </p:spTree>
    <p:extLst>
      <p:ext uri="{BB962C8B-B14F-4D97-AF65-F5344CB8AC3E}">
        <p14:creationId xmlns:p14="http://schemas.microsoft.com/office/powerpoint/2010/main" val="273695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74B3-F5FB-FA93-E614-D8CABC60D39A}"/>
              </a:ext>
            </a:extLst>
          </p:cNvPr>
          <p:cNvSpPr>
            <a:spLocks noGrp="1"/>
          </p:cNvSpPr>
          <p:nvPr>
            <p:ph type="title"/>
          </p:nvPr>
        </p:nvSpPr>
        <p:spPr/>
        <p:txBody>
          <a:bodyPr/>
          <a:lstStyle/>
          <a:p>
            <a:r>
              <a:rPr lang="en-US" dirty="0"/>
              <a:t>Frozen frame</a:t>
            </a:r>
          </a:p>
        </p:txBody>
      </p:sp>
      <p:sp>
        <p:nvSpPr>
          <p:cNvPr id="3" name="Content Placeholder 2">
            <a:extLst>
              <a:ext uri="{FF2B5EF4-FFF2-40B4-BE49-F238E27FC236}">
                <a16:creationId xmlns:a16="http://schemas.microsoft.com/office/drawing/2014/main" id="{363AAFB3-17C2-94F1-2E67-D895C5F4EEC0}"/>
              </a:ext>
            </a:extLst>
          </p:cNvPr>
          <p:cNvSpPr>
            <a:spLocks noGrp="1"/>
          </p:cNvSpPr>
          <p:nvPr>
            <p:ph idx="1"/>
          </p:nvPr>
        </p:nvSpPr>
        <p:spPr/>
        <p:txBody>
          <a:bodyPr>
            <a:normAutofit/>
          </a:bodyPr>
          <a:lstStyle/>
          <a:p>
            <a:pPr algn="just"/>
            <a:r>
              <a:rPr lang="en-US" dirty="0">
                <a:effectLst/>
                <a:latin typeface="Arial" panose="020B0604020202020204" pitchFamily="34" charset="0"/>
                <a:ea typeface="Arial" panose="020B0604020202020204" pitchFamily="34" charset="0"/>
              </a:rPr>
              <a:t>In some literature on this topic, a frozen frame is called a master frame, or a common frame. This is because, typically, several survey frames are derived from this single common extraction from the live register, thereby coordinating the survey frames at a particular point in time. </a:t>
            </a:r>
            <a:endParaRPr lang="en-US" dirty="0"/>
          </a:p>
        </p:txBody>
      </p:sp>
    </p:spTree>
    <p:extLst>
      <p:ext uri="{BB962C8B-B14F-4D97-AF65-F5344CB8AC3E}">
        <p14:creationId xmlns:p14="http://schemas.microsoft.com/office/powerpoint/2010/main" val="1481919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A818-915F-8C60-CE4E-A64D6B42D4D9}"/>
              </a:ext>
            </a:extLst>
          </p:cNvPr>
          <p:cNvSpPr>
            <a:spLocks noGrp="1"/>
          </p:cNvSpPr>
          <p:nvPr>
            <p:ph type="title"/>
          </p:nvPr>
        </p:nvSpPr>
        <p:spPr/>
        <p:txBody>
          <a:bodyPr/>
          <a:lstStyle/>
          <a:p>
            <a:r>
              <a:rPr lang="en-US" dirty="0"/>
              <a:t>Example: Mongolia</a:t>
            </a:r>
          </a:p>
        </p:txBody>
      </p:sp>
      <p:sp>
        <p:nvSpPr>
          <p:cNvPr id="3" name="Content Placeholder 2">
            <a:extLst>
              <a:ext uri="{FF2B5EF4-FFF2-40B4-BE49-F238E27FC236}">
                <a16:creationId xmlns:a16="http://schemas.microsoft.com/office/drawing/2014/main" id="{1E0BD771-88A3-451E-8DDA-CD5E2FA030CD}"/>
              </a:ext>
            </a:extLst>
          </p:cNvPr>
          <p:cNvSpPr>
            <a:spLocks noGrp="1"/>
          </p:cNvSpPr>
          <p:nvPr>
            <p:ph idx="1"/>
          </p:nvPr>
        </p:nvSpPr>
        <p:spPr>
          <a:xfrm>
            <a:off x="614795" y="881987"/>
            <a:ext cx="7886700" cy="4569778"/>
          </a:xfrm>
        </p:spPr>
        <p:txBody>
          <a:bodyPr>
            <a:normAutofit lnSpcReduction="10000"/>
          </a:bodyPr>
          <a:lstStyle/>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Created its first SBR from the result of the 1998 Establishment Census. </a:t>
            </a:r>
          </a:p>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Frozen frames are stored quarterly and used for quarterly dissemination of statistical units and statistics to the public, organization of enterprise-based sample survey, and cross-checking with the databases of other government organizations. </a:t>
            </a:r>
            <a:endParaRPr lang="en-US" sz="2000" dirty="0">
              <a:latin typeface="Aptos" panose="020B0004020202020204" pitchFamily="34" charset="0"/>
              <a:ea typeface="Times New Roman" panose="02020603050405020304" pitchFamily="18" charset="0"/>
              <a:cs typeface="Times New Roman" panose="02020603050405020304" pitchFamily="18" charset="0"/>
            </a:endParaRPr>
          </a:p>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Updated regularly from official data sources (establishment  census, quarterly statistical report of the SBR, annual,  quarterly, and monthly reports of economic statistics, etc.). </a:t>
            </a:r>
          </a:p>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The frozen frames contain indicators of statistical units  (establishment and legal unit level or administrative  units) retrieved from the taxation office.</a:t>
            </a:r>
          </a:p>
        </p:txBody>
      </p:sp>
      <p:pic>
        <p:nvPicPr>
          <p:cNvPr id="5" name="Picture 4">
            <a:extLst>
              <a:ext uri="{FF2B5EF4-FFF2-40B4-BE49-F238E27FC236}">
                <a16:creationId xmlns:a16="http://schemas.microsoft.com/office/drawing/2014/main" id="{3720EFDF-BEDB-26FF-CAA4-1285D33D524D}"/>
              </a:ext>
            </a:extLst>
          </p:cNvPr>
          <p:cNvPicPr>
            <a:picLocks noChangeAspect="1"/>
          </p:cNvPicPr>
          <p:nvPr/>
        </p:nvPicPr>
        <p:blipFill rotWithShape="1">
          <a:blip r:embed="rId2"/>
          <a:srcRect b="7395"/>
          <a:stretch/>
        </p:blipFill>
        <p:spPr>
          <a:xfrm>
            <a:off x="454752" y="5422595"/>
            <a:ext cx="7784118" cy="867369"/>
          </a:xfrm>
          <a:prstGeom prst="rect">
            <a:avLst/>
          </a:prstGeom>
        </p:spPr>
      </p:pic>
    </p:spTree>
    <p:extLst>
      <p:ext uri="{BB962C8B-B14F-4D97-AF65-F5344CB8AC3E}">
        <p14:creationId xmlns:p14="http://schemas.microsoft.com/office/powerpoint/2010/main" val="146788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099B-63F6-DBF0-1A32-4EDFFEA7A91F}"/>
              </a:ext>
            </a:extLst>
          </p:cNvPr>
          <p:cNvSpPr>
            <a:spLocks noGrp="1"/>
          </p:cNvSpPr>
          <p:nvPr>
            <p:ph type="title"/>
          </p:nvPr>
        </p:nvSpPr>
        <p:spPr/>
        <p:txBody>
          <a:bodyPr/>
          <a:lstStyle/>
          <a:p>
            <a:r>
              <a:rPr lang="en-US" dirty="0"/>
              <a:t>Historical Register</a:t>
            </a:r>
          </a:p>
        </p:txBody>
      </p:sp>
      <p:sp>
        <p:nvSpPr>
          <p:cNvPr id="3" name="Content Placeholder 2">
            <a:extLst>
              <a:ext uri="{FF2B5EF4-FFF2-40B4-BE49-F238E27FC236}">
                <a16:creationId xmlns:a16="http://schemas.microsoft.com/office/drawing/2014/main" id="{5D2A5D67-54AC-3FE9-9986-78188498184C}"/>
              </a:ext>
            </a:extLst>
          </p:cNvPr>
          <p:cNvSpPr>
            <a:spLocks noGrp="1"/>
          </p:cNvSpPr>
          <p:nvPr>
            <p:ph idx="1"/>
          </p:nvPr>
        </p:nvSpPr>
        <p:spPr/>
        <p:txBody>
          <a:bodyPr>
            <a:normAutofit/>
          </a:bodyPr>
          <a:lstStyle/>
          <a:p>
            <a:pPr algn="just"/>
            <a:r>
              <a:rPr lang="en-US" dirty="0">
                <a:effectLst/>
                <a:latin typeface="Aptos" panose="020B0004020202020204" pitchFamily="34" charset="0"/>
                <a:ea typeface="Times New Roman" panose="02020603050405020304" pitchFamily="18" charset="0"/>
                <a:cs typeface="Times New Roman" panose="02020603050405020304" pitchFamily="18" charset="0"/>
              </a:rPr>
              <a:t>When an SBR produces sets of frozen frames at various reference periods, they constitute a historical register, which allows statisticians to reconstruct the history of the units contained within.</a:t>
            </a:r>
            <a:endParaRPr lang="en-US" dirty="0"/>
          </a:p>
        </p:txBody>
      </p:sp>
    </p:spTree>
    <p:extLst>
      <p:ext uri="{BB962C8B-B14F-4D97-AF65-F5344CB8AC3E}">
        <p14:creationId xmlns:p14="http://schemas.microsoft.com/office/powerpoint/2010/main" val="219285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071D-4235-16A5-0DC0-9E1C780546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486F02-B597-9D1A-DF81-C15E4060D1C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3827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Regional Course on </a:t>
            </a:r>
            <a:br>
              <a:rPr lang="nl-NL" dirty="0"/>
            </a:br>
            <a:r>
              <a:rPr lang="en-US" dirty="0"/>
              <a:t>Statistical Business Registers</a:t>
            </a:r>
            <a:br>
              <a:rPr lang="nl-NL" dirty="0"/>
            </a:br>
            <a:endParaRPr lang="nl-NL" dirty="0"/>
          </a:p>
        </p:txBody>
      </p:sp>
      <p:sp>
        <p:nvSpPr>
          <p:cNvPr id="3" name="Ondertitel 2"/>
          <p:cNvSpPr>
            <a:spLocks noGrp="1"/>
          </p:cNvSpPr>
          <p:nvPr>
            <p:ph type="subTitle" idx="1"/>
          </p:nvPr>
        </p:nvSpPr>
        <p:spPr/>
        <p:txBody>
          <a:bodyPr/>
          <a:lstStyle/>
          <a:p>
            <a:r>
              <a:rPr lang="en-US" dirty="0"/>
              <a:t>Introduction to Statistical Business Registers</a:t>
            </a:r>
          </a:p>
          <a:p>
            <a:r>
              <a:rPr lang="en-US" dirty="0"/>
              <a:t>The role of an SBR as a coordinator of surveys</a:t>
            </a:r>
            <a:endParaRPr lang="nl-NL" dirty="0"/>
          </a:p>
        </p:txBody>
      </p:sp>
    </p:spTree>
    <p:extLst>
      <p:ext uri="{BB962C8B-B14F-4D97-AF65-F5344CB8AC3E}">
        <p14:creationId xmlns:p14="http://schemas.microsoft.com/office/powerpoint/2010/main" val="745086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7BDE-EF22-1FEA-BCBF-71D2CD77A75E}"/>
              </a:ext>
            </a:extLst>
          </p:cNvPr>
          <p:cNvSpPr>
            <a:spLocks noGrp="1"/>
          </p:cNvSpPr>
          <p:nvPr>
            <p:ph type="title"/>
          </p:nvPr>
        </p:nvSpPr>
        <p:spPr/>
        <p:txBody>
          <a:bodyPr/>
          <a:lstStyle/>
          <a:p>
            <a:r>
              <a:rPr lang="en-US" dirty="0"/>
              <a:t>Survey Frames</a:t>
            </a:r>
          </a:p>
        </p:txBody>
      </p:sp>
      <p:sp>
        <p:nvSpPr>
          <p:cNvPr id="3" name="Content Placeholder 2">
            <a:extLst>
              <a:ext uri="{FF2B5EF4-FFF2-40B4-BE49-F238E27FC236}">
                <a16:creationId xmlns:a16="http://schemas.microsoft.com/office/drawing/2014/main" id="{DC984F75-117D-3556-7092-4CED902AA65F}"/>
              </a:ext>
            </a:extLst>
          </p:cNvPr>
          <p:cNvSpPr>
            <a:spLocks noGrp="1"/>
          </p:cNvSpPr>
          <p:nvPr>
            <p:ph idx="1"/>
          </p:nvPr>
        </p:nvSpPr>
        <p:spPr/>
        <p:txBody>
          <a:bodyPr>
            <a:normAutofit/>
          </a:bodyPr>
          <a:lstStyle/>
          <a:p>
            <a:pPr algn="just"/>
            <a:r>
              <a:rPr lang="en-US" sz="2800" dirty="0">
                <a:effectLst/>
                <a:latin typeface="Aptos" panose="020B0004020202020204" pitchFamily="34" charset="0"/>
                <a:ea typeface="Times New Roman" panose="02020603050405020304" pitchFamily="18" charset="0"/>
                <a:cs typeface="Times New Roman" panose="02020603050405020304" pitchFamily="18" charset="0"/>
              </a:rPr>
              <a:t>Survey frames are </a:t>
            </a:r>
            <a:r>
              <a:rPr lang="en-US" sz="2800" b="1" dirty="0">
                <a:effectLst/>
                <a:latin typeface="Aptos" panose="020B0004020202020204" pitchFamily="34" charset="0"/>
                <a:ea typeface="Times New Roman" panose="02020603050405020304" pitchFamily="18" charset="0"/>
                <a:cs typeface="Times New Roman" panose="02020603050405020304" pitchFamily="18" charset="0"/>
              </a:rPr>
              <a:t>subsets of the frozen frame</a:t>
            </a:r>
            <a:r>
              <a:rPr lang="en-US" sz="2800" dirty="0">
                <a:effectLst/>
                <a:latin typeface="Aptos" panose="020B0004020202020204" pitchFamily="34" charset="0"/>
                <a:ea typeface="Times New Roman" panose="02020603050405020304" pitchFamily="18" charset="0"/>
                <a:cs typeface="Times New Roman" panose="02020603050405020304" pitchFamily="18" charset="0"/>
              </a:rPr>
              <a:t>, comprising the set of statistical and linked administrative units that match the specification of the survey target population and are active during the survey reference period. </a:t>
            </a:r>
          </a:p>
        </p:txBody>
      </p:sp>
    </p:spTree>
    <p:extLst>
      <p:ext uri="{BB962C8B-B14F-4D97-AF65-F5344CB8AC3E}">
        <p14:creationId xmlns:p14="http://schemas.microsoft.com/office/powerpoint/2010/main" val="367534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3455-C3E4-0227-0AC3-AD03A57DD701}"/>
              </a:ext>
            </a:extLst>
          </p:cNvPr>
          <p:cNvSpPr>
            <a:spLocks noGrp="1"/>
          </p:cNvSpPr>
          <p:nvPr>
            <p:ph type="title"/>
          </p:nvPr>
        </p:nvSpPr>
        <p:spPr/>
        <p:txBody>
          <a:bodyPr/>
          <a:lstStyle/>
          <a:p>
            <a:r>
              <a:rPr lang="en-US" dirty="0"/>
              <a:t>Survey Frames</a:t>
            </a:r>
          </a:p>
        </p:txBody>
      </p:sp>
      <p:sp>
        <p:nvSpPr>
          <p:cNvPr id="3" name="Content Placeholder 2">
            <a:extLst>
              <a:ext uri="{FF2B5EF4-FFF2-40B4-BE49-F238E27FC236}">
                <a16:creationId xmlns:a16="http://schemas.microsoft.com/office/drawing/2014/main" id="{0D512D1E-F2AA-5649-0D45-A7DC27D038AE}"/>
              </a:ext>
            </a:extLst>
          </p:cNvPr>
          <p:cNvSpPr>
            <a:spLocks noGrp="1"/>
          </p:cNvSpPr>
          <p:nvPr>
            <p:ph idx="1"/>
          </p:nvPr>
        </p:nvSpPr>
        <p:spPr>
          <a:xfrm>
            <a:off x="594013" y="1403061"/>
            <a:ext cx="4123460" cy="5143212"/>
          </a:xfrm>
        </p:spPr>
        <p:txBody>
          <a:bodyPr>
            <a:noAutofit/>
          </a:bodyPr>
          <a:lstStyle/>
          <a:p>
            <a:r>
              <a:rPr lang="en-US" dirty="0">
                <a:effectLst/>
                <a:latin typeface="Aptos" panose="020B0004020202020204" pitchFamily="34" charset="0"/>
                <a:ea typeface="Times New Roman" panose="02020603050405020304" pitchFamily="18" charset="0"/>
                <a:cs typeface="Times New Roman" panose="02020603050405020304" pitchFamily="18" charset="0"/>
              </a:rPr>
              <a:t>A survey frame is a </a:t>
            </a:r>
            <a:r>
              <a:rPr lang="en-US" b="1" dirty="0">
                <a:effectLst/>
                <a:latin typeface="Aptos" panose="020B0004020202020204" pitchFamily="34" charset="0"/>
                <a:ea typeface="Times New Roman" panose="02020603050405020304" pitchFamily="18" charset="0"/>
                <a:cs typeface="Times New Roman" panose="02020603050405020304" pitchFamily="18" charset="0"/>
              </a:rPr>
              <a:t>listing </a:t>
            </a:r>
            <a:r>
              <a:rPr lang="en-US" dirty="0">
                <a:effectLst/>
                <a:latin typeface="Aptos" panose="020B0004020202020204" pitchFamily="34" charset="0"/>
                <a:ea typeface="Times New Roman" panose="02020603050405020304" pitchFamily="18" charset="0"/>
                <a:cs typeface="Times New Roman" panose="02020603050405020304" pitchFamily="18" charset="0"/>
              </a:rPr>
              <a:t>of statistical units in scope of a particular survey.</a:t>
            </a:r>
          </a:p>
          <a:p>
            <a:r>
              <a:rPr lang="en-US" dirty="0">
                <a:effectLst/>
                <a:latin typeface="Aptos" panose="020B0004020202020204" pitchFamily="34" charset="0"/>
                <a:ea typeface="Times New Roman" panose="02020603050405020304" pitchFamily="18" charset="0"/>
                <a:cs typeface="Times New Roman" panose="02020603050405020304" pitchFamily="18" charset="0"/>
              </a:rPr>
              <a:t>It contains the </a:t>
            </a:r>
            <a:r>
              <a:rPr lang="en-US" b="1" dirty="0">
                <a:effectLst/>
                <a:latin typeface="Aptos" panose="020B0004020202020204" pitchFamily="34" charset="0"/>
                <a:ea typeface="Times New Roman" panose="02020603050405020304" pitchFamily="18" charset="0"/>
                <a:cs typeface="Times New Roman" panose="02020603050405020304" pitchFamily="18" charset="0"/>
              </a:rPr>
              <a:t>characteristics </a:t>
            </a:r>
            <a:r>
              <a:rPr lang="en-US" dirty="0">
                <a:effectLst/>
                <a:latin typeface="Aptos" panose="020B0004020202020204" pitchFamily="34" charset="0"/>
                <a:ea typeface="Times New Roman" panose="02020603050405020304" pitchFamily="18" charset="0"/>
                <a:cs typeface="Times New Roman" panose="02020603050405020304" pitchFamily="18" charset="0"/>
              </a:rPr>
              <a:t>of those units required for stratification and sampling, and, for the selected units, the information required to contact and communicate with them.</a:t>
            </a:r>
            <a:endParaRPr lang="en-US" dirty="0"/>
          </a:p>
        </p:txBody>
      </p:sp>
      <p:pic>
        <p:nvPicPr>
          <p:cNvPr id="9" name="Picture 8">
            <a:extLst>
              <a:ext uri="{FF2B5EF4-FFF2-40B4-BE49-F238E27FC236}">
                <a16:creationId xmlns:a16="http://schemas.microsoft.com/office/drawing/2014/main" id="{299F9438-154F-DE15-E0DC-8841D7F7A903}"/>
              </a:ext>
            </a:extLst>
          </p:cNvPr>
          <p:cNvPicPr>
            <a:picLocks noChangeAspect="1"/>
          </p:cNvPicPr>
          <p:nvPr/>
        </p:nvPicPr>
        <p:blipFill rotWithShape="1">
          <a:blip r:embed="rId2"/>
          <a:srcRect l="48864" t="33976" r="26288" b="31819"/>
          <a:stretch/>
        </p:blipFill>
        <p:spPr>
          <a:xfrm>
            <a:off x="4876799" y="1662546"/>
            <a:ext cx="3849813" cy="3532909"/>
          </a:xfrm>
          <a:prstGeom prst="rect">
            <a:avLst/>
          </a:prstGeom>
        </p:spPr>
      </p:pic>
    </p:spTree>
    <p:extLst>
      <p:ext uri="{BB962C8B-B14F-4D97-AF65-F5344CB8AC3E}">
        <p14:creationId xmlns:p14="http://schemas.microsoft.com/office/powerpoint/2010/main" val="2260495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1125-28CF-2A1D-9C41-27030AF38DD4}"/>
              </a:ext>
            </a:extLst>
          </p:cNvPr>
          <p:cNvSpPr>
            <a:spLocks noGrp="1"/>
          </p:cNvSpPr>
          <p:nvPr>
            <p:ph type="title"/>
          </p:nvPr>
        </p:nvSpPr>
        <p:spPr/>
        <p:txBody>
          <a:bodyPr/>
          <a:lstStyle/>
          <a:p>
            <a:r>
              <a:rPr lang="en-US" dirty="0"/>
              <a:t>Frame specification</a:t>
            </a:r>
          </a:p>
        </p:txBody>
      </p:sp>
      <p:sp>
        <p:nvSpPr>
          <p:cNvPr id="3" name="Content Placeholder 2">
            <a:extLst>
              <a:ext uri="{FF2B5EF4-FFF2-40B4-BE49-F238E27FC236}">
                <a16:creationId xmlns:a16="http://schemas.microsoft.com/office/drawing/2014/main" id="{F203525C-1F45-A0C6-FDED-FE57A27BF3A4}"/>
              </a:ext>
            </a:extLst>
          </p:cNvPr>
          <p:cNvSpPr>
            <a:spLocks noGrp="1"/>
          </p:cNvSpPr>
          <p:nvPr>
            <p:ph idx="1"/>
          </p:nvPr>
        </p:nvSpPr>
        <p:spPr/>
        <p:txBody>
          <a:bodyPr>
            <a:noAutofit/>
          </a:bodyPr>
          <a:lstStyle/>
          <a:p>
            <a:r>
              <a:rPr lang="en-US" dirty="0">
                <a:effectLst/>
                <a:latin typeface="Aptos" panose="020B0004020202020204" pitchFamily="34" charset="0"/>
                <a:ea typeface="Times New Roman" panose="02020603050405020304" pitchFamily="18" charset="0"/>
                <a:cs typeface="Times New Roman" panose="02020603050405020304" pitchFamily="18" charset="0"/>
              </a:rPr>
              <a:t>The frame specification defines the reference period to which the frame should refer, the type of sampling unit, the population of units to be included, the data items that are required for sample selection, and (for the sampled units only) the contact data items required for conducting the survey. </a:t>
            </a:r>
          </a:p>
          <a:p>
            <a:r>
              <a:rPr lang="en-US" dirty="0">
                <a:effectLst/>
                <a:latin typeface="Aptos" panose="020B0004020202020204" pitchFamily="34" charset="0"/>
                <a:ea typeface="Times New Roman" panose="02020603050405020304" pitchFamily="18" charset="0"/>
                <a:cs typeface="Times New Roman" panose="02020603050405020304" pitchFamily="18" charset="0"/>
              </a:rPr>
              <a:t>In the case of large and complex enterprises, the specification also includes the requirements for additional information about other types of statistical units associated with the enterprise. </a:t>
            </a:r>
            <a:endParaRPr lang="en-US" dirty="0"/>
          </a:p>
        </p:txBody>
      </p:sp>
    </p:spTree>
    <p:extLst>
      <p:ext uri="{BB962C8B-B14F-4D97-AF65-F5344CB8AC3E}">
        <p14:creationId xmlns:p14="http://schemas.microsoft.com/office/powerpoint/2010/main" val="363380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79C4-8F2A-564A-9813-A79960BBA638}"/>
              </a:ext>
            </a:extLst>
          </p:cNvPr>
          <p:cNvSpPr>
            <a:spLocks noGrp="1"/>
          </p:cNvSpPr>
          <p:nvPr>
            <p:ph type="title"/>
          </p:nvPr>
        </p:nvSpPr>
        <p:spPr/>
        <p:txBody>
          <a:bodyPr/>
          <a:lstStyle/>
          <a:p>
            <a:r>
              <a:rPr lang="en-US" dirty="0"/>
              <a:t>Frame Specification</a:t>
            </a:r>
          </a:p>
        </p:txBody>
      </p:sp>
      <p:sp>
        <p:nvSpPr>
          <p:cNvPr id="7" name="Rectangle 6">
            <a:extLst>
              <a:ext uri="{FF2B5EF4-FFF2-40B4-BE49-F238E27FC236}">
                <a16:creationId xmlns:a16="http://schemas.microsoft.com/office/drawing/2014/main" id="{84C2159F-41AC-0E11-FFD2-61B1FABE5202}"/>
              </a:ext>
            </a:extLst>
          </p:cNvPr>
          <p:cNvSpPr/>
          <p:nvPr/>
        </p:nvSpPr>
        <p:spPr>
          <a:xfrm>
            <a:off x="2646216" y="2043545"/>
            <a:ext cx="3636819" cy="637309"/>
          </a:xfrm>
          <a:prstGeom prst="rect">
            <a:avLst/>
          </a:prstGeom>
          <a:solidFill>
            <a:schemeClr val="accent1">
              <a:lumMod val="75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Frame Specification</a:t>
            </a:r>
          </a:p>
        </p:txBody>
      </p:sp>
      <p:sp>
        <p:nvSpPr>
          <p:cNvPr id="11" name="Rectangle 10">
            <a:extLst>
              <a:ext uri="{FF2B5EF4-FFF2-40B4-BE49-F238E27FC236}">
                <a16:creationId xmlns:a16="http://schemas.microsoft.com/office/drawing/2014/main" id="{39793252-5581-5C82-994E-D990866CC520}"/>
              </a:ext>
            </a:extLst>
          </p:cNvPr>
          <p:cNvSpPr/>
          <p:nvPr/>
        </p:nvSpPr>
        <p:spPr>
          <a:xfrm>
            <a:off x="637309" y="3588327"/>
            <a:ext cx="1627909" cy="5334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Aptos" panose="020B0004020202020204" pitchFamily="34" charset="0"/>
                <a:ea typeface="Times New Roman" panose="02020603050405020304" pitchFamily="18" charset="0"/>
                <a:cs typeface="Times New Roman" panose="02020603050405020304" pitchFamily="18" charset="0"/>
              </a:rPr>
              <a:t>The reference </a:t>
            </a:r>
          </a:p>
          <a:p>
            <a:pPr algn="ctr"/>
            <a:r>
              <a:rPr lang="en-US" sz="1800" dirty="0">
                <a:effectLst/>
                <a:latin typeface="Aptos" panose="020B0004020202020204" pitchFamily="34" charset="0"/>
                <a:ea typeface="Times New Roman" panose="02020603050405020304" pitchFamily="18" charset="0"/>
                <a:cs typeface="Times New Roman" panose="02020603050405020304" pitchFamily="18" charset="0"/>
              </a:rPr>
              <a:t> period </a:t>
            </a:r>
            <a:endParaRPr lang="en-US" dirty="0"/>
          </a:p>
        </p:txBody>
      </p:sp>
      <p:sp>
        <p:nvSpPr>
          <p:cNvPr id="13" name="Rectangle 12">
            <a:extLst>
              <a:ext uri="{FF2B5EF4-FFF2-40B4-BE49-F238E27FC236}">
                <a16:creationId xmlns:a16="http://schemas.microsoft.com/office/drawing/2014/main" id="{4EFC552B-2CD2-9718-ABED-FEDBA0328CD2}"/>
              </a:ext>
            </a:extLst>
          </p:cNvPr>
          <p:cNvSpPr/>
          <p:nvPr/>
        </p:nvSpPr>
        <p:spPr>
          <a:xfrm>
            <a:off x="2445328" y="3588326"/>
            <a:ext cx="1558636" cy="526473"/>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Aptos" panose="020B0004020202020204" pitchFamily="34" charset="0"/>
                <a:ea typeface="Times New Roman" panose="02020603050405020304" pitchFamily="18" charset="0"/>
                <a:cs typeface="Times New Roman" panose="02020603050405020304" pitchFamily="18" charset="0"/>
              </a:rPr>
              <a:t>Type of sampling unit</a:t>
            </a:r>
            <a:endParaRPr lang="en-US" dirty="0"/>
          </a:p>
        </p:txBody>
      </p:sp>
      <p:sp>
        <p:nvSpPr>
          <p:cNvPr id="14" name="Rectangle 13">
            <a:extLst>
              <a:ext uri="{FF2B5EF4-FFF2-40B4-BE49-F238E27FC236}">
                <a16:creationId xmlns:a16="http://schemas.microsoft.com/office/drawing/2014/main" id="{659C1DA4-CB00-6EA4-95E7-594E89A45476}"/>
              </a:ext>
            </a:extLst>
          </p:cNvPr>
          <p:cNvSpPr/>
          <p:nvPr/>
        </p:nvSpPr>
        <p:spPr>
          <a:xfrm>
            <a:off x="4184074" y="3574476"/>
            <a:ext cx="1413163" cy="54032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Aptos" panose="020B0004020202020204" pitchFamily="34" charset="0"/>
                <a:ea typeface="Times New Roman" panose="02020603050405020304" pitchFamily="18" charset="0"/>
                <a:cs typeface="Times New Roman" panose="02020603050405020304" pitchFamily="18" charset="0"/>
              </a:rPr>
              <a:t>Population of units</a:t>
            </a:r>
            <a:endParaRPr lang="en-US" dirty="0"/>
          </a:p>
        </p:txBody>
      </p:sp>
      <p:sp>
        <p:nvSpPr>
          <p:cNvPr id="15" name="Rectangle 14">
            <a:extLst>
              <a:ext uri="{FF2B5EF4-FFF2-40B4-BE49-F238E27FC236}">
                <a16:creationId xmlns:a16="http://schemas.microsoft.com/office/drawing/2014/main" id="{7D2F3EDA-459A-5266-233B-7E31871F70F2}"/>
              </a:ext>
            </a:extLst>
          </p:cNvPr>
          <p:cNvSpPr/>
          <p:nvPr/>
        </p:nvSpPr>
        <p:spPr>
          <a:xfrm>
            <a:off x="5777347" y="3567544"/>
            <a:ext cx="1323109" cy="54032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effectLst/>
                <a:latin typeface="Aptos" panose="020B0004020202020204" pitchFamily="34" charset="0"/>
                <a:ea typeface="Times New Roman" panose="02020603050405020304" pitchFamily="18" charset="0"/>
                <a:cs typeface="Times New Roman" panose="02020603050405020304" pitchFamily="18" charset="0"/>
              </a:rPr>
              <a:t>Data items</a:t>
            </a:r>
            <a:endParaRPr lang="en-US"/>
          </a:p>
        </p:txBody>
      </p:sp>
      <p:sp>
        <p:nvSpPr>
          <p:cNvPr id="16" name="Rectangle 15">
            <a:extLst>
              <a:ext uri="{FF2B5EF4-FFF2-40B4-BE49-F238E27FC236}">
                <a16:creationId xmlns:a16="http://schemas.microsoft.com/office/drawing/2014/main" id="{60240680-CE4F-070B-CA46-74E185222A94}"/>
              </a:ext>
            </a:extLst>
          </p:cNvPr>
          <p:cNvSpPr/>
          <p:nvPr/>
        </p:nvSpPr>
        <p:spPr>
          <a:xfrm>
            <a:off x="7252856" y="3560619"/>
            <a:ext cx="1503218" cy="54725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Aptos" panose="020B0004020202020204" pitchFamily="34" charset="0"/>
                <a:ea typeface="Times New Roman" panose="02020603050405020304" pitchFamily="18" charset="0"/>
                <a:cs typeface="Times New Roman" panose="02020603050405020304" pitchFamily="18" charset="0"/>
              </a:rPr>
              <a:t>Contact data items </a:t>
            </a:r>
            <a:endParaRPr lang="en-US" dirty="0"/>
          </a:p>
        </p:txBody>
      </p:sp>
      <p:sp>
        <p:nvSpPr>
          <p:cNvPr id="17" name="Rectangle 16">
            <a:extLst>
              <a:ext uri="{FF2B5EF4-FFF2-40B4-BE49-F238E27FC236}">
                <a16:creationId xmlns:a16="http://schemas.microsoft.com/office/drawing/2014/main" id="{A365E437-2BE0-9A9E-FBD3-99778C433EB6}"/>
              </a:ext>
            </a:extLst>
          </p:cNvPr>
          <p:cNvSpPr/>
          <p:nvPr/>
        </p:nvSpPr>
        <p:spPr>
          <a:xfrm>
            <a:off x="1115289" y="4412673"/>
            <a:ext cx="6920345" cy="92132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Aptos" panose="020B0004020202020204" pitchFamily="34" charset="0"/>
                <a:ea typeface="Times New Roman" panose="02020603050405020304" pitchFamily="18" charset="0"/>
                <a:cs typeface="Times New Roman" panose="02020603050405020304" pitchFamily="18" charset="0"/>
              </a:rPr>
              <a:t>Large enterprises: the requirements for additional information about other types of statistical units associated with the enterprise. </a:t>
            </a:r>
            <a:endParaRPr lang="en-US" dirty="0"/>
          </a:p>
        </p:txBody>
      </p:sp>
      <p:sp>
        <p:nvSpPr>
          <p:cNvPr id="18" name="Arrow: Down 17">
            <a:extLst>
              <a:ext uri="{FF2B5EF4-FFF2-40B4-BE49-F238E27FC236}">
                <a16:creationId xmlns:a16="http://schemas.microsoft.com/office/drawing/2014/main" id="{C8437E36-F978-27AD-FDE6-4F87F5781571}"/>
              </a:ext>
            </a:extLst>
          </p:cNvPr>
          <p:cNvSpPr/>
          <p:nvPr/>
        </p:nvSpPr>
        <p:spPr>
          <a:xfrm flipH="1">
            <a:off x="4391892" y="2854037"/>
            <a:ext cx="145472" cy="325581"/>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81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7BDE-EF22-1FEA-BCBF-71D2CD77A75E}"/>
              </a:ext>
            </a:extLst>
          </p:cNvPr>
          <p:cNvSpPr>
            <a:spLocks noGrp="1"/>
          </p:cNvSpPr>
          <p:nvPr>
            <p:ph type="title"/>
          </p:nvPr>
        </p:nvSpPr>
        <p:spPr/>
        <p:txBody>
          <a:bodyPr/>
          <a:lstStyle/>
          <a:p>
            <a:r>
              <a:rPr lang="en-US" dirty="0"/>
              <a:t>Statistical Business Registers</a:t>
            </a:r>
          </a:p>
        </p:txBody>
      </p:sp>
      <p:sp>
        <p:nvSpPr>
          <p:cNvPr id="3" name="Content Placeholder 2">
            <a:extLst>
              <a:ext uri="{FF2B5EF4-FFF2-40B4-BE49-F238E27FC236}">
                <a16:creationId xmlns:a16="http://schemas.microsoft.com/office/drawing/2014/main" id="{DC984F75-117D-3556-7092-4CED902AA65F}"/>
              </a:ext>
            </a:extLst>
          </p:cNvPr>
          <p:cNvSpPr>
            <a:spLocks noGrp="1"/>
          </p:cNvSpPr>
          <p:nvPr>
            <p:ph idx="1"/>
          </p:nvPr>
        </p:nvSpPr>
        <p:spPr/>
        <p:txBody>
          <a:bodyPr/>
          <a:lstStyle/>
          <a:p>
            <a:r>
              <a:rPr lang="en-US" sz="2400" dirty="0">
                <a:effectLst/>
                <a:latin typeface="Aptos" panose="020B0004020202020204" pitchFamily="34" charset="0"/>
                <a:ea typeface="Times New Roman" panose="02020603050405020304" pitchFamily="18" charset="0"/>
                <a:cs typeface="Times New Roman" panose="02020603050405020304" pitchFamily="18" charset="0"/>
              </a:rPr>
              <a:t>Statistical business registers are built for statistical use.</a:t>
            </a:r>
          </a:p>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They play a central role in the production of economic statistics, both in terms of the way statistical units are defined, and in terms of the content and quality of the statistical data.  </a:t>
            </a:r>
            <a:endParaRPr lang="nl-NL" sz="2000" dirty="0"/>
          </a:p>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The availability of SBRs is essential to the compilation of consistent and comparable economic statistics. </a:t>
            </a:r>
          </a:p>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They enable statisticians to retrieve a common set of units, across different subject areas, and referencing a specific date. </a:t>
            </a:r>
          </a:p>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This results in data that are timely, coherent, and comparable, and a data collection process that is facilitated in a cost-efficient manner.</a:t>
            </a:r>
          </a:p>
        </p:txBody>
      </p:sp>
    </p:spTree>
    <p:extLst>
      <p:ext uri="{BB962C8B-B14F-4D97-AF65-F5344CB8AC3E}">
        <p14:creationId xmlns:p14="http://schemas.microsoft.com/office/powerpoint/2010/main" val="2394066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A7E5-6987-5A2C-54F8-CA63141B1EE6}"/>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CE200ED-3B7F-7B16-167A-9EABFFC0B7BD}"/>
              </a:ext>
            </a:extLst>
          </p:cNvPr>
          <p:cNvSpPr>
            <a:spLocks noGrp="1"/>
          </p:cNvSpPr>
          <p:nvPr>
            <p:ph idx="1"/>
          </p:nvPr>
        </p:nvSpPr>
        <p:spPr/>
        <p:txBody>
          <a:bodyPr>
            <a:normAutofit/>
          </a:bodyPr>
          <a:lstStyle/>
          <a:p>
            <a:pPr>
              <a:buFont typeface="Wingdings" panose="05000000000000000000" pitchFamily="2" charset="2"/>
              <a:buChar char="Ø"/>
            </a:pPr>
            <a:r>
              <a:rPr lang="en-US" sz="2000" dirty="0">
                <a:latin typeface="Aptos" panose="020B0004020202020204" pitchFamily="34" charset="0"/>
                <a:ea typeface="Times New Roman" panose="02020603050405020304" pitchFamily="18" charset="0"/>
                <a:cs typeface="Times New Roman" panose="02020603050405020304" pitchFamily="18" charset="0"/>
              </a:rPr>
              <a:t>A</a:t>
            </a:r>
            <a:r>
              <a:rPr lang="en-US" sz="2000" dirty="0">
                <a:effectLst/>
                <a:latin typeface="Aptos" panose="020B0004020202020204" pitchFamily="34" charset="0"/>
                <a:ea typeface="Times New Roman" panose="02020603050405020304" pitchFamily="18" charset="0"/>
                <a:cs typeface="Times New Roman" panose="02020603050405020304" pitchFamily="18" charset="0"/>
              </a:rPr>
              <a:t> survey on employment will only include active units that are employers. Non-employers will be excluded. </a:t>
            </a:r>
          </a:p>
          <a:p>
            <a:pPr>
              <a:buFont typeface="Wingdings" panose="05000000000000000000" pitchFamily="2" charset="2"/>
              <a:buChar char="Ø"/>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A survey on manufacturing will include active units that have a NACE code in the manufacturing group, whether they have employees or not. </a:t>
            </a:r>
          </a:p>
          <a:p>
            <a:pPr marL="0" indent="0">
              <a:buNone/>
            </a:pP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r>
              <a:rPr lang="en-US" sz="2000" b="1" dirty="0">
                <a:effectLst/>
                <a:latin typeface="Aptos" panose="020B0004020202020204" pitchFamily="34" charset="0"/>
                <a:ea typeface="Times New Roman" panose="02020603050405020304" pitchFamily="18" charset="0"/>
                <a:cs typeface="Times New Roman" panose="02020603050405020304" pitchFamily="18" charset="0"/>
              </a:rPr>
              <a:t>Thus, the frames for different surveys for a given reference period are different from one to another, even though they are extracted from the same common set of units, namely the population in the master frame. </a:t>
            </a:r>
            <a:endParaRPr lang="en-US" sz="2000" b="1" dirty="0"/>
          </a:p>
        </p:txBody>
      </p:sp>
    </p:spTree>
    <p:extLst>
      <p:ext uri="{BB962C8B-B14F-4D97-AF65-F5344CB8AC3E}">
        <p14:creationId xmlns:p14="http://schemas.microsoft.com/office/powerpoint/2010/main" val="274198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9F20-C8A4-1445-96BB-3B7181E70760}"/>
              </a:ext>
            </a:extLst>
          </p:cNvPr>
          <p:cNvSpPr>
            <a:spLocks noGrp="1"/>
          </p:cNvSpPr>
          <p:nvPr>
            <p:ph type="title"/>
          </p:nvPr>
        </p:nvSpPr>
        <p:spPr/>
        <p:txBody>
          <a:bodyPr/>
          <a:lstStyle/>
          <a:p>
            <a:r>
              <a:rPr lang="en-US" dirty="0"/>
              <a:t>SBR Significance for Statistics</a:t>
            </a:r>
          </a:p>
        </p:txBody>
      </p:sp>
      <p:graphicFrame>
        <p:nvGraphicFramePr>
          <p:cNvPr id="4" name="Content Placeholder 3">
            <a:extLst>
              <a:ext uri="{FF2B5EF4-FFF2-40B4-BE49-F238E27FC236}">
                <a16:creationId xmlns:a16="http://schemas.microsoft.com/office/drawing/2014/main" id="{E2B12C0F-5F02-5CF9-F866-811EBD240DDB}"/>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4983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BCB9-3167-B6B6-C858-B8E9FA670D8A}"/>
              </a:ext>
            </a:extLst>
          </p:cNvPr>
          <p:cNvSpPr>
            <a:spLocks noGrp="1"/>
          </p:cNvSpPr>
          <p:nvPr>
            <p:ph type="title"/>
          </p:nvPr>
        </p:nvSpPr>
        <p:spPr/>
        <p:txBody>
          <a:bodyPr/>
          <a:lstStyle/>
          <a:p>
            <a:r>
              <a:rPr lang="en-US" dirty="0"/>
              <a:t>SBR Significance for Statistics</a:t>
            </a:r>
          </a:p>
        </p:txBody>
      </p:sp>
      <p:pic>
        <p:nvPicPr>
          <p:cNvPr id="9" name="Content Placeholder 8">
            <a:extLst>
              <a:ext uri="{FF2B5EF4-FFF2-40B4-BE49-F238E27FC236}">
                <a16:creationId xmlns:a16="http://schemas.microsoft.com/office/drawing/2014/main" id="{66F03270-78E0-82A8-E2E2-EE06B4DEBAA1}"/>
              </a:ext>
            </a:extLst>
          </p:cNvPr>
          <p:cNvPicPr>
            <a:picLocks noGrp="1" noChangeAspect="1"/>
          </p:cNvPicPr>
          <p:nvPr>
            <p:ph idx="1"/>
          </p:nvPr>
        </p:nvPicPr>
        <p:blipFill>
          <a:blip r:embed="rId2"/>
          <a:stretch>
            <a:fillRect/>
          </a:stretch>
        </p:blipFill>
        <p:spPr>
          <a:xfrm>
            <a:off x="865277" y="2215416"/>
            <a:ext cx="2121009" cy="3308520"/>
          </a:xfrm>
        </p:spPr>
      </p:pic>
      <p:pic>
        <p:nvPicPr>
          <p:cNvPr id="11" name="Picture 10">
            <a:extLst>
              <a:ext uri="{FF2B5EF4-FFF2-40B4-BE49-F238E27FC236}">
                <a16:creationId xmlns:a16="http://schemas.microsoft.com/office/drawing/2014/main" id="{3728F400-BAB4-0381-3149-89DFB26D40ED}"/>
              </a:ext>
            </a:extLst>
          </p:cNvPr>
          <p:cNvPicPr>
            <a:picLocks noChangeAspect="1"/>
          </p:cNvPicPr>
          <p:nvPr/>
        </p:nvPicPr>
        <p:blipFill rotWithShape="1">
          <a:blip r:embed="rId3"/>
          <a:srcRect l="3157"/>
          <a:stretch/>
        </p:blipFill>
        <p:spPr>
          <a:xfrm>
            <a:off x="6137564" y="2283320"/>
            <a:ext cx="2090937" cy="3219615"/>
          </a:xfrm>
          <a:prstGeom prst="rect">
            <a:avLst/>
          </a:prstGeom>
        </p:spPr>
      </p:pic>
      <p:sp>
        <p:nvSpPr>
          <p:cNvPr id="12" name="Arrow: Right 11">
            <a:extLst>
              <a:ext uri="{FF2B5EF4-FFF2-40B4-BE49-F238E27FC236}">
                <a16:creationId xmlns:a16="http://schemas.microsoft.com/office/drawing/2014/main" id="{BB73F5A5-CF2E-2865-0836-0318900A881B}"/>
              </a:ext>
            </a:extLst>
          </p:cNvPr>
          <p:cNvSpPr/>
          <p:nvPr/>
        </p:nvSpPr>
        <p:spPr>
          <a:xfrm>
            <a:off x="2784765" y="2847109"/>
            <a:ext cx="3366654" cy="1731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D25E536D-E14A-C266-5EC0-3C9F5319E407}"/>
              </a:ext>
            </a:extLst>
          </p:cNvPr>
          <p:cNvSpPr/>
          <p:nvPr/>
        </p:nvSpPr>
        <p:spPr>
          <a:xfrm>
            <a:off x="2874818" y="4551218"/>
            <a:ext cx="3408219" cy="19396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58DE72E-040D-8903-B53F-D53E60A944E5}"/>
              </a:ext>
            </a:extLst>
          </p:cNvPr>
          <p:cNvSpPr txBox="1"/>
          <p:nvPr/>
        </p:nvSpPr>
        <p:spPr>
          <a:xfrm>
            <a:off x="2847109" y="2015836"/>
            <a:ext cx="3221182" cy="646331"/>
          </a:xfrm>
          <a:prstGeom prst="rect">
            <a:avLst/>
          </a:prstGeom>
          <a:noFill/>
          <a:ln>
            <a:solidFill>
              <a:srgbClr val="EF412A"/>
            </a:solidFill>
          </a:ln>
        </p:spPr>
        <p:txBody>
          <a:bodyPr wrap="square" rtlCol="0">
            <a:spAutoFit/>
          </a:bodyPr>
          <a:lstStyle/>
          <a:p>
            <a:r>
              <a:rPr lang="en-US" dirty="0"/>
              <a:t>Provide frames for all relevant surveys</a:t>
            </a:r>
          </a:p>
        </p:txBody>
      </p:sp>
      <p:sp>
        <p:nvSpPr>
          <p:cNvPr id="15" name="TextBox 14">
            <a:extLst>
              <a:ext uri="{FF2B5EF4-FFF2-40B4-BE49-F238E27FC236}">
                <a16:creationId xmlns:a16="http://schemas.microsoft.com/office/drawing/2014/main" id="{73F84772-5A26-0DD0-F32C-940A67406AE0}"/>
              </a:ext>
            </a:extLst>
          </p:cNvPr>
          <p:cNvSpPr txBox="1"/>
          <p:nvPr/>
        </p:nvSpPr>
        <p:spPr>
          <a:xfrm>
            <a:off x="3034144" y="5084618"/>
            <a:ext cx="3248891" cy="923330"/>
          </a:xfrm>
          <a:prstGeom prst="rect">
            <a:avLst/>
          </a:prstGeom>
          <a:noFill/>
          <a:ln>
            <a:solidFill>
              <a:srgbClr val="EF412A"/>
            </a:solidFill>
          </a:ln>
        </p:spPr>
        <p:txBody>
          <a:bodyPr wrap="square" rtlCol="0">
            <a:spAutoFit/>
          </a:bodyPr>
          <a:lstStyle/>
          <a:p>
            <a:r>
              <a:rPr lang="en-US" sz="1800" dirty="0">
                <a:effectLst/>
                <a:latin typeface="Aptos" panose="020B0004020202020204" pitchFamily="34" charset="0"/>
                <a:ea typeface="Times New Roman" panose="02020603050405020304" pitchFamily="18" charset="0"/>
                <a:cs typeface="Times New Roman" panose="02020603050405020304" pitchFamily="18" charset="0"/>
              </a:rPr>
              <a:t>Multiple surveys can refer to the updated information in the SBR.</a:t>
            </a:r>
            <a:endParaRPr lang="en-US" dirty="0"/>
          </a:p>
        </p:txBody>
      </p:sp>
    </p:spTree>
    <p:extLst>
      <p:ext uri="{BB962C8B-B14F-4D97-AF65-F5344CB8AC3E}">
        <p14:creationId xmlns:p14="http://schemas.microsoft.com/office/powerpoint/2010/main" val="1938045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AC07-5CEC-4C6C-644D-E8796E6A0D54}"/>
              </a:ext>
            </a:extLst>
          </p:cNvPr>
          <p:cNvSpPr>
            <a:spLocks noGrp="1"/>
          </p:cNvSpPr>
          <p:nvPr>
            <p:ph type="title"/>
          </p:nvPr>
        </p:nvSpPr>
        <p:spPr/>
        <p:txBody>
          <a:bodyPr/>
          <a:lstStyle/>
          <a:p>
            <a:r>
              <a:rPr lang="en-US" dirty="0"/>
              <a:t>Mexico INEGI Example</a:t>
            </a:r>
          </a:p>
        </p:txBody>
      </p:sp>
      <p:sp>
        <p:nvSpPr>
          <p:cNvPr id="3" name="Content Placeholder 2">
            <a:extLst>
              <a:ext uri="{FF2B5EF4-FFF2-40B4-BE49-F238E27FC236}">
                <a16:creationId xmlns:a16="http://schemas.microsoft.com/office/drawing/2014/main" id="{58617E66-78A7-B9DF-B2F4-C24AE361E549}"/>
              </a:ext>
            </a:extLst>
          </p:cNvPr>
          <p:cNvSpPr>
            <a:spLocks noGrp="1"/>
          </p:cNvSpPr>
          <p:nvPr>
            <p:ph idx="1"/>
          </p:nvPr>
        </p:nvSpPr>
        <p:spPr/>
        <p:txBody>
          <a:bodyPr>
            <a:normAutofit/>
          </a:bodyPr>
          <a:lstStyle/>
          <a:p>
            <a:r>
              <a:rPr lang="en-US" sz="2800" dirty="0">
                <a:effectLst/>
                <a:latin typeface="Aptos" panose="020B0004020202020204" pitchFamily="34" charset="0"/>
                <a:ea typeface="Times New Roman" panose="02020603050405020304" pitchFamily="18" charset="0"/>
                <a:cs typeface="Times New Roman" panose="02020603050405020304" pitchFamily="18" charset="0"/>
              </a:rPr>
              <a:t>A frozen frame of the SBR is provided once a year to the technical department of the National Institute of Statistics and Geography  of Mexico (INEGI) to be used as a master frame to derive survey frames for several surveys.</a:t>
            </a:r>
            <a:endParaRPr lang="en-US" sz="2800" dirty="0"/>
          </a:p>
        </p:txBody>
      </p:sp>
    </p:spTree>
    <p:extLst>
      <p:ext uri="{BB962C8B-B14F-4D97-AF65-F5344CB8AC3E}">
        <p14:creationId xmlns:p14="http://schemas.microsoft.com/office/powerpoint/2010/main" val="384153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74C3-D840-0526-4F58-3E530F9F5C96}"/>
              </a:ext>
            </a:extLst>
          </p:cNvPr>
          <p:cNvSpPr>
            <a:spLocks noGrp="1"/>
          </p:cNvSpPr>
          <p:nvPr>
            <p:ph type="title"/>
          </p:nvPr>
        </p:nvSpPr>
        <p:spPr>
          <a:xfrm>
            <a:off x="635577" y="344345"/>
            <a:ext cx="7886700" cy="1325563"/>
          </a:xfrm>
        </p:spPr>
        <p:txBody>
          <a:bodyPr/>
          <a:lstStyle/>
          <a:p>
            <a:r>
              <a:rPr lang="en-US" dirty="0"/>
              <a:t>Surveys conducted by INEGI</a:t>
            </a:r>
          </a:p>
        </p:txBody>
      </p:sp>
      <p:sp>
        <p:nvSpPr>
          <p:cNvPr id="3" name="Content Placeholder 2">
            <a:extLst>
              <a:ext uri="{FF2B5EF4-FFF2-40B4-BE49-F238E27FC236}">
                <a16:creationId xmlns:a16="http://schemas.microsoft.com/office/drawing/2014/main" id="{B1EF6681-3E48-D5CB-8B3A-01DB9DACEFE5}"/>
              </a:ext>
            </a:extLst>
          </p:cNvPr>
          <p:cNvSpPr>
            <a:spLocks noGrp="1"/>
          </p:cNvSpPr>
          <p:nvPr>
            <p:ph idx="1"/>
          </p:nvPr>
        </p:nvSpPr>
        <p:spPr>
          <a:xfrm>
            <a:off x="628650" y="1530927"/>
            <a:ext cx="7886700" cy="4646036"/>
          </a:xfrm>
        </p:spPr>
        <p:txBody>
          <a:bodyPr>
            <a:noAutofit/>
          </a:bodyPr>
          <a:lstStyle/>
          <a:p>
            <a:r>
              <a:rPr lang="en-US" dirty="0"/>
              <a:t>Establishment Level</a:t>
            </a:r>
          </a:p>
          <a:p>
            <a:pPr lvl="1">
              <a:buFont typeface="Wingdings" panose="05000000000000000000" pitchFamily="2" charset="2"/>
              <a:buChar char="Ø"/>
            </a:pPr>
            <a:r>
              <a:rPr lang="en-US" sz="2400" dirty="0"/>
              <a:t>Monthly Survey on the Manufacturing Industry</a:t>
            </a:r>
          </a:p>
          <a:p>
            <a:pPr lvl="1">
              <a:buFont typeface="Wingdings" panose="05000000000000000000" pitchFamily="2" charset="2"/>
              <a:buChar char="Ø"/>
            </a:pPr>
            <a:r>
              <a:rPr lang="en-US" sz="2400" dirty="0"/>
              <a:t>Monthly Survey on Services</a:t>
            </a:r>
          </a:p>
          <a:p>
            <a:pPr lvl="1">
              <a:buFont typeface="Wingdings" panose="05000000000000000000" pitchFamily="2" charset="2"/>
              <a:buChar char="Ø"/>
            </a:pPr>
            <a:r>
              <a:rPr lang="en-US" sz="2400" dirty="0"/>
              <a:t>Other Surveys</a:t>
            </a:r>
          </a:p>
          <a:p>
            <a:pPr marL="457200" lvl="1" indent="0">
              <a:buNone/>
            </a:pPr>
            <a:endParaRPr lang="en-US" sz="2400" dirty="0"/>
          </a:p>
          <a:p>
            <a:r>
              <a:rPr lang="en-US" dirty="0"/>
              <a:t>Enterprise Level</a:t>
            </a:r>
          </a:p>
          <a:p>
            <a:pPr lvl="1">
              <a:buFont typeface="Wingdings" panose="05000000000000000000" pitchFamily="2" charset="2"/>
              <a:buChar char="Ø"/>
            </a:pPr>
            <a:r>
              <a:rPr lang="en-US" sz="2400" dirty="0"/>
              <a:t>Monthly Survey on Trading Enterprises</a:t>
            </a:r>
          </a:p>
          <a:p>
            <a:pPr lvl="1">
              <a:buFont typeface="Wingdings" panose="05000000000000000000" pitchFamily="2" charset="2"/>
              <a:buChar char="Ø"/>
            </a:pPr>
            <a:r>
              <a:rPr lang="en-US" sz="2400" dirty="0"/>
              <a:t>National Survey on Construction Enterprises </a:t>
            </a:r>
          </a:p>
          <a:p>
            <a:pPr lvl="1">
              <a:buFont typeface="Wingdings" panose="05000000000000000000" pitchFamily="2" charset="2"/>
              <a:buChar char="Ø"/>
            </a:pPr>
            <a:r>
              <a:rPr lang="en-US" sz="2400" dirty="0"/>
              <a:t>Other Surveys</a:t>
            </a:r>
          </a:p>
        </p:txBody>
      </p:sp>
    </p:spTree>
    <p:extLst>
      <p:ext uri="{BB962C8B-B14F-4D97-AF65-F5344CB8AC3E}">
        <p14:creationId xmlns:p14="http://schemas.microsoft.com/office/powerpoint/2010/main" val="428072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C594-5287-2333-1BE7-FE6FF6FA3568}"/>
              </a:ext>
            </a:extLst>
          </p:cNvPr>
          <p:cNvSpPr>
            <a:spLocks noGrp="1"/>
          </p:cNvSpPr>
          <p:nvPr>
            <p:ph type="title"/>
          </p:nvPr>
        </p:nvSpPr>
        <p:spPr/>
        <p:txBody>
          <a:bodyPr/>
          <a:lstStyle/>
          <a:p>
            <a:r>
              <a:rPr lang="en-US" dirty="0"/>
              <a:t>Surveys conducted by other agencies</a:t>
            </a:r>
          </a:p>
        </p:txBody>
      </p:sp>
      <p:sp>
        <p:nvSpPr>
          <p:cNvPr id="3" name="Content Placeholder 2">
            <a:extLst>
              <a:ext uri="{FF2B5EF4-FFF2-40B4-BE49-F238E27FC236}">
                <a16:creationId xmlns:a16="http://schemas.microsoft.com/office/drawing/2014/main" id="{CD67E037-48DD-76FD-D778-F47018D16B16}"/>
              </a:ext>
            </a:extLst>
          </p:cNvPr>
          <p:cNvSpPr>
            <a:spLocks noGrp="1"/>
          </p:cNvSpPr>
          <p:nvPr>
            <p:ph idx="1"/>
          </p:nvPr>
        </p:nvSpPr>
        <p:spPr/>
        <p:txBody>
          <a:bodyPr/>
          <a:lstStyle/>
          <a:p>
            <a:r>
              <a:rPr lang="en-US" sz="2800" dirty="0"/>
              <a:t>Establishment Level</a:t>
            </a:r>
          </a:p>
          <a:p>
            <a:pPr lvl="1">
              <a:buFont typeface="Wingdings" panose="05000000000000000000" pitchFamily="2" charset="2"/>
              <a:buChar char="Ø"/>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National Survey of Business Financing, by the National Banking and Securities Commission </a:t>
            </a:r>
          </a:p>
          <a:p>
            <a:pPr lvl="1">
              <a:buFont typeface="Wingdings" panose="05000000000000000000" pitchFamily="2" charset="2"/>
              <a:buChar char="Ø"/>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Survey on Information and Communication Technologies, by the National Council for Science and Technology </a:t>
            </a:r>
          </a:p>
          <a:p>
            <a:pPr lvl="1">
              <a:buFont typeface="Wingdings" panose="05000000000000000000" pitchFamily="2" charset="2"/>
              <a:buChar char="Ø"/>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Survey on Research and Technological Development, by the National Council for Science and Technology</a:t>
            </a:r>
            <a:endParaRPr lang="en-US" sz="2400" dirty="0">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22434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B2DF-69D9-A99A-0033-91F29BBBB9B9}"/>
              </a:ext>
            </a:extLst>
          </p:cNvPr>
          <p:cNvSpPr>
            <a:spLocks noGrp="1"/>
          </p:cNvSpPr>
          <p:nvPr>
            <p:ph type="title"/>
          </p:nvPr>
        </p:nvSpPr>
        <p:spPr/>
        <p:txBody>
          <a:bodyPr/>
          <a:lstStyle/>
          <a:p>
            <a:r>
              <a:rPr lang="en-US" dirty="0"/>
              <a:t>Survey Support Functions</a:t>
            </a:r>
          </a:p>
        </p:txBody>
      </p:sp>
      <p:graphicFrame>
        <p:nvGraphicFramePr>
          <p:cNvPr id="7" name="Content Placeholder 6">
            <a:extLst>
              <a:ext uri="{FF2B5EF4-FFF2-40B4-BE49-F238E27FC236}">
                <a16:creationId xmlns:a16="http://schemas.microsoft.com/office/drawing/2014/main" id="{AE58ACE3-7871-831D-2FEC-881AC3084E5F}"/>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865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7671-C020-A658-6D35-8183EEA3BD67}"/>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22A332DF-A2E4-EE25-9E47-A7D943A00EC2}"/>
              </a:ext>
            </a:extLst>
          </p:cNvPr>
          <p:cNvSpPr>
            <a:spLocks noGrp="1"/>
          </p:cNvSpPr>
          <p:nvPr>
            <p:ph idx="1"/>
          </p:nvPr>
        </p:nvSpPr>
        <p:spPr/>
        <p:txBody>
          <a:bodyPr>
            <a:normAutofit/>
          </a:bodyPr>
          <a:lstStyle/>
          <a:p>
            <a:pPr algn="just"/>
            <a:r>
              <a:rPr lang="en-US" dirty="0">
                <a:effectLst/>
                <a:latin typeface="Aptos" panose="020B0004020202020204" pitchFamily="34" charset="0"/>
                <a:ea typeface="Times New Roman" panose="02020603050405020304" pitchFamily="18" charset="0"/>
                <a:cs typeface="Times New Roman" panose="02020603050405020304" pitchFamily="18" charset="0"/>
              </a:rPr>
              <a:t>Before the survey, SBRs provide information on the content of statistical units, including links with the administrative unit type (for example, legal units), observation and reporting units, and all information needed to contact and communicate with them. </a:t>
            </a:r>
          </a:p>
          <a:p>
            <a:pPr algn="just"/>
            <a:r>
              <a:rPr lang="en-US" dirty="0">
                <a:effectLst/>
                <a:latin typeface="Aptos" panose="020B0004020202020204" pitchFamily="34" charset="0"/>
                <a:ea typeface="Times New Roman" panose="02020603050405020304" pitchFamily="18" charset="0"/>
                <a:cs typeface="Times New Roman" panose="02020603050405020304" pitchFamily="18" charset="0"/>
              </a:rPr>
              <a:t>In addition to this, SBRs can store information that can be used to optimize the survey design. </a:t>
            </a:r>
            <a:endParaRPr lang="en-US"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157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7DD2-0274-62A3-A9B5-50247DD4179E}"/>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A9B98713-D064-E859-5BFC-4037B0A936C9}"/>
              </a:ext>
            </a:extLst>
          </p:cNvPr>
          <p:cNvSpPr>
            <a:spLocks noGrp="1"/>
          </p:cNvSpPr>
          <p:nvPr>
            <p:ph idx="1"/>
          </p:nvPr>
        </p:nvSpPr>
        <p:spPr/>
        <p:txBody>
          <a:bodyPr>
            <a:normAutofit lnSpcReduction="10000"/>
          </a:bodyPr>
          <a:lstStyle/>
          <a:p>
            <a:pPr algn="just"/>
            <a:r>
              <a:rPr lang="en-US" sz="2400" dirty="0">
                <a:effectLst/>
                <a:latin typeface="Aptos" panose="020B0004020202020204" pitchFamily="34" charset="0"/>
                <a:ea typeface="Times New Roman" panose="02020603050405020304" pitchFamily="18" charset="0"/>
                <a:cs typeface="Times New Roman" panose="02020603050405020304" pitchFamily="18" charset="0"/>
              </a:rPr>
              <a:t>An observation unit is a unit about which data can be obtained. In most cases, a statistical unit is equal to a unit on which data are available in the bookkeeping systems of a business. In these cases, an observation unit is equal to a statistical unit. </a:t>
            </a:r>
          </a:p>
          <a:p>
            <a:pPr algn="just"/>
            <a:r>
              <a:rPr lang="en-US" sz="2400" dirty="0">
                <a:effectLst/>
                <a:latin typeface="Aptos" panose="020B0004020202020204" pitchFamily="34" charset="0"/>
                <a:ea typeface="Times New Roman" panose="02020603050405020304" pitchFamily="18" charset="0"/>
                <a:cs typeface="Times New Roman" panose="02020603050405020304" pitchFamily="18" charset="0"/>
              </a:rPr>
              <a:t>A reporting unit is a unit that reports data on certain observation units for a particular survey to a statistical institute. For each statistical unit, a reporting unit is assigned. A reporting unit can be another organization, for example, an accountancy firm. </a:t>
            </a:r>
            <a:endParaRPr lang="en-US" dirty="0"/>
          </a:p>
          <a:p>
            <a:endParaRPr lang="en-US" dirty="0"/>
          </a:p>
        </p:txBody>
      </p:sp>
    </p:spTree>
    <p:extLst>
      <p:ext uri="{BB962C8B-B14F-4D97-AF65-F5344CB8AC3E}">
        <p14:creationId xmlns:p14="http://schemas.microsoft.com/office/powerpoint/2010/main" val="3034225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68FC-70CB-C0D6-2AB4-53DEDD511FC3}"/>
              </a:ext>
            </a:extLst>
          </p:cNvPr>
          <p:cNvSpPr>
            <a:spLocks noGrp="1"/>
          </p:cNvSpPr>
          <p:nvPr>
            <p:ph type="title"/>
          </p:nvPr>
        </p:nvSpPr>
        <p:spPr/>
        <p:txBody>
          <a:bodyPr/>
          <a:lstStyle/>
          <a:p>
            <a:r>
              <a:rPr lang="en-US" dirty="0"/>
              <a:t>Registration</a:t>
            </a:r>
          </a:p>
        </p:txBody>
      </p:sp>
      <p:sp>
        <p:nvSpPr>
          <p:cNvPr id="3" name="Content Placeholder 2">
            <a:extLst>
              <a:ext uri="{FF2B5EF4-FFF2-40B4-BE49-F238E27FC236}">
                <a16:creationId xmlns:a16="http://schemas.microsoft.com/office/drawing/2014/main" id="{D6F132A2-76A7-78D2-D718-D1A12D90939E}"/>
              </a:ext>
            </a:extLst>
          </p:cNvPr>
          <p:cNvSpPr>
            <a:spLocks noGrp="1"/>
          </p:cNvSpPr>
          <p:nvPr>
            <p:ph idx="1"/>
          </p:nvPr>
        </p:nvSpPr>
        <p:spPr/>
        <p:txBody>
          <a:bodyPr>
            <a:normAutofit/>
          </a:bodyPr>
          <a:lstStyle/>
          <a:p>
            <a:pPr algn="just"/>
            <a:r>
              <a:rPr lang="en-US" dirty="0">
                <a:effectLst/>
                <a:latin typeface="Aptos" panose="020B0004020202020204" pitchFamily="34" charset="0"/>
                <a:ea typeface="Times New Roman" panose="02020603050405020304" pitchFamily="18" charset="0"/>
                <a:cs typeface="Times New Roman" panose="02020603050405020304" pitchFamily="18" charset="0"/>
              </a:rPr>
              <a:t>SBRs can also maintain a list of all the surveys in which any given enterprise has participated and has responded to, and determine the current status of these responses. </a:t>
            </a:r>
            <a:endParaRPr lang="en-US" dirty="0"/>
          </a:p>
        </p:txBody>
      </p:sp>
    </p:spTree>
    <p:extLst>
      <p:ext uri="{BB962C8B-B14F-4D97-AF65-F5344CB8AC3E}">
        <p14:creationId xmlns:p14="http://schemas.microsoft.com/office/powerpoint/2010/main" val="265624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1C87-FD3E-6C4F-7B45-37CE9128895C}"/>
              </a:ext>
            </a:extLst>
          </p:cNvPr>
          <p:cNvSpPr>
            <a:spLocks noGrp="1"/>
          </p:cNvSpPr>
          <p:nvPr>
            <p:ph type="title"/>
          </p:nvPr>
        </p:nvSpPr>
        <p:spPr/>
        <p:txBody>
          <a:bodyPr/>
          <a:lstStyle/>
          <a:p>
            <a:r>
              <a:rPr lang="en-US" dirty="0"/>
              <a:t>SBRs as a Statistical Infrastructure</a:t>
            </a:r>
          </a:p>
        </p:txBody>
      </p:sp>
      <p:sp>
        <p:nvSpPr>
          <p:cNvPr id="3" name="Content Placeholder 2">
            <a:extLst>
              <a:ext uri="{FF2B5EF4-FFF2-40B4-BE49-F238E27FC236}">
                <a16:creationId xmlns:a16="http://schemas.microsoft.com/office/drawing/2014/main" id="{5D191AB5-D4B4-36BB-C256-2A253BEA897C}"/>
              </a:ext>
            </a:extLst>
          </p:cNvPr>
          <p:cNvSpPr>
            <a:spLocks noGrp="1"/>
          </p:cNvSpPr>
          <p:nvPr>
            <p:ph idx="1"/>
          </p:nvPr>
        </p:nvSpPr>
        <p:spPr/>
        <p:txBody>
          <a:bodyPr>
            <a:normAutofit/>
          </a:bodyPr>
          <a:lstStyle/>
          <a:p>
            <a:pPr marL="0" indent="0">
              <a:buNone/>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The SBR’s main role is regular maintenance of a repository of data - a “live” register. </a:t>
            </a:r>
          </a:p>
          <a:p>
            <a:pPr marL="114300" marR="0" indent="-342900">
              <a:lnSpc>
                <a:spcPct val="115000"/>
              </a:lnSpc>
              <a:spcBef>
                <a:spcPts val="0"/>
              </a:spcBef>
              <a:spcAft>
                <a:spcPts val="800"/>
              </a:spcAft>
              <a:buFont typeface="+mj-lt"/>
              <a:buAutoNum type="arabicPeriod"/>
            </a:pPr>
            <a:r>
              <a:rPr lang="en-US" sz="2000" kern="100" dirty="0">
                <a:effectLst/>
                <a:latin typeface="Aptos" panose="020B0004020202020204" pitchFamily="34" charset="0"/>
                <a:ea typeface="Times New Roman" panose="02020603050405020304" pitchFamily="18" charset="0"/>
                <a:cs typeface="Times New Roman" panose="02020603050405020304" pitchFamily="18" charset="0"/>
              </a:rPr>
              <a:t>The validation and integration of data from various input sources </a:t>
            </a:r>
          </a:p>
          <a:p>
            <a:pPr marL="114300" marR="0" indent="-342900">
              <a:lnSpc>
                <a:spcPct val="115000"/>
              </a:lnSpc>
              <a:spcBef>
                <a:spcPts val="0"/>
              </a:spcBef>
              <a:spcAft>
                <a:spcPts val="800"/>
              </a:spcAft>
              <a:buFont typeface="+mj-lt"/>
              <a:buAutoNum type="arabicPeriod"/>
            </a:pPr>
            <a:r>
              <a:rPr lang="en-US" sz="2000" kern="100" dirty="0">
                <a:effectLst/>
                <a:latin typeface="Aptos" panose="020B0004020202020204" pitchFamily="34" charset="0"/>
                <a:ea typeface="Times New Roman" panose="02020603050405020304" pitchFamily="18" charset="0"/>
                <a:cs typeface="Times New Roman" panose="02020603050405020304" pitchFamily="18" charset="0"/>
              </a:rPr>
              <a:t>The alignment of definitions of the units between data sources, while keeping linkages to source units </a:t>
            </a:r>
          </a:p>
          <a:p>
            <a:pPr marL="114300" marR="0" indent="-342900">
              <a:lnSpc>
                <a:spcPct val="115000"/>
              </a:lnSpc>
              <a:spcBef>
                <a:spcPts val="0"/>
              </a:spcBef>
              <a:spcAft>
                <a:spcPts val="800"/>
              </a:spcAft>
              <a:buFont typeface="+mj-lt"/>
              <a:buAutoNum type="arabicPeriod"/>
            </a:pPr>
            <a:r>
              <a:rPr lang="en-US" sz="2000" kern="100" dirty="0">
                <a:effectLst/>
                <a:latin typeface="Aptos" panose="020B0004020202020204" pitchFamily="34" charset="0"/>
                <a:ea typeface="Times New Roman" panose="02020603050405020304" pitchFamily="18" charset="0"/>
                <a:cs typeface="Times New Roman" panose="02020603050405020304" pitchFamily="18" charset="0"/>
              </a:rPr>
              <a:t>The harmonization of the characteristics describing the units </a:t>
            </a:r>
          </a:p>
          <a:p>
            <a:pPr marL="114300" marR="0" indent="-342900">
              <a:lnSpc>
                <a:spcPct val="115000"/>
              </a:lnSpc>
              <a:spcBef>
                <a:spcPts val="0"/>
              </a:spcBef>
              <a:spcAft>
                <a:spcPts val="800"/>
              </a:spcAft>
              <a:buFont typeface="+mj-lt"/>
              <a:buAutoNum type="arabicPeriod"/>
            </a:pPr>
            <a:r>
              <a:rPr lang="en-US" sz="2000" kern="100" dirty="0">
                <a:effectLst/>
                <a:latin typeface="Aptos" panose="020B0004020202020204" pitchFamily="34" charset="0"/>
                <a:ea typeface="Times New Roman" panose="02020603050405020304" pitchFamily="18" charset="0"/>
                <a:cs typeface="Times New Roman" panose="02020603050405020304" pitchFamily="18" charset="0"/>
              </a:rPr>
              <a:t>Continuous updates of the information on the units, while keeping a history of their previous information </a:t>
            </a:r>
          </a:p>
          <a:p>
            <a:pPr marL="342900" indent="-342900">
              <a:buFont typeface="+mj-lt"/>
              <a:buAutoNum type="arabicPeriod"/>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Extraction of data for further use</a:t>
            </a:r>
          </a:p>
        </p:txBody>
      </p:sp>
    </p:spTree>
    <p:extLst>
      <p:ext uri="{BB962C8B-B14F-4D97-AF65-F5344CB8AC3E}">
        <p14:creationId xmlns:p14="http://schemas.microsoft.com/office/powerpoint/2010/main" val="2121539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BCDBC-7FEC-8541-4F33-2A8E7DBFA3F2}"/>
              </a:ext>
            </a:extLst>
          </p:cNvPr>
          <p:cNvSpPr>
            <a:spLocks noGrp="1"/>
          </p:cNvSpPr>
          <p:nvPr>
            <p:ph type="title"/>
          </p:nvPr>
        </p:nvSpPr>
        <p:spPr/>
        <p:txBody>
          <a:bodyPr/>
          <a:lstStyle/>
          <a:p>
            <a:r>
              <a:rPr lang="en-US" dirty="0"/>
              <a:t>Ownership</a:t>
            </a:r>
          </a:p>
        </p:txBody>
      </p:sp>
      <p:sp>
        <p:nvSpPr>
          <p:cNvPr id="3" name="Content Placeholder 2">
            <a:extLst>
              <a:ext uri="{FF2B5EF4-FFF2-40B4-BE49-F238E27FC236}">
                <a16:creationId xmlns:a16="http://schemas.microsoft.com/office/drawing/2014/main" id="{0F94A732-ED4B-15C5-A5BD-CF502F7DCB8E}"/>
              </a:ext>
            </a:extLst>
          </p:cNvPr>
          <p:cNvSpPr>
            <a:spLocks noGrp="1"/>
          </p:cNvSpPr>
          <p:nvPr>
            <p:ph idx="1"/>
          </p:nvPr>
        </p:nvSpPr>
        <p:spPr/>
        <p:txBody>
          <a:bodyPr>
            <a:normAutofit/>
          </a:bodyPr>
          <a:lstStyle/>
          <a:p>
            <a:pPr algn="just"/>
            <a:r>
              <a:rPr lang="en-US" dirty="0">
                <a:effectLst/>
                <a:latin typeface="Aptos" panose="020B0004020202020204" pitchFamily="34" charset="0"/>
                <a:ea typeface="Times New Roman" panose="02020603050405020304" pitchFamily="18" charset="0"/>
                <a:cs typeface="Times New Roman" panose="02020603050405020304" pitchFamily="18" charset="0"/>
              </a:rPr>
              <a:t>Monitoring submission status of reporting units, the overall response rates, and administration of reminders. To monitor the data collection processes, reporting units in the survey frame should be monitored throughout the collection process. The administration of reminders or attempts to contact reporting units may be recorded not only to ensure that follow-up is efficiently conducted, but also to support any potential subsequent enforcement of a response.</a:t>
            </a:r>
            <a:endParaRPr lang="en-US" dirty="0"/>
          </a:p>
        </p:txBody>
      </p:sp>
    </p:spTree>
    <p:extLst>
      <p:ext uri="{BB962C8B-B14F-4D97-AF65-F5344CB8AC3E}">
        <p14:creationId xmlns:p14="http://schemas.microsoft.com/office/powerpoint/2010/main" val="4033122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5850-455B-E108-84BD-906B1B5F408F}"/>
              </a:ext>
            </a:extLst>
          </p:cNvPr>
          <p:cNvSpPr>
            <a:spLocks noGrp="1"/>
          </p:cNvSpPr>
          <p:nvPr>
            <p:ph type="title"/>
          </p:nvPr>
        </p:nvSpPr>
        <p:spPr/>
        <p:txBody>
          <a:bodyPr/>
          <a:lstStyle/>
          <a:p>
            <a:r>
              <a:rPr lang="en-US" dirty="0"/>
              <a:t>Response burden management</a:t>
            </a:r>
          </a:p>
        </p:txBody>
      </p:sp>
      <p:sp>
        <p:nvSpPr>
          <p:cNvPr id="3" name="Content Placeholder 2">
            <a:extLst>
              <a:ext uri="{FF2B5EF4-FFF2-40B4-BE49-F238E27FC236}">
                <a16:creationId xmlns:a16="http://schemas.microsoft.com/office/drawing/2014/main" id="{C09280E2-356B-A2C5-BCA0-EA47E587DFA8}"/>
              </a:ext>
            </a:extLst>
          </p:cNvPr>
          <p:cNvSpPr>
            <a:spLocks noGrp="1"/>
          </p:cNvSpPr>
          <p:nvPr>
            <p:ph idx="1"/>
          </p:nvPr>
        </p:nvSpPr>
        <p:spPr/>
        <p:txBody>
          <a:bodyPr>
            <a:normAutofit/>
          </a:bodyPr>
          <a:lstStyle/>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SBRs can also monitor survey response status and durations, which can then be used to measure overall response burdens, which can be used later to alleviate them. Units that are involved in different surveys, or on repeated occasions in the same survey, can be the subject of a policy to reduce and/or spread the response burden. </a:t>
            </a:r>
          </a:p>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For example, there could be a policy to observe small enterprises only once every 2 years or to participate in no more than one survey per year. In addition, enterprises that have already participated in surveys may be given a survey holiday (a period in which they are excluded from data collection). </a:t>
            </a:r>
            <a:endParaRPr lang="en-US" sz="2000" dirty="0"/>
          </a:p>
        </p:txBody>
      </p:sp>
    </p:spTree>
    <p:extLst>
      <p:ext uri="{BB962C8B-B14F-4D97-AF65-F5344CB8AC3E}">
        <p14:creationId xmlns:p14="http://schemas.microsoft.com/office/powerpoint/2010/main" val="148123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The role of an SBR as a live register</a:t>
            </a:r>
            <a:endParaRPr lang="nl-NL" dirty="0"/>
          </a:p>
        </p:txBody>
      </p:sp>
      <p:sp>
        <p:nvSpPr>
          <p:cNvPr id="3" name="Tijdelijke aanduiding voor inhoud 2"/>
          <p:cNvSpPr>
            <a:spLocks noGrp="1"/>
          </p:cNvSpPr>
          <p:nvPr>
            <p:ph idx="1"/>
          </p:nvPr>
        </p:nvSpPr>
        <p:spPr/>
        <p:txBody>
          <a:bodyPr>
            <a:normAutofit/>
          </a:bodyPr>
          <a:lstStyle/>
          <a:p>
            <a:r>
              <a:rPr lang="nl-NL" b="1" dirty="0"/>
              <a:t>What is a live register?</a:t>
            </a:r>
          </a:p>
          <a:p>
            <a:r>
              <a:rPr lang="en-US" dirty="0">
                <a:effectLst/>
                <a:latin typeface="Aptos" panose="020B0004020202020204" pitchFamily="34" charset="0"/>
                <a:ea typeface="Times New Roman" panose="02020603050405020304" pitchFamily="18" charset="0"/>
                <a:cs typeface="Times New Roman" panose="02020603050405020304" pitchFamily="18" charset="0"/>
              </a:rPr>
              <a:t>The ability to extract subsets of data from the SBR. </a:t>
            </a:r>
            <a:endParaRPr lang="nl-NL" dirty="0">
              <a:effectLst/>
              <a:latin typeface="Aptos" panose="020B0004020202020204" pitchFamily="34" charset="0"/>
              <a:ea typeface="Times New Roman" panose="02020603050405020304" pitchFamily="18" charset="0"/>
              <a:cs typeface="Times New Roman" panose="02020603050405020304" pitchFamily="18" charset="0"/>
            </a:endParaRPr>
          </a:p>
          <a:p>
            <a:r>
              <a:rPr lang="en-US" dirty="0">
                <a:effectLst/>
                <a:latin typeface="Aptos" panose="020B0004020202020204" pitchFamily="34" charset="0"/>
                <a:ea typeface="Times New Roman" panose="02020603050405020304" pitchFamily="18" charset="0"/>
                <a:cs typeface="Times New Roman" panose="02020603050405020304" pitchFamily="18" charset="0"/>
              </a:rPr>
              <a:t>A foundation for creating frames for surveys aimed at the production of business and economic statistics.</a:t>
            </a:r>
            <a:endParaRPr lang="nl-NL" dirty="0">
              <a:latin typeface="Aptos" panose="020B0004020202020204" pitchFamily="34" charset="0"/>
              <a:ea typeface="Times New Roman" panose="02020603050405020304" pitchFamily="18" charset="0"/>
              <a:cs typeface="Times New Roman" panose="02020603050405020304" pitchFamily="18" charset="0"/>
            </a:endParaRPr>
          </a:p>
          <a:p>
            <a:r>
              <a:rPr lang="en-US" dirty="0">
                <a:effectLst/>
                <a:latin typeface="Aptos" panose="020B0004020202020204" pitchFamily="34" charset="0"/>
                <a:ea typeface="Times New Roman" panose="02020603050405020304" pitchFamily="18" charset="0"/>
                <a:cs typeface="Times New Roman" panose="02020603050405020304" pitchFamily="18" charset="0"/>
              </a:rPr>
              <a:t>A live register is dynamic and is being updated constantly.</a:t>
            </a:r>
            <a:endParaRPr lang="nl-NL" dirty="0"/>
          </a:p>
        </p:txBody>
      </p:sp>
    </p:spTree>
    <p:extLst>
      <p:ext uri="{BB962C8B-B14F-4D97-AF65-F5344CB8AC3E}">
        <p14:creationId xmlns:p14="http://schemas.microsoft.com/office/powerpoint/2010/main" val="192759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34B0-8210-8560-1FD3-6F9CA00AD2C3}"/>
              </a:ext>
            </a:extLst>
          </p:cNvPr>
          <p:cNvSpPr>
            <a:spLocks noGrp="1"/>
          </p:cNvSpPr>
          <p:nvPr>
            <p:ph type="title"/>
          </p:nvPr>
        </p:nvSpPr>
        <p:spPr/>
        <p:txBody>
          <a:bodyPr/>
          <a:lstStyle/>
          <a:p>
            <a:r>
              <a:rPr lang="en-US" dirty="0"/>
              <a:t>Live register</a:t>
            </a:r>
          </a:p>
        </p:txBody>
      </p:sp>
      <p:sp>
        <p:nvSpPr>
          <p:cNvPr id="3" name="Content Placeholder 2">
            <a:extLst>
              <a:ext uri="{FF2B5EF4-FFF2-40B4-BE49-F238E27FC236}">
                <a16:creationId xmlns:a16="http://schemas.microsoft.com/office/drawing/2014/main" id="{BE3605B5-48F9-E53D-D113-59BD91F48827}"/>
              </a:ext>
            </a:extLst>
          </p:cNvPr>
          <p:cNvSpPr>
            <a:spLocks noGrp="1"/>
          </p:cNvSpPr>
          <p:nvPr>
            <p:ph idx="1"/>
          </p:nvPr>
        </p:nvSpPr>
        <p:spPr/>
        <p:txBody>
          <a:bodyPr>
            <a:normAutofit/>
          </a:bodyPr>
          <a:lstStyle/>
          <a:p>
            <a:pPr algn="just"/>
            <a:r>
              <a:rPr lang="en-US" dirty="0">
                <a:effectLst/>
                <a:latin typeface="Aptos" panose="020B0004020202020204" pitchFamily="34" charset="0"/>
                <a:ea typeface="Times New Roman" panose="02020603050405020304" pitchFamily="18" charset="0"/>
                <a:cs typeface="Times New Roman" panose="02020603050405020304" pitchFamily="18" charset="0"/>
              </a:rPr>
              <a:t>Live register refers to the ability to extract subsets of data from the SBR. It serves as a foundation for creating frames for surveys aimed at the production of business and economic statistics. A live register is dynamic and is being updated constantly. Maintenance is a continuous process in which the composition and characteristics of units continuously change over time.</a:t>
            </a:r>
            <a:endParaRPr lang="en-US" dirty="0"/>
          </a:p>
        </p:txBody>
      </p:sp>
    </p:spTree>
    <p:extLst>
      <p:ext uri="{BB962C8B-B14F-4D97-AF65-F5344CB8AC3E}">
        <p14:creationId xmlns:p14="http://schemas.microsoft.com/office/powerpoint/2010/main" val="385419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C74F-F08B-D2BF-5B6B-9BCB1BC4F6C2}"/>
              </a:ext>
            </a:extLst>
          </p:cNvPr>
          <p:cNvSpPr>
            <a:spLocks noGrp="1"/>
          </p:cNvSpPr>
          <p:nvPr>
            <p:ph type="title"/>
          </p:nvPr>
        </p:nvSpPr>
        <p:spPr/>
        <p:txBody>
          <a:bodyPr/>
          <a:lstStyle/>
          <a:p>
            <a:r>
              <a:rPr lang="en-US" dirty="0"/>
              <a:t>Essential Functions of a Live Register</a:t>
            </a:r>
          </a:p>
        </p:txBody>
      </p:sp>
      <p:sp>
        <p:nvSpPr>
          <p:cNvPr id="3" name="Content Placeholder 2">
            <a:extLst>
              <a:ext uri="{FF2B5EF4-FFF2-40B4-BE49-F238E27FC236}">
                <a16:creationId xmlns:a16="http://schemas.microsoft.com/office/drawing/2014/main" id="{788BD2AD-F1C1-99BA-FF19-4CF494DCBD3F}"/>
              </a:ext>
            </a:extLst>
          </p:cNvPr>
          <p:cNvSpPr>
            <a:spLocks noGrp="1"/>
          </p:cNvSpPr>
          <p:nvPr>
            <p:ph idx="1"/>
          </p:nvPr>
        </p:nvSpPr>
        <p:spPr/>
        <p:txBody>
          <a:bodyPr>
            <a:normAutofit/>
          </a:bodyPr>
          <a:lstStyle/>
          <a:p>
            <a:pPr algn="just"/>
            <a:r>
              <a:rPr lang="en-US" sz="2000" b="1" dirty="0">
                <a:effectLst/>
                <a:latin typeface="Aptos" panose="020B0004020202020204" pitchFamily="34" charset="0"/>
                <a:ea typeface="Times New Roman" panose="02020603050405020304" pitchFamily="18" charset="0"/>
                <a:cs typeface="Times New Roman" panose="02020603050405020304" pitchFamily="18" charset="0"/>
              </a:rPr>
              <a:t>To create and maintain statistical units.</a:t>
            </a:r>
          </a:p>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In the live register, data from multiple sources are brought together and enable the NSO to continuously identify new statistical units, update information on existing units, and deactivate closed units in the population. </a:t>
            </a:r>
            <a:endParaRPr lang="en-US" sz="2000" b="1" dirty="0">
              <a:latin typeface="Aptos" panose="020B0004020202020204" pitchFamily="34" charset="0"/>
              <a:ea typeface="Times New Roman" panose="02020603050405020304" pitchFamily="18" charset="0"/>
              <a:cs typeface="Times New Roman" panose="02020603050405020304" pitchFamily="18" charset="0"/>
            </a:endParaRPr>
          </a:p>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Assigning unique SBR identifiers allows the SBR to track units throughout their lifecycle, and across different data sources, and helps avoid double counting. </a:t>
            </a:r>
            <a:endParaRPr lang="en-US" sz="2000" b="1" dirty="0">
              <a:effectLst/>
              <a:latin typeface="Aptos" panose="020B0004020202020204" pitchFamily="34" charset="0"/>
              <a:ea typeface="Times New Roman" panose="02020603050405020304" pitchFamily="18" charset="0"/>
              <a:cs typeface="Times New Roman" panose="02020603050405020304" pitchFamily="18" charset="0"/>
            </a:endParaRPr>
          </a:p>
          <a:p>
            <a:pPr algn="just"/>
            <a:r>
              <a:rPr lang="en-US" sz="2000" dirty="0">
                <a:effectLst/>
                <a:latin typeface="Aptos" panose="020B0004020202020204" pitchFamily="34" charset="0"/>
                <a:ea typeface="Times New Roman" panose="02020603050405020304" pitchFamily="18" charset="0"/>
                <a:cs typeface="Times New Roman" panose="02020603050405020304" pitchFamily="18" charset="0"/>
              </a:rPr>
              <a:t>Integrating multiple sources helps improve the quality and richness of information in the SBR even before collecting data from surveys.</a:t>
            </a:r>
            <a:endParaRPr lang="en-US" sz="2000" dirty="0"/>
          </a:p>
        </p:txBody>
      </p:sp>
    </p:spTree>
    <p:extLst>
      <p:ext uri="{BB962C8B-B14F-4D97-AF65-F5344CB8AC3E}">
        <p14:creationId xmlns:p14="http://schemas.microsoft.com/office/powerpoint/2010/main" val="343325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BD78-788C-B40E-EF6F-DF62F8D558C1}"/>
              </a:ext>
            </a:extLst>
          </p:cNvPr>
          <p:cNvSpPr>
            <a:spLocks noGrp="1"/>
          </p:cNvSpPr>
          <p:nvPr>
            <p:ph type="title"/>
          </p:nvPr>
        </p:nvSpPr>
        <p:spPr/>
        <p:txBody>
          <a:bodyPr/>
          <a:lstStyle/>
          <a:p>
            <a:r>
              <a:rPr lang="en-US" dirty="0"/>
              <a:t>Essential Functions of a Live Register</a:t>
            </a:r>
          </a:p>
        </p:txBody>
      </p:sp>
      <p:sp>
        <p:nvSpPr>
          <p:cNvPr id="3" name="Content Placeholder 2">
            <a:extLst>
              <a:ext uri="{FF2B5EF4-FFF2-40B4-BE49-F238E27FC236}">
                <a16:creationId xmlns:a16="http://schemas.microsoft.com/office/drawing/2014/main" id="{9567ADC7-2ABE-D962-D886-F9A61D3E7796}"/>
              </a:ext>
            </a:extLst>
          </p:cNvPr>
          <p:cNvSpPr>
            <a:spLocks noGrp="1"/>
          </p:cNvSpPr>
          <p:nvPr>
            <p:ph idx="1"/>
          </p:nvPr>
        </p:nvSpPr>
        <p:spPr/>
        <p:txBody>
          <a:bodyPr>
            <a:normAutofit/>
          </a:bodyPr>
          <a:lstStyle/>
          <a:p>
            <a:pPr algn="just"/>
            <a:r>
              <a:rPr lang="en-US" b="1" dirty="0">
                <a:effectLst/>
                <a:latin typeface="Aptos" panose="020B0004020202020204" pitchFamily="34" charset="0"/>
                <a:ea typeface="Times New Roman" panose="02020603050405020304" pitchFamily="18" charset="0"/>
                <a:cs typeface="Times New Roman" panose="02020603050405020304" pitchFamily="18" charset="0"/>
              </a:rPr>
              <a:t>To harmonize concepts and definitions. </a:t>
            </a:r>
          </a:p>
          <a:p>
            <a:pPr algn="just"/>
            <a:r>
              <a:rPr lang="en-US" dirty="0">
                <a:effectLst/>
                <a:latin typeface="Aptos" panose="020B0004020202020204" pitchFamily="34" charset="0"/>
                <a:ea typeface="Times New Roman" panose="02020603050405020304" pitchFamily="18" charset="0"/>
                <a:cs typeface="Times New Roman" panose="02020603050405020304" pitchFamily="18" charset="0"/>
              </a:rPr>
              <a:t>With harmonization, data can be compared across domains. </a:t>
            </a:r>
            <a:endParaRPr lang="en-US" b="1" dirty="0">
              <a:latin typeface="Aptos" panose="020B0004020202020204" pitchFamily="34" charset="0"/>
              <a:ea typeface="Times New Roman" panose="02020603050405020304" pitchFamily="18" charset="0"/>
              <a:cs typeface="Times New Roman" panose="02020603050405020304" pitchFamily="18" charset="0"/>
            </a:endParaRPr>
          </a:p>
          <a:p>
            <a:pPr algn="just"/>
            <a:r>
              <a:rPr lang="en-US" dirty="0">
                <a:effectLst/>
                <a:latin typeface="Aptos" panose="020B0004020202020204" pitchFamily="34" charset="0"/>
                <a:ea typeface="Times New Roman" panose="02020603050405020304" pitchFamily="18" charset="0"/>
                <a:cs typeface="Times New Roman" panose="02020603050405020304" pitchFamily="18" charset="0"/>
              </a:rPr>
              <a:t>To assist in the production of business and economic statistics, SBRs need to match their coverage. This can be done if the populations for the domains are obtained and used similarly during processing.</a:t>
            </a:r>
            <a:endParaRPr lang="en-US" dirty="0"/>
          </a:p>
        </p:txBody>
      </p:sp>
    </p:spTree>
    <p:extLst>
      <p:ext uri="{BB962C8B-B14F-4D97-AF65-F5344CB8AC3E}">
        <p14:creationId xmlns:p14="http://schemas.microsoft.com/office/powerpoint/2010/main" val="417158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A6F8-D1CA-2397-75BE-CCB68439026C}"/>
              </a:ext>
            </a:extLst>
          </p:cNvPr>
          <p:cNvSpPr>
            <a:spLocks noGrp="1"/>
          </p:cNvSpPr>
          <p:nvPr>
            <p:ph type="title"/>
          </p:nvPr>
        </p:nvSpPr>
        <p:spPr/>
        <p:txBody>
          <a:bodyPr/>
          <a:lstStyle/>
          <a:p>
            <a:r>
              <a:rPr lang="en-US" dirty="0"/>
              <a:t>Highlights from Live Register</a:t>
            </a:r>
          </a:p>
        </p:txBody>
      </p:sp>
      <p:sp>
        <p:nvSpPr>
          <p:cNvPr id="3" name="Content Placeholder 2">
            <a:extLst>
              <a:ext uri="{FF2B5EF4-FFF2-40B4-BE49-F238E27FC236}">
                <a16:creationId xmlns:a16="http://schemas.microsoft.com/office/drawing/2014/main" id="{A7AF2616-01F2-0FB6-14DB-CC5BAF9605FA}"/>
              </a:ext>
            </a:extLst>
          </p:cNvPr>
          <p:cNvSpPr>
            <a:spLocks noGrp="1"/>
          </p:cNvSpPr>
          <p:nvPr>
            <p:ph idx="1"/>
          </p:nvPr>
        </p:nvSpPr>
        <p:spPr/>
        <p:txBody>
          <a:bodyPr>
            <a:normAutofit/>
          </a:bodyPr>
          <a:lstStyle/>
          <a:p>
            <a:pPr marL="457200" indent="-457200" algn="just">
              <a:buAutoNum type="arabicPeriod"/>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The first function is to create and maintain statistical units. In the live register, data from multiple sources are brought together and enable the NSO to continuously identify new statistical units, update information on existing units, and deactivate closed units in the population. </a:t>
            </a:r>
          </a:p>
          <a:p>
            <a:pPr marL="457200" indent="-457200" algn="just">
              <a:buAutoNum type="arabicPeriod"/>
            </a:pP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indent="-457200" algn="just">
              <a:buAutoNum type="arabicPeriod"/>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Assigning unique SBR identifiers to statistical units allows the SBR to track them throughout their lifecycle and across different data sources, and helps to avoid double counting. Integrating multiple sources helps improve the quality and richness of information in the SBR even before collecting data from surveys. </a:t>
            </a:r>
          </a:p>
          <a:p>
            <a:pPr marL="0" indent="0">
              <a:buNone/>
            </a:pP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5281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A6F8-D1CA-2397-75BE-CCB68439026C}"/>
              </a:ext>
            </a:extLst>
          </p:cNvPr>
          <p:cNvSpPr>
            <a:spLocks noGrp="1"/>
          </p:cNvSpPr>
          <p:nvPr>
            <p:ph type="title"/>
          </p:nvPr>
        </p:nvSpPr>
        <p:spPr/>
        <p:txBody>
          <a:bodyPr/>
          <a:lstStyle/>
          <a:p>
            <a:r>
              <a:rPr lang="en-US" dirty="0"/>
              <a:t>Highlights from Live Register</a:t>
            </a:r>
          </a:p>
        </p:txBody>
      </p:sp>
      <p:sp>
        <p:nvSpPr>
          <p:cNvPr id="3" name="Content Placeholder 2">
            <a:extLst>
              <a:ext uri="{FF2B5EF4-FFF2-40B4-BE49-F238E27FC236}">
                <a16:creationId xmlns:a16="http://schemas.microsoft.com/office/drawing/2014/main" id="{A7AF2616-01F2-0FB6-14DB-CC5BAF9605FA}"/>
              </a:ext>
            </a:extLst>
          </p:cNvPr>
          <p:cNvSpPr>
            <a:spLocks noGrp="1"/>
          </p:cNvSpPr>
          <p:nvPr>
            <p:ph idx="1"/>
          </p:nvPr>
        </p:nvSpPr>
        <p:spPr/>
        <p:txBody>
          <a:bodyPr>
            <a:normAutofit/>
          </a:bodyPr>
          <a:lstStyle/>
          <a:p>
            <a:pPr marL="457200" indent="-457200" algn="just">
              <a:buFont typeface="+mj-lt"/>
              <a:buAutoNum type="arabicPeriod" startAt="3"/>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The live register also functions to harmonize concepts and definitions. When the coverage and content of SBRs are harmonized in terms of concepts and definitions, even if each statistical domain is different, data can be compared across domains. </a:t>
            </a:r>
          </a:p>
          <a:p>
            <a:pPr marL="457200" indent="-457200" algn="just">
              <a:buFont typeface="+mj-lt"/>
              <a:buAutoNum type="arabicPeriod" startAt="3"/>
            </a:pPr>
            <a:endParaRPr lang="en-US" sz="2000" dirty="0">
              <a:latin typeface="Aptos" panose="020B0004020202020204" pitchFamily="34" charset="0"/>
              <a:ea typeface="Times New Roman" panose="02020603050405020304" pitchFamily="18" charset="0"/>
              <a:cs typeface="Times New Roman" panose="02020603050405020304" pitchFamily="18" charset="0"/>
            </a:endParaRPr>
          </a:p>
          <a:p>
            <a:pPr marL="457200" indent="-457200" algn="just">
              <a:buFont typeface="+mj-lt"/>
              <a:buAutoNum type="arabicPeriod" startAt="3"/>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Business and economic statistics describe economic and financial production processes and transactions in various statistical domains. To assist in the production of these statistics, SBRs need to match their coverage. This can be done if the populations for the domains are obtained and used similarly during processing.</a:t>
            </a:r>
          </a:p>
          <a:p>
            <a:pPr marL="457200" indent="-457200">
              <a:buAutoNum type="arabicPeriod" startAt="3"/>
            </a:pP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indent="-457200">
              <a:buAutoNum type="arabicPeriod" startAt="3"/>
            </a:pP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464077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382</TotalTime>
  <Words>1942</Words>
  <Application>Microsoft Office PowerPoint</Application>
  <PresentationFormat>On-screen Show (4:3)</PresentationFormat>
  <Paragraphs>126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Calibri</vt:lpstr>
      <vt:lpstr>Wingdings</vt:lpstr>
      <vt:lpstr>Office Theme</vt:lpstr>
      <vt:lpstr>Regional Course on  Statistical Business Registers </vt:lpstr>
      <vt:lpstr>Statistical Business Registers</vt:lpstr>
      <vt:lpstr>SBRs as a Statistical Infrastructure</vt:lpstr>
      <vt:lpstr>The role of an SBR as a live register</vt:lpstr>
      <vt:lpstr>Live register</vt:lpstr>
      <vt:lpstr>Essential Functions of a Live Register</vt:lpstr>
      <vt:lpstr>Essential Functions of a Live Register</vt:lpstr>
      <vt:lpstr>Highlights from Live Register</vt:lpstr>
      <vt:lpstr>Highlights from Live Register</vt:lpstr>
      <vt:lpstr>Snapshots and Frozen Frames</vt:lpstr>
      <vt:lpstr>Frozen frame</vt:lpstr>
      <vt:lpstr>Example: Mongolia</vt:lpstr>
      <vt:lpstr>Historical Register</vt:lpstr>
      <vt:lpstr>PowerPoint Presentation</vt:lpstr>
      <vt:lpstr>Regional Course on  Statistical Business Registers </vt:lpstr>
      <vt:lpstr>Survey Frames</vt:lpstr>
      <vt:lpstr>Survey Frames</vt:lpstr>
      <vt:lpstr>Frame specification</vt:lpstr>
      <vt:lpstr>Frame Specification</vt:lpstr>
      <vt:lpstr>Example</vt:lpstr>
      <vt:lpstr>SBR Significance for Statistics</vt:lpstr>
      <vt:lpstr>SBR Significance for Statistics</vt:lpstr>
      <vt:lpstr>Mexico INEGI Example</vt:lpstr>
      <vt:lpstr>Surveys conducted by INEGI</vt:lpstr>
      <vt:lpstr>Surveys conducted by other agencies</vt:lpstr>
      <vt:lpstr>Survey Support Functions</vt:lpstr>
      <vt:lpstr>Data Collection</vt:lpstr>
      <vt:lpstr>Data Collection</vt:lpstr>
      <vt:lpstr>Registration</vt:lpstr>
      <vt:lpstr>Ownership</vt:lpstr>
      <vt:lpstr>Response burden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Foundational Course on  Statistical Business Registers</dc:title>
  <dc:creator>Hermans, H.J.C.M. (Hank)</dc:creator>
  <cp:lastModifiedBy>Pinar Ucar</cp:lastModifiedBy>
  <cp:revision>18</cp:revision>
  <dcterms:created xsi:type="dcterms:W3CDTF">2021-10-05T05:08:07Z</dcterms:created>
  <dcterms:modified xsi:type="dcterms:W3CDTF">2024-03-11T00:26:19Z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Theme:7</vt:lpwstr>
  </property>
  <property fmtid="{D5CDD505-2E9C-101B-9397-08002B2CF9AE}" pid="3" name="ClassificationContentMarkingFooterText">
    <vt:lpwstr>PUBLIC. This information is being disclosed to the public in accordance with ADB’s Access to Information Policy.</vt:lpwstr>
  </property>
</Properties>
</file>