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5" r:id="rId1"/>
    <p:sldMasterId id="2147483748" r:id="rId2"/>
  </p:sldMasterIdLst>
  <p:notesMasterIdLst>
    <p:notesMasterId r:id="rId30"/>
  </p:notesMasterIdLst>
  <p:sldIdLst>
    <p:sldId id="256" r:id="rId3"/>
    <p:sldId id="306" r:id="rId4"/>
    <p:sldId id="317" r:id="rId5"/>
    <p:sldId id="312" r:id="rId6"/>
    <p:sldId id="310" r:id="rId7"/>
    <p:sldId id="259" r:id="rId8"/>
    <p:sldId id="315" r:id="rId9"/>
    <p:sldId id="285" r:id="rId10"/>
    <p:sldId id="294" r:id="rId11"/>
    <p:sldId id="318" r:id="rId12"/>
    <p:sldId id="313" r:id="rId13"/>
    <p:sldId id="304" r:id="rId14"/>
    <p:sldId id="301" r:id="rId15"/>
    <p:sldId id="302" r:id="rId16"/>
    <p:sldId id="319" r:id="rId17"/>
    <p:sldId id="271" r:id="rId18"/>
    <p:sldId id="297" r:id="rId19"/>
    <p:sldId id="324" r:id="rId20"/>
    <p:sldId id="299" r:id="rId21"/>
    <p:sldId id="300" r:id="rId22"/>
    <p:sldId id="298" r:id="rId23"/>
    <p:sldId id="322" r:id="rId24"/>
    <p:sldId id="321" r:id="rId25"/>
    <p:sldId id="295" r:id="rId26"/>
    <p:sldId id="292" r:id="rId27"/>
    <p:sldId id="323" r:id="rId28"/>
    <p:sldId id="282" r:id="rId2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榑松　良祐" initials="榑松　良祐" lastIdx="1" clrIdx="0">
    <p:extLst>
      <p:ext uri="{19B8F6BF-5375-455C-9EA6-DF929625EA0E}">
        <p15:presenceInfo xmlns:p15="http://schemas.microsoft.com/office/powerpoint/2012/main" userId="榑松　良祐" providerId="None"/>
      </p:ext>
    </p:extLst>
  </p:cmAuthor>
  <p:cmAuthor id="2" name="Masahiko　YAGI" initials="八木　雅彦" lastIdx="2" clrIdx="1">
    <p:extLst>
      <p:ext uri="{19B8F6BF-5375-455C-9EA6-DF929625EA0E}">
        <p15:presenceInfo xmlns:p15="http://schemas.microsoft.com/office/powerpoint/2012/main" userId="Masahiko　YA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D0"/>
    <a:srgbClr val="FF9999"/>
    <a:srgbClr val="EBD1CD"/>
    <a:srgbClr val="007B7B"/>
    <a:srgbClr val="61BFFF"/>
    <a:srgbClr val="D1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3883" autoAdjust="0"/>
  </p:normalViewPr>
  <p:slideViewPr>
    <p:cSldViewPr>
      <p:cViewPr varScale="1">
        <p:scale>
          <a:sx n="98" d="100"/>
          <a:sy n="98" d="100"/>
        </p:scale>
        <p:origin x="7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EAF29-81A6-4A24-9C06-78D01C4F520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B29845C-4F1F-4298-B383-AF09E25C5B66}">
      <dgm:prSet phldrT="[テキスト]"/>
      <dgm:spPr>
        <a:xfrm>
          <a:off x="599361" y="0"/>
          <a:ext cx="924590" cy="1641740"/>
        </a:xfrm>
        <a:prstGeom prst="trapezoid">
          <a:avLst>
            <a:gd name="adj" fmla="val 50000"/>
          </a:avLst>
        </a:prstGeom>
        <a:solidFill>
          <a:srgbClr val="7CCA6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ＭＳ Ｐゴシック" panose="020B0600070205080204" pitchFamily="50" charset="-128"/>
              <a:cs typeface="+mn-cs"/>
            </a:rPr>
            <a:t>　</a:t>
          </a:r>
        </a:p>
      </dgm:t>
    </dgm:pt>
    <dgm:pt modelId="{B758181D-E020-40FC-A946-35850E0483BB}" type="parTrans" cxnId="{19010E16-7B51-49D8-927C-F6AEF1D4BF2B}">
      <dgm:prSet/>
      <dgm:spPr/>
      <dgm:t>
        <a:bodyPr/>
        <a:lstStyle/>
        <a:p>
          <a:endParaRPr kumimoji="1" lang="ja-JP" altLang="en-US"/>
        </a:p>
      </dgm:t>
    </dgm:pt>
    <dgm:pt modelId="{EA4C0E8C-8A40-4C21-A23D-C86D0313C188}" type="sibTrans" cxnId="{19010E16-7B51-49D8-927C-F6AEF1D4BF2B}">
      <dgm:prSet/>
      <dgm:spPr/>
      <dgm:t>
        <a:bodyPr/>
        <a:lstStyle/>
        <a:p>
          <a:endParaRPr kumimoji="1" lang="ja-JP" altLang="en-US"/>
        </a:p>
      </dgm:t>
    </dgm:pt>
    <dgm:pt modelId="{E7B9EFDB-50CB-4461-B8CB-14A7E2182C13}">
      <dgm:prSet phldrT="[テキスト]"/>
      <dgm:spPr>
        <a:xfrm>
          <a:off x="399574" y="1641740"/>
          <a:ext cx="1324164" cy="709499"/>
        </a:xfrm>
        <a:prstGeom prst="trapezoid">
          <a:avLst>
            <a:gd name="adj" fmla="val 28768"/>
          </a:avLst>
        </a:prstGeom>
        <a:solidFill>
          <a:srgbClr val="7CCA6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ＭＳ Ｐゴシック" panose="020B0600070205080204" pitchFamily="50" charset="-128"/>
              <a:cs typeface="+mn-cs"/>
            </a:rPr>
            <a:t>　</a:t>
          </a:r>
        </a:p>
      </dgm:t>
    </dgm:pt>
    <dgm:pt modelId="{72F02088-1E14-43F3-B774-357C0C143BC7}" type="parTrans" cxnId="{DCBBC553-1097-4553-925B-52508C5FE049}">
      <dgm:prSet/>
      <dgm:spPr/>
      <dgm:t>
        <a:bodyPr/>
        <a:lstStyle/>
        <a:p>
          <a:endParaRPr kumimoji="1" lang="ja-JP" altLang="en-US"/>
        </a:p>
      </dgm:t>
    </dgm:pt>
    <dgm:pt modelId="{36131701-AA43-4087-A85C-AEE8B4473149}" type="sibTrans" cxnId="{DCBBC553-1097-4553-925B-52508C5FE049}">
      <dgm:prSet/>
      <dgm:spPr/>
      <dgm:t>
        <a:bodyPr/>
        <a:lstStyle/>
        <a:p>
          <a:endParaRPr kumimoji="1" lang="ja-JP" altLang="en-US"/>
        </a:p>
      </dgm:t>
    </dgm:pt>
    <dgm:pt modelId="{059AAA84-68AC-4D6C-BF44-F960DFF4ED14}">
      <dgm:prSet phldrT="[テキスト]"/>
      <dgm:spPr>
        <a:xfrm>
          <a:off x="199787" y="2351240"/>
          <a:ext cx="1723738" cy="709499"/>
        </a:xfrm>
        <a:prstGeom prst="trapezoid">
          <a:avLst>
            <a:gd name="adj" fmla="val 28768"/>
          </a:avLst>
        </a:prstGeom>
        <a:solidFill>
          <a:srgbClr val="7CCA62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ＭＳ Ｐゴシック" panose="020B0600070205080204" pitchFamily="50" charset="-128"/>
              <a:cs typeface="+mn-cs"/>
            </a:rPr>
            <a:t>　</a:t>
          </a:r>
        </a:p>
      </dgm:t>
    </dgm:pt>
    <dgm:pt modelId="{0B445815-DB17-404B-9F1C-B95FEB6EE947}" type="parTrans" cxnId="{5C932E42-BE25-48C0-9AA9-879B47D51381}">
      <dgm:prSet/>
      <dgm:spPr/>
      <dgm:t>
        <a:bodyPr/>
        <a:lstStyle/>
        <a:p>
          <a:endParaRPr kumimoji="1" lang="ja-JP" altLang="en-US"/>
        </a:p>
      </dgm:t>
    </dgm:pt>
    <dgm:pt modelId="{CFE0A2D9-0285-426B-A16D-781C76E6AE3F}" type="sibTrans" cxnId="{5C932E42-BE25-48C0-9AA9-879B47D51381}">
      <dgm:prSet/>
      <dgm:spPr/>
      <dgm:t>
        <a:bodyPr/>
        <a:lstStyle/>
        <a:p>
          <a:endParaRPr kumimoji="1" lang="ja-JP" altLang="en-US"/>
        </a:p>
      </dgm:t>
    </dgm:pt>
    <dgm:pt modelId="{3CA1CB84-70CB-4CE9-BA96-59AF90B969D5}">
      <dgm:prSet phldrT="[テキスト]"/>
      <dgm:spPr>
        <a:xfrm>
          <a:off x="0" y="3060740"/>
          <a:ext cx="2123313" cy="709499"/>
        </a:xfrm>
        <a:prstGeom prst="trapezoid">
          <a:avLst>
            <a:gd name="adj" fmla="val 28768"/>
          </a:avLst>
        </a:prstGeom>
        <a:solidFill>
          <a:srgbClr val="7CCA62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ＭＳ Ｐゴシック" panose="020B0600070205080204" pitchFamily="50" charset="-128"/>
              <a:cs typeface="+mn-cs"/>
            </a:rPr>
            <a:t>　</a:t>
          </a:r>
        </a:p>
      </dgm:t>
    </dgm:pt>
    <dgm:pt modelId="{D947C486-9D4C-4F9C-89C8-9B0234D99F3D}" type="parTrans" cxnId="{261458A5-4EF4-48F6-BCAF-A0D919F255A2}">
      <dgm:prSet/>
      <dgm:spPr/>
      <dgm:t>
        <a:bodyPr/>
        <a:lstStyle/>
        <a:p>
          <a:endParaRPr kumimoji="1" lang="ja-JP" altLang="en-US"/>
        </a:p>
      </dgm:t>
    </dgm:pt>
    <dgm:pt modelId="{82C76331-4A2A-4C16-A2CA-0524B6953BD7}" type="sibTrans" cxnId="{261458A5-4EF4-48F6-BCAF-A0D919F255A2}">
      <dgm:prSet/>
      <dgm:spPr/>
      <dgm:t>
        <a:bodyPr/>
        <a:lstStyle/>
        <a:p>
          <a:endParaRPr kumimoji="1" lang="ja-JP" altLang="en-US"/>
        </a:p>
      </dgm:t>
    </dgm:pt>
    <dgm:pt modelId="{5F51EFBB-12B5-470F-857D-DCFB41525E7D}" type="pres">
      <dgm:prSet presAssocID="{92AEAF29-81A6-4A24-9C06-78D01C4F520C}" presName="Name0" presStyleCnt="0">
        <dgm:presLayoutVars>
          <dgm:dir/>
          <dgm:animLvl val="lvl"/>
          <dgm:resizeHandles val="exact"/>
        </dgm:presLayoutVars>
      </dgm:prSet>
      <dgm:spPr/>
    </dgm:pt>
    <dgm:pt modelId="{AE1FACA0-DC2E-449E-BBC7-09F1030A5886}" type="pres">
      <dgm:prSet presAssocID="{BB29845C-4F1F-4298-B383-AF09E25C5B66}" presName="Name8" presStyleCnt="0"/>
      <dgm:spPr/>
    </dgm:pt>
    <dgm:pt modelId="{A1D1457B-F567-476C-AA7E-7EB97DFD86AC}" type="pres">
      <dgm:prSet presAssocID="{BB29845C-4F1F-4298-B383-AF09E25C5B66}" presName="level" presStyleLbl="node1" presStyleIdx="0" presStyleCnt="4" custScaleY="231394">
        <dgm:presLayoutVars>
          <dgm:chMax val="1"/>
          <dgm:bulletEnabled val="1"/>
        </dgm:presLayoutVars>
      </dgm:prSet>
      <dgm:spPr/>
    </dgm:pt>
    <dgm:pt modelId="{D12440EC-2990-4EC3-BA79-F088DF80EC76}" type="pres">
      <dgm:prSet presAssocID="{BB29845C-4F1F-4298-B383-AF09E25C5B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AB8904-CBDB-404C-AE61-878765D2ADA5}" type="pres">
      <dgm:prSet presAssocID="{E7B9EFDB-50CB-4461-B8CB-14A7E2182C13}" presName="Name8" presStyleCnt="0"/>
      <dgm:spPr/>
    </dgm:pt>
    <dgm:pt modelId="{AC8E2E0A-32D5-4508-A6FD-D18A47475C5B}" type="pres">
      <dgm:prSet presAssocID="{E7B9EFDB-50CB-4461-B8CB-14A7E2182C13}" presName="level" presStyleLbl="node1" presStyleIdx="1" presStyleCnt="4">
        <dgm:presLayoutVars>
          <dgm:chMax val="1"/>
          <dgm:bulletEnabled val="1"/>
        </dgm:presLayoutVars>
      </dgm:prSet>
      <dgm:spPr/>
    </dgm:pt>
    <dgm:pt modelId="{A962A8C0-AB7C-4E8B-9197-EB608562428E}" type="pres">
      <dgm:prSet presAssocID="{E7B9EFDB-50CB-4461-B8CB-14A7E2182C1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85008B-84D4-47EB-8E88-CAD6EF8408C7}" type="pres">
      <dgm:prSet presAssocID="{059AAA84-68AC-4D6C-BF44-F960DFF4ED14}" presName="Name8" presStyleCnt="0"/>
      <dgm:spPr/>
    </dgm:pt>
    <dgm:pt modelId="{23F26324-6238-4672-8573-C6E10FCBCB11}" type="pres">
      <dgm:prSet presAssocID="{059AAA84-68AC-4D6C-BF44-F960DFF4ED14}" presName="level" presStyleLbl="node1" presStyleIdx="2" presStyleCnt="4">
        <dgm:presLayoutVars>
          <dgm:chMax val="1"/>
          <dgm:bulletEnabled val="1"/>
        </dgm:presLayoutVars>
      </dgm:prSet>
      <dgm:spPr/>
    </dgm:pt>
    <dgm:pt modelId="{356BF34C-3297-4B5D-BD5A-071DDA2A519D}" type="pres">
      <dgm:prSet presAssocID="{059AAA84-68AC-4D6C-BF44-F960DFF4ED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DAB2A5-0B17-460F-A94D-3C3C5AFBDBFE}" type="pres">
      <dgm:prSet presAssocID="{3CA1CB84-70CB-4CE9-BA96-59AF90B969D5}" presName="Name8" presStyleCnt="0"/>
      <dgm:spPr/>
    </dgm:pt>
    <dgm:pt modelId="{B3F5A082-1C6D-45FD-8BB1-780CDB6E4D76}" type="pres">
      <dgm:prSet presAssocID="{3CA1CB84-70CB-4CE9-BA96-59AF90B969D5}" presName="level" presStyleLbl="node1" presStyleIdx="3" presStyleCnt="4">
        <dgm:presLayoutVars>
          <dgm:chMax val="1"/>
          <dgm:bulletEnabled val="1"/>
        </dgm:presLayoutVars>
      </dgm:prSet>
      <dgm:spPr/>
    </dgm:pt>
    <dgm:pt modelId="{3AED2D3F-343B-4D62-A1C8-50BE99E5F968}" type="pres">
      <dgm:prSet presAssocID="{3CA1CB84-70CB-4CE9-BA96-59AF90B969D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9010E16-7B51-49D8-927C-F6AEF1D4BF2B}" srcId="{92AEAF29-81A6-4A24-9C06-78D01C4F520C}" destId="{BB29845C-4F1F-4298-B383-AF09E25C5B66}" srcOrd="0" destOrd="0" parTransId="{B758181D-E020-40FC-A946-35850E0483BB}" sibTransId="{EA4C0E8C-8A40-4C21-A23D-C86D0313C188}"/>
    <dgm:cxn modelId="{3C7CE521-E498-464D-9BD6-D7DD91EA7CBE}" type="presOf" srcId="{92AEAF29-81A6-4A24-9C06-78D01C4F520C}" destId="{5F51EFBB-12B5-470F-857D-DCFB41525E7D}" srcOrd="0" destOrd="0" presId="urn:microsoft.com/office/officeart/2005/8/layout/pyramid1"/>
    <dgm:cxn modelId="{59E6EB38-21AA-4D8A-AECC-6D9806DFFB35}" type="presOf" srcId="{059AAA84-68AC-4D6C-BF44-F960DFF4ED14}" destId="{23F26324-6238-4672-8573-C6E10FCBCB11}" srcOrd="0" destOrd="0" presId="urn:microsoft.com/office/officeart/2005/8/layout/pyramid1"/>
    <dgm:cxn modelId="{5C932E42-BE25-48C0-9AA9-879B47D51381}" srcId="{92AEAF29-81A6-4A24-9C06-78D01C4F520C}" destId="{059AAA84-68AC-4D6C-BF44-F960DFF4ED14}" srcOrd="2" destOrd="0" parTransId="{0B445815-DB17-404B-9F1C-B95FEB6EE947}" sibTransId="{CFE0A2D9-0285-426B-A16D-781C76E6AE3F}"/>
    <dgm:cxn modelId="{40303565-A772-41B5-AE1B-4EF819F848D1}" type="presOf" srcId="{E7B9EFDB-50CB-4461-B8CB-14A7E2182C13}" destId="{A962A8C0-AB7C-4E8B-9197-EB608562428E}" srcOrd="1" destOrd="0" presId="urn:microsoft.com/office/officeart/2005/8/layout/pyramid1"/>
    <dgm:cxn modelId="{A589F748-9A95-4414-9B16-4B00B48DB3D5}" type="presOf" srcId="{E7B9EFDB-50CB-4461-B8CB-14A7E2182C13}" destId="{AC8E2E0A-32D5-4508-A6FD-D18A47475C5B}" srcOrd="0" destOrd="0" presId="urn:microsoft.com/office/officeart/2005/8/layout/pyramid1"/>
    <dgm:cxn modelId="{74AF0F50-0DE4-4084-847F-14B39CC3966E}" type="presOf" srcId="{BB29845C-4F1F-4298-B383-AF09E25C5B66}" destId="{A1D1457B-F567-476C-AA7E-7EB97DFD86AC}" srcOrd="0" destOrd="0" presId="urn:microsoft.com/office/officeart/2005/8/layout/pyramid1"/>
    <dgm:cxn modelId="{DCBBC553-1097-4553-925B-52508C5FE049}" srcId="{92AEAF29-81A6-4A24-9C06-78D01C4F520C}" destId="{E7B9EFDB-50CB-4461-B8CB-14A7E2182C13}" srcOrd="1" destOrd="0" parTransId="{72F02088-1E14-43F3-B774-357C0C143BC7}" sibTransId="{36131701-AA43-4087-A85C-AEE8B4473149}"/>
    <dgm:cxn modelId="{261458A5-4EF4-48F6-BCAF-A0D919F255A2}" srcId="{92AEAF29-81A6-4A24-9C06-78D01C4F520C}" destId="{3CA1CB84-70CB-4CE9-BA96-59AF90B969D5}" srcOrd="3" destOrd="0" parTransId="{D947C486-9D4C-4F9C-89C8-9B0234D99F3D}" sibTransId="{82C76331-4A2A-4C16-A2CA-0524B6953BD7}"/>
    <dgm:cxn modelId="{CD4BFAD5-729C-4759-931E-DF58AC6FE1EF}" type="presOf" srcId="{BB29845C-4F1F-4298-B383-AF09E25C5B66}" destId="{D12440EC-2990-4EC3-BA79-F088DF80EC76}" srcOrd="1" destOrd="0" presId="urn:microsoft.com/office/officeart/2005/8/layout/pyramid1"/>
    <dgm:cxn modelId="{5E57EDD8-E789-40AC-8257-DD5FF2E662C7}" type="presOf" srcId="{3CA1CB84-70CB-4CE9-BA96-59AF90B969D5}" destId="{3AED2D3F-343B-4D62-A1C8-50BE99E5F968}" srcOrd="1" destOrd="0" presId="urn:microsoft.com/office/officeart/2005/8/layout/pyramid1"/>
    <dgm:cxn modelId="{CEDA86E6-85DF-4D99-8FA9-34C95E57512D}" type="presOf" srcId="{3CA1CB84-70CB-4CE9-BA96-59AF90B969D5}" destId="{B3F5A082-1C6D-45FD-8BB1-780CDB6E4D76}" srcOrd="0" destOrd="0" presId="urn:microsoft.com/office/officeart/2005/8/layout/pyramid1"/>
    <dgm:cxn modelId="{316ECBE6-B66C-4F55-88E6-FB06EB578F3F}" type="presOf" srcId="{059AAA84-68AC-4D6C-BF44-F960DFF4ED14}" destId="{356BF34C-3297-4B5D-BD5A-071DDA2A519D}" srcOrd="1" destOrd="0" presId="urn:microsoft.com/office/officeart/2005/8/layout/pyramid1"/>
    <dgm:cxn modelId="{44ACCF17-5554-4A4E-BA92-2FA3C398593B}" type="presParOf" srcId="{5F51EFBB-12B5-470F-857D-DCFB41525E7D}" destId="{AE1FACA0-DC2E-449E-BBC7-09F1030A5886}" srcOrd="0" destOrd="0" presId="urn:microsoft.com/office/officeart/2005/8/layout/pyramid1"/>
    <dgm:cxn modelId="{F501D98B-FD3E-4544-AB23-AC3DB9B8CB89}" type="presParOf" srcId="{AE1FACA0-DC2E-449E-BBC7-09F1030A5886}" destId="{A1D1457B-F567-476C-AA7E-7EB97DFD86AC}" srcOrd="0" destOrd="0" presId="urn:microsoft.com/office/officeart/2005/8/layout/pyramid1"/>
    <dgm:cxn modelId="{99526F78-AE2E-4C87-B547-A5ED32E9B4D0}" type="presParOf" srcId="{AE1FACA0-DC2E-449E-BBC7-09F1030A5886}" destId="{D12440EC-2990-4EC3-BA79-F088DF80EC76}" srcOrd="1" destOrd="0" presId="urn:microsoft.com/office/officeart/2005/8/layout/pyramid1"/>
    <dgm:cxn modelId="{0BB82927-C90E-4A23-BB33-50DE8595904A}" type="presParOf" srcId="{5F51EFBB-12B5-470F-857D-DCFB41525E7D}" destId="{0EAB8904-CBDB-404C-AE61-878765D2ADA5}" srcOrd="1" destOrd="0" presId="urn:microsoft.com/office/officeart/2005/8/layout/pyramid1"/>
    <dgm:cxn modelId="{0B075E07-0CBF-49F7-AD4B-547B2A782A7E}" type="presParOf" srcId="{0EAB8904-CBDB-404C-AE61-878765D2ADA5}" destId="{AC8E2E0A-32D5-4508-A6FD-D18A47475C5B}" srcOrd="0" destOrd="0" presId="urn:microsoft.com/office/officeart/2005/8/layout/pyramid1"/>
    <dgm:cxn modelId="{DF49CD88-8829-4344-A6F7-961F1870335C}" type="presParOf" srcId="{0EAB8904-CBDB-404C-AE61-878765D2ADA5}" destId="{A962A8C0-AB7C-4E8B-9197-EB608562428E}" srcOrd="1" destOrd="0" presId="urn:microsoft.com/office/officeart/2005/8/layout/pyramid1"/>
    <dgm:cxn modelId="{260633E6-2EE0-405F-B1C0-15E58EDC91A9}" type="presParOf" srcId="{5F51EFBB-12B5-470F-857D-DCFB41525E7D}" destId="{0785008B-84D4-47EB-8E88-CAD6EF8408C7}" srcOrd="2" destOrd="0" presId="urn:microsoft.com/office/officeart/2005/8/layout/pyramid1"/>
    <dgm:cxn modelId="{865B2679-8398-48B4-A41B-56F4BCAF7A7F}" type="presParOf" srcId="{0785008B-84D4-47EB-8E88-CAD6EF8408C7}" destId="{23F26324-6238-4672-8573-C6E10FCBCB11}" srcOrd="0" destOrd="0" presId="urn:microsoft.com/office/officeart/2005/8/layout/pyramid1"/>
    <dgm:cxn modelId="{31D72281-5B1D-4468-8CDB-3CF4F7A9A5FC}" type="presParOf" srcId="{0785008B-84D4-47EB-8E88-CAD6EF8408C7}" destId="{356BF34C-3297-4B5D-BD5A-071DDA2A519D}" srcOrd="1" destOrd="0" presId="urn:microsoft.com/office/officeart/2005/8/layout/pyramid1"/>
    <dgm:cxn modelId="{038CDB50-92CB-414E-BB92-22D65D58A3A7}" type="presParOf" srcId="{5F51EFBB-12B5-470F-857D-DCFB41525E7D}" destId="{DADAB2A5-0B17-460F-A94D-3C3C5AFBDBFE}" srcOrd="3" destOrd="0" presId="urn:microsoft.com/office/officeart/2005/8/layout/pyramid1"/>
    <dgm:cxn modelId="{8E555C1D-7D7C-45E4-A25B-F10D51A0EE49}" type="presParOf" srcId="{DADAB2A5-0B17-460F-A94D-3C3C5AFBDBFE}" destId="{B3F5A082-1C6D-45FD-8BB1-780CDB6E4D76}" srcOrd="0" destOrd="0" presId="urn:microsoft.com/office/officeart/2005/8/layout/pyramid1"/>
    <dgm:cxn modelId="{FDD76F3D-D0C1-42A2-87CA-0D82FE8E80B5}" type="presParOf" srcId="{DADAB2A5-0B17-460F-A94D-3C3C5AFBDBFE}" destId="{3AED2D3F-343B-4D62-A1C8-50BE99E5F968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1457B-F567-476C-AA7E-7EB97DFD86AC}">
      <dsp:nvSpPr>
        <dsp:cNvPr id="0" name=""/>
        <dsp:cNvSpPr/>
      </dsp:nvSpPr>
      <dsp:spPr>
        <a:xfrm>
          <a:off x="599361" y="0"/>
          <a:ext cx="924590" cy="1641740"/>
        </a:xfrm>
        <a:prstGeom prst="trapezoid">
          <a:avLst>
            <a:gd name="adj" fmla="val 50000"/>
          </a:avLst>
        </a:prstGeom>
        <a:solidFill>
          <a:srgbClr val="7CCA6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ＭＳ Ｐゴシック" panose="020B0600070205080204" pitchFamily="50" charset="-128"/>
              <a:cs typeface="+mn-cs"/>
            </a:rPr>
            <a:t>　</a:t>
          </a:r>
        </a:p>
      </dsp:txBody>
      <dsp:txXfrm>
        <a:off x="907558" y="547247"/>
        <a:ext cx="308196" cy="1094493"/>
      </dsp:txXfrm>
    </dsp:sp>
    <dsp:sp modelId="{AC8E2E0A-32D5-4508-A6FD-D18A47475C5B}">
      <dsp:nvSpPr>
        <dsp:cNvPr id="0" name=""/>
        <dsp:cNvSpPr/>
      </dsp:nvSpPr>
      <dsp:spPr>
        <a:xfrm>
          <a:off x="399574" y="1641740"/>
          <a:ext cx="1324164" cy="709499"/>
        </a:xfrm>
        <a:prstGeom prst="trapezoid">
          <a:avLst>
            <a:gd name="adj" fmla="val 28768"/>
          </a:avLst>
        </a:prstGeom>
        <a:solidFill>
          <a:srgbClr val="7CCA6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ＭＳ Ｐゴシック" panose="020B0600070205080204" pitchFamily="50" charset="-128"/>
              <a:cs typeface="+mn-cs"/>
            </a:rPr>
            <a:t>　</a:t>
          </a:r>
        </a:p>
      </dsp:txBody>
      <dsp:txXfrm>
        <a:off x="767374" y="1753907"/>
        <a:ext cx="588563" cy="597332"/>
      </dsp:txXfrm>
    </dsp:sp>
    <dsp:sp modelId="{23F26324-6238-4672-8573-C6E10FCBCB11}">
      <dsp:nvSpPr>
        <dsp:cNvPr id="0" name=""/>
        <dsp:cNvSpPr/>
      </dsp:nvSpPr>
      <dsp:spPr>
        <a:xfrm>
          <a:off x="199787" y="2351240"/>
          <a:ext cx="1723738" cy="709499"/>
        </a:xfrm>
        <a:prstGeom prst="trapezoid">
          <a:avLst>
            <a:gd name="adj" fmla="val 28768"/>
          </a:avLst>
        </a:prstGeom>
        <a:solidFill>
          <a:srgbClr val="7CCA62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ＭＳ Ｐゴシック" panose="020B0600070205080204" pitchFamily="50" charset="-128"/>
              <a:cs typeface="+mn-cs"/>
            </a:rPr>
            <a:t>　</a:t>
          </a:r>
        </a:p>
      </dsp:txBody>
      <dsp:txXfrm>
        <a:off x="637513" y="2437406"/>
        <a:ext cx="848286" cy="623333"/>
      </dsp:txXfrm>
    </dsp:sp>
    <dsp:sp modelId="{B3F5A082-1C6D-45FD-8BB1-780CDB6E4D76}">
      <dsp:nvSpPr>
        <dsp:cNvPr id="0" name=""/>
        <dsp:cNvSpPr/>
      </dsp:nvSpPr>
      <dsp:spPr>
        <a:xfrm>
          <a:off x="0" y="3060740"/>
          <a:ext cx="2123313" cy="709499"/>
        </a:xfrm>
        <a:prstGeom prst="trapezoid">
          <a:avLst>
            <a:gd name="adj" fmla="val 28768"/>
          </a:avLst>
        </a:prstGeom>
        <a:solidFill>
          <a:srgbClr val="7CCA62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ＭＳ Ｐゴシック" panose="020B0600070205080204" pitchFamily="50" charset="-128"/>
              <a:cs typeface="+mn-cs"/>
            </a:rPr>
            <a:t>　</a:t>
          </a:r>
        </a:p>
      </dsp:txBody>
      <dsp:txXfrm>
        <a:off x="507651" y="3130691"/>
        <a:ext cx="1108009" cy="63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519E0-4DB4-4071-B007-D1CB93366FB3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C77D-F7F4-42A3-9A15-FB82D25070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63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2D2A734-33AB-4F25-927A-DBBA0A178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1407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F0616A9-160A-4E02-87E1-07013FF72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666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E0975D4-24C1-4A9E-BD2F-967FFBE50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15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E0975D4-24C1-4A9E-BD2F-967FFBE50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57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E0975D4-24C1-4A9E-BD2F-967FFBE50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688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E0975D4-24C1-4A9E-BD2F-967FFBE50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267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F0616A9-160A-4E02-87E1-07013FF72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91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E0975D4-24C1-4A9E-BD2F-967FFBE50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049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442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8215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75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F0616A9-160A-4E02-87E1-07013FF72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300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1590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33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0824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F0616A9-160A-4E02-87E1-07013FF72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0392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04EC66AD-FEA3-485C-81AE-7AD17EE6A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7647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09E242B-4EC9-4495-AD64-93446BBA2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61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F0616A9-160A-4E02-87E1-07013FF72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696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E0975D4-24C1-4A9E-BD2F-967FFBE50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598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888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642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52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E85A32A-52D5-4409-9E42-989988051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423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C77D-F7F4-42A3-9A15-FB82D250705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81B14CC-307F-480D-B7B6-160D69D2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654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9881"/>
            <a:ext cx="7772400" cy="212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00463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kumimoji="1" lang="ja-JP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-5400000">
            <a:off x="4451330" y="-957307"/>
            <a:ext cx="131191" cy="8640960"/>
            <a:chOff x="0" y="0"/>
            <a:chExt cx="228600" cy="6858000"/>
          </a:xfrm>
        </p:grpSpPr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28600" cy="2286000"/>
            </a:xfrm>
            <a:prstGeom prst="rect">
              <a:avLst/>
            </a:prstGeom>
            <a:solidFill>
              <a:srgbClr val="D1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ja-JP" altLang="ja-JP" sz="240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auto">
            <a:xfrm>
              <a:off x="0" y="2286000"/>
              <a:ext cx="228600" cy="2286000"/>
            </a:xfrm>
            <a:prstGeom prst="rect">
              <a:avLst/>
            </a:prstGeom>
            <a:solidFill>
              <a:srgbClr val="61B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ja-JP" altLang="ja-JP" sz="240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0" y="4572000"/>
              <a:ext cx="228600" cy="2286000"/>
            </a:xfrm>
            <a:prstGeom prst="rect">
              <a:avLst/>
            </a:prstGeom>
            <a:solidFill>
              <a:srgbClr val="007BD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ja-JP" altLang="ja-JP" sz="2400"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16" name="フリーフォーム 15"/>
          <p:cNvSpPr>
            <a:spLocks/>
          </p:cNvSpPr>
          <p:nvPr userDrawn="1"/>
        </p:nvSpPr>
        <p:spPr bwMode="auto">
          <a:xfrm>
            <a:off x="-10584" y="-7143"/>
            <a:ext cx="9165168" cy="10417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kumimoji="0" lang="en-US">
              <a:latin typeface="+mn-lt"/>
              <a:ea typeface="+mn-ea"/>
            </a:endParaRPr>
          </a:p>
        </p:txBody>
      </p:sp>
      <p:grpSp>
        <p:nvGrpSpPr>
          <p:cNvPr id="17" name="グループ化 8"/>
          <p:cNvGrpSpPr>
            <a:grpSpLocks/>
          </p:cNvGrpSpPr>
          <p:nvPr userDrawn="1"/>
        </p:nvGrpSpPr>
        <p:grpSpPr bwMode="auto">
          <a:xfrm>
            <a:off x="-19051" y="202406"/>
            <a:ext cx="9179984" cy="648891"/>
            <a:chOff x="-19045" y="216550"/>
            <a:chExt cx="9180548" cy="649224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ea typeface="ＭＳ Ｐゴシック" pitchFamily="50" charset="-128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ea typeface="ＭＳ Ｐゴシック" pitchFamily="50" charset="-128"/>
              </a:endParaRPr>
            </a:p>
          </p:txBody>
        </p:sp>
      </p:grpSp>
      <p:sp>
        <p:nvSpPr>
          <p:cNvPr id="20" name="フリーフォーム 19"/>
          <p:cNvSpPr>
            <a:spLocks/>
          </p:cNvSpPr>
          <p:nvPr userDrawn="1"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kumimoji="0" lang="en-US">
              <a:latin typeface="+mn-lt"/>
              <a:ea typeface="+mn-ea"/>
            </a:endParaRPr>
          </a:p>
        </p:txBody>
      </p:sp>
      <p:pic>
        <p:nvPicPr>
          <p:cNvPr id="22" name="図 21" descr="統計局_和英_横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5" y="6173957"/>
            <a:ext cx="2520279" cy="622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340767"/>
            <a:ext cx="2057400" cy="479015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340767"/>
            <a:ext cx="6019800" cy="479015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1412775"/>
            <a:ext cx="8229600" cy="4718149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8DA3-4A20-4FED-9F51-67EAF7F47CFB}" type="slidenum">
              <a:rPr lang="en-US"/>
              <a:pPr>
                <a:defRPr/>
              </a:pPr>
              <a:t>‹#›</a:t>
            </a:fld>
            <a:endParaRPr lang="th-TH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9881"/>
            <a:ext cx="7772400" cy="212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00463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B5BE29-B061-48A3-B4F6-6E70D2B5E9F9}" type="slidenum">
              <a:rPr lang="ja-JP" altLang="en-US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6" name="フリーフォーム 15"/>
          <p:cNvSpPr>
            <a:spLocks/>
          </p:cNvSpPr>
          <p:nvPr userDrawn="1"/>
        </p:nvSpPr>
        <p:spPr bwMode="auto">
          <a:xfrm>
            <a:off x="-10584" y="-7143"/>
            <a:ext cx="9165168" cy="10417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</a:endParaRPr>
          </a:p>
        </p:txBody>
      </p:sp>
      <p:grpSp>
        <p:nvGrpSpPr>
          <p:cNvPr id="17" name="グループ化 8"/>
          <p:cNvGrpSpPr>
            <a:grpSpLocks/>
          </p:cNvGrpSpPr>
          <p:nvPr userDrawn="1"/>
        </p:nvGrpSpPr>
        <p:grpSpPr bwMode="auto">
          <a:xfrm>
            <a:off x="-19051" y="202406"/>
            <a:ext cx="9179984" cy="648891"/>
            <a:chOff x="-19045" y="216550"/>
            <a:chExt cx="9180548" cy="649224"/>
          </a:xfrm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20" name="フリーフォーム 19"/>
          <p:cNvSpPr>
            <a:spLocks/>
          </p:cNvSpPr>
          <p:nvPr userDrawn="1"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</a:endParaRPr>
          </a:p>
        </p:txBody>
      </p:sp>
      <p:pic>
        <p:nvPicPr>
          <p:cNvPr id="22" name="図 21" descr="統計局_和英_横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5" y="6173957"/>
            <a:ext cx="2520279" cy="6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90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5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8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9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0AB5BE29-B061-48A3-B4F6-6E70D2B5E9F9}" type="slidenum">
              <a:rPr lang="ja-JP" altLang="en-US" smtClean="0"/>
              <a:pPr/>
              <a:t>‹#›</a:t>
            </a:fld>
            <a:r>
              <a:rPr lang="en-US" altLang="ja-JP"/>
              <a:t>/15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11744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9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88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340767"/>
            <a:ext cx="2057400" cy="479015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340767"/>
            <a:ext cx="6019800" cy="479015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97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1412775"/>
            <a:ext cx="8229600" cy="4718149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8DA3-4A20-4FED-9F51-67EAF7F47CF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3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0AB5BE29-B061-48A3-B4F6-6E70D2B5E9F9}" type="slidenum">
              <a:rPr lang="ja-JP" altLang="en-US" smtClean="0"/>
              <a:pPr/>
              <a:t>‹#›</a:t>
            </a:fld>
            <a:r>
              <a:rPr lang="en-US" altLang="ja-JP"/>
              <a:t>/15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8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11744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E29-B061-48A3-B4F6-6E70D2B5E9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693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altLang="ja-JP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1662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th-TH" altLang="ja-JP"/>
          </a:p>
        </p:txBody>
      </p:sp>
      <p:sp>
        <p:nvSpPr>
          <p:cNvPr id="166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F257A1E1-85EE-44D4-ABC5-BE339D51B73C}" type="slidenum">
              <a:rPr lang="en-US"/>
              <a:pPr>
                <a:defRPr/>
              </a:pPr>
              <a:t>‹#›</a:t>
            </a:fld>
            <a:endParaRPr lang="th-TH" altLang="ja-JP"/>
          </a:p>
        </p:txBody>
      </p:sp>
      <p:sp>
        <p:nvSpPr>
          <p:cNvPr id="1662984" name="Line 8"/>
          <p:cNvSpPr>
            <a:spLocks noChangeShapeType="1"/>
          </p:cNvSpPr>
          <p:nvPr/>
        </p:nvSpPr>
        <p:spPr bwMode="auto">
          <a:xfrm>
            <a:off x="467544" y="1217958"/>
            <a:ext cx="82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フリーフォーム 10"/>
          <p:cNvSpPr>
            <a:spLocks/>
          </p:cNvSpPr>
          <p:nvPr userDrawn="1"/>
        </p:nvSpPr>
        <p:spPr bwMode="auto">
          <a:xfrm rot="16200000">
            <a:off x="-3205130" y="3195603"/>
            <a:ext cx="6876000" cy="4657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フリーフォーム 11"/>
          <p:cNvSpPr>
            <a:spLocks/>
          </p:cNvSpPr>
          <p:nvPr userDrawn="1"/>
        </p:nvSpPr>
        <p:spPr bwMode="auto">
          <a:xfrm rot="16200000">
            <a:off x="-1877194" y="1877194"/>
            <a:ext cx="3996482" cy="2420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kumimoji="0" lang="en-US">
              <a:latin typeface="+mn-lt"/>
              <a:ea typeface="+mn-ea"/>
            </a:endParaRPr>
          </a:p>
        </p:txBody>
      </p:sp>
      <p:pic>
        <p:nvPicPr>
          <p:cNvPr id="10" name="図 9" descr="統計局_和英_横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7545" y="6173957"/>
            <a:ext cx="2520279" cy="6224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693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altLang="ja-JP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1662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th-TH" altLang="ja-JP">
              <a:solidFill>
                <a:prstClr val="black"/>
              </a:solidFill>
            </a:endParaRPr>
          </a:p>
        </p:txBody>
      </p:sp>
      <p:sp>
        <p:nvSpPr>
          <p:cNvPr id="166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F257A1E1-85EE-44D4-ABC5-BE339D51B7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 altLang="ja-JP">
              <a:solidFill>
                <a:prstClr val="black"/>
              </a:solidFill>
            </a:endParaRPr>
          </a:p>
        </p:txBody>
      </p:sp>
      <p:sp>
        <p:nvSpPr>
          <p:cNvPr id="1662984" name="Line 8"/>
          <p:cNvSpPr>
            <a:spLocks noChangeShapeType="1"/>
          </p:cNvSpPr>
          <p:nvPr/>
        </p:nvSpPr>
        <p:spPr bwMode="auto">
          <a:xfrm>
            <a:off x="467544" y="1217958"/>
            <a:ext cx="82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" name="フリーフォーム 10"/>
          <p:cNvSpPr>
            <a:spLocks/>
          </p:cNvSpPr>
          <p:nvPr userDrawn="1"/>
        </p:nvSpPr>
        <p:spPr bwMode="auto">
          <a:xfrm rot="16200000">
            <a:off x="-3205130" y="3195603"/>
            <a:ext cx="6876000" cy="4657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フリーフォーム 11"/>
          <p:cNvSpPr>
            <a:spLocks/>
          </p:cNvSpPr>
          <p:nvPr userDrawn="1"/>
        </p:nvSpPr>
        <p:spPr bwMode="auto">
          <a:xfrm rot="16200000">
            <a:off x="-1877194" y="1877194"/>
            <a:ext cx="3996482" cy="2420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</a:endParaRPr>
          </a:p>
        </p:txBody>
      </p:sp>
      <p:pic>
        <p:nvPicPr>
          <p:cNvPr id="10" name="図 9" descr="統計局_和英_横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67545" y="6173957"/>
            <a:ext cx="2520279" cy="6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7280" y="764704"/>
            <a:ext cx="8787208" cy="2052387"/>
          </a:xfrm>
        </p:spPr>
        <p:txBody>
          <a:bodyPr/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for Further Development and Enhancement </a:t>
            </a:r>
            <a:b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Statistical Business Register in Japan</a:t>
            </a:r>
            <a:br>
              <a:rPr lang="ja-JP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Improvement of Update Frequency -</a:t>
            </a:r>
            <a:endParaRPr lang="ja-JP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3600463"/>
            <a:ext cx="8280920" cy="1052673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KUREMATSU Ryosuke,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YAGI Masahiko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4797152"/>
            <a:ext cx="6838528" cy="110799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200" dirty="0">
                <a:latin typeface="Times New Roman" panose="02020603050405020304" pitchFamily="18" charset="0"/>
                <a:ea typeface="HG創英角ｺﾞｼｯｸUB" pitchFamily="49" charset="-128"/>
                <a:cs typeface="Times New Roman" panose="02020603050405020304" pitchFamily="18" charset="0"/>
              </a:rPr>
              <a:t>Statistics Bureau,</a:t>
            </a:r>
          </a:p>
          <a:p>
            <a:pPr algn="ctr"/>
            <a:r>
              <a:rPr kumimoji="1" lang="en-US" altLang="ja-JP" sz="2200" dirty="0">
                <a:latin typeface="Times New Roman" panose="02020603050405020304" pitchFamily="18" charset="0"/>
                <a:ea typeface="HG創英角ｺﾞｼｯｸUB" pitchFamily="49" charset="-128"/>
                <a:cs typeface="Times New Roman" panose="02020603050405020304" pitchFamily="18" charset="0"/>
              </a:rPr>
              <a:t>Ministry of Internal Affairs and Communications</a:t>
            </a:r>
          </a:p>
          <a:p>
            <a:pPr algn="ctr"/>
            <a:r>
              <a:rPr kumimoji="1" lang="en-US" altLang="ja-JP" sz="2200" dirty="0">
                <a:latin typeface="Times New Roman" panose="02020603050405020304" pitchFamily="18" charset="0"/>
                <a:ea typeface="HG創英角ｺﾞｼｯｸUB" pitchFamily="49" charset="-128"/>
                <a:cs typeface="Times New Roman" panose="02020603050405020304" pitchFamily="18" charset="0"/>
              </a:rPr>
              <a:t>Government of Japan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3140968"/>
            <a:ext cx="8676456" cy="10081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Ⅱ. Brief Recap of Maturity Model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9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309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Recap of Maturity Model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10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74C8380F-C131-4CD4-B5FE-720245310F7C}"/>
              </a:ext>
            </a:extLst>
          </p:cNvPr>
          <p:cNvSpPr txBox="1"/>
          <p:nvPr/>
        </p:nvSpPr>
        <p:spPr>
          <a:xfrm>
            <a:off x="611560" y="1700808"/>
            <a:ext cx="8476684" cy="38164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kumimoji="0" lang="en-US" altLang="ja-JP" sz="3200" dirty="0">
                <a:solidFill>
                  <a:srgbClr val="0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Maturity model is supposed to be a tool to: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altLang="ja-JP" sz="3200" dirty="0">
                <a:solidFill>
                  <a:srgbClr val="0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-   share knowledge and best practices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kumimoji="0" lang="en-US" altLang="ja-JP" sz="3200" dirty="0">
                <a:solidFill>
                  <a:srgbClr val="0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determine the current state of your SBR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kumimoji="0" lang="en-US" altLang="ja-JP" sz="3200" dirty="0">
                <a:solidFill>
                  <a:srgbClr val="0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determine possible next steps for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kumimoji="0" lang="en-US" altLang="ja-JP" sz="3200" dirty="0">
                <a:solidFill>
                  <a:srgbClr val="000000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find help and guidelines to actually be able to take those steps</a:t>
            </a:r>
            <a:endParaRPr kumimoji="0" lang="en-US" altLang="ja-JP" sz="3200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7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Maturity Model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09096" y="6237312"/>
            <a:ext cx="2133600" cy="457200"/>
          </a:xfrm>
        </p:spPr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11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EF09E0D-6FD7-400B-BA5D-B864C11B639F}"/>
              </a:ext>
            </a:extLst>
          </p:cNvPr>
          <p:cNvGrpSpPr/>
          <p:nvPr/>
        </p:nvGrpSpPr>
        <p:grpSpPr>
          <a:xfrm>
            <a:off x="488782" y="2420888"/>
            <a:ext cx="6431104" cy="3384986"/>
            <a:chOff x="744226" y="1455606"/>
            <a:chExt cx="8097712" cy="461128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C4A068E-AAB3-4CC5-A6E6-108534370EA7}"/>
                </a:ext>
              </a:extLst>
            </p:cNvPr>
            <p:cNvGrpSpPr/>
            <p:nvPr/>
          </p:nvGrpSpPr>
          <p:grpSpPr>
            <a:xfrm>
              <a:off x="1071948" y="1455606"/>
              <a:ext cx="7769990" cy="4611286"/>
              <a:chOff x="773462" y="1712980"/>
              <a:chExt cx="6196785" cy="3677630"/>
            </a:xfrm>
          </p:grpSpPr>
          <p:sp>
            <p:nvSpPr>
              <p:cNvPr id="12" name="矢印: 下カーブ 11">
                <a:extLst>
                  <a:ext uri="{FF2B5EF4-FFF2-40B4-BE49-F238E27FC236}">
                    <a16:creationId xmlns:a16="http://schemas.microsoft.com/office/drawing/2014/main" id="{B8062DC3-6D9B-4091-9B46-5C716514BF9E}"/>
                  </a:ext>
                </a:extLst>
              </p:cNvPr>
              <p:cNvSpPr/>
              <p:nvPr/>
            </p:nvSpPr>
            <p:spPr>
              <a:xfrm rot="18900579">
                <a:off x="828344" y="3770895"/>
                <a:ext cx="1178207" cy="544530"/>
              </a:xfrm>
              <a:prstGeom prst="curvedDownArrow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71361655-5D65-4BEE-965C-18331B1CA3C7}"/>
                  </a:ext>
                </a:extLst>
              </p:cNvPr>
              <p:cNvGrpSpPr/>
              <p:nvPr/>
            </p:nvGrpSpPr>
            <p:grpSpPr>
              <a:xfrm>
                <a:off x="773462" y="1712980"/>
                <a:ext cx="6196785" cy="3677630"/>
                <a:chOff x="1509122" y="1617943"/>
                <a:chExt cx="6196785" cy="3677630"/>
              </a:xfrm>
            </p:grpSpPr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DE3505F8-54BE-4824-BD34-B66BD1258A1A}"/>
                    </a:ext>
                  </a:extLst>
                </p:cNvPr>
                <p:cNvSpPr/>
                <p:nvPr/>
              </p:nvSpPr>
              <p:spPr>
                <a:xfrm>
                  <a:off x="1509122" y="4649248"/>
                  <a:ext cx="2084404" cy="646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4472C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4472C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I. Preliminary</a:t>
                  </a:r>
                  <a:endParaRPr kumimoji="0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59708087-0F33-4827-95C8-FE850E1DA3A0}"/>
                    </a:ext>
                  </a:extLst>
                </p:cNvPr>
                <p:cNvSpPr/>
                <p:nvPr/>
              </p:nvSpPr>
              <p:spPr>
                <a:xfrm>
                  <a:off x="2770909" y="3576174"/>
                  <a:ext cx="1696065" cy="646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4472C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4472C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II. Early</a:t>
                  </a:r>
                  <a:endParaRPr kumimoji="0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F93B8432-CDC3-419C-B918-A48FFE8D772B}"/>
                    </a:ext>
                  </a:extLst>
                </p:cNvPr>
                <p:cNvSpPr/>
                <p:nvPr/>
              </p:nvSpPr>
              <p:spPr>
                <a:xfrm>
                  <a:off x="4436609" y="2636970"/>
                  <a:ext cx="1696065" cy="646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4472C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4472C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III. Mature</a:t>
                  </a:r>
                  <a:endParaRPr kumimoji="0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A68E4ADC-10EB-490D-AE9D-110B0169E314}"/>
                    </a:ext>
                  </a:extLst>
                </p:cNvPr>
                <p:cNvSpPr/>
                <p:nvPr/>
              </p:nvSpPr>
              <p:spPr>
                <a:xfrm>
                  <a:off x="5762234" y="1617943"/>
                  <a:ext cx="1943673" cy="646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4472C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4472C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IV. Advanced</a:t>
                  </a:r>
                  <a:endParaRPr kumimoji="0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矢印: 下カーブ 13">
                <a:extLst>
                  <a:ext uri="{FF2B5EF4-FFF2-40B4-BE49-F238E27FC236}">
                    <a16:creationId xmlns:a16="http://schemas.microsoft.com/office/drawing/2014/main" id="{73E62A38-4DB1-4103-A08E-11D4624F9C25}"/>
                  </a:ext>
                </a:extLst>
              </p:cNvPr>
              <p:cNvSpPr/>
              <p:nvPr/>
            </p:nvSpPr>
            <p:spPr>
              <a:xfrm rot="18900579">
                <a:off x="2571316" y="2810653"/>
                <a:ext cx="1178207" cy="544530"/>
              </a:xfrm>
              <a:prstGeom prst="curvedDownArrow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矢印: 下カーブ 14">
                <a:extLst>
                  <a:ext uri="{FF2B5EF4-FFF2-40B4-BE49-F238E27FC236}">
                    <a16:creationId xmlns:a16="http://schemas.microsoft.com/office/drawing/2014/main" id="{6D7CBE03-09B9-4E1D-9EE8-3548F49BFEAD}"/>
                  </a:ext>
                </a:extLst>
              </p:cNvPr>
              <p:cNvSpPr/>
              <p:nvPr/>
            </p:nvSpPr>
            <p:spPr>
              <a:xfrm rot="18900579">
                <a:off x="3994172" y="1879824"/>
                <a:ext cx="1178207" cy="521002"/>
              </a:xfrm>
              <a:prstGeom prst="curvedDownArrow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6178014E-BED4-4D89-A39A-503546BB75A0}"/>
                </a:ext>
              </a:extLst>
            </p:cNvPr>
            <p:cNvCxnSpPr>
              <a:cxnSpLocks/>
            </p:cNvCxnSpPr>
            <p:nvPr/>
          </p:nvCxnSpPr>
          <p:spPr>
            <a:xfrm>
              <a:off x="2059091" y="2610691"/>
              <a:ext cx="1491886" cy="730339"/>
            </a:xfrm>
            <a:prstGeom prst="straightConnector1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DCE18174-FF74-470B-A7D1-A1701A4C0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1016" y="2252636"/>
              <a:ext cx="3346173" cy="415121"/>
            </a:xfrm>
            <a:prstGeom prst="straightConnector1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0FE1C23D-6FF1-4A79-9A77-65E81122F0F0}"/>
                </a:ext>
              </a:extLst>
            </p:cNvPr>
            <p:cNvCxnSpPr>
              <a:cxnSpLocks/>
            </p:cNvCxnSpPr>
            <p:nvPr/>
          </p:nvCxnSpPr>
          <p:spPr>
            <a:xfrm>
              <a:off x="2059091" y="2610691"/>
              <a:ext cx="0" cy="1386653"/>
            </a:xfrm>
            <a:prstGeom prst="straightConnector1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フローチャート: 書類 10">
              <a:extLst>
                <a:ext uri="{FF2B5EF4-FFF2-40B4-BE49-F238E27FC236}">
                  <a16:creationId xmlns:a16="http://schemas.microsoft.com/office/drawing/2014/main" id="{A65D2FAE-B27A-408B-9BE7-C5F9E2510A8F}"/>
                </a:ext>
              </a:extLst>
            </p:cNvPr>
            <p:cNvSpPr/>
            <p:nvPr/>
          </p:nvSpPr>
          <p:spPr>
            <a:xfrm>
              <a:off x="744226" y="1722919"/>
              <a:ext cx="2613581" cy="1010419"/>
            </a:xfrm>
            <a:prstGeom prst="flowChartDocument">
              <a:avLst/>
            </a:prstGeom>
            <a:solidFill>
              <a:srgbClr val="ED7D31"/>
            </a:soli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Improvement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measures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テキスト ボックス 6">
            <a:extLst>
              <a:ext uri="{FF2B5EF4-FFF2-40B4-BE49-F238E27FC236}">
                <a16:creationId xmlns:a16="http://schemas.microsoft.com/office/drawing/2014/main" id="{4EB7453C-BFCB-4A46-B97A-1713A73445D2}"/>
              </a:ext>
            </a:extLst>
          </p:cNvPr>
          <p:cNvSpPr txBox="1"/>
          <p:nvPr/>
        </p:nvSpPr>
        <p:spPr>
          <a:xfrm>
            <a:off x="488782" y="1223324"/>
            <a:ext cx="847668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0" lang="en-US" altLang="ja-JP" sz="2800" dirty="0">
                <a:solidFill>
                  <a:srgbClr val="000000"/>
                </a:solidFill>
                <a:latin typeface="inherit"/>
                <a:ea typeface="游明朝" panose="02020400000000000000" pitchFamily="18" charset="-128"/>
                <a:cs typeface="Calibri" panose="020F0502020204030204" pitchFamily="34" charset="0"/>
              </a:rPr>
              <a:t>Maturity model consists of a set of </a:t>
            </a:r>
            <a:r>
              <a:rPr kumimoji="0" lang="en-US" altLang="ja-JP" sz="2800" u="sng" dirty="0">
                <a:solidFill>
                  <a:srgbClr val="000000"/>
                </a:solidFill>
                <a:latin typeface="inherit"/>
                <a:ea typeface="游明朝" panose="02020400000000000000" pitchFamily="18" charset="-128"/>
                <a:cs typeface="Calibri" panose="020F0502020204030204" pitchFamily="34" charset="0"/>
              </a:rPr>
              <a:t>7 dimensions</a:t>
            </a:r>
            <a:r>
              <a:rPr kumimoji="0" lang="en-US" altLang="ja-JP" sz="2800" dirty="0">
                <a:solidFill>
                  <a:srgbClr val="000000"/>
                </a:solidFill>
                <a:latin typeface="inherit"/>
                <a:ea typeface="游明朝" panose="02020400000000000000" pitchFamily="18" charset="-128"/>
                <a:cs typeface="Calibri" panose="020F0502020204030204" pitchFamily="34" charset="0"/>
              </a:rPr>
              <a:t> and </a:t>
            </a:r>
            <a:r>
              <a:rPr kumimoji="0" lang="en-US" altLang="ja-JP" sz="2800" u="sng" dirty="0">
                <a:solidFill>
                  <a:srgbClr val="000000"/>
                </a:solidFill>
                <a:latin typeface="inherit"/>
                <a:ea typeface="游明朝" panose="02020400000000000000" pitchFamily="18" charset="-128"/>
                <a:cs typeface="Calibri" panose="020F0502020204030204" pitchFamily="34" charset="0"/>
              </a:rPr>
              <a:t>4 stages</a:t>
            </a:r>
            <a:r>
              <a:rPr kumimoji="0" lang="en-US" altLang="ja-JP" sz="2800" dirty="0">
                <a:solidFill>
                  <a:srgbClr val="000000"/>
                </a:solidFill>
                <a:latin typeface="inherit"/>
                <a:ea typeface="游明朝" panose="02020400000000000000" pitchFamily="18" charset="-128"/>
                <a:cs typeface="Calibri" panose="020F0502020204030204" pitchFamily="34" charset="0"/>
              </a:rPr>
              <a:t> of development for each dimension.</a:t>
            </a:r>
            <a:endParaRPr kumimoji="0" lang="en-US" altLang="ja-JP" sz="2800" dirty="0">
              <a:solidFill>
                <a:srgbClr val="FF0000"/>
              </a:solidFill>
              <a:latin typeface="inherit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138D53A-87F4-434F-ACD2-D15F810AA64F}"/>
              </a:ext>
            </a:extLst>
          </p:cNvPr>
          <p:cNvSpPr txBox="1"/>
          <p:nvPr/>
        </p:nvSpPr>
        <p:spPr>
          <a:xfrm>
            <a:off x="4021995" y="4139215"/>
            <a:ext cx="5795782" cy="320689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noAutofit/>
          </a:bodyPr>
          <a:lstStyle/>
          <a:p>
            <a:pPr marL="273050"/>
            <a:r>
              <a:rPr kumimoji="0"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Dimensions</a:t>
            </a:r>
          </a:p>
          <a:p>
            <a:pPr marL="342900" indent="-69850">
              <a:buFontTx/>
              <a:buAutoNum type="arabicPeriod"/>
            </a:pPr>
            <a:r>
              <a:rPr kumimoji="0"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Legal and institutional framework </a:t>
            </a:r>
          </a:p>
          <a:p>
            <a:pPr marL="342900" indent="-69850">
              <a:buFontTx/>
              <a:buAutoNum type="arabicPeriod"/>
            </a:pPr>
            <a:r>
              <a:rPr kumimoji="0"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Data sources </a:t>
            </a:r>
          </a:p>
          <a:p>
            <a:pPr marL="342900" indent="-69850">
              <a:buFontTx/>
              <a:buAutoNum type="arabicPeriod"/>
            </a:pPr>
            <a:r>
              <a:rPr kumimoji="0"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Maintenance and update </a:t>
            </a:r>
          </a:p>
          <a:p>
            <a:pPr marL="342900" indent="-69850">
              <a:buFontTx/>
              <a:buAutoNum type="arabicPeriod"/>
            </a:pPr>
            <a:r>
              <a:rPr kumimoji="0"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Coverage </a:t>
            </a:r>
          </a:p>
          <a:p>
            <a:pPr marL="342900" indent="-69850">
              <a:buFontTx/>
              <a:buAutoNum type="arabicPeriod"/>
            </a:pPr>
            <a:r>
              <a:rPr kumimoji="0"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Use </a:t>
            </a:r>
          </a:p>
          <a:p>
            <a:pPr marL="342900" indent="-69850">
              <a:buFontTx/>
              <a:buAutoNum type="arabicPeriod"/>
            </a:pPr>
            <a:r>
              <a:rPr kumimoji="0"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IT environment </a:t>
            </a:r>
          </a:p>
          <a:p>
            <a:pPr marL="342900" indent="-69850">
              <a:buFontTx/>
              <a:buAutoNum type="arabicPeriod"/>
            </a:pPr>
            <a:r>
              <a:rPr kumimoji="0"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Interoperability</a:t>
            </a:r>
            <a:endParaRPr lang="ja-JP" altLang="en-US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9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6934"/>
            <a:ext cx="8676456" cy="1139825"/>
          </a:xfrm>
        </p:spPr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JSBR Details in Seven Dimensions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12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87CF573-BB4E-4BCC-9DD0-E4782BDEA058}"/>
              </a:ext>
            </a:extLst>
          </p:cNvPr>
          <p:cNvSpPr txBox="1"/>
          <p:nvPr/>
        </p:nvSpPr>
        <p:spPr>
          <a:xfrm>
            <a:off x="457200" y="1268760"/>
            <a:ext cx="86147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Legal and institutional framework </a:t>
            </a: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provisions 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statistical law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*rough translation</a:t>
            </a:r>
          </a:p>
          <a:p>
            <a:pPr marL="538163" indent="-538163"/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-Establishment and maintenance of  SBR</a:t>
            </a:r>
          </a:p>
          <a:p>
            <a:pPr marL="538163" indent="-538163"/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-User of the SBR : government, local government,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-Limitation of use :only statistical purpose</a:t>
            </a:r>
          </a:p>
          <a:p>
            <a:pPr marL="538163" indent="-538163"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n-US" altLang="ja-JP" sz="2000" b="0" i="0" dirty="0"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For statistical purpose, the head of the </a:t>
            </a:r>
            <a:r>
              <a:rPr lang="en-US" altLang="ja-JP" sz="2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000" b="0" i="0" dirty="0"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inistry may make a request to the heads  of other ministries for the provision of administrative records.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Data sources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-Economic censuses, Statistical surveys,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-Administrative data (business registration, labor insurance data, etc.) with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SBR Maintenance surveys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(Profiling data)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Maintenance and update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Frequency (frequency of output of frozen frame) :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Once in every year</a:t>
            </a:r>
          </a:p>
          <a:p>
            <a:pPr>
              <a:spcBef>
                <a:spcPts val="60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4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13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BC7AD960-99F9-4D16-A3DE-93430796DFDE}"/>
              </a:ext>
            </a:extLst>
          </p:cNvPr>
          <p:cNvSpPr txBox="1"/>
          <p:nvPr/>
        </p:nvSpPr>
        <p:spPr>
          <a:xfrm>
            <a:off x="457200" y="1149764"/>
            <a:ext cx="8748464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Coverage</a:t>
            </a:r>
          </a:p>
          <a:p>
            <a:pPr marL="36195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-Coverage: All enterprises and establishments*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except for some specific industries*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6195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ja-JP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4 million enterprises, 6million establishments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439738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*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 unincorporated ones(individual proprietorships) that fall under Agriculture, Forestry and Fisheries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03388" indent="-1341438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-Variables: Location(Address), Number of persons engaged, Sales (Income), Total expenses, Startup date  etc.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5.USE</a:t>
            </a:r>
            <a:endParaRPr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b="0" i="0" u="none" strike="noStrike" dirty="0"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   To provide </a:t>
            </a:r>
            <a:r>
              <a: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000" b="0" i="0" u="none" strike="noStrike" dirty="0"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rozen frame 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6.IT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Database structure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Interoperability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ID within government : Corporate number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ID within SBR uses :     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ID per establishments	</a:t>
            </a: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 ID per enterprises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9A52DC9-01DA-4EFF-9C53-830D39411BD7}"/>
              </a:ext>
            </a:extLst>
          </p:cNvPr>
          <p:cNvSpPr txBox="1">
            <a:spLocks/>
          </p:cNvSpPr>
          <p:nvPr/>
        </p:nvSpPr>
        <p:spPr bwMode="auto">
          <a:xfrm>
            <a:off x="611560" y="9939"/>
            <a:ext cx="8676456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9pPr>
          </a:lstStyle>
          <a:p>
            <a:r>
              <a:rPr lang="en-US" altLang="ja-JP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JSBR Details in Seven Dimensions</a:t>
            </a:r>
            <a:endParaRPr lang="ja-JP" alt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7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2708920"/>
            <a:ext cx="8676456" cy="1008112"/>
          </a:xfrm>
          <a:solidFill>
            <a:schemeClr val="bg1"/>
          </a:solidFill>
        </p:spPr>
        <p:txBody>
          <a:bodyPr/>
          <a:lstStyle/>
          <a:p>
            <a:pPr marL="625475" indent="-625475">
              <a:buNone/>
            </a:pP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Ⅲ. </a:t>
            </a:r>
            <a: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to Improve JSBR</a:t>
            </a:r>
          </a:p>
          <a:p>
            <a:pPr marL="0" indent="0">
              <a:buNone/>
            </a:pPr>
            <a:endParaRPr lang="en-US" altLang="ja-JP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14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159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to Improve JSBR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15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5391236-5229-4B22-B4B6-7151F9C8DCC1}"/>
              </a:ext>
            </a:extLst>
          </p:cNvPr>
          <p:cNvCxnSpPr>
            <a:cxnSpLocks/>
          </p:cNvCxnSpPr>
          <p:nvPr/>
        </p:nvCxnSpPr>
        <p:spPr bwMode="auto">
          <a:xfrm>
            <a:off x="853244" y="2194829"/>
            <a:ext cx="80392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7F25CB0-85C9-47AE-B0E0-6D24F57CB8A1}"/>
              </a:ext>
            </a:extLst>
          </p:cNvPr>
          <p:cNvCxnSpPr/>
          <p:nvPr/>
        </p:nvCxnSpPr>
        <p:spPr bwMode="auto">
          <a:xfrm>
            <a:off x="1286200" y="2028746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4C1971C-BBA2-4240-AAB3-8844B87ACA4A}"/>
              </a:ext>
            </a:extLst>
          </p:cNvPr>
          <p:cNvCxnSpPr/>
          <p:nvPr/>
        </p:nvCxnSpPr>
        <p:spPr bwMode="auto">
          <a:xfrm>
            <a:off x="4427984" y="2028746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DD0A70F-9F87-4E37-945F-7E7DCBEFBEDD}"/>
              </a:ext>
            </a:extLst>
          </p:cNvPr>
          <p:cNvCxnSpPr/>
          <p:nvPr/>
        </p:nvCxnSpPr>
        <p:spPr bwMode="auto">
          <a:xfrm>
            <a:off x="7236296" y="2040778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26D3DF7-3A67-4BD3-8107-9A078584275D}"/>
              </a:ext>
            </a:extLst>
          </p:cNvPr>
          <p:cNvSpPr/>
          <p:nvPr/>
        </p:nvSpPr>
        <p:spPr bwMode="auto">
          <a:xfrm>
            <a:off x="318992" y="2950915"/>
            <a:ext cx="2304250" cy="198021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>
                <a:latin typeface="Arial" charset="0"/>
                <a:cs typeface="Angsana New" pitchFamily="18" charset="-34"/>
              </a:rPr>
              <a:t>Start of JSBR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D8FB7E-DAF1-4BA9-8F60-11E54BD7D3C3}"/>
              </a:ext>
            </a:extLst>
          </p:cNvPr>
          <p:cNvSpPr txBox="1"/>
          <p:nvPr/>
        </p:nvSpPr>
        <p:spPr>
          <a:xfrm flipH="1">
            <a:off x="4103951" y="1654695"/>
            <a:ext cx="151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5ED0F2E-3A08-45BB-82B0-3873B9093572}"/>
              </a:ext>
            </a:extLst>
          </p:cNvPr>
          <p:cNvSpPr txBox="1"/>
          <p:nvPr/>
        </p:nvSpPr>
        <p:spPr>
          <a:xfrm flipH="1">
            <a:off x="899592" y="1690773"/>
            <a:ext cx="151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2013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F1B983-BAF4-4071-93DE-371C10062C8C}"/>
              </a:ext>
            </a:extLst>
          </p:cNvPr>
          <p:cNvSpPr txBox="1"/>
          <p:nvPr/>
        </p:nvSpPr>
        <p:spPr>
          <a:xfrm flipH="1">
            <a:off x="6841232" y="1672191"/>
            <a:ext cx="151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2023</a:t>
            </a:r>
            <a:endParaRPr kumimoji="1" lang="ja-JP" altLang="en-US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1754708-CF35-4377-893E-9511D53A7412}"/>
              </a:ext>
            </a:extLst>
          </p:cNvPr>
          <p:cNvSpPr/>
          <p:nvPr/>
        </p:nvSpPr>
        <p:spPr bwMode="auto">
          <a:xfrm>
            <a:off x="3345595" y="2865669"/>
            <a:ext cx="2378523" cy="214750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>
                <a:latin typeface="Arial" charset="0"/>
                <a:cs typeface="Angsana New" pitchFamily="18" charset="-34"/>
              </a:rPr>
              <a:t>Coverage Expansion of JSBR using Administrative Data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5F151A1-5A70-4FC7-9248-9BDC41269091}"/>
              </a:ext>
            </a:extLst>
          </p:cNvPr>
          <p:cNvSpPr/>
          <p:nvPr/>
        </p:nvSpPr>
        <p:spPr bwMode="auto">
          <a:xfrm>
            <a:off x="6228184" y="2865669"/>
            <a:ext cx="2304250" cy="214750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ngsana New" pitchFamily="18" charset="-34"/>
              </a:rPr>
              <a:t>Improvement of Update Frequency of JSBR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A7637C-88AC-4B00-AA8F-FD94FBD6D46C}"/>
              </a:ext>
            </a:extLst>
          </p:cNvPr>
          <p:cNvSpPr txBox="1"/>
          <p:nvPr/>
        </p:nvSpPr>
        <p:spPr>
          <a:xfrm>
            <a:off x="3887927" y="2500910"/>
            <a:ext cx="194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Effort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25A7B9-892E-4D22-B421-CB403076CB27}"/>
              </a:ext>
            </a:extLst>
          </p:cNvPr>
          <p:cNvSpPr txBox="1"/>
          <p:nvPr/>
        </p:nvSpPr>
        <p:spPr>
          <a:xfrm>
            <a:off x="6752937" y="2502003"/>
            <a:ext cx="194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 Effort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753206-A0EB-48AA-854C-9C0BCC94FDD6}"/>
              </a:ext>
            </a:extLst>
          </p:cNvPr>
          <p:cNvSpPr txBox="1"/>
          <p:nvPr/>
        </p:nvSpPr>
        <p:spPr>
          <a:xfrm>
            <a:off x="3541363" y="5258413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Dimension2: </a:t>
            </a:r>
          </a:p>
          <a:p>
            <a:r>
              <a:rPr kumimoji="1" lang="en-US" altLang="ja-JP" dirty="0"/>
              <a:t>Data Source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BA931C1-E3F8-4C92-9567-8FF5B6EADE1E}"/>
              </a:ext>
            </a:extLst>
          </p:cNvPr>
          <p:cNvSpPr txBox="1"/>
          <p:nvPr/>
        </p:nvSpPr>
        <p:spPr>
          <a:xfrm>
            <a:off x="5880771" y="5307622"/>
            <a:ext cx="311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</a:t>
            </a:r>
            <a:r>
              <a:rPr lang="en-US" altLang="ja-JP" dirty="0"/>
              <a:t>mension3:</a:t>
            </a:r>
          </a:p>
          <a:p>
            <a:r>
              <a:rPr kumimoji="1" lang="en-US" altLang="ja-JP" dirty="0"/>
              <a:t>Maintenance and update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015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856" y="53752"/>
            <a:ext cx="9222704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Effort: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Data Source - Corporate Number -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16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B1C7CB-0A8F-446C-A1D2-7C267D15B878}"/>
              </a:ext>
            </a:extLst>
          </p:cNvPr>
          <p:cNvSpPr txBox="1"/>
          <p:nvPr/>
        </p:nvSpPr>
        <p:spPr>
          <a:xfrm>
            <a:off x="627336" y="1412776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/>
              <a:t>The National Tax Agency in Japan publishes the </a:t>
            </a:r>
            <a:r>
              <a:rPr lang="en-US" altLang="ja-JP" u="sng" dirty="0"/>
              <a:t>“Corporate Number”</a:t>
            </a:r>
            <a:r>
              <a:rPr lang="en-US" altLang="ja-JP" dirty="0"/>
              <a:t> on its website with the name and the location of the head office or principal office of corporations.</a:t>
            </a:r>
            <a:endParaRPr lang="ja-JP" altLang="ja-JP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/>
              <a:t>“Corporate Number” is a 13-digit number, which is freely available administrative data to anyone.</a:t>
            </a:r>
            <a:br>
              <a:rPr lang="en-US" altLang="ja-JP" dirty="0"/>
            </a:br>
            <a:endParaRPr lang="en-US" altLang="ja-JP" dirty="0"/>
          </a:p>
          <a:p>
            <a:pPr>
              <a:spcBef>
                <a:spcPts val="1200"/>
              </a:spcBef>
            </a:pP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1AA6900B-0119-437F-AC86-A319E0724F14}"/>
              </a:ext>
            </a:extLst>
          </p:cNvPr>
          <p:cNvSpPr/>
          <p:nvPr/>
        </p:nvSpPr>
        <p:spPr bwMode="auto">
          <a:xfrm>
            <a:off x="235744" y="3615170"/>
            <a:ext cx="864096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31295B2-5960-447B-8E7A-2469789D7E9C}"/>
              </a:ext>
            </a:extLst>
          </p:cNvPr>
          <p:cNvSpPr/>
          <p:nvPr/>
        </p:nvSpPr>
        <p:spPr bwMode="auto">
          <a:xfrm>
            <a:off x="1309648" y="3452330"/>
            <a:ext cx="7288584" cy="2616101"/>
          </a:xfrm>
          <a:prstGeom prst="roundRect">
            <a:avLst/>
          </a:prstGeom>
          <a:noFill/>
          <a:ln w="9525" cap="flat" cmpd="sng" algn="ctr">
            <a:solidFill>
              <a:srgbClr val="007B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2019, 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compared corporations in JSBR with the ones in the Corporate Number website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ja-JP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added 1.6 million corporations to JSBR.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conducted 2019 EC-BF to capture the activity of the 1.6 million corporations.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confirmed the status of 1.0 million corporations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results in expanding the coverage of JSBR. </a:t>
            </a:r>
            <a:b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DD2FB6A-6930-48F7-8796-0FCAE196F1B1}"/>
              </a:ext>
            </a:extLst>
          </p:cNvPr>
          <p:cNvSpPr/>
          <p:nvPr/>
        </p:nvSpPr>
        <p:spPr bwMode="auto">
          <a:xfrm>
            <a:off x="1619672" y="3224882"/>
            <a:ext cx="1440160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ja-JP" sz="20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Effort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8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9856" y="53752"/>
            <a:ext cx="9222704" cy="1143000"/>
          </a:xfrm>
        </p:spPr>
        <p:txBody>
          <a:bodyPr/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Enterprises added from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Number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17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0F60F8F-9990-4B78-B87D-24D9E80A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3972050" cy="346465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F75AC6-6E36-429A-BEBA-45953B31B923}"/>
              </a:ext>
            </a:extLst>
          </p:cNvPr>
          <p:cNvSpPr txBox="1"/>
          <p:nvPr/>
        </p:nvSpPr>
        <p:spPr>
          <a:xfrm>
            <a:off x="4417640" y="1360115"/>
            <a:ext cx="454684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Enterprises added from Corporate Number concentrate on Metropolitan areas such as Tokyo and Osaka.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them are located in private residence, apartment, or small buildings, which is difficult to find from outside.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Enterprises in “Real estate and goods rental and leasing” are dominant in terms of numbers and sales.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0973ED1-AE74-434D-8F94-9BBBD5201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45" y="4005064"/>
            <a:ext cx="781091" cy="13335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460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9870776" cy="1143000"/>
          </a:xfrm>
        </p:spPr>
        <p:txBody>
          <a:bodyPr/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Effort:</a:t>
            </a:r>
            <a:b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Data Source - New Establishment / Enterprise Inquiry -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18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B1C7CB-0A8F-446C-A1D2-7C267D15B878}"/>
              </a:ext>
            </a:extLst>
          </p:cNvPr>
          <p:cNvSpPr txBox="1"/>
          <p:nvPr/>
        </p:nvSpPr>
        <p:spPr>
          <a:xfrm>
            <a:off x="498376" y="1502688"/>
            <a:ext cx="81472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regularly update the basic items of the enterprises of the top 80% of sales in the JSBR with the combination of the ABS and the EEI in the interim years.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2023, in addition to the EEI for new or closed establishments, we also started to conduct 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EEI targeting the existing enterprises having multiple establishments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updating the basic items of the enterprises of the top 90% of sales in the JSBR with the combination of the ABS and the new EEI.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4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718149"/>
          </a:xfrm>
          <a:solidFill>
            <a:schemeClr val="bg1"/>
          </a:solidFill>
        </p:spPr>
        <p:txBody>
          <a:bodyPr/>
          <a:lstStyle/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JSBR</a:t>
            </a:r>
          </a:p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Recap of Maturity Model</a:t>
            </a:r>
          </a:p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to Improve JSBR</a:t>
            </a:r>
            <a:endParaRPr kumimoji="1" lang="en-US" altLang="ja-JP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1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7068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53752"/>
            <a:ext cx="9222704" cy="1143000"/>
          </a:xfrm>
        </p:spPr>
        <p:txBody>
          <a:bodyPr/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Effort:</a:t>
            </a:r>
            <a:b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Data Source: 2024 Economic Census for Business Frame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19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B1C7CB-0A8F-446C-A1D2-7C267D15B878}"/>
              </a:ext>
            </a:extLst>
          </p:cNvPr>
          <p:cNvSpPr txBox="1"/>
          <p:nvPr/>
        </p:nvSpPr>
        <p:spPr>
          <a:xfrm>
            <a:off x="479456" y="1628800"/>
            <a:ext cx="8208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the cost effectiveness and alleviating the burden on local governments into account, we decided to exclude individual proprietorships without employees which accounts for only 0.4% of total sales in JSBR.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still grasp the basic items of 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 99.6% of  sales in JSBR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b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3832" y="53752"/>
            <a:ext cx="9222704" cy="1143000"/>
          </a:xfrm>
        </p:spPr>
        <p:txBody>
          <a:bodyPr/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Area of the Surveys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Updated Area of JSBR</a:t>
            </a:r>
            <a:endParaRPr lang="ja-JP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20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86ADAB4-D80C-498A-B639-68C3D71CE881}"/>
              </a:ext>
            </a:extLst>
          </p:cNvPr>
          <p:cNvGrpSpPr/>
          <p:nvPr/>
        </p:nvGrpSpPr>
        <p:grpSpPr>
          <a:xfrm>
            <a:off x="2167205" y="625252"/>
            <a:ext cx="5729641" cy="5361078"/>
            <a:chOff x="1564944" y="752133"/>
            <a:chExt cx="5729641" cy="524764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90E58B3-F30C-405C-B0EC-C4EAF5A74066}"/>
                </a:ext>
              </a:extLst>
            </p:cNvPr>
            <p:cNvGrpSpPr/>
            <p:nvPr/>
          </p:nvGrpSpPr>
          <p:grpSpPr>
            <a:xfrm>
              <a:off x="1564944" y="1906334"/>
              <a:ext cx="5729641" cy="3691572"/>
              <a:chOff x="1194121" y="1906334"/>
              <a:chExt cx="6247510" cy="3691572"/>
            </a:xfrm>
          </p:grpSpPr>
          <p:graphicFrame>
            <p:nvGraphicFramePr>
              <p:cNvPr id="11" name="図表 10">
                <a:extLst>
                  <a:ext uri="{FF2B5EF4-FFF2-40B4-BE49-F238E27FC236}">
                    <a16:creationId xmlns:a16="http://schemas.microsoft.com/office/drawing/2014/main" id="{42A6F07B-F3C4-4B5D-917E-1ED3B6F89D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72271995"/>
                  </p:ext>
                </p:extLst>
              </p:nvPr>
            </p:nvGraphicFramePr>
            <p:xfrm>
              <a:off x="3442112" y="1907439"/>
              <a:ext cx="2315227" cy="36904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03B0448-82D0-4566-8730-222112AA6D8A}"/>
                  </a:ext>
                </a:extLst>
              </p:cNvPr>
              <p:cNvSpPr txBox="1"/>
              <p:nvPr/>
            </p:nvSpPr>
            <p:spPr>
              <a:xfrm>
                <a:off x="1194121" y="3534679"/>
                <a:ext cx="6247510" cy="67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ctr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Corporations other than</a:t>
                </a:r>
              </a:p>
              <a:p>
                <a:pPr marR="0" lvl="0" algn="ctr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 the above with </a:t>
                </a:r>
              </a:p>
              <a:p>
                <a:pPr marR="0" lvl="0" algn="ctr" defTabSz="91440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multiple establishments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C1B6F4C-5337-4FD0-A901-57C421FD801E}"/>
                  </a:ext>
                </a:extLst>
              </p:cNvPr>
              <p:cNvSpPr txBox="1"/>
              <p:nvPr/>
            </p:nvSpPr>
            <p:spPr>
              <a:xfrm>
                <a:off x="1924961" y="4219201"/>
                <a:ext cx="4325768" cy="62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ctr" defTabSz="91440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Single Office Corporations other than the above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marR="0" lvl="0" indent="-171450" defTabSz="91440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Individual proprietorships with</a:t>
                </a:r>
                <a:r>
                  <a:rPr kumimoji="0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employees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F5E0509-DAA3-4C5B-83EE-3A7C8C770F2D}"/>
                  </a:ext>
                </a:extLst>
              </p:cNvPr>
              <p:cNvSpPr txBox="1"/>
              <p:nvPr/>
            </p:nvSpPr>
            <p:spPr>
              <a:xfrm>
                <a:off x="2383564" y="4964259"/>
                <a:ext cx="4325766" cy="625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ctr" defTabSz="91440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Individual proprietorships</a:t>
                </a:r>
              </a:p>
              <a:p>
                <a:pPr marR="0" lvl="0" algn="ctr" defTabSz="91440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  without employees</a:t>
                </a:r>
              </a:p>
            </p:txBody>
          </p: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C5737DF3-2EB7-4136-B922-60089485A4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672407" y="4191691"/>
                <a:ext cx="2366319" cy="23214"/>
              </a:xfrm>
              <a:prstGeom prst="line">
                <a:avLst/>
              </a:prstGeom>
              <a:solidFill>
                <a:srgbClr val="0F6FC6"/>
              </a:solidFill>
              <a:ln w="222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5CADD73B-91FD-4328-9828-1883398E1A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57522" y="3520668"/>
                <a:ext cx="1603271" cy="129"/>
              </a:xfrm>
              <a:prstGeom prst="line">
                <a:avLst/>
              </a:prstGeom>
              <a:solidFill>
                <a:srgbClr val="0F6FC6"/>
              </a:solidFill>
              <a:ln w="222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1A21ACBC-D15E-4694-A629-06C653BE26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35577" y="1906334"/>
                <a:ext cx="3977350" cy="1106"/>
              </a:xfrm>
              <a:prstGeom prst="line">
                <a:avLst/>
              </a:prstGeom>
              <a:solidFill>
                <a:srgbClr val="0F6FC6"/>
              </a:solidFill>
              <a:ln w="222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BA08BB77-4C2D-45B6-9A22-2E3ABD66E2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460795" y="1910812"/>
                <a:ext cx="0" cy="1621135"/>
              </a:xfrm>
              <a:prstGeom prst="straightConnector1">
                <a:avLst/>
              </a:prstGeom>
              <a:solidFill>
                <a:srgbClr val="0F6FC6"/>
              </a:solidFill>
              <a:ln w="31750" cap="flat" cmpd="sng" algn="ctr">
                <a:solidFill>
                  <a:srgbClr val="FF99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9CC46C75-C3A5-44E4-989D-073AFB02B0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525260" y="1922419"/>
                <a:ext cx="1" cy="2990840"/>
              </a:xfrm>
              <a:prstGeom prst="straightConnector1">
                <a:avLst/>
              </a:prstGeom>
              <a:solidFill>
                <a:srgbClr val="0F6FC6"/>
              </a:solidFill>
              <a:ln w="31750" cap="flat" cmpd="sng" algn="ctr">
                <a:solidFill>
                  <a:srgbClr val="FF99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FA8C532-945F-4DE5-B368-1627918C719A}"/>
                  </a:ext>
                </a:extLst>
              </p:cNvPr>
              <p:cNvSpPr txBox="1"/>
              <p:nvPr/>
            </p:nvSpPr>
            <p:spPr>
              <a:xfrm>
                <a:off x="3502407" y="2419767"/>
                <a:ext cx="2238054" cy="63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ctr" defTabSz="91440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Corporations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2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【Top 80% of Sales】</a:t>
                </a:r>
              </a:p>
            </p:txBody>
          </p: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70231E28-2755-468C-872C-5EDAFA016A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1227" y="4913259"/>
                <a:ext cx="3424033" cy="0"/>
              </a:xfrm>
              <a:prstGeom prst="line">
                <a:avLst/>
              </a:prstGeom>
              <a:solidFill>
                <a:srgbClr val="0F6FC6"/>
              </a:solidFill>
              <a:ln w="222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B241B048-9D71-4CF3-A10E-E6AB8A839A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98860" y="1922419"/>
                <a:ext cx="0" cy="2292486"/>
              </a:xfrm>
              <a:prstGeom prst="straightConnector1">
                <a:avLst/>
              </a:prstGeom>
              <a:solidFill>
                <a:srgbClr val="0F6FC6"/>
              </a:solidFill>
              <a:ln w="31750" cap="flat" cmpd="sng" algn="ctr">
                <a:solidFill>
                  <a:srgbClr val="FF99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ECA33624-6D8F-4A6E-9639-97CD3D89A5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012927" y="1907439"/>
                <a:ext cx="1" cy="3690467"/>
              </a:xfrm>
              <a:prstGeom prst="straightConnector1">
                <a:avLst/>
              </a:prstGeom>
              <a:solidFill>
                <a:srgbClr val="0F6FC6"/>
              </a:solidFill>
              <a:ln w="31750" cap="flat" cmpd="sng" algn="ctr">
                <a:solidFill>
                  <a:srgbClr val="FF9900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B901947A-ABBD-46E4-860A-B7A12D4DA9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139528" y="5589760"/>
                <a:ext cx="3873398" cy="8146"/>
              </a:xfrm>
              <a:prstGeom prst="line">
                <a:avLst/>
              </a:prstGeom>
              <a:solidFill>
                <a:srgbClr val="0F6FC6"/>
              </a:solidFill>
              <a:ln w="222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18AB127-453D-46D5-912F-F09DE0B4DD95}"/>
                </a:ext>
              </a:extLst>
            </p:cNvPr>
            <p:cNvSpPr txBox="1"/>
            <p:nvPr/>
          </p:nvSpPr>
          <p:spPr>
            <a:xfrm>
              <a:off x="5534251" y="752133"/>
              <a:ext cx="338554" cy="46893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ABS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Interim Years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Every Year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E63C249-17CF-4F9A-8971-E6C868714D51}"/>
                </a:ext>
              </a:extLst>
            </p:cNvPr>
            <p:cNvSpPr txBox="1"/>
            <p:nvPr/>
          </p:nvSpPr>
          <p:spPr>
            <a:xfrm>
              <a:off x="6513992" y="1245829"/>
              <a:ext cx="338554" cy="41762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EC-BF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Interim Years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Every Five Year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5129840-FF73-43FB-886D-0495B58A18AF}"/>
                </a:ext>
              </a:extLst>
            </p:cNvPr>
            <p:cNvSpPr txBox="1"/>
            <p:nvPr/>
          </p:nvSpPr>
          <p:spPr>
            <a:xfrm>
              <a:off x="6059312" y="1310409"/>
              <a:ext cx="338554" cy="46893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New EEI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Interim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Years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Years other than EC-BF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96ECE96-05B9-4BB3-8B83-F3ED013E06D1}"/>
                </a:ext>
              </a:extLst>
            </p:cNvPr>
            <p:cNvSpPr txBox="1"/>
            <p:nvPr/>
          </p:nvSpPr>
          <p:spPr>
            <a:xfrm>
              <a:off x="6953175" y="792439"/>
              <a:ext cx="338554" cy="46893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EC-BA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EC Year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0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Every Five Year</a:t>
              </a: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</p:grpSp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349F2F63-5108-4FD8-91BF-06D5A58E61BF}"/>
              </a:ext>
            </a:extLst>
          </p:cNvPr>
          <p:cNvSpPr/>
          <p:nvPr/>
        </p:nvSpPr>
        <p:spPr bwMode="auto">
          <a:xfrm>
            <a:off x="3280157" y="1836173"/>
            <a:ext cx="455742" cy="160185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F25FBA3-8DA4-45A6-BB1E-EEAB01DC6A4A}"/>
              </a:ext>
            </a:extLst>
          </p:cNvPr>
          <p:cNvSpPr txBox="1"/>
          <p:nvPr/>
        </p:nvSpPr>
        <p:spPr>
          <a:xfrm rot="5400000">
            <a:off x="2420711" y="2510295"/>
            <a:ext cx="1424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80% of sales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左中かっこ 26">
            <a:extLst>
              <a:ext uri="{FF2B5EF4-FFF2-40B4-BE49-F238E27FC236}">
                <a16:creationId xmlns:a16="http://schemas.microsoft.com/office/drawing/2014/main" id="{12977761-0EEC-41FC-A626-41195BDBB807}"/>
              </a:ext>
            </a:extLst>
          </p:cNvPr>
          <p:cNvSpPr/>
          <p:nvPr/>
        </p:nvSpPr>
        <p:spPr bwMode="auto">
          <a:xfrm>
            <a:off x="2515389" y="1867250"/>
            <a:ext cx="525204" cy="228896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74A314-3F7E-42C6-95AE-120A00E74895}"/>
              </a:ext>
            </a:extLst>
          </p:cNvPr>
          <p:cNvSpPr txBox="1"/>
          <p:nvPr/>
        </p:nvSpPr>
        <p:spPr>
          <a:xfrm rot="5400000">
            <a:off x="1621212" y="2909064"/>
            <a:ext cx="1424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90% of sales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左中かっこ 28">
            <a:extLst>
              <a:ext uri="{FF2B5EF4-FFF2-40B4-BE49-F238E27FC236}">
                <a16:creationId xmlns:a16="http://schemas.microsoft.com/office/drawing/2014/main" id="{42F11528-0CCB-432A-9195-3A0CE172EEE7}"/>
              </a:ext>
            </a:extLst>
          </p:cNvPr>
          <p:cNvSpPr/>
          <p:nvPr/>
        </p:nvSpPr>
        <p:spPr bwMode="auto">
          <a:xfrm>
            <a:off x="1604493" y="1805558"/>
            <a:ext cx="595293" cy="306966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3C3F7EF-5852-4585-B3F4-6B8DEF1B0918}"/>
              </a:ext>
            </a:extLst>
          </p:cNvPr>
          <p:cNvSpPr txBox="1"/>
          <p:nvPr/>
        </p:nvSpPr>
        <p:spPr>
          <a:xfrm rot="5400000">
            <a:off x="334215" y="3187916"/>
            <a:ext cx="175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99.6% of sales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6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1143000"/>
          </a:xfrm>
        </p:spPr>
        <p:txBody>
          <a:bodyPr/>
          <a:lstStyle/>
          <a:p>
            <a:pPr marL="801688" indent="-801688">
              <a:tabLst>
                <a:tab pos="901700" algn="l"/>
              </a:tabLst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(Ref) Survey Method of 2024 Economic Census for Business Frame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21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B1C7CB-0A8F-446C-A1D2-7C267D15B878}"/>
              </a:ext>
            </a:extLst>
          </p:cNvPr>
          <p:cNvSpPr txBox="1"/>
          <p:nvPr/>
        </p:nvSpPr>
        <p:spPr>
          <a:xfrm>
            <a:off x="477888" y="1828562"/>
            <a:ext cx="820891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going to carry out the Census in an online precedence fashion to boost the online response rate. </a:t>
            </a:r>
          </a:p>
          <a:p>
            <a:pPr marL="450850" indent="-187325">
              <a:spcBef>
                <a:spcPts val="600"/>
              </a:spcBef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Government goal of online response rate in economic statistical surveys is 80%.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only apply online and mailing survey, i.e., no enumerator.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b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1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31032" y="2708920"/>
            <a:ext cx="8712968" cy="1008112"/>
          </a:xfrm>
          <a:solidFill>
            <a:schemeClr val="bg1"/>
          </a:solidFill>
        </p:spPr>
        <p:txBody>
          <a:bodyPr/>
          <a:lstStyle/>
          <a:p>
            <a:pPr marL="625475" indent="-625475">
              <a:buNone/>
            </a:pP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Ⅴ. Schedule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22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3489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63544" y="6368146"/>
            <a:ext cx="2133600" cy="457200"/>
          </a:xfrm>
        </p:spPr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23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EDDE7314-00B3-4749-BBBC-56B276AA2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67136"/>
              </p:ext>
            </p:extLst>
          </p:nvPr>
        </p:nvGraphicFramePr>
        <p:xfrm>
          <a:off x="58268" y="2204864"/>
          <a:ext cx="8978228" cy="3064935"/>
        </p:xfrm>
        <a:graphic>
          <a:graphicData uri="http://schemas.openxmlformats.org/drawingml/2006/table">
            <a:tbl>
              <a:tblPr firstRow="1" bandRow="1"/>
              <a:tblGrid>
                <a:gridCol w="1492715">
                  <a:extLst>
                    <a:ext uri="{9D8B030D-6E8A-4147-A177-3AD203B41FA5}">
                      <a16:colId xmlns:a16="http://schemas.microsoft.com/office/drawing/2014/main" val="604583251"/>
                    </a:ext>
                  </a:extLst>
                </a:gridCol>
                <a:gridCol w="1492715">
                  <a:extLst>
                    <a:ext uri="{9D8B030D-6E8A-4147-A177-3AD203B41FA5}">
                      <a16:colId xmlns:a16="http://schemas.microsoft.com/office/drawing/2014/main" val="2867406293"/>
                    </a:ext>
                  </a:extLst>
                </a:gridCol>
                <a:gridCol w="1491801">
                  <a:extLst>
                    <a:ext uri="{9D8B030D-6E8A-4147-A177-3AD203B41FA5}">
                      <a16:colId xmlns:a16="http://schemas.microsoft.com/office/drawing/2014/main" val="3448522820"/>
                    </a:ext>
                  </a:extLst>
                </a:gridCol>
                <a:gridCol w="1491801">
                  <a:extLst>
                    <a:ext uri="{9D8B030D-6E8A-4147-A177-3AD203B41FA5}">
                      <a16:colId xmlns:a16="http://schemas.microsoft.com/office/drawing/2014/main" val="2386065401"/>
                    </a:ext>
                  </a:extLst>
                </a:gridCol>
                <a:gridCol w="1517395">
                  <a:extLst>
                    <a:ext uri="{9D8B030D-6E8A-4147-A177-3AD203B41FA5}">
                      <a16:colId xmlns:a16="http://schemas.microsoft.com/office/drawing/2014/main" val="613889329"/>
                    </a:ext>
                  </a:extLst>
                </a:gridCol>
                <a:gridCol w="1491801">
                  <a:extLst>
                    <a:ext uri="{9D8B030D-6E8A-4147-A177-3AD203B41FA5}">
                      <a16:colId xmlns:a16="http://schemas.microsoft.com/office/drawing/2014/main" val="1427642893"/>
                    </a:ext>
                  </a:extLst>
                </a:gridCol>
              </a:tblGrid>
              <a:tr h="48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Base Year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Interim Years</a:t>
                      </a:r>
                      <a:endParaRPr lang="ja-JP" sz="32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Base Year</a:t>
                      </a:r>
                      <a:endParaRPr lang="ja-JP" sz="32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7213"/>
                  </a:ext>
                </a:extLst>
              </a:tr>
              <a:tr h="980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2021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2022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2023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2024 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2025</a:t>
                      </a:r>
                      <a:endParaRPr lang="ja-JP" sz="32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ja-JP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32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2026</a:t>
                      </a:r>
                      <a:endParaRPr lang="ja-JP" sz="32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Plan</a:t>
                      </a:r>
                      <a:r>
                        <a:rPr lang="ja-JP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32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36978"/>
                  </a:ext>
                </a:extLst>
              </a:tr>
              <a:tr h="16039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EC-BA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39370" marB="393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ABS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EEI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39370" marB="393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ABS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altLang="ja-JP" sz="2400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US" sz="2400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EEI</a:t>
                      </a:r>
                      <a:endParaRPr lang="ja-JP" sz="3200" u="sng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39370" marB="393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ABS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sz="2400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EC-BF</a:t>
                      </a:r>
                      <a:endParaRPr lang="ja-JP" sz="3200" u="sng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39370" marB="393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ABS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altLang="ja-JP" sz="2400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US" sz="2400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EEI</a:t>
                      </a:r>
                      <a:endParaRPr lang="ja-JP" sz="3200" u="sng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39370" marB="393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EC-BA</a:t>
                      </a:r>
                      <a:endParaRPr lang="ja-JP" sz="32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9685" marR="19685" marT="39370" marB="393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807320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A0824C-B7EE-415A-A2AC-FD271481FD3C}"/>
              </a:ext>
            </a:extLst>
          </p:cNvPr>
          <p:cNvSpPr txBox="1"/>
          <p:nvPr/>
        </p:nvSpPr>
        <p:spPr>
          <a:xfrm flipH="1">
            <a:off x="1591661" y="162533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The Cycle of Surveys Used to Update the JSBR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67431B-9ECB-47FD-A11E-EC54B31B3836}"/>
              </a:ext>
            </a:extLst>
          </p:cNvPr>
          <p:cNvSpPr txBox="1"/>
          <p:nvPr/>
        </p:nvSpPr>
        <p:spPr>
          <a:xfrm>
            <a:off x="242872" y="477647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(100%)*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510F96-425A-460E-A324-F353FEB91737}"/>
              </a:ext>
            </a:extLst>
          </p:cNvPr>
          <p:cNvSpPr txBox="1"/>
          <p:nvPr/>
        </p:nvSpPr>
        <p:spPr>
          <a:xfrm>
            <a:off x="1805832" y="477647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(8</a:t>
            </a:r>
            <a:r>
              <a:rPr kumimoji="1" lang="en-US" altLang="ja-JP" dirty="0"/>
              <a:t>0%)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5A7398-369E-49D0-B08D-E118E63DF12B}"/>
              </a:ext>
            </a:extLst>
          </p:cNvPr>
          <p:cNvSpPr txBox="1"/>
          <p:nvPr/>
        </p:nvSpPr>
        <p:spPr>
          <a:xfrm>
            <a:off x="3334786" y="476625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(90%)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3E5277-E5A1-4618-942D-FC0AC4016892}"/>
              </a:ext>
            </a:extLst>
          </p:cNvPr>
          <p:cNvSpPr txBox="1"/>
          <p:nvPr/>
        </p:nvSpPr>
        <p:spPr>
          <a:xfrm>
            <a:off x="4806878" y="477647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(99.6%)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77D86C-6FD2-49A5-863A-E988DD5DA2D2}"/>
              </a:ext>
            </a:extLst>
          </p:cNvPr>
          <p:cNvSpPr txBox="1"/>
          <p:nvPr/>
        </p:nvSpPr>
        <p:spPr>
          <a:xfrm>
            <a:off x="6335832" y="476625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(90%)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D9B044-8C8D-4540-83BA-F388C8B4CCBC}"/>
              </a:ext>
            </a:extLst>
          </p:cNvPr>
          <p:cNvSpPr txBox="1"/>
          <p:nvPr/>
        </p:nvSpPr>
        <p:spPr>
          <a:xfrm>
            <a:off x="7725742" y="476623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(100%)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40D4B08-7DE7-4305-A72F-65235B795A10}"/>
              </a:ext>
            </a:extLst>
          </p:cNvPr>
          <p:cNvSpPr txBox="1"/>
          <p:nvPr/>
        </p:nvSpPr>
        <p:spPr>
          <a:xfrm>
            <a:off x="360234" y="5480418"/>
            <a:ext cx="2187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The coverage of JSBR</a:t>
            </a:r>
          </a:p>
        </p:txBody>
      </p:sp>
    </p:spTree>
    <p:extLst>
      <p:ext uri="{BB962C8B-B14F-4D97-AF65-F5344CB8AC3E}">
        <p14:creationId xmlns:p14="http://schemas.microsoft.com/office/powerpoint/2010/main" val="44178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D7E7C-0E67-4E13-9E6A-9579C190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2F5F7D-F714-422A-9909-F0B99DA5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5615"/>
            <a:ext cx="8229600" cy="4718149"/>
          </a:xfrm>
        </p:spPr>
        <p:txBody>
          <a:bodyPr/>
          <a:lstStyle/>
          <a:p>
            <a:pPr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source of JSBR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hybrid of survey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results, Economic Census and Annual Business Survey, and administrative data.</a:t>
            </a:r>
          </a:p>
          <a:p>
            <a:pPr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effort: we expanded the coverage of JSBR using new data source: Corporate Number.</a:t>
            </a:r>
          </a:p>
          <a:p>
            <a:pPr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effort: we developed the EEI and the EC-BF to improve the update frequency of JSBR.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50F2DB-BF00-4D3B-BD59-C818806A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24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271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D7E7C-0E67-4E13-9E6A-9579C190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Challenge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2F5F7D-F714-422A-9909-F0B99DA5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40" y="1787469"/>
            <a:ext cx="8229600" cy="3081692"/>
          </a:xfrm>
        </p:spPr>
        <p:txBody>
          <a:bodyPr/>
          <a:lstStyle/>
          <a:p>
            <a:pPr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Grasping individual proprietorships with administrative data</a:t>
            </a:r>
          </a:p>
          <a:p>
            <a:pPr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Catching closing business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50F2DB-BF00-4D3B-BD59-C818806A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25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090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 bwMode="auto">
          <a:xfrm>
            <a:off x="1143000" y="1719801"/>
            <a:ext cx="6858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Garamond" pitchFamily="18" charset="0"/>
                <a:cs typeface="Angsana New" pitchFamily="18" charset="-34"/>
              </a:defRPr>
            </a:lvl9pPr>
          </a:lstStyle>
          <a:p>
            <a:pPr algn="ctr"/>
            <a:r>
              <a:rPr lang="en-US" altLang="ja-JP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5060580"/>
            <a:ext cx="7344816" cy="830997"/>
          </a:xfrm>
          <a:prstGeom prst="rect">
            <a:avLst/>
          </a:prstGeom>
          <a:noFill/>
          <a:ln w="15875" cmpd="dbl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Bureau, </a:t>
            </a: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government office of the Ministry of Internal Affairs and Communications, </a:t>
            </a: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19-1, Wakamatsu-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Shinjuku-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Tokyo 162-8668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A7D4060-B2A5-4401-9C73-10E7F92DD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420888"/>
            <a:ext cx="2330605" cy="22219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2FAE13B-A3D6-4B4A-B954-316FBC83D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373" y="2577819"/>
            <a:ext cx="1945907" cy="206504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52982B-5566-4DE5-968F-1320FC6600AD}"/>
              </a:ext>
            </a:extLst>
          </p:cNvPr>
          <p:cNvSpPr txBox="1"/>
          <p:nvPr/>
        </p:nvSpPr>
        <p:spPr>
          <a:xfrm>
            <a:off x="2798503" y="4592545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Census-</a:t>
            </a:r>
            <a:r>
              <a:rPr kumimoji="1" lang="en-US" altLang="ja-JP" dirty="0" err="1"/>
              <a:t>kun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75C89F-68FA-4C3D-BFCF-7BD45F987A9C}"/>
              </a:ext>
            </a:extLst>
          </p:cNvPr>
          <p:cNvSpPr txBox="1"/>
          <p:nvPr/>
        </p:nvSpPr>
        <p:spPr>
          <a:xfrm>
            <a:off x="5132323" y="4642862"/>
            <a:ext cx="13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Mirai-chan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71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55576" y="3068960"/>
            <a:ext cx="7164796" cy="10081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Ⅰ. Introduction to JSBR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2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25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D23F0C6-A657-4FAD-BC6A-BC4A89D07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96" y="1140759"/>
            <a:ext cx="1361284" cy="1085786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5270417-8BF6-4B17-AB21-44ED6FF6FC8F}"/>
              </a:ext>
            </a:extLst>
          </p:cNvPr>
          <p:cNvSpPr/>
          <p:nvPr/>
        </p:nvSpPr>
        <p:spPr>
          <a:xfrm>
            <a:off x="6888570" y="2380122"/>
            <a:ext cx="2147926" cy="3765180"/>
          </a:xfrm>
          <a:prstGeom prst="rect">
            <a:avLst/>
          </a:prstGeom>
          <a:solidFill>
            <a:srgbClr val="EBD1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eiryo UI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JSBR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3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 26</a:t>
            </a:r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C3FCF8F-0546-4905-A300-36D3B98DA404}"/>
              </a:ext>
            </a:extLst>
          </p:cNvPr>
          <p:cNvGrpSpPr/>
          <p:nvPr/>
        </p:nvGrpSpPr>
        <p:grpSpPr>
          <a:xfrm>
            <a:off x="473441" y="1542242"/>
            <a:ext cx="8485612" cy="4687152"/>
            <a:chOff x="262852" y="1857429"/>
            <a:chExt cx="8485612" cy="3186528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6689D0D-046F-436D-92D0-A1B10B0407C4}"/>
                </a:ext>
              </a:extLst>
            </p:cNvPr>
            <p:cNvSpPr/>
            <p:nvPr/>
          </p:nvSpPr>
          <p:spPr>
            <a:xfrm>
              <a:off x="262852" y="2014183"/>
              <a:ext cx="3124544" cy="2984606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23" name="円柱 22">
              <a:extLst>
                <a:ext uri="{FF2B5EF4-FFF2-40B4-BE49-F238E27FC236}">
                  <a16:creationId xmlns:a16="http://schemas.microsoft.com/office/drawing/2014/main" id="{791E8031-39A3-46F4-A309-D7698FF7C846}"/>
                </a:ext>
              </a:extLst>
            </p:cNvPr>
            <p:cNvSpPr/>
            <p:nvPr/>
          </p:nvSpPr>
          <p:spPr>
            <a:xfrm>
              <a:off x="3592108" y="2223349"/>
              <a:ext cx="2541147" cy="2820608"/>
            </a:xfrm>
            <a:prstGeom prst="can">
              <a:avLst>
                <a:gd name="adj" fmla="val 15129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E568335-CCEB-4901-945E-BE8EE50C4FBA}"/>
                </a:ext>
              </a:extLst>
            </p:cNvPr>
            <p:cNvSpPr txBox="1"/>
            <p:nvPr/>
          </p:nvSpPr>
          <p:spPr>
            <a:xfrm>
              <a:off x="4002800" y="1857429"/>
              <a:ext cx="1794175" cy="50217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Statistical Business Register in Japan</a:t>
              </a: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　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(JSBR)</a:t>
              </a: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 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8DF64F4F-506A-4AB6-86F8-E3AE8E794E5A}"/>
                </a:ext>
              </a:extLst>
            </p:cNvPr>
            <p:cNvSpPr/>
            <p:nvPr/>
          </p:nvSpPr>
          <p:spPr>
            <a:xfrm>
              <a:off x="3691600" y="2835464"/>
              <a:ext cx="2262440" cy="1738641"/>
            </a:xfrm>
            <a:prstGeom prst="round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Name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Location</a:t>
              </a:r>
            </a:p>
            <a:p>
              <a:pPr marL="88900" marR="0" lvl="0" indent="-88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Number of Employees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Industry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 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Type</a:t>
              </a:r>
            </a:p>
            <a:p>
              <a:pPr marL="84138" marR="0" lvl="0" indent="-841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Capital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 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Amounts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Sales, etc.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F304E8A4-CE17-4B95-A2A1-67089A1DA12F}"/>
                </a:ext>
              </a:extLst>
            </p:cNvPr>
            <p:cNvSpPr/>
            <p:nvPr/>
          </p:nvSpPr>
          <p:spPr>
            <a:xfrm>
              <a:off x="4409573" y="2723922"/>
              <a:ext cx="875068" cy="2330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Items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BFD651A-C75A-4C04-8D31-0A31FC2F0797}"/>
                </a:ext>
              </a:extLst>
            </p:cNvPr>
            <p:cNvSpPr/>
            <p:nvPr/>
          </p:nvSpPr>
          <p:spPr>
            <a:xfrm>
              <a:off x="358155" y="2321802"/>
              <a:ext cx="2855973" cy="145313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Economic Census for Business Frame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  (EC-BF)</a:t>
              </a:r>
              <a:endPara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Economic Census for Business Activity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  (EC-BA)</a:t>
              </a:r>
              <a:endPara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・</a:t>
              </a:r>
              <a:r>
                <a:rPr kumimoji="0" lang="en-US" altLang="ja-JP" sz="1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Annual Business Survey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  </a:t>
              </a:r>
              <a:r>
                <a:rPr kumimoji="0" lang="en-US" altLang="ja-JP" sz="1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(ABS)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  <a:p>
              <a:r>
                <a:rPr lang="en-US" altLang="ja-JP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*Profiling Activity: At the National Statistics Center, dedicated personnel assigned to each major 5,000 companies regularly grasp corporate information and support the above surveys.</a:t>
              </a:r>
            </a:p>
          </p:txBody>
        </p:sp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6FB3D247-E181-4815-94A5-7EA88ED72C83}"/>
                </a:ext>
              </a:extLst>
            </p:cNvPr>
            <p:cNvSpPr/>
            <p:nvPr/>
          </p:nvSpPr>
          <p:spPr>
            <a:xfrm>
              <a:off x="327928" y="2161046"/>
              <a:ext cx="1368000" cy="18831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Survey Results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D3C819F-7293-4F46-B0AB-788584035C40}"/>
                </a:ext>
              </a:extLst>
            </p:cNvPr>
            <p:cNvSpPr/>
            <p:nvPr/>
          </p:nvSpPr>
          <p:spPr>
            <a:xfrm>
              <a:off x="365314" y="4199472"/>
              <a:ext cx="2855973" cy="69429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Grasping New Establishments and Closing Establishments with </a:t>
              </a: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Administrative data</a:t>
              </a: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（</a:t>
              </a:r>
              <a:r>
                <a:rPr kumimoji="0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Labor Insurance Data, Commercial and Corporation Registration</a:t>
              </a: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）</a:t>
              </a:r>
              <a:endPara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CA54F967-7E49-45BB-AD63-0A61FF5B6FC5}"/>
                </a:ext>
              </a:extLst>
            </p:cNvPr>
            <p:cNvSpPr/>
            <p:nvPr/>
          </p:nvSpPr>
          <p:spPr>
            <a:xfrm>
              <a:off x="7762284" y="2789242"/>
              <a:ext cx="986179" cy="50006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Conduct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Surveys 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46AC132-369E-4523-B416-A0EB253CD440}"/>
                </a:ext>
              </a:extLst>
            </p:cNvPr>
            <p:cNvSpPr/>
            <p:nvPr/>
          </p:nvSpPr>
          <p:spPr>
            <a:xfrm>
              <a:off x="7771586" y="4199472"/>
              <a:ext cx="976878" cy="50006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Produce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Statistics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D16D1ADB-2446-4C0B-B0B8-062CB4534AB8}"/>
                </a:ext>
              </a:extLst>
            </p:cNvPr>
            <p:cNvSpPr/>
            <p:nvPr/>
          </p:nvSpPr>
          <p:spPr>
            <a:xfrm>
              <a:off x="365314" y="3915109"/>
              <a:ext cx="2756263" cy="35868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eiryo UI"/>
                  <a:cs typeface="Times New Roman" panose="02020603050405020304" pitchFamily="18" charset="0"/>
                </a:rPr>
                <a:t>Establishment / Enterprise Inquiry (EEI)</a:t>
              </a:r>
              <a:endPara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33" name="矢印: 右 32">
              <a:extLst>
                <a:ext uri="{FF2B5EF4-FFF2-40B4-BE49-F238E27FC236}">
                  <a16:creationId xmlns:a16="http://schemas.microsoft.com/office/drawing/2014/main" id="{B2CFCFB2-FC37-4ECD-A8F7-83F5A41045B7}"/>
                </a:ext>
              </a:extLst>
            </p:cNvPr>
            <p:cNvSpPr/>
            <p:nvPr/>
          </p:nvSpPr>
          <p:spPr>
            <a:xfrm>
              <a:off x="5815791" y="3408880"/>
              <a:ext cx="391877" cy="678456"/>
            </a:xfrm>
            <a:prstGeom prst="rightArrow">
              <a:avLst>
                <a:gd name="adj1" fmla="val 55593"/>
                <a:gd name="adj2" fmla="val 34454"/>
              </a:avLst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 altLang="ja-JP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34" name="矢印: 右 33">
              <a:extLst>
                <a:ext uri="{FF2B5EF4-FFF2-40B4-BE49-F238E27FC236}">
                  <a16:creationId xmlns:a16="http://schemas.microsoft.com/office/drawing/2014/main" id="{EE922C41-3B93-483E-B8EF-5C4F43E34419}"/>
                </a:ext>
              </a:extLst>
            </p:cNvPr>
            <p:cNvSpPr/>
            <p:nvPr/>
          </p:nvSpPr>
          <p:spPr>
            <a:xfrm>
              <a:off x="3146874" y="2697497"/>
              <a:ext cx="514159" cy="6120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2A01052-E4DA-4DE8-93E2-674202EF7CF4}"/>
                </a:ext>
              </a:extLst>
            </p:cNvPr>
            <p:cNvSpPr txBox="1"/>
            <p:nvPr/>
          </p:nvSpPr>
          <p:spPr>
            <a:xfrm>
              <a:off x="6391054" y="2240820"/>
              <a:ext cx="1896086" cy="20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  <p:sp>
          <p:nvSpPr>
            <p:cNvPr id="36" name="矢印: 右 35">
              <a:extLst>
                <a:ext uri="{FF2B5EF4-FFF2-40B4-BE49-F238E27FC236}">
                  <a16:creationId xmlns:a16="http://schemas.microsoft.com/office/drawing/2014/main" id="{2F7959D4-352A-4F58-A5C1-339099F94CD2}"/>
                </a:ext>
              </a:extLst>
            </p:cNvPr>
            <p:cNvSpPr/>
            <p:nvPr/>
          </p:nvSpPr>
          <p:spPr>
            <a:xfrm>
              <a:off x="3146874" y="4054456"/>
              <a:ext cx="544726" cy="612000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eiryo UI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3E4AEFC-C28B-4F6F-A50D-855CCEDAA529}"/>
              </a:ext>
            </a:extLst>
          </p:cNvPr>
          <p:cNvSpPr/>
          <p:nvPr/>
        </p:nvSpPr>
        <p:spPr bwMode="auto">
          <a:xfrm>
            <a:off x="755576" y="1580280"/>
            <a:ext cx="2138241" cy="276999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Sources of JSBR</a:t>
            </a:r>
            <a:endParaRPr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3A87B0CA-38C4-49AC-B645-5E58F86477E3}"/>
              </a:ext>
            </a:extLst>
          </p:cNvPr>
          <p:cNvSpPr/>
          <p:nvPr/>
        </p:nvSpPr>
        <p:spPr bwMode="auto">
          <a:xfrm>
            <a:off x="7418894" y="2218566"/>
            <a:ext cx="1338015" cy="307777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endParaRPr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4CC274B-0977-4FAB-8143-146A413B5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25" y="4780872"/>
            <a:ext cx="1058840" cy="10588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32A826D-5BD6-4DC1-B97D-CA34A050AB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07" y="2825317"/>
            <a:ext cx="949450" cy="949450"/>
          </a:xfrm>
          <a:prstGeom prst="rect">
            <a:avLst/>
          </a:prstGeom>
        </p:spPr>
      </p:pic>
      <p:sp>
        <p:nvSpPr>
          <p:cNvPr id="42" name="フローチャート: 記憶データ 41">
            <a:extLst>
              <a:ext uri="{FF2B5EF4-FFF2-40B4-BE49-F238E27FC236}">
                <a16:creationId xmlns:a16="http://schemas.microsoft.com/office/drawing/2014/main" id="{58E6C6F4-3D65-4A6A-9200-087B2CB54A31}"/>
              </a:ext>
            </a:extLst>
          </p:cNvPr>
          <p:cNvSpPr/>
          <p:nvPr/>
        </p:nvSpPr>
        <p:spPr>
          <a:xfrm>
            <a:off x="6442907" y="3938817"/>
            <a:ext cx="1691776" cy="715714"/>
          </a:xfrm>
          <a:prstGeom prst="flowChartOnlineStorag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Annual Frame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2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840" y="0"/>
            <a:ext cx="9222704" cy="1143000"/>
          </a:xfrm>
        </p:spPr>
        <p:txBody>
          <a:bodyPr/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of Each Record in JSBR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49262" y="6459315"/>
            <a:ext cx="2133600" cy="457200"/>
          </a:xfrm>
        </p:spPr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4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A1B620E-9678-4D77-BDE7-B66BB2B2BCB6}"/>
              </a:ext>
            </a:extLst>
          </p:cNvPr>
          <p:cNvSpPr txBox="1"/>
          <p:nvPr/>
        </p:nvSpPr>
        <p:spPr>
          <a:xfrm>
            <a:off x="179512" y="2012433"/>
            <a:ext cx="3456384" cy="1971791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タイトル 7">
            <a:extLst>
              <a:ext uri="{FF2B5EF4-FFF2-40B4-BE49-F238E27FC236}">
                <a16:creationId xmlns:a16="http://schemas.microsoft.com/office/drawing/2014/main" id="{0FDF94F7-1FBB-45BA-8DB6-057A1D9200FE}"/>
              </a:ext>
            </a:extLst>
          </p:cNvPr>
          <p:cNvSpPr txBox="1">
            <a:spLocks/>
          </p:cNvSpPr>
          <p:nvPr/>
        </p:nvSpPr>
        <p:spPr>
          <a:xfrm>
            <a:off x="472034" y="1237425"/>
            <a:ext cx="2850927" cy="829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z="2400" dirty="0">
                <a:solidFill>
                  <a:prstClr val="black"/>
                </a:solidFill>
                <a:latin typeface="Calibri Light" panose="020F0302020204030204"/>
                <a:ea typeface="游ゴシック Light" panose="020B0300000000000000" pitchFamily="50" charset="-128"/>
              </a:rPr>
              <a:t>Enterprise: Legal Unit</a:t>
            </a:r>
            <a:endParaRPr kumimoji="0" lang="ja-JP" altLang="en-US" sz="2400" dirty="0">
              <a:solidFill>
                <a:prstClr val="black"/>
              </a:solidFill>
              <a:latin typeface="Calibri Light" panose="020F0302020204030204"/>
              <a:ea typeface="游ゴシック Light" panose="020B0300000000000000" pitchFamily="50" charset="-128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18FCA34-C02B-4864-8678-FF9D132973A6}"/>
              </a:ext>
            </a:extLst>
          </p:cNvPr>
          <p:cNvGrpSpPr/>
          <p:nvPr/>
        </p:nvGrpSpPr>
        <p:grpSpPr>
          <a:xfrm>
            <a:off x="367998" y="2230485"/>
            <a:ext cx="3393121" cy="1612349"/>
            <a:chOff x="7645551" y="2739551"/>
            <a:chExt cx="2350896" cy="1094708"/>
          </a:xfrm>
        </p:grpSpPr>
        <p:sp>
          <p:nvSpPr>
            <p:cNvPr id="80" name="直方体 79">
              <a:extLst>
                <a:ext uri="{FF2B5EF4-FFF2-40B4-BE49-F238E27FC236}">
                  <a16:creationId xmlns:a16="http://schemas.microsoft.com/office/drawing/2014/main" id="{BD9AEC4E-140D-4D94-853A-7BF1BDCB6BB2}"/>
                </a:ext>
              </a:extLst>
            </p:cNvPr>
            <p:cNvSpPr/>
            <p:nvPr/>
          </p:nvSpPr>
          <p:spPr>
            <a:xfrm>
              <a:off x="7645551" y="3361096"/>
              <a:ext cx="499008" cy="473163"/>
            </a:xfrm>
            <a:prstGeom prst="cube">
              <a:avLst>
                <a:gd name="adj" fmla="val 11776"/>
              </a:avLst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6AD7F292-BEBE-477F-9C44-CFB700690BEB}"/>
                </a:ext>
              </a:extLst>
            </p:cNvPr>
            <p:cNvGrpSpPr/>
            <p:nvPr/>
          </p:nvGrpSpPr>
          <p:grpSpPr>
            <a:xfrm>
              <a:off x="7852524" y="2739551"/>
              <a:ext cx="2143923" cy="1094708"/>
              <a:chOff x="6456759" y="2951839"/>
              <a:chExt cx="2143923" cy="1094708"/>
            </a:xfrm>
          </p:grpSpPr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CBA8E74F-A7B0-4D0A-85F9-01DBDDA9328A}"/>
                  </a:ext>
                </a:extLst>
              </p:cNvPr>
              <p:cNvGrpSpPr/>
              <p:nvPr/>
            </p:nvGrpSpPr>
            <p:grpSpPr>
              <a:xfrm>
                <a:off x="6456759" y="2951839"/>
                <a:ext cx="1394837" cy="1094708"/>
                <a:chOff x="6456759" y="2951839"/>
                <a:chExt cx="1394837" cy="1094708"/>
              </a:xfrm>
            </p:grpSpPr>
            <p:sp>
              <p:nvSpPr>
                <p:cNvPr id="85" name="楕円 84">
                  <a:extLst>
                    <a:ext uri="{FF2B5EF4-FFF2-40B4-BE49-F238E27FC236}">
                      <a16:creationId xmlns:a16="http://schemas.microsoft.com/office/drawing/2014/main" id="{A17AAF13-46D9-49EA-AC86-4C1EA92257FA}"/>
                    </a:ext>
                  </a:extLst>
                </p:cNvPr>
                <p:cNvSpPr/>
                <p:nvPr/>
              </p:nvSpPr>
              <p:spPr>
                <a:xfrm>
                  <a:off x="6795384" y="2951839"/>
                  <a:ext cx="474878" cy="4479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7E6E6">
                        <a:lumMod val="90000"/>
                      </a:srgbClr>
                    </a:gs>
                    <a:gs pos="98000">
                      <a:srgbClr val="44546A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A</a:t>
                  </a:r>
                  <a:endParaRPr kumimoji="0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6" name="直方体 85">
                  <a:extLst>
                    <a:ext uri="{FF2B5EF4-FFF2-40B4-BE49-F238E27FC236}">
                      <a16:creationId xmlns:a16="http://schemas.microsoft.com/office/drawing/2014/main" id="{2E09B7B1-F07F-4CA2-A39F-C73C6D39A822}"/>
                    </a:ext>
                  </a:extLst>
                </p:cNvPr>
                <p:cNvSpPr/>
                <p:nvPr/>
              </p:nvSpPr>
              <p:spPr>
                <a:xfrm>
                  <a:off x="6794234" y="3573384"/>
                  <a:ext cx="499008" cy="473163"/>
                </a:xfrm>
                <a:prstGeom prst="cube">
                  <a:avLst>
                    <a:gd name="adj" fmla="val 11776"/>
                  </a:avLst>
                </a:prstGeom>
                <a:solidFill>
                  <a:srgbClr val="C0504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C</a:t>
                  </a: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7" name="直方体 86">
                  <a:extLst>
                    <a:ext uri="{FF2B5EF4-FFF2-40B4-BE49-F238E27FC236}">
                      <a16:creationId xmlns:a16="http://schemas.microsoft.com/office/drawing/2014/main" id="{A239C65C-D25D-4508-929A-C922B98258EA}"/>
                    </a:ext>
                  </a:extLst>
                </p:cNvPr>
                <p:cNvSpPr/>
                <p:nvPr/>
              </p:nvSpPr>
              <p:spPr>
                <a:xfrm>
                  <a:off x="7352588" y="3563837"/>
                  <a:ext cx="499008" cy="473163"/>
                </a:xfrm>
                <a:prstGeom prst="cube">
                  <a:avLst>
                    <a:gd name="adj" fmla="val 11776"/>
                  </a:avLst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D</a:t>
                  </a: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88" name="グループ化 87">
                  <a:extLst>
                    <a:ext uri="{FF2B5EF4-FFF2-40B4-BE49-F238E27FC236}">
                      <a16:creationId xmlns:a16="http://schemas.microsoft.com/office/drawing/2014/main" id="{9AEDA8FB-5773-4F46-8626-60DD729C4492}"/>
                    </a:ext>
                  </a:extLst>
                </p:cNvPr>
                <p:cNvGrpSpPr/>
                <p:nvPr/>
              </p:nvGrpSpPr>
              <p:grpSpPr>
                <a:xfrm>
                  <a:off x="6456759" y="3377378"/>
                  <a:ext cx="1159795" cy="222829"/>
                  <a:chOff x="6456759" y="3377378"/>
                  <a:chExt cx="1159795" cy="397562"/>
                </a:xfrm>
              </p:grpSpPr>
              <p:cxnSp>
                <p:nvCxnSpPr>
                  <p:cNvPr id="89" name="直線コネクタ 88">
                    <a:extLst>
                      <a:ext uri="{FF2B5EF4-FFF2-40B4-BE49-F238E27FC236}">
                        <a16:creationId xmlns:a16="http://schemas.microsoft.com/office/drawing/2014/main" id="{234C4E00-B952-4FBB-BDD2-031994A4DD43}"/>
                      </a:ext>
                    </a:extLst>
                  </p:cNvPr>
                  <p:cNvCxnSpPr/>
                  <p:nvPr/>
                </p:nvCxnSpPr>
                <p:spPr>
                  <a:xfrm>
                    <a:off x="6456759" y="3568167"/>
                    <a:ext cx="115979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" name="直線コネクタ 89">
                    <a:extLst>
                      <a:ext uri="{FF2B5EF4-FFF2-40B4-BE49-F238E27FC236}">
                        <a16:creationId xmlns:a16="http://schemas.microsoft.com/office/drawing/2014/main" id="{D789AF3E-C2CE-4B26-BDFD-DE7B5EB27A1B}"/>
                      </a:ext>
                    </a:extLst>
                  </p:cNvPr>
                  <p:cNvCxnSpPr/>
                  <p:nvPr/>
                </p:nvCxnSpPr>
                <p:spPr>
                  <a:xfrm>
                    <a:off x="6456962" y="3563055"/>
                    <a:ext cx="0" cy="19268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8A13EDB5-42DE-4029-ACBE-831F78877487}"/>
                      </a:ext>
                    </a:extLst>
                  </p:cNvPr>
                  <p:cNvCxnSpPr/>
                  <p:nvPr/>
                </p:nvCxnSpPr>
                <p:spPr>
                  <a:xfrm>
                    <a:off x="7602092" y="3582251"/>
                    <a:ext cx="0" cy="19268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2" name="直線コネクタ 91">
                    <a:extLst>
                      <a:ext uri="{FF2B5EF4-FFF2-40B4-BE49-F238E27FC236}">
                        <a16:creationId xmlns:a16="http://schemas.microsoft.com/office/drawing/2014/main" id="{8C068743-955F-4351-B502-24D0B4CFF8CB}"/>
                      </a:ext>
                    </a:extLst>
                  </p:cNvPr>
                  <p:cNvCxnSpPr/>
                  <p:nvPr/>
                </p:nvCxnSpPr>
                <p:spPr>
                  <a:xfrm>
                    <a:off x="7032823" y="3377378"/>
                    <a:ext cx="0" cy="38537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0ECFE7B3-AD0B-4A54-951E-D43025C68B87}"/>
                  </a:ext>
                </a:extLst>
              </p:cNvPr>
              <p:cNvSpPr txBox="1"/>
              <p:nvPr/>
            </p:nvSpPr>
            <p:spPr>
              <a:xfrm>
                <a:off x="7875893" y="3675183"/>
                <a:ext cx="724789" cy="208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branches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F6389091-6682-456A-8CA5-86642A578231}"/>
                  </a:ext>
                </a:extLst>
              </p:cNvPr>
              <p:cNvSpPr txBox="1"/>
              <p:nvPr/>
            </p:nvSpPr>
            <p:spPr>
              <a:xfrm>
                <a:off x="7326277" y="3111059"/>
                <a:ext cx="831863" cy="15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</a:rPr>
                  <a:t>Head office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5D1129D8-942E-4F3A-B065-02F9FA3EF066}"/>
              </a:ext>
            </a:extLst>
          </p:cNvPr>
          <p:cNvCxnSpPr>
            <a:cxnSpLocks/>
          </p:cNvCxnSpPr>
          <p:nvPr/>
        </p:nvCxnSpPr>
        <p:spPr>
          <a:xfrm flipV="1">
            <a:off x="357280" y="2717183"/>
            <a:ext cx="966209" cy="257283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1ED260A6-8C40-420A-A09D-11C1515DC040}"/>
              </a:ext>
            </a:extLst>
          </p:cNvPr>
          <p:cNvCxnSpPr>
            <a:cxnSpLocks/>
          </p:cNvCxnSpPr>
          <p:nvPr/>
        </p:nvCxnSpPr>
        <p:spPr>
          <a:xfrm flipV="1">
            <a:off x="365747" y="3852998"/>
            <a:ext cx="260697" cy="138538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5" name="タイトル 7">
            <a:extLst>
              <a:ext uri="{FF2B5EF4-FFF2-40B4-BE49-F238E27FC236}">
                <a16:creationId xmlns:a16="http://schemas.microsoft.com/office/drawing/2014/main" id="{5753226C-1058-4CD1-9173-101A97F7C28D}"/>
              </a:ext>
            </a:extLst>
          </p:cNvPr>
          <p:cNvSpPr txBox="1">
            <a:spLocks/>
          </p:cNvSpPr>
          <p:nvPr/>
        </p:nvSpPr>
        <p:spPr>
          <a:xfrm>
            <a:off x="34990" y="4770487"/>
            <a:ext cx="3899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z="2400" dirty="0">
                <a:solidFill>
                  <a:prstClr val="black"/>
                </a:solidFill>
                <a:latin typeface="Calibri Light" panose="020F0302020204030204"/>
                <a:ea typeface="游ゴシック Light" panose="020B0300000000000000" pitchFamily="50" charset="-128"/>
              </a:rPr>
              <a:t>Establishments: Local Unit </a:t>
            </a:r>
            <a:endParaRPr kumimoji="0" lang="ja-JP" altLang="en-US" sz="2400" dirty="0">
              <a:solidFill>
                <a:prstClr val="black"/>
              </a:solidFill>
              <a:latin typeface="Calibri Light" panose="020F0302020204030204"/>
              <a:ea typeface="游ゴシック Light" panose="020B0300000000000000" pitchFamily="50" charset="-128"/>
            </a:endParaRPr>
          </a:p>
        </p:txBody>
      </p:sp>
      <p:sp>
        <p:nvSpPr>
          <p:cNvPr id="96" name="タイトル 7">
            <a:extLst>
              <a:ext uri="{FF2B5EF4-FFF2-40B4-BE49-F238E27FC236}">
                <a16:creationId xmlns:a16="http://schemas.microsoft.com/office/drawing/2014/main" id="{A6FCC026-B372-446E-8836-B84DC368A365}"/>
              </a:ext>
            </a:extLst>
          </p:cNvPr>
          <p:cNvSpPr txBox="1">
            <a:spLocks/>
          </p:cNvSpPr>
          <p:nvPr/>
        </p:nvSpPr>
        <p:spPr>
          <a:xfrm>
            <a:off x="4115086" y="3578633"/>
            <a:ext cx="4365414" cy="517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z="1800" dirty="0">
                <a:solidFill>
                  <a:prstClr val="black"/>
                </a:solidFill>
                <a:latin typeface="Calibri Light" panose="020F0302020204030204"/>
                <a:ea typeface="游ゴシック Light" panose="020B0300000000000000" pitchFamily="50" charset="-128"/>
              </a:rPr>
              <a:t>Establishment as the statistical unit</a:t>
            </a:r>
            <a:endParaRPr kumimoji="0" lang="ja-JP" altLang="en-US" sz="1800" dirty="0">
              <a:solidFill>
                <a:prstClr val="black"/>
              </a:solidFill>
              <a:latin typeface="Calibri Light" panose="020F0302020204030204"/>
              <a:ea typeface="游ゴシック Light" panose="020B0300000000000000" pitchFamily="50" charset="-128"/>
            </a:endParaRPr>
          </a:p>
        </p:txBody>
      </p:sp>
      <p:graphicFrame>
        <p:nvGraphicFramePr>
          <p:cNvPr id="97" name="表 43">
            <a:extLst>
              <a:ext uri="{FF2B5EF4-FFF2-40B4-BE49-F238E27FC236}">
                <a16:creationId xmlns:a16="http://schemas.microsoft.com/office/drawing/2014/main" id="{E189C210-2CE7-4C2F-A513-4DA6DF97F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86489"/>
              </p:ext>
            </p:extLst>
          </p:nvPr>
        </p:nvGraphicFramePr>
        <p:xfrm>
          <a:off x="4158653" y="3984224"/>
          <a:ext cx="4675815" cy="1844040"/>
        </p:xfrm>
        <a:graphic>
          <a:graphicData uri="http://schemas.openxmlformats.org/drawingml/2006/table">
            <a:tbl>
              <a:tblPr firstRow="1" bandRow="1"/>
              <a:tblGrid>
                <a:gridCol w="437216">
                  <a:extLst>
                    <a:ext uri="{9D8B030D-6E8A-4147-A177-3AD203B41FA5}">
                      <a16:colId xmlns:a16="http://schemas.microsoft.com/office/drawing/2014/main" val="689398764"/>
                    </a:ext>
                  </a:extLst>
                </a:gridCol>
                <a:gridCol w="433384">
                  <a:extLst>
                    <a:ext uri="{9D8B030D-6E8A-4147-A177-3AD203B41FA5}">
                      <a16:colId xmlns:a16="http://schemas.microsoft.com/office/drawing/2014/main" val="2285771966"/>
                    </a:ext>
                  </a:extLst>
                </a:gridCol>
                <a:gridCol w="801761">
                  <a:extLst>
                    <a:ext uri="{9D8B030D-6E8A-4147-A177-3AD203B41FA5}">
                      <a16:colId xmlns:a16="http://schemas.microsoft.com/office/drawing/2014/main" val="862357296"/>
                    </a:ext>
                  </a:extLst>
                </a:gridCol>
                <a:gridCol w="859546">
                  <a:extLst>
                    <a:ext uri="{9D8B030D-6E8A-4147-A177-3AD203B41FA5}">
                      <a16:colId xmlns:a16="http://schemas.microsoft.com/office/drawing/2014/main" val="3229565792"/>
                    </a:ext>
                  </a:extLst>
                </a:gridCol>
                <a:gridCol w="859546">
                  <a:extLst>
                    <a:ext uri="{9D8B030D-6E8A-4147-A177-3AD203B41FA5}">
                      <a16:colId xmlns:a16="http://schemas.microsoft.com/office/drawing/2014/main" val="3726134895"/>
                    </a:ext>
                  </a:extLst>
                </a:gridCol>
                <a:gridCol w="597721">
                  <a:extLst>
                    <a:ext uri="{9D8B030D-6E8A-4147-A177-3AD203B41FA5}">
                      <a16:colId xmlns:a16="http://schemas.microsoft.com/office/drawing/2014/main" val="3940143905"/>
                    </a:ext>
                  </a:extLst>
                </a:gridCol>
                <a:gridCol w="686641">
                  <a:extLst>
                    <a:ext uri="{9D8B030D-6E8A-4147-A177-3AD203B41FA5}">
                      <a16:colId xmlns:a16="http://schemas.microsoft.com/office/drawing/2014/main" val="24463227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Name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Address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Industry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Sales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400" dirty="0"/>
                        <a:t>・・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0981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00407"/>
                  </a:ext>
                </a:extLst>
              </a:tr>
              <a:tr h="18542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40068"/>
                  </a:ext>
                </a:extLst>
              </a:tr>
              <a:tr h="18542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2229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10685"/>
                  </a:ext>
                </a:extLst>
              </a:tr>
            </a:tbl>
          </a:graphicData>
        </a:graphic>
      </p:graphicFrame>
      <p:graphicFrame>
        <p:nvGraphicFramePr>
          <p:cNvPr id="98" name="表 97">
            <a:extLst>
              <a:ext uri="{FF2B5EF4-FFF2-40B4-BE49-F238E27FC236}">
                <a16:creationId xmlns:a16="http://schemas.microsoft.com/office/drawing/2014/main" id="{D801628E-BB4E-4A93-922E-93913AEB4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57262"/>
              </p:ext>
            </p:extLst>
          </p:nvPr>
        </p:nvGraphicFramePr>
        <p:xfrm>
          <a:off x="4115086" y="2123996"/>
          <a:ext cx="4762951" cy="609600"/>
        </p:xfrm>
        <a:graphic>
          <a:graphicData uri="http://schemas.openxmlformats.org/drawingml/2006/table">
            <a:tbl>
              <a:tblPr firstRow="1" bandRow="1"/>
              <a:tblGrid>
                <a:gridCol w="445364">
                  <a:extLst>
                    <a:ext uri="{9D8B030D-6E8A-4147-A177-3AD203B41FA5}">
                      <a16:colId xmlns:a16="http://schemas.microsoft.com/office/drawing/2014/main" val="689398764"/>
                    </a:ext>
                  </a:extLst>
                </a:gridCol>
                <a:gridCol w="441461">
                  <a:extLst>
                    <a:ext uri="{9D8B030D-6E8A-4147-A177-3AD203B41FA5}">
                      <a16:colId xmlns:a16="http://schemas.microsoft.com/office/drawing/2014/main" val="2285771966"/>
                    </a:ext>
                  </a:extLst>
                </a:gridCol>
                <a:gridCol w="816702">
                  <a:extLst>
                    <a:ext uri="{9D8B030D-6E8A-4147-A177-3AD203B41FA5}">
                      <a16:colId xmlns:a16="http://schemas.microsoft.com/office/drawing/2014/main" val="862357296"/>
                    </a:ext>
                  </a:extLst>
                </a:gridCol>
                <a:gridCol w="875564">
                  <a:extLst>
                    <a:ext uri="{9D8B030D-6E8A-4147-A177-3AD203B41FA5}">
                      <a16:colId xmlns:a16="http://schemas.microsoft.com/office/drawing/2014/main" val="3229565792"/>
                    </a:ext>
                  </a:extLst>
                </a:gridCol>
                <a:gridCol w="875564">
                  <a:extLst>
                    <a:ext uri="{9D8B030D-6E8A-4147-A177-3AD203B41FA5}">
                      <a16:colId xmlns:a16="http://schemas.microsoft.com/office/drawing/2014/main" val="3726134895"/>
                    </a:ext>
                  </a:extLst>
                </a:gridCol>
                <a:gridCol w="608859">
                  <a:extLst>
                    <a:ext uri="{9D8B030D-6E8A-4147-A177-3AD203B41FA5}">
                      <a16:colId xmlns:a16="http://schemas.microsoft.com/office/drawing/2014/main" val="3940143905"/>
                    </a:ext>
                  </a:extLst>
                </a:gridCol>
                <a:gridCol w="699437">
                  <a:extLst>
                    <a:ext uri="{9D8B030D-6E8A-4147-A177-3AD203B41FA5}">
                      <a16:colId xmlns:a16="http://schemas.microsoft.com/office/drawing/2014/main" val="244632273"/>
                    </a:ext>
                  </a:extLst>
                </a:gridCol>
              </a:tblGrid>
              <a:tr h="14957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Name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Address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Industry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Sales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400" dirty="0"/>
                        <a:t>・・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09811"/>
                  </a:ext>
                </a:extLst>
              </a:tr>
              <a:tr h="21078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00407"/>
                  </a:ext>
                </a:extLst>
              </a:tr>
            </a:tbl>
          </a:graphicData>
        </a:graphic>
      </p:graphicFrame>
      <p:sp>
        <p:nvSpPr>
          <p:cNvPr id="99" name="タイトル 7">
            <a:extLst>
              <a:ext uri="{FF2B5EF4-FFF2-40B4-BE49-F238E27FC236}">
                <a16:creationId xmlns:a16="http://schemas.microsoft.com/office/drawing/2014/main" id="{CAD8E4C2-DBD7-432D-84C5-FAAA8CD7129B}"/>
              </a:ext>
            </a:extLst>
          </p:cNvPr>
          <p:cNvSpPr txBox="1">
            <a:spLocks/>
          </p:cNvSpPr>
          <p:nvPr/>
        </p:nvSpPr>
        <p:spPr>
          <a:xfrm>
            <a:off x="4115086" y="1580565"/>
            <a:ext cx="3357496" cy="517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z="1800" dirty="0">
                <a:solidFill>
                  <a:prstClr val="black"/>
                </a:solidFill>
                <a:latin typeface="Calibri Light" panose="020F0302020204030204"/>
                <a:ea typeface="游ゴシック Light" panose="020B0300000000000000" pitchFamily="50" charset="-128"/>
              </a:rPr>
              <a:t>Enterprise as the statistical unit</a:t>
            </a:r>
            <a:endParaRPr kumimoji="0" lang="ja-JP" altLang="en-US" sz="1800" dirty="0">
              <a:solidFill>
                <a:prstClr val="black"/>
              </a:solidFill>
              <a:latin typeface="Calibri Light" panose="020F0302020204030204"/>
              <a:ea typeface="游ゴシック Light" panose="020B0300000000000000" pitchFamily="50" charset="-128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FDFE0CF0-70B2-4645-BE13-5D70D5D19CF1}"/>
              </a:ext>
            </a:extLst>
          </p:cNvPr>
          <p:cNvCxnSpPr>
            <a:cxnSpLocks/>
          </p:cNvCxnSpPr>
          <p:nvPr/>
        </p:nvCxnSpPr>
        <p:spPr>
          <a:xfrm flipV="1">
            <a:off x="365747" y="3851122"/>
            <a:ext cx="1166066" cy="138726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5D4B7B77-AB7C-4AF3-8269-4ADB117F9268}"/>
              </a:ext>
            </a:extLst>
          </p:cNvPr>
          <p:cNvCxnSpPr>
            <a:cxnSpLocks/>
          </p:cNvCxnSpPr>
          <p:nvPr/>
        </p:nvCxnSpPr>
        <p:spPr>
          <a:xfrm flipV="1">
            <a:off x="398453" y="3824725"/>
            <a:ext cx="1978720" cy="141365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E5123BDB-5698-4BCE-B2E5-6AFC45BFC85B}"/>
              </a:ext>
            </a:extLst>
          </p:cNvPr>
          <p:cNvCxnSpPr/>
          <p:nvPr/>
        </p:nvCxnSpPr>
        <p:spPr>
          <a:xfrm>
            <a:off x="6516216" y="2817459"/>
            <a:ext cx="0" cy="704264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2231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995"/>
            <a:ext cx="8867328" cy="1143000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Census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5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B1A5AB1-772F-48A3-A099-6EDF83BBDAC4}"/>
              </a:ext>
            </a:extLst>
          </p:cNvPr>
          <p:cNvCxnSpPr>
            <a:cxnSpLocks/>
          </p:cNvCxnSpPr>
          <p:nvPr/>
        </p:nvCxnSpPr>
        <p:spPr bwMode="auto">
          <a:xfrm>
            <a:off x="755576" y="2564905"/>
            <a:ext cx="0" cy="27363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CE0BFE2-DBFA-4494-9103-71021B131229}"/>
              </a:ext>
            </a:extLst>
          </p:cNvPr>
          <p:cNvCxnSpPr>
            <a:cxnSpLocks/>
          </p:cNvCxnSpPr>
          <p:nvPr/>
        </p:nvCxnSpPr>
        <p:spPr bwMode="auto">
          <a:xfrm flipH="1">
            <a:off x="755576" y="3717032"/>
            <a:ext cx="567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130E388-0547-4E8A-BDB8-4DE9216AF335}"/>
              </a:ext>
            </a:extLst>
          </p:cNvPr>
          <p:cNvCxnSpPr>
            <a:cxnSpLocks/>
          </p:cNvCxnSpPr>
          <p:nvPr/>
        </p:nvCxnSpPr>
        <p:spPr bwMode="auto">
          <a:xfrm flipH="1">
            <a:off x="755576" y="5301208"/>
            <a:ext cx="567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F40773D-5455-400A-A733-7D981A0EBEA9}"/>
              </a:ext>
            </a:extLst>
          </p:cNvPr>
          <p:cNvSpPr/>
          <p:nvPr/>
        </p:nvSpPr>
        <p:spPr bwMode="auto">
          <a:xfrm>
            <a:off x="1357918" y="3140968"/>
            <a:ext cx="7462549" cy="114300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Gathering information for the basic structure of business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the number of establishments, enterprises, employees, etc.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E317FF6-BF9B-4AD8-89C0-32755BD548CD}"/>
              </a:ext>
            </a:extLst>
          </p:cNvPr>
          <p:cNvSpPr/>
          <p:nvPr/>
        </p:nvSpPr>
        <p:spPr bwMode="auto">
          <a:xfrm>
            <a:off x="539552" y="1452177"/>
            <a:ext cx="3240357" cy="1112728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 Census</a:t>
            </a:r>
            <a:endParaRPr kumimoji="0" lang="ja-JP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2821FFC-FB24-4ADA-8DC1-407838644761}"/>
              </a:ext>
            </a:extLst>
          </p:cNvPr>
          <p:cNvSpPr/>
          <p:nvPr/>
        </p:nvSpPr>
        <p:spPr bwMode="auto">
          <a:xfrm>
            <a:off x="1395277" y="2924944"/>
            <a:ext cx="3104715" cy="342078"/>
          </a:xfrm>
          <a:prstGeom prst="roundRect">
            <a:avLst/>
          </a:prstGeom>
          <a:solidFill>
            <a:srgbClr val="FF9999"/>
          </a:solidFill>
          <a:ln w="3810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Frame (EC-BF)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E8C61A6-7315-4334-8CEB-4F149C0604D8}"/>
              </a:ext>
            </a:extLst>
          </p:cNvPr>
          <p:cNvSpPr/>
          <p:nvPr/>
        </p:nvSpPr>
        <p:spPr bwMode="auto">
          <a:xfrm>
            <a:off x="1357918" y="4834322"/>
            <a:ext cx="7462549" cy="1143001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details of economic activities of 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the amounts of sales, costs, value added, etc.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42CB5A8-291D-45D6-A225-1945A9F73EEE}"/>
              </a:ext>
            </a:extLst>
          </p:cNvPr>
          <p:cNvSpPr/>
          <p:nvPr/>
        </p:nvSpPr>
        <p:spPr bwMode="auto">
          <a:xfrm>
            <a:off x="1382691" y="4630709"/>
            <a:ext cx="3127526" cy="382467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Activity (EC-BA)</a:t>
            </a:r>
          </a:p>
        </p:txBody>
      </p:sp>
    </p:spTree>
    <p:extLst>
      <p:ext uri="{BB962C8B-B14F-4D97-AF65-F5344CB8AC3E}">
        <p14:creationId xmlns:p14="http://schemas.microsoft.com/office/powerpoint/2010/main" val="109290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995"/>
            <a:ext cx="9287694" cy="1143000"/>
          </a:xfrm>
        </p:spPr>
        <p:txBody>
          <a:bodyPr/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</a:t>
            </a:r>
            <a:r>
              <a:rPr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Census</a:t>
            </a:r>
            <a:r>
              <a:rPr kumimoji="1"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cont.)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41474" y="6350065"/>
            <a:ext cx="2133600" cy="457200"/>
          </a:xfrm>
        </p:spPr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6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328F97EF-423E-46BF-BAC3-67EA267A9A3B}"/>
              </a:ext>
            </a:extLst>
          </p:cNvPr>
          <p:cNvSpPr/>
          <p:nvPr/>
        </p:nvSpPr>
        <p:spPr bwMode="auto">
          <a:xfrm>
            <a:off x="322823" y="1314900"/>
            <a:ext cx="9422071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Target: ALL Enterprises and Establishments (as of 1</a:t>
            </a:r>
            <a:r>
              <a:rPr lang="en-US" altLang="ja-JP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July in every five years)</a:t>
            </a:r>
            <a:endParaRPr kumimoji="0" lang="ja-JP" altLang="en-US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71186B6-C3D4-4248-9024-69D2B0062B13}"/>
              </a:ext>
            </a:extLst>
          </p:cNvPr>
          <p:cNvSpPr txBox="1"/>
          <p:nvPr/>
        </p:nvSpPr>
        <p:spPr>
          <a:xfrm>
            <a:off x="683884" y="1841397"/>
            <a:ext cx="8413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ts val="1200"/>
              </a:spcBef>
            </a:pP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●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Survey Methods:</a:t>
            </a:r>
          </a:p>
          <a:p>
            <a:pPr fontAlgn="base">
              <a:spcBef>
                <a:spcPts val="600"/>
              </a:spcBef>
            </a:pP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ja-JP" alt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Up-to-date-list of enterprises/establishments was extracted from SBR</a:t>
            </a:r>
          </a:p>
          <a:p>
            <a:pPr algn="l" fontAlgn="base">
              <a:spcBef>
                <a:spcPts val="600"/>
              </a:spcBef>
            </a:pP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　→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Mailing, Online, enumerators</a:t>
            </a:r>
          </a:p>
          <a:p>
            <a:pPr algn="l" fontAlgn="base"/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     - Existing enterprises/establishments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Mainly mailing/online</a:t>
            </a:r>
          </a:p>
          <a:p>
            <a:pPr marL="714375" indent="-714375" algn="l" fontAlgn="base">
              <a:tabLst>
                <a:tab pos="449263" algn="l"/>
              </a:tabLst>
            </a:pPr>
            <a:r>
              <a:rPr lang="en-US" altLang="ja-JP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    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 </a:t>
            </a:r>
            <a:r>
              <a:rPr lang="en-US" altLang="ja-JP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“New”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enterprises/establishments</a:t>
            </a:r>
            <a:r>
              <a:rPr lang="en-US" altLang="ja-JP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and</a:t>
            </a:r>
            <a:r>
              <a:rPr lang="en-US" altLang="ja-JP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small enterprises such as individual proprietorships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   </a:t>
            </a:r>
            <a:r>
              <a:rPr lang="en-US" altLang="ja-JP" b="1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:Enumerator</a:t>
            </a:r>
            <a:endParaRPr lang="en-US" altLang="ja-JP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 fontAlgn="base">
              <a:spcBef>
                <a:spcPts val="1200"/>
              </a:spcBef>
            </a:pP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●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Questionnaire Items : </a:t>
            </a:r>
          </a:p>
          <a:p>
            <a:pPr algn="l" fontAlgn="base"/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umber of persons engaged, Business activity, Financial items, </a:t>
            </a:r>
            <a:r>
              <a:rPr lang="en-US" altLang="ja-JP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etc</a:t>
            </a:r>
            <a:endParaRPr lang="en-US" altLang="ja-JP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 fontAlgn="base">
              <a:spcBef>
                <a:spcPts val="1200"/>
              </a:spcBef>
            </a:pPr>
            <a:endParaRPr lang="en-US" altLang="ja-JP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2B8D29D1-BA62-4E64-98CC-657C4BFD4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61" y="3399177"/>
            <a:ext cx="3967970" cy="3967970"/>
          </a:xfrm>
          <a:prstGeom prst="rect">
            <a:avLst/>
          </a:prstGeom>
          <a:scene3d>
            <a:camera prst="perspectiveFront">
              <a:rot lat="18000000" lon="0" rev="0"/>
            </a:camera>
            <a:lightRig rig="threePt" dir="t"/>
          </a:scene3d>
        </p:spPr>
      </p:pic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C29DEAEC-0F58-4D97-BAA1-6F2A7F1A2919}"/>
              </a:ext>
            </a:extLst>
          </p:cNvPr>
          <p:cNvGrpSpPr/>
          <p:nvPr/>
        </p:nvGrpSpPr>
        <p:grpSpPr>
          <a:xfrm>
            <a:off x="1484377" y="5372216"/>
            <a:ext cx="2650144" cy="783254"/>
            <a:chOff x="636107" y="420130"/>
            <a:chExt cx="6639712" cy="1962376"/>
          </a:xfrm>
        </p:grpSpPr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0A8AE4A7-D505-4D62-AE4F-FF502A5A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368" y="474978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59D08AF0-65CE-44F2-86EB-055D96750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711" y="777426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32711DAA-563C-41BD-A4E4-360B18910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43" y="1089372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BF75AA8D-A658-4C8D-B991-97BB68766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975" y="1401318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E41B1AB4-1081-4493-A892-155E4E649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107" y="1735939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B681873C-5022-4EC9-B233-D5CF2C8C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528" y="474978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12" name="図 111">
              <a:extLst>
                <a:ext uri="{FF2B5EF4-FFF2-40B4-BE49-F238E27FC236}">
                  <a16:creationId xmlns:a16="http://schemas.microsoft.com/office/drawing/2014/main" id="{E359E774-1F8F-4902-9FFD-C474DEBA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871" y="777426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84BDE064-375D-4C8A-BB02-0E44528D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003" y="1089372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A5B8C7CC-85EB-450E-9112-B26B2B7A6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5135" y="1401318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EBC9725F-52B9-4253-8F9D-793B3AC4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267" y="1735939"/>
              <a:ext cx="389682" cy="646567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C828EE13-D6CB-4F31-A03F-DA3BC7CAF117}"/>
                </a:ext>
              </a:extLst>
            </p:cNvPr>
            <p:cNvGrpSpPr/>
            <p:nvPr/>
          </p:nvGrpSpPr>
          <p:grpSpPr>
            <a:xfrm>
              <a:off x="1643662" y="474978"/>
              <a:ext cx="863103" cy="1907528"/>
              <a:chOff x="1643662" y="474978"/>
              <a:chExt cx="863103" cy="1907528"/>
            </a:xfrm>
          </p:grpSpPr>
          <p:pic>
            <p:nvPicPr>
              <p:cNvPr id="172" name="図 171">
                <a:extLst>
                  <a:ext uri="{FF2B5EF4-FFF2-40B4-BE49-F238E27FC236}">
                    <a16:creationId xmlns:a16="http://schemas.microsoft.com/office/drawing/2014/main" id="{CDFEBCE2-B8F8-4C45-ACE1-457182CA9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292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3" name="図 172">
                <a:extLst>
                  <a:ext uri="{FF2B5EF4-FFF2-40B4-BE49-F238E27FC236}">
                    <a16:creationId xmlns:a16="http://schemas.microsoft.com/office/drawing/2014/main" id="{5EACFE4A-4051-49D8-A475-B672B8E3F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826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4" name="図 173">
                <a:extLst>
                  <a:ext uri="{FF2B5EF4-FFF2-40B4-BE49-F238E27FC236}">
                    <a16:creationId xmlns:a16="http://schemas.microsoft.com/office/drawing/2014/main" id="{46288CAD-7A71-48BF-BCCC-E21408736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339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5" name="図 174">
                <a:extLst>
                  <a:ext uri="{FF2B5EF4-FFF2-40B4-BE49-F238E27FC236}">
                    <a16:creationId xmlns:a16="http://schemas.microsoft.com/office/drawing/2014/main" id="{0AD4DEC2-ED48-4D72-903C-3870CB281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53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6" name="図 175">
                <a:extLst>
                  <a:ext uri="{FF2B5EF4-FFF2-40B4-BE49-F238E27FC236}">
                    <a16:creationId xmlns:a16="http://schemas.microsoft.com/office/drawing/2014/main" id="{7EBA19EB-85C9-42D3-AACE-BA4E9F159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66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7" name="図 176">
                <a:extLst>
                  <a:ext uri="{FF2B5EF4-FFF2-40B4-BE49-F238E27FC236}">
                    <a16:creationId xmlns:a16="http://schemas.microsoft.com/office/drawing/2014/main" id="{D7319C1C-9352-4BF1-B3F0-7D2981C2B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08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8" name="図 177">
                <a:extLst>
                  <a:ext uri="{FF2B5EF4-FFF2-40B4-BE49-F238E27FC236}">
                    <a16:creationId xmlns:a16="http://schemas.microsoft.com/office/drawing/2014/main" id="{1C901BCE-EDF0-4B1C-99C9-91E0C2E33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42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9" name="図 178">
                <a:extLst>
                  <a:ext uri="{FF2B5EF4-FFF2-40B4-BE49-F238E27FC236}">
                    <a16:creationId xmlns:a16="http://schemas.microsoft.com/office/drawing/2014/main" id="{BBD2671D-0F09-4875-B122-C915C5C0D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755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80" name="図 179">
                <a:extLst>
                  <a:ext uri="{FF2B5EF4-FFF2-40B4-BE49-F238E27FC236}">
                    <a16:creationId xmlns:a16="http://schemas.microsoft.com/office/drawing/2014/main" id="{1347A5F4-FC49-44DA-A201-625B2E937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69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81" name="図 180">
                <a:extLst>
                  <a:ext uri="{FF2B5EF4-FFF2-40B4-BE49-F238E27FC236}">
                    <a16:creationId xmlns:a16="http://schemas.microsoft.com/office/drawing/2014/main" id="{B10E2ECB-E83C-41DA-91D5-B8AA9E143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82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</p:grp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052AA6C0-76D0-424F-9900-B18005CCCCFB}"/>
                </a:ext>
              </a:extLst>
            </p:cNvPr>
            <p:cNvGrpSpPr/>
            <p:nvPr/>
          </p:nvGrpSpPr>
          <p:grpSpPr>
            <a:xfrm>
              <a:off x="2650145" y="447554"/>
              <a:ext cx="863103" cy="1907528"/>
              <a:chOff x="1643662" y="474978"/>
              <a:chExt cx="863103" cy="1907528"/>
            </a:xfrm>
          </p:grpSpPr>
          <p:pic>
            <p:nvPicPr>
              <p:cNvPr id="162" name="図 161">
                <a:extLst>
                  <a:ext uri="{FF2B5EF4-FFF2-40B4-BE49-F238E27FC236}">
                    <a16:creationId xmlns:a16="http://schemas.microsoft.com/office/drawing/2014/main" id="{C58A8F7C-D4F5-4020-8263-6FC1F7E55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292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3" name="図 162">
                <a:extLst>
                  <a:ext uri="{FF2B5EF4-FFF2-40B4-BE49-F238E27FC236}">
                    <a16:creationId xmlns:a16="http://schemas.microsoft.com/office/drawing/2014/main" id="{12FBE253-27DA-4D22-90AA-F90279B50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826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4" name="図 163">
                <a:extLst>
                  <a:ext uri="{FF2B5EF4-FFF2-40B4-BE49-F238E27FC236}">
                    <a16:creationId xmlns:a16="http://schemas.microsoft.com/office/drawing/2014/main" id="{41D9CB35-39C5-4889-BE4E-888D59CA9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339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5" name="図 164">
                <a:extLst>
                  <a:ext uri="{FF2B5EF4-FFF2-40B4-BE49-F238E27FC236}">
                    <a16:creationId xmlns:a16="http://schemas.microsoft.com/office/drawing/2014/main" id="{237A762F-E841-40BA-8C56-F00849FE6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53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6" name="図 165">
                <a:extLst>
                  <a:ext uri="{FF2B5EF4-FFF2-40B4-BE49-F238E27FC236}">
                    <a16:creationId xmlns:a16="http://schemas.microsoft.com/office/drawing/2014/main" id="{FD60AA51-3D10-4AC0-8B5B-2438BB225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66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7" name="図 166">
                <a:extLst>
                  <a:ext uri="{FF2B5EF4-FFF2-40B4-BE49-F238E27FC236}">
                    <a16:creationId xmlns:a16="http://schemas.microsoft.com/office/drawing/2014/main" id="{A4CFAA56-E92E-4676-A64B-2031334D1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08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8" name="図 167">
                <a:extLst>
                  <a:ext uri="{FF2B5EF4-FFF2-40B4-BE49-F238E27FC236}">
                    <a16:creationId xmlns:a16="http://schemas.microsoft.com/office/drawing/2014/main" id="{F73C8177-814D-4CA3-83EF-13752DEBD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42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9" name="図 168">
                <a:extLst>
                  <a:ext uri="{FF2B5EF4-FFF2-40B4-BE49-F238E27FC236}">
                    <a16:creationId xmlns:a16="http://schemas.microsoft.com/office/drawing/2014/main" id="{7F4C5D91-A1F0-416D-9627-D7D29AC51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755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0" name="図 169">
                <a:extLst>
                  <a:ext uri="{FF2B5EF4-FFF2-40B4-BE49-F238E27FC236}">
                    <a16:creationId xmlns:a16="http://schemas.microsoft.com/office/drawing/2014/main" id="{D474EF10-0769-43A4-94DD-9FE17C263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69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71" name="図 170">
                <a:extLst>
                  <a:ext uri="{FF2B5EF4-FFF2-40B4-BE49-F238E27FC236}">
                    <a16:creationId xmlns:a16="http://schemas.microsoft.com/office/drawing/2014/main" id="{E6C9A4B5-170E-420C-AADF-17336903F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82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</p:grpSp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28A5C030-D219-4054-84B7-32E90F6CB049}"/>
                </a:ext>
              </a:extLst>
            </p:cNvPr>
            <p:cNvGrpSpPr/>
            <p:nvPr/>
          </p:nvGrpSpPr>
          <p:grpSpPr>
            <a:xfrm>
              <a:off x="3637157" y="474978"/>
              <a:ext cx="863103" cy="1907528"/>
              <a:chOff x="1643662" y="474978"/>
              <a:chExt cx="863103" cy="1907528"/>
            </a:xfrm>
          </p:grpSpPr>
          <p:pic>
            <p:nvPicPr>
              <p:cNvPr id="152" name="図 151">
                <a:extLst>
                  <a:ext uri="{FF2B5EF4-FFF2-40B4-BE49-F238E27FC236}">
                    <a16:creationId xmlns:a16="http://schemas.microsoft.com/office/drawing/2014/main" id="{92FA3FCA-6560-40E3-8922-566D871ED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292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3" name="図 152">
                <a:extLst>
                  <a:ext uri="{FF2B5EF4-FFF2-40B4-BE49-F238E27FC236}">
                    <a16:creationId xmlns:a16="http://schemas.microsoft.com/office/drawing/2014/main" id="{D91F2E67-1915-4AE0-8BF9-196C47567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826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4" name="図 153">
                <a:extLst>
                  <a:ext uri="{FF2B5EF4-FFF2-40B4-BE49-F238E27FC236}">
                    <a16:creationId xmlns:a16="http://schemas.microsoft.com/office/drawing/2014/main" id="{AEEE7C60-82BB-4772-88D2-CFDD0DFF9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339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5" name="図 154">
                <a:extLst>
                  <a:ext uri="{FF2B5EF4-FFF2-40B4-BE49-F238E27FC236}">
                    <a16:creationId xmlns:a16="http://schemas.microsoft.com/office/drawing/2014/main" id="{38D1204D-D831-49B4-AD38-07F0CBFF7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53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6" name="図 155">
                <a:extLst>
                  <a:ext uri="{FF2B5EF4-FFF2-40B4-BE49-F238E27FC236}">
                    <a16:creationId xmlns:a16="http://schemas.microsoft.com/office/drawing/2014/main" id="{3FC2B69C-9ACC-4317-9ECB-3193C5E4C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66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7" name="図 156">
                <a:extLst>
                  <a:ext uri="{FF2B5EF4-FFF2-40B4-BE49-F238E27FC236}">
                    <a16:creationId xmlns:a16="http://schemas.microsoft.com/office/drawing/2014/main" id="{612DDE0A-3320-49F1-87B4-611D4E99A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08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8" name="図 157">
                <a:extLst>
                  <a:ext uri="{FF2B5EF4-FFF2-40B4-BE49-F238E27FC236}">
                    <a16:creationId xmlns:a16="http://schemas.microsoft.com/office/drawing/2014/main" id="{FF7D7AE3-8342-4C16-A808-8AD9D2A78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42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9" name="図 158">
                <a:extLst>
                  <a:ext uri="{FF2B5EF4-FFF2-40B4-BE49-F238E27FC236}">
                    <a16:creationId xmlns:a16="http://schemas.microsoft.com/office/drawing/2014/main" id="{2B3811DE-AC5D-4B7D-9172-7F3F63B05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755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0" name="図 159">
                <a:extLst>
                  <a:ext uri="{FF2B5EF4-FFF2-40B4-BE49-F238E27FC236}">
                    <a16:creationId xmlns:a16="http://schemas.microsoft.com/office/drawing/2014/main" id="{8AE2E517-4528-4F99-8A9F-2FBE18907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69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61" name="図 160">
                <a:extLst>
                  <a:ext uri="{FF2B5EF4-FFF2-40B4-BE49-F238E27FC236}">
                    <a16:creationId xmlns:a16="http://schemas.microsoft.com/office/drawing/2014/main" id="{D71409FD-5905-4341-8F2E-C673401DF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82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</p:grpSp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68759924-C966-4758-87B1-2E1293A3A01C}"/>
                </a:ext>
              </a:extLst>
            </p:cNvPr>
            <p:cNvGrpSpPr/>
            <p:nvPr/>
          </p:nvGrpSpPr>
          <p:grpSpPr>
            <a:xfrm>
              <a:off x="4584884" y="474978"/>
              <a:ext cx="863103" cy="1907528"/>
              <a:chOff x="1643662" y="474978"/>
              <a:chExt cx="863103" cy="1907528"/>
            </a:xfrm>
          </p:grpSpPr>
          <p:pic>
            <p:nvPicPr>
              <p:cNvPr id="142" name="図 141">
                <a:extLst>
                  <a:ext uri="{FF2B5EF4-FFF2-40B4-BE49-F238E27FC236}">
                    <a16:creationId xmlns:a16="http://schemas.microsoft.com/office/drawing/2014/main" id="{8C36C740-1074-4CEB-8626-865D2F20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292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3" name="図 142">
                <a:extLst>
                  <a:ext uri="{FF2B5EF4-FFF2-40B4-BE49-F238E27FC236}">
                    <a16:creationId xmlns:a16="http://schemas.microsoft.com/office/drawing/2014/main" id="{3DBAC5E0-6652-4B93-8EDD-11E5FB251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826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4" name="図 143">
                <a:extLst>
                  <a:ext uri="{FF2B5EF4-FFF2-40B4-BE49-F238E27FC236}">
                    <a16:creationId xmlns:a16="http://schemas.microsoft.com/office/drawing/2014/main" id="{4556F247-8469-4E00-9E20-4D6B36DE6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339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5" name="図 144">
                <a:extLst>
                  <a:ext uri="{FF2B5EF4-FFF2-40B4-BE49-F238E27FC236}">
                    <a16:creationId xmlns:a16="http://schemas.microsoft.com/office/drawing/2014/main" id="{2D7C3C97-1F41-4C58-BADC-7CFE776E0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53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6" name="図 145">
                <a:extLst>
                  <a:ext uri="{FF2B5EF4-FFF2-40B4-BE49-F238E27FC236}">
                    <a16:creationId xmlns:a16="http://schemas.microsoft.com/office/drawing/2014/main" id="{3E410D3F-85F4-44D0-AF1E-D24989921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66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7" name="図 146">
                <a:extLst>
                  <a:ext uri="{FF2B5EF4-FFF2-40B4-BE49-F238E27FC236}">
                    <a16:creationId xmlns:a16="http://schemas.microsoft.com/office/drawing/2014/main" id="{1D4A4499-49E6-4986-A37A-4B8B464FC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08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8" name="図 147">
                <a:extLst>
                  <a:ext uri="{FF2B5EF4-FFF2-40B4-BE49-F238E27FC236}">
                    <a16:creationId xmlns:a16="http://schemas.microsoft.com/office/drawing/2014/main" id="{754C68A7-9199-420D-A608-51153F5BA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42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9" name="図 148">
                <a:extLst>
                  <a:ext uri="{FF2B5EF4-FFF2-40B4-BE49-F238E27FC236}">
                    <a16:creationId xmlns:a16="http://schemas.microsoft.com/office/drawing/2014/main" id="{262BE151-D776-4701-9E83-8BAAC4419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755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0" name="図 149">
                <a:extLst>
                  <a:ext uri="{FF2B5EF4-FFF2-40B4-BE49-F238E27FC236}">
                    <a16:creationId xmlns:a16="http://schemas.microsoft.com/office/drawing/2014/main" id="{28876149-F682-431B-9547-82CE02C28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69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51" name="図 150">
                <a:extLst>
                  <a:ext uri="{FF2B5EF4-FFF2-40B4-BE49-F238E27FC236}">
                    <a16:creationId xmlns:a16="http://schemas.microsoft.com/office/drawing/2014/main" id="{A4D90E57-FB2F-4C5F-8484-707C8B8DD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82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</p:grpSp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83B11B83-F92D-446F-8C39-B8655D512414}"/>
                </a:ext>
              </a:extLst>
            </p:cNvPr>
            <p:cNvGrpSpPr/>
            <p:nvPr/>
          </p:nvGrpSpPr>
          <p:grpSpPr>
            <a:xfrm>
              <a:off x="5507513" y="447554"/>
              <a:ext cx="863103" cy="1907528"/>
              <a:chOff x="1643662" y="474978"/>
              <a:chExt cx="863103" cy="1907528"/>
            </a:xfrm>
          </p:grpSpPr>
          <p:pic>
            <p:nvPicPr>
              <p:cNvPr id="132" name="図 131">
                <a:extLst>
                  <a:ext uri="{FF2B5EF4-FFF2-40B4-BE49-F238E27FC236}">
                    <a16:creationId xmlns:a16="http://schemas.microsoft.com/office/drawing/2014/main" id="{9E4CC873-9B9B-4488-A357-0C6807A77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292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3" name="図 132">
                <a:extLst>
                  <a:ext uri="{FF2B5EF4-FFF2-40B4-BE49-F238E27FC236}">
                    <a16:creationId xmlns:a16="http://schemas.microsoft.com/office/drawing/2014/main" id="{EA73F709-B447-479F-878E-69BD3019B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826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4" name="図 133">
                <a:extLst>
                  <a:ext uri="{FF2B5EF4-FFF2-40B4-BE49-F238E27FC236}">
                    <a16:creationId xmlns:a16="http://schemas.microsoft.com/office/drawing/2014/main" id="{0B7600DB-5147-4992-AEB7-C75E7ADEE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339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5" name="図 134">
                <a:extLst>
                  <a:ext uri="{FF2B5EF4-FFF2-40B4-BE49-F238E27FC236}">
                    <a16:creationId xmlns:a16="http://schemas.microsoft.com/office/drawing/2014/main" id="{CBC8A24D-7001-4CE6-9CC5-C78D8A2F3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53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6" name="図 135">
                <a:extLst>
                  <a:ext uri="{FF2B5EF4-FFF2-40B4-BE49-F238E27FC236}">
                    <a16:creationId xmlns:a16="http://schemas.microsoft.com/office/drawing/2014/main" id="{A56C7B48-E842-4AC9-94BD-A33DA19E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66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7" name="図 136">
                <a:extLst>
                  <a:ext uri="{FF2B5EF4-FFF2-40B4-BE49-F238E27FC236}">
                    <a16:creationId xmlns:a16="http://schemas.microsoft.com/office/drawing/2014/main" id="{C4513A94-4EAE-4BDA-BD24-29C293FCB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08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8" name="図 137">
                <a:extLst>
                  <a:ext uri="{FF2B5EF4-FFF2-40B4-BE49-F238E27FC236}">
                    <a16:creationId xmlns:a16="http://schemas.microsoft.com/office/drawing/2014/main" id="{94FE0B4F-D4E1-4D29-986E-7DE74386B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42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9" name="図 138">
                <a:extLst>
                  <a:ext uri="{FF2B5EF4-FFF2-40B4-BE49-F238E27FC236}">
                    <a16:creationId xmlns:a16="http://schemas.microsoft.com/office/drawing/2014/main" id="{1B19F805-90B7-457F-899A-C21BA58DE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755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0" name="図 139">
                <a:extLst>
                  <a:ext uri="{FF2B5EF4-FFF2-40B4-BE49-F238E27FC236}">
                    <a16:creationId xmlns:a16="http://schemas.microsoft.com/office/drawing/2014/main" id="{E4AAB45E-93F9-40D1-BDAF-98F99C5C4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69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41" name="図 140">
                <a:extLst>
                  <a:ext uri="{FF2B5EF4-FFF2-40B4-BE49-F238E27FC236}">
                    <a16:creationId xmlns:a16="http://schemas.microsoft.com/office/drawing/2014/main" id="{B73B307D-2B69-488A-A4E6-02726F352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82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7EB26478-CC23-47CE-80ED-E07CF2253E7E}"/>
                </a:ext>
              </a:extLst>
            </p:cNvPr>
            <p:cNvGrpSpPr/>
            <p:nvPr/>
          </p:nvGrpSpPr>
          <p:grpSpPr>
            <a:xfrm>
              <a:off x="6412716" y="420130"/>
              <a:ext cx="863103" cy="1907528"/>
              <a:chOff x="1643662" y="474978"/>
              <a:chExt cx="863103" cy="1907528"/>
            </a:xfrm>
          </p:grpSpPr>
          <p:pic>
            <p:nvPicPr>
              <p:cNvPr id="122" name="図 121">
                <a:extLst>
                  <a:ext uri="{FF2B5EF4-FFF2-40B4-BE49-F238E27FC236}">
                    <a16:creationId xmlns:a16="http://schemas.microsoft.com/office/drawing/2014/main" id="{13F728E8-0EAC-4936-A2D7-FD678F5F3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292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23" name="図 122">
                <a:extLst>
                  <a:ext uri="{FF2B5EF4-FFF2-40B4-BE49-F238E27FC236}">
                    <a16:creationId xmlns:a16="http://schemas.microsoft.com/office/drawing/2014/main" id="{5A45FDF4-B28E-4336-B485-F778FFA94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826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24" name="図 123">
                <a:extLst>
                  <a:ext uri="{FF2B5EF4-FFF2-40B4-BE49-F238E27FC236}">
                    <a16:creationId xmlns:a16="http://schemas.microsoft.com/office/drawing/2014/main" id="{2AD7380E-3948-4260-B60F-9FA0DF208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339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25" name="図 124">
                <a:extLst>
                  <a:ext uri="{FF2B5EF4-FFF2-40B4-BE49-F238E27FC236}">
                    <a16:creationId xmlns:a16="http://schemas.microsoft.com/office/drawing/2014/main" id="{F82DE996-EA5C-4A2B-855F-4FBE76495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53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26" name="図 125">
                <a:extLst>
                  <a:ext uri="{FF2B5EF4-FFF2-40B4-BE49-F238E27FC236}">
                    <a16:creationId xmlns:a16="http://schemas.microsoft.com/office/drawing/2014/main" id="{24D6FFA6-CA6C-4081-A47D-4D1A7723A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66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27" name="図 126">
                <a:extLst>
                  <a:ext uri="{FF2B5EF4-FFF2-40B4-BE49-F238E27FC236}">
                    <a16:creationId xmlns:a16="http://schemas.microsoft.com/office/drawing/2014/main" id="{3E0A8E12-832F-43DD-AD1B-86D740E70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7083" y="47497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28" name="図 127">
                <a:extLst>
                  <a:ext uri="{FF2B5EF4-FFF2-40B4-BE49-F238E27FC236}">
                    <a16:creationId xmlns:a16="http://schemas.microsoft.com/office/drawing/2014/main" id="{313482E0-CD71-4B57-8235-A3C19EFAC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2426" y="777426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29" name="図 128">
                <a:extLst>
                  <a:ext uri="{FF2B5EF4-FFF2-40B4-BE49-F238E27FC236}">
                    <a16:creationId xmlns:a16="http://schemas.microsoft.com/office/drawing/2014/main" id="{E0FBF892-7038-4396-8D15-7EA213DF6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7558" y="1089372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0" name="図 129">
                <a:extLst>
                  <a:ext uri="{FF2B5EF4-FFF2-40B4-BE49-F238E27FC236}">
                    <a16:creationId xmlns:a16="http://schemas.microsoft.com/office/drawing/2014/main" id="{58A9B6B4-F837-4A3B-8201-A93687D8D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690" y="1401318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  <p:pic>
            <p:nvPicPr>
              <p:cNvPr id="131" name="図 130">
                <a:extLst>
                  <a:ext uri="{FF2B5EF4-FFF2-40B4-BE49-F238E27FC236}">
                    <a16:creationId xmlns:a16="http://schemas.microsoft.com/office/drawing/2014/main" id="{B9921C91-2B28-451F-809C-B1F967DAD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822" y="1735939"/>
                <a:ext cx="389682" cy="646567"/>
              </a:xfrm>
              <a:prstGeom prst="rect">
                <a:avLst/>
              </a:prstGeom>
              <a:effectLst>
                <a:glow rad="12700">
                  <a:schemeClr val="bg1"/>
                </a:glow>
              </a:effectLst>
            </p:spPr>
          </p:pic>
        </p:grpSp>
      </p:grp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7A60A131-C22F-4CFC-A15A-BF6B440F9538}"/>
              </a:ext>
            </a:extLst>
          </p:cNvPr>
          <p:cNvSpPr txBox="1"/>
          <p:nvPr/>
        </p:nvSpPr>
        <p:spPr>
          <a:xfrm>
            <a:off x="2204143" y="4943460"/>
            <a:ext cx="202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approx. </a:t>
            </a:r>
            <a:r>
              <a:rPr kumimoji="1" lang="en-US" altLang="ja-JP" sz="1400" i="1" dirty="0"/>
              <a:t>70,000</a:t>
            </a:r>
            <a:r>
              <a:rPr kumimoji="1" lang="ja-JP" altLang="en-US" sz="1400" i="1" dirty="0"/>
              <a:t> </a:t>
            </a:r>
            <a:endParaRPr kumimoji="1" lang="ja-JP" altLang="en-US" sz="1050" i="1" dirty="0"/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FB94AFAB-F0AF-494D-A27B-51E5C8D848CD}"/>
              </a:ext>
            </a:extLst>
          </p:cNvPr>
          <p:cNvSpPr txBox="1"/>
          <p:nvPr/>
        </p:nvSpPr>
        <p:spPr>
          <a:xfrm>
            <a:off x="5323916" y="4661237"/>
            <a:ext cx="96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endParaRPr kumimoji="1" lang="ja-JP" alt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8D20CAC5-20AB-4E7E-ABCE-C7D47ED5E549}"/>
              </a:ext>
            </a:extLst>
          </p:cNvPr>
          <p:cNvSpPr txBox="1"/>
          <p:nvPr/>
        </p:nvSpPr>
        <p:spPr>
          <a:xfrm>
            <a:off x="4068659" y="4509556"/>
            <a:ext cx="96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Mailing</a:t>
            </a:r>
            <a:endParaRPr kumimoji="1" lang="ja-JP" alt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1D69B08F-BB95-411B-9217-9AAF7BE09ACC}"/>
              </a:ext>
            </a:extLst>
          </p:cNvPr>
          <p:cNvSpPr txBox="1"/>
          <p:nvPr/>
        </p:nvSpPr>
        <p:spPr>
          <a:xfrm>
            <a:off x="2194453" y="4661237"/>
            <a:ext cx="1481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Enumerator</a:t>
            </a:r>
            <a:endParaRPr kumimoji="1" lang="ja-JP" altLang="en-US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6" name="図 185">
            <a:extLst>
              <a:ext uri="{FF2B5EF4-FFF2-40B4-BE49-F238E27FC236}">
                <a16:creationId xmlns:a16="http://schemas.microsoft.com/office/drawing/2014/main" id="{B223990A-1002-4C8D-994B-33828F946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722" y="4909507"/>
            <a:ext cx="503159" cy="6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8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3427" y="56927"/>
            <a:ext cx="9577064" cy="1139825"/>
          </a:xfrm>
        </p:spPr>
        <p:txBody>
          <a:bodyPr/>
          <a:lstStyle/>
          <a:p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Business Survey (ABS)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BE29-B061-48A3-B4F6-6E70D2B5E9F9}" type="slidenum">
              <a:rPr kumimoji="1" lang="ja-JP" altLang="en-US" smtClean="0"/>
              <a:pPr/>
              <a:t>7</a:t>
            </a:fld>
            <a:r>
              <a:rPr kumimoji="1" lang="ja-JP" altLang="en-US" dirty="0"/>
              <a:t> </a:t>
            </a:r>
            <a:r>
              <a:rPr kumimoji="1" lang="en-US" altLang="ja-JP" dirty="0"/>
              <a:t>/26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0EB508-AF2D-4ADD-9132-41A657595050}"/>
              </a:ext>
            </a:extLst>
          </p:cNvPr>
          <p:cNvSpPr/>
          <p:nvPr/>
        </p:nvSpPr>
        <p:spPr bwMode="auto">
          <a:xfrm>
            <a:off x="495776" y="1332658"/>
            <a:ext cx="8482140" cy="17301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years in which the EC-BA is not conducted, we conduct  Annual Business Survey (ABS) 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survey covers all enterprises above a certain scale in all industries. 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D192A7D-4154-48B9-B521-E56017591181}"/>
              </a:ext>
            </a:extLst>
          </p:cNvPr>
          <p:cNvSpPr/>
          <p:nvPr/>
        </p:nvSpPr>
        <p:spPr bwMode="auto">
          <a:xfrm>
            <a:off x="2997664" y="3715482"/>
            <a:ext cx="972108" cy="244982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ngsana New" pitchFamily="18" charset="-34"/>
              </a:rPr>
              <a:t>EC-BA</a:t>
            </a: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9F720BC-E60E-489E-BEA0-EC157BB75158}"/>
              </a:ext>
            </a:extLst>
          </p:cNvPr>
          <p:cNvSpPr/>
          <p:nvPr/>
        </p:nvSpPr>
        <p:spPr bwMode="auto">
          <a:xfrm>
            <a:off x="1043055" y="4323643"/>
            <a:ext cx="1873188" cy="18316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ngsana New" pitchFamily="18" charset="-34"/>
              </a:rPr>
              <a:t>ABS</a:t>
            </a: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E56892F-8F36-4485-B997-8723A0ECF998}"/>
              </a:ext>
            </a:extLst>
          </p:cNvPr>
          <p:cNvSpPr/>
          <p:nvPr/>
        </p:nvSpPr>
        <p:spPr bwMode="auto">
          <a:xfrm>
            <a:off x="4312897" y="4427574"/>
            <a:ext cx="2851454" cy="17377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ngsana New" pitchFamily="18" charset="-34"/>
              </a:rPr>
              <a:t>ABS</a:t>
            </a: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2A5BC55-9789-4955-A290-2DE5D3F0C107}"/>
              </a:ext>
            </a:extLst>
          </p:cNvPr>
          <p:cNvSpPr/>
          <p:nvPr/>
        </p:nvSpPr>
        <p:spPr bwMode="auto">
          <a:xfrm>
            <a:off x="7236296" y="3732932"/>
            <a:ext cx="972108" cy="24323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ngsana New" pitchFamily="18" charset="-34"/>
              </a:rPr>
              <a:t>EC-BA</a:t>
            </a: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18EE629-763E-48B2-BEA0-BDDF700FFF54}"/>
              </a:ext>
            </a:extLst>
          </p:cNvPr>
          <p:cNvSpPr/>
          <p:nvPr/>
        </p:nvSpPr>
        <p:spPr bwMode="auto">
          <a:xfrm>
            <a:off x="1187624" y="3741407"/>
            <a:ext cx="1023918" cy="425807"/>
          </a:xfrm>
          <a:prstGeom prst="roundRect">
            <a:avLst/>
          </a:prstGeom>
          <a:solidFill>
            <a:srgbClr val="FF999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ngsana New" pitchFamily="18" charset="-34"/>
              </a:rPr>
              <a:t>EC-BF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9B70C9-D30B-49A7-8FA9-6A6D59355784}"/>
              </a:ext>
            </a:extLst>
          </p:cNvPr>
          <p:cNvSpPr txBox="1"/>
          <p:nvPr/>
        </p:nvSpPr>
        <p:spPr>
          <a:xfrm>
            <a:off x="1314185" y="3187409"/>
            <a:ext cx="756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2019   2020     2021    2022   2023   2024   2025   2026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EE71E36-06C8-448A-B154-F483081A77C3}"/>
              </a:ext>
            </a:extLst>
          </p:cNvPr>
          <p:cNvCxnSpPr>
            <a:cxnSpLocks/>
          </p:cNvCxnSpPr>
          <p:nvPr/>
        </p:nvCxnSpPr>
        <p:spPr bwMode="auto">
          <a:xfrm>
            <a:off x="847076" y="3561928"/>
            <a:ext cx="79013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898F21D-A4AB-4E50-91AE-9EBA8B7644E8}"/>
              </a:ext>
            </a:extLst>
          </p:cNvPr>
          <p:cNvSpPr/>
          <p:nvPr/>
        </p:nvSpPr>
        <p:spPr bwMode="auto">
          <a:xfrm>
            <a:off x="5631531" y="3784193"/>
            <a:ext cx="1023918" cy="425807"/>
          </a:xfrm>
          <a:prstGeom prst="roundRect">
            <a:avLst/>
          </a:prstGeom>
          <a:solidFill>
            <a:srgbClr val="FF999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ngsana New" pitchFamily="18" charset="-34"/>
              </a:rPr>
              <a:t>EC-BF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4D88968-6C92-48C2-8705-F4A58743A56B}"/>
              </a:ext>
            </a:extLst>
          </p:cNvPr>
          <p:cNvCxnSpPr>
            <a:cxnSpLocks/>
          </p:cNvCxnSpPr>
          <p:nvPr/>
        </p:nvCxnSpPr>
        <p:spPr bwMode="auto">
          <a:xfrm>
            <a:off x="4067944" y="3233794"/>
            <a:ext cx="0" cy="34718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46A49E-30B5-4A20-A232-5C733CB0D630}"/>
              </a:ext>
            </a:extLst>
          </p:cNvPr>
          <p:cNvSpPr txBox="1"/>
          <p:nvPr/>
        </p:nvSpPr>
        <p:spPr>
          <a:xfrm>
            <a:off x="5382718" y="2781366"/>
            <a:ext cx="254546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a five-year cycle.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75473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C6493C3-06B4-4D5F-8B0D-EA96AED66A89}"/>
              </a:ext>
            </a:extLst>
          </p:cNvPr>
          <p:cNvSpPr/>
          <p:nvPr/>
        </p:nvSpPr>
        <p:spPr bwMode="auto">
          <a:xfrm>
            <a:off x="467544" y="4113018"/>
            <a:ext cx="8208912" cy="267509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ngsana New" pitchFamily="18" charset="-34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3832" y="53752"/>
            <a:ext cx="9222704" cy="1143000"/>
          </a:xfrm>
        </p:spPr>
        <p:txBody>
          <a:bodyPr/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/ Enterprise Inquiry (EEI)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49262" y="6459315"/>
            <a:ext cx="2133600" cy="457200"/>
          </a:xfrm>
        </p:spPr>
        <p:txBody>
          <a:bodyPr/>
          <a:lstStyle/>
          <a:p>
            <a:fld id="{0AB5BE29-B061-48A3-B4F6-6E70D2B5E9F9}" type="slidenum">
              <a:rPr kumimoji="1" lang="ja-JP" altLang="en-US" sz="1800" smtClean="0"/>
              <a:pPr/>
              <a:t>8</a:t>
            </a:fld>
            <a:r>
              <a:rPr kumimoji="1" lang="ja-JP" altLang="en-US" sz="1800" dirty="0"/>
              <a:t> </a:t>
            </a:r>
            <a:r>
              <a:rPr kumimoji="1" lang="en-US" altLang="ja-JP" sz="1800" dirty="0"/>
              <a:t>/ 26</a:t>
            </a:r>
            <a:endParaRPr kumimoji="1" lang="ja-JP" altLang="en-US" sz="1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B1C7CB-0A8F-446C-A1D2-7C267D15B878}"/>
              </a:ext>
            </a:extLst>
          </p:cNvPr>
          <p:cNvSpPr txBox="1"/>
          <p:nvPr/>
        </p:nvSpPr>
        <p:spPr>
          <a:xfrm>
            <a:off x="395536" y="1313873"/>
            <a:ext cx="83529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find the clue of newly started or closed business establishments with the administrative data, 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"Labor Insurance Data"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"Commercial and Corporate Registration.“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conduct the EEI targeting the 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started business establishments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grasp the status of business activities and basic items.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conduct the EEI targeting the 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business establishments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grasp the status of business activities.</a:t>
            </a:r>
            <a:b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b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54A8D3E-5FE1-4D9B-8E82-336692051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568" y="4326567"/>
            <a:ext cx="6197600" cy="24236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305562-D34D-4E77-9948-91AE680899F5}"/>
              </a:ext>
            </a:extLst>
          </p:cNvPr>
          <p:cNvSpPr txBox="1"/>
          <p:nvPr/>
        </p:nvSpPr>
        <p:spPr>
          <a:xfrm>
            <a:off x="5236272" y="4857518"/>
            <a:ext cx="576064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JSBR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647F13-CF05-44E9-B44D-D749327AE386}"/>
              </a:ext>
            </a:extLst>
          </p:cNvPr>
          <p:cNvSpPr txBox="1"/>
          <p:nvPr/>
        </p:nvSpPr>
        <p:spPr>
          <a:xfrm>
            <a:off x="5236272" y="6203002"/>
            <a:ext cx="576064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JSBR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10F5DC-2CB3-4B95-ACCE-34B33A7293A3}"/>
              </a:ext>
            </a:extLst>
          </p:cNvPr>
          <p:cNvSpPr txBox="1"/>
          <p:nvPr/>
        </p:nvSpPr>
        <p:spPr>
          <a:xfrm>
            <a:off x="971600" y="4185026"/>
            <a:ext cx="29107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of “Labor Insurance Data” between last month and this month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84A761-0FE7-4821-BC73-614ADC936A6B}"/>
              </a:ext>
            </a:extLst>
          </p:cNvPr>
          <p:cNvSpPr txBox="1"/>
          <p:nvPr/>
        </p:nvSpPr>
        <p:spPr>
          <a:xfrm>
            <a:off x="1419848" y="4641494"/>
            <a:ext cx="932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month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0FDD2C-EB82-4CD9-85FF-8577229AA3F8}"/>
              </a:ext>
            </a:extLst>
          </p:cNvPr>
          <p:cNvSpPr txBox="1"/>
          <p:nvPr/>
        </p:nvSpPr>
        <p:spPr>
          <a:xfrm>
            <a:off x="2426984" y="4590185"/>
            <a:ext cx="9326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month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79AF1E-9BEA-4F42-AC23-7A2FF55868E5}"/>
              </a:ext>
            </a:extLst>
          </p:cNvPr>
          <p:cNvSpPr txBox="1"/>
          <p:nvPr/>
        </p:nvSpPr>
        <p:spPr>
          <a:xfrm>
            <a:off x="3580088" y="5498831"/>
            <a:ext cx="14462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establishments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18967E-4D92-4E3E-88C2-187699EFD2C7}"/>
              </a:ext>
            </a:extLst>
          </p:cNvPr>
          <p:cNvSpPr txBox="1"/>
          <p:nvPr/>
        </p:nvSpPr>
        <p:spPr>
          <a:xfrm>
            <a:off x="3569752" y="6157013"/>
            <a:ext cx="1522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establishments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96235A-09CB-472A-99F9-529C145F8BC6}"/>
              </a:ext>
            </a:extLst>
          </p:cNvPr>
          <p:cNvSpPr txBox="1"/>
          <p:nvPr/>
        </p:nvSpPr>
        <p:spPr>
          <a:xfrm>
            <a:off x="3569752" y="4770701"/>
            <a:ext cx="1522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started establishments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AE52EB-5B56-471E-AA91-FAA2BA992025}"/>
              </a:ext>
            </a:extLst>
          </p:cNvPr>
          <p:cNvSpPr txBox="1"/>
          <p:nvPr/>
        </p:nvSpPr>
        <p:spPr>
          <a:xfrm>
            <a:off x="5884344" y="5017738"/>
            <a:ext cx="7973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exist </a:t>
            </a:r>
          </a:p>
          <a:p>
            <a:pPr algn="ctr"/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JSBR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A73AAE-9E16-485E-9BF0-D6188231F3B8}"/>
              </a:ext>
            </a:extLst>
          </p:cNvPr>
          <p:cNvSpPr txBox="1"/>
          <p:nvPr/>
        </p:nvSpPr>
        <p:spPr>
          <a:xfrm>
            <a:off x="5881504" y="6326451"/>
            <a:ext cx="7973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 </a:t>
            </a:r>
          </a:p>
          <a:p>
            <a:pPr algn="ctr"/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JSBR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83B22E-1C01-4AD6-ACE1-250588A0E22E}"/>
              </a:ext>
            </a:extLst>
          </p:cNvPr>
          <p:cNvSpPr txBox="1"/>
          <p:nvPr/>
        </p:nvSpPr>
        <p:spPr>
          <a:xfrm>
            <a:off x="6627132" y="4687736"/>
            <a:ext cx="1941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the EEI targeting the establishments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7A256D-F145-4F2F-94DE-FA97FB067255}"/>
              </a:ext>
            </a:extLst>
          </p:cNvPr>
          <p:cNvSpPr txBox="1"/>
          <p:nvPr/>
        </p:nvSpPr>
        <p:spPr>
          <a:xfrm>
            <a:off x="6627132" y="6052035"/>
            <a:ext cx="1941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the EEI targeting the establishments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45DD7F4-1CC8-453D-A88A-09A8493794E8}"/>
              </a:ext>
            </a:extLst>
          </p:cNvPr>
          <p:cNvSpPr/>
          <p:nvPr/>
        </p:nvSpPr>
        <p:spPr bwMode="auto">
          <a:xfrm>
            <a:off x="620920" y="3938806"/>
            <a:ext cx="2870960" cy="246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dirty="0" err="1">
                <a:solidFill>
                  <a:schemeClr val="bg1"/>
                </a:solidFill>
                <a:latin typeface="Arial" charset="0"/>
                <a:cs typeface="Angsana New" pitchFamily="18" charset="-34"/>
              </a:rPr>
              <a:t>eg</a:t>
            </a:r>
            <a:r>
              <a:rPr kumimoji="0" lang="en-US" altLang="ja-JP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ngsana New" pitchFamily="18" charset="-34"/>
              </a:rPr>
              <a:t>.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ngsana New" pitchFamily="18" charset="-34"/>
              </a:rPr>
              <a:t> the EEI using Labor Insurance Data</a:t>
            </a:r>
            <a:endParaRPr kumimoji="0" lang="ja-JP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4322173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ユーザー定義 4">
      <a:dk1>
        <a:sysClr val="windowText" lastClr="000000"/>
      </a:dk1>
      <a:lt1>
        <a:sysClr val="window" lastClr="FFFFFF"/>
      </a:lt1>
      <a:dk2>
        <a:srgbClr val="04617B"/>
      </a:dk2>
      <a:lt2>
        <a:srgbClr val="21B2C8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00"/>
      </a:folHlink>
    </a:clrScheme>
    <a:fontScheme name="Level">
      <a:majorFont>
        <a:latin typeface="Garamond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テーマ1">
  <a:themeElements>
    <a:clrScheme name="ユーザー定義 4">
      <a:dk1>
        <a:sysClr val="windowText" lastClr="000000"/>
      </a:dk1>
      <a:lt1>
        <a:sysClr val="window" lastClr="FFFFFF"/>
      </a:lt1>
      <a:dk2>
        <a:srgbClr val="04617B"/>
      </a:dk2>
      <a:lt2>
        <a:srgbClr val="21B2C8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00"/>
      </a:folHlink>
    </a:clrScheme>
    <a:fontScheme name="Level">
      <a:majorFont>
        <a:latin typeface="Garamond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7807</TotalTime>
  <Words>1819</Words>
  <Application>Microsoft Office PowerPoint</Application>
  <PresentationFormat>On-screen Show (4:3)</PresentationFormat>
  <Paragraphs>335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Meiryo UI</vt:lpstr>
      <vt:lpstr>ＭＳ Ｐゴシック</vt:lpstr>
      <vt:lpstr>Arial</vt:lpstr>
      <vt:lpstr>Calibri</vt:lpstr>
      <vt:lpstr>Calibri Light</vt:lpstr>
      <vt:lpstr>Garamond</vt:lpstr>
      <vt:lpstr>inherit</vt:lpstr>
      <vt:lpstr>Times New Roman</vt:lpstr>
      <vt:lpstr>Verdana</vt:lpstr>
      <vt:lpstr>Wingdings</vt:lpstr>
      <vt:lpstr>テーマ1</vt:lpstr>
      <vt:lpstr>1_テーマ1</vt:lpstr>
      <vt:lpstr>Efforts for Further Development and Enhancement  of Statistical Business Register in Japan - Improvement of Update Frequency -</vt:lpstr>
      <vt:lpstr>Contents</vt:lpstr>
      <vt:lpstr>PowerPoint Presentation</vt:lpstr>
      <vt:lpstr>Introduction to JSBR</vt:lpstr>
      <vt:lpstr>Images of Each Record in JSBR</vt:lpstr>
      <vt:lpstr>Data Source: Economic Census</vt:lpstr>
      <vt:lpstr>Data Source: Economic Census（cont.)</vt:lpstr>
      <vt:lpstr>Data Source: Annual Business Survey (ABS) </vt:lpstr>
      <vt:lpstr>Data Source: Establishment / Enterprise Inquiry (EEI)</vt:lpstr>
      <vt:lpstr>PowerPoint Presentation</vt:lpstr>
      <vt:lpstr>Brief Recap of Maturity Model</vt:lpstr>
      <vt:lpstr>Structure of Maturity Model</vt:lpstr>
      <vt:lpstr>JSBR Details in Seven Dimensions</vt:lpstr>
      <vt:lpstr>PowerPoint Presentation</vt:lpstr>
      <vt:lpstr>PowerPoint Presentation</vt:lpstr>
      <vt:lpstr>Efforts to Improve JSBR</vt:lpstr>
      <vt:lpstr>1st Effort: New Data Source - Corporate Number -</vt:lpstr>
      <vt:lpstr>Characteristics of Enterprises added from  Corporate Number</vt:lpstr>
      <vt:lpstr>2nd Effort: New Data Source - New Establishment / Enterprise Inquiry -</vt:lpstr>
      <vt:lpstr>2nd Effort: New Data Source: 2024 Economic Census for Business Frame</vt:lpstr>
      <vt:lpstr>The Relationship between the Area of the Surveys  and Updated Area of JSBR</vt:lpstr>
      <vt:lpstr>(Ref) Survey Method of 2024 Economic Census for Business Frame</vt:lpstr>
      <vt:lpstr>PowerPoint Presentation</vt:lpstr>
      <vt:lpstr>Schedule</vt:lpstr>
      <vt:lpstr>Summary</vt:lpstr>
      <vt:lpstr>Future Challenge</vt:lpstr>
      <vt:lpstr>PowerPoint Presentation</vt:lpstr>
    </vt:vector>
  </TitlesOfParts>
  <Company>総務省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011545</dc:creator>
  <cp:lastModifiedBy>Pinar Ucar</cp:lastModifiedBy>
  <cp:revision>403</cp:revision>
  <cp:lastPrinted>2024-03-07T12:54:08Z</cp:lastPrinted>
  <dcterms:created xsi:type="dcterms:W3CDTF">2011-01-18T02:56:08Z</dcterms:created>
  <dcterms:modified xsi:type="dcterms:W3CDTF">2024-03-13T06:02:11Z</dcterms:modified>
</cp:coreProperties>
</file>