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1"/>
  </p:sldMasterIdLst>
  <p:notesMasterIdLst>
    <p:notesMasterId r:id="rId24"/>
  </p:notesMasterIdLst>
  <p:sldIdLst>
    <p:sldId id="256" r:id="rId2"/>
    <p:sldId id="257" r:id="rId3"/>
    <p:sldId id="292" r:id="rId4"/>
    <p:sldId id="293" r:id="rId5"/>
    <p:sldId id="258" r:id="rId6"/>
    <p:sldId id="259" r:id="rId7"/>
    <p:sldId id="260" r:id="rId8"/>
    <p:sldId id="261" r:id="rId9"/>
    <p:sldId id="262" r:id="rId10"/>
    <p:sldId id="263" r:id="rId11"/>
    <p:sldId id="264" r:id="rId12"/>
    <p:sldId id="270" r:id="rId13"/>
    <p:sldId id="271" r:id="rId14"/>
    <p:sldId id="274" r:id="rId15"/>
    <p:sldId id="282" r:id="rId16"/>
    <p:sldId id="283" r:id="rId17"/>
    <p:sldId id="286" r:id="rId18"/>
    <p:sldId id="287" r:id="rId19"/>
    <p:sldId id="288" r:id="rId20"/>
    <p:sldId id="289" r:id="rId21"/>
    <p:sldId id="290" r:id="rId22"/>
    <p:sldId id="291"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nz Marion" initials="RM" lastIdx="1" clrIdx="0">
    <p:extLst>
      <p:ext uri="{19B8F6BF-5375-455C-9EA6-DF929625EA0E}">
        <p15:presenceInfo xmlns:p15="http://schemas.microsoft.com/office/powerpoint/2012/main" userId="Renz Marion" providerId="None"/>
      </p:ext>
    </p:extLst>
  </p:cmAuthor>
  <p:cmAuthor id="2" name="Ilaria Di Matteo" initials="IDM" lastIdx="1" clrIdx="1">
    <p:extLst>
      <p:ext uri="{19B8F6BF-5375-455C-9EA6-DF929625EA0E}">
        <p15:presenceInfo xmlns:p15="http://schemas.microsoft.com/office/powerpoint/2012/main" userId="S::dimatteo@un.org::15a40d04-9af6-4bc1-882e-46ed86be2c6b" providerId="AD"/>
      </p:ext>
    </p:extLst>
  </p:cmAuthor>
  <p:cmAuthor id="3" name="Hermans, H.J.C.M. (Hank)" initials="HH(" lastIdx="1" clrIdx="2">
    <p:extLst>
      <p:ext uri="{19B8F6BF-5375-455C-9EA6-DF929625EA0E}">
        <p15:presenceInfo xmlns:p15="http://schemas.microsoft.com/office/powerpoint/2012/main" userId="Hermans, H.J.C.M. (Hank)"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1719D"/>
    <a:srgbClr val="F6F7FF"/>
    <a:srgbClr val="D7EDFE"/>
    <a:srgbClr val="E01983"/>
    <a:srgbClr val="EF412A"/>
    <a:srgbClr val="F36D22"/>
    <a:srgbClr val="FDB713"/>
    <a:srgbClr val="3DAD48"/>
    <a:srgbClr val="03ACD8"/>
    <a:srgbClr val="00548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43" autoAdjust="0"/>
  </p:normalViewPr>
  <p:slideViewPr>
    <p:cSldViewPr snapToGrid="0">
      <p:cViewPr varScale="1">
        <p:scale>
          <a:sx n="81" d="100"/>
          <a:sy n="81" d="100"/>
        </p:scale>
        <p:origin x="420" y="96"/>
      </p:cViewPr>
      <p:guideLst/>
    </p:cSldViewPr>
  </p:slideViewPr>
  <p:outlineViewPr>
    <p:cViewPr>
      <p:scale>
        <a:sx n="33" d="100"/>
        <a:sy n="33" d="100"/>
      </p:scale>
      <p:origin x="0" y="-228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A40820D-E14E-462F-8D03-9D82C499105F}"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nl-NL"/>
        </a:p>
      </dgm:t>
    </dgm:pt>
    <dgm:pt modelId="{CCF32121-A893-4292-BBFA-F6809BA03AA8}">
      <dgm:prSet phldrT="[Tekst]"/>
      <dgm:spPr/>
      <dgm:t>
        <a:bodyPr/>
        <a:lstStyle/>
        <a:p>
          <a:r>
            <a:rPr lang="nl-NL" dirty="0" smtClean="0"/>
            <a:t>Legal unit</a:t>
          </a:r>
          <a:endParaRPr lang="nl-NL" dirty="0"/>
        </a:p>
      </dgm:t>
    </dgm:pt>
    <dgm:pt modelId="{21926D4C-B25A-4C24-A2A2-D24E78E0E715}" type="parTrans" cxnId="{C2D80306-E654-4533-9657-92172394FFA7}">
      <dgm:prSet/>
      <dgm:spPr/>
      <dgm:t>
        <a:bodyPr/>
        <a:lstStyle/>
        <a:p>
          <a:endParaRPr lang="nl-NL"/>
        </a:p>
      </dgm:t>
    </dgm:pt>
    <dgm:pt modelId="{9E125A7C-3832-402F-B720-C28FAB2AD41D}" type="sibTrans" cxnId="{C2D80306-E654-4533-9657-92172394FFA7}">
      <dgm:prSet/>
      <dgm:spPr/>
      <dgm:t>
        <a:bodyPr/>
        <a:lstStyle/>
        <a:p>
          <a:endParaRPr lang="nl-NL"/>
        </a:p>
      </dgm:t>
    </dgm:pt>
    <dgm:pt modelId="{2263A7CC-789E-4CCF-A0DD-D9AC367E87A7}">
      <dgm:prSet phldrT="[Tekst]" custT="1"/>
      <dgm:spPr/>
      <dgm:t>
        <a:bodyPr/>
        <a:lstStyle/>
        <a:p>
          <a:r>
            <a:rPr lang="en-GB" sz="1400" dirty="0" smtClean="0">
              <a:solidFill>
                <a:srgbClr val="000000"/>
              </a:solidFill>
            </a:rPr>
            <a:t>An Enterprise Group is considered as the actual actor in the </a:t>
          </a:r>
          <a:r>
            <a:rPr lang="en-GB" sz="1400" b="1" u="sng" dirty="0" smtClean="0">
              <a:solidFill>
                <a:srgbClr val="000000"/>
              </a:solidFill>
            </a:rPr>
            <a:t>financial</a:t>
          </a:r>
          <a:r>
            <a:rPr lang="en-GB" sz="1400" dirty="0" smtClean="0">
              <a:solidFill>
                <a:srgbClr val="000000"/>
              </a:solidFill>
            </a:rPr>
            <a:t> process, particularly the financial- and distribution process. The Enterprise Group </a:t>
          </a:r>
          <a:r>
            <a:rPr lang="en-US" sz="1400" dirty="0" smtClean="0">
              <a:solidFill>
                <a:srgbClr val="000000"/>
              </a:solidFill>
            </a:rPr>
            <a:t>is the largest </a:t>
          </a:r>
          <a:r>
            <a:rPr lang="en-US" sz="1400" b="1" u="sng" dirty="0" smtClean="0">
              <a:solidFill>
                <a:srgbClr val="000000"/>
              </a:solidFill>
            </a:rPr>
            <a:t>collection of legal units </a:t>
          </a:r>
          <a:r>
            <a:rPr lang="en-US" sz="1400" dirty="0" smtClean="0">
              <a:solidFill>
                <a:srgbClr val="000000"/>
              </a:solidFill>
            </a:rPr>
            <a:t>in the Netherlands between which predominating (more than 50%) control exists.</a:t>
          </a:r>
          <a:endParaRPr lang="nl-NL" sz="1400" dirty="0"/>
        </a:p>
      </dgm:t>
    </dgm:pt>
    <dgm:pt modelId="{F7B41267-9968-4141-9A27-F83F2A6AAC5A}" type="parTrans" cxnId="{61251C7F-72ED-4418-9425-A77E0852C4A5}">
      <dgm:prSet/>
      <dgm:spPr/>
      <dgm:t>
        <a:bodyPr/>
        <a:lstStyle/>
        <a:p>
          <a:endParaRPr lang="nl-NL"/>
        </a:p>
      </dgm:t>
    </dgm:pt>
    <dgm:pt modelId="{564402BE-7D3C-4597-AF9D-F723622DFFE0}" type="sibTrans" cxnId="{61251C7F-72ED-4418-9425-A77E0852C4A5}">
      <dgm:prSet/>
      <dgm:spPr/>
      <dgm:t>
        <a:bodyPr/>
        <a:lstStyle/>
        <a:p>
          <a:endParaRPr lang="nl-NL"/>
        </a:p>
      </dgm:t>
    </dgm:pt>
    <dgm:pt modelId="{89171954-1B88-4FB7-8DE9-CE7937988EC0}">
      <dgm:prSet phldrT="[Tekst]"/>
      <dgm:spPr/>
      <dgm:t>
        <a:bodyPr/>
        <a:lstStyle/>
        <a:p>
          <a:r>
            <a:rPr lang="nl-NL" dirty="0" smtClean="0"/>
            <a:t>Enterprise</a:t>
          </a:r>
          <a:endParaRPr lang="nl-NL" dirty="0"/>
        </a:p>
      </dgm:t>
    </dgm:pt>
    <dgm:pt modelId="{870F0D08-A6CA-4A6C-84A3-25489A9F8C96}" type="parTrans" cxnId="{272D3C1B-CF00-4A2D-9F69-01E997BA6F0A}">
      <dgm:prSet/>
      <dgm:spPr/>
      <dgm:t>
        <a:bodyPr/>
        <a:lstStyle/>
        <a:p>
          <a:endParaRPr lang="nl-NL"/>
        </a:p>
      </dgm:t>
    </dgm:pt>
    <dgm:pt modelId="{95F7B054-3A07-435B-8814-C9369D97E074}" type="sibTrans" cxnId="{272D3C1B-CF00-4A2D-9F69-01E997BA6F0A}">
      <dgm:prSet/>
      <dgm:spPr/>
      <dgm:t>
        <a:bodyPr/>
        <a:lstStyle/>
        <a:p>
          <a:endParaRPr lang="nl-NL"/>
        </a:p>
      </dgm:t>
    </dgm:pt>
    <dgm:pt modelId="{7346B805-236B-44A4-ADA7-D81B19AC6F6D}">
      <dgm:prSet phldrT="[Tekst]" custT="1"/>
      <dgm:spPr/>
      <dgm:t>
        <a:bodyPr/>
        <a:lstStyle/>
        <a:p>
          <a:r>
            <a:rPr lang="en-US" sz="1400" dirty="0" smtClean="0">
              <a:solidFill>
                <a:srgbClr val="000000"/>
              </a:solidFill>
            </a:rPr>
            <a:t>The (Dutch) enterprise is the actual actor in the </a:t>
          </a:r>
          <a:r>
            <a:rPr lang="en-US" sz="1400" u="sng" dirty="0" smtClean="0">
              <a:solidFill>
                <a:srgbClr val="000000"/>
              </a:solidFill>
            </a:rPr>
            <a:t>production</a:t>
          </a:r>
          <a:r>
            <a:rPr lang="en-US" sz="1400" dirty="0" smtClean="0">
              <a:solidFill>
                <a:srgbClr val="000000"/>
              </a:solidFill>
            </a:rPr>
            <a:t> process </a:t>
          </a:r>
          <a:r>
            <a:rPr lang="nl-NL" sz="1400" dirty="0" err="1" smtClean="0">
              <a:solidFill>
                <a:srgbClr val="000000"/>
              </a:solidFill>
            </a:rPr>
            <a:t>characterised</a:t>
          </a:r>
          <a:r>
            <a:rPr lang="nl-NL" sz="1400" dirty="0" smtClean="0">
              <a:solidFill>
                <a:srgbClr val="000000"/>
              </a:solidFill>
            </a:rPr>
            <a:t> </a:t>
          </a:r>
          <a:r>
            <a:rPr lang="nl-NL" sz="1400" dirty="0" err="1" smtClean="0">
              <a:solidFill>
                <a:srgbClr val="000000"/>
              </a:solidFill>
            </a:rPr>
            <a:t>by</a:t>
          </a:r>
          <a:r>
            <a:rPr lang="nl-NL" sz="1400" dirty="0" smtClean="0">
              <a:solidFill>
                <a:srgbClr val="000000"/>
              </a:solidFill>
            </a:rPr>
            <a:t> </a:t>
          </a:r>
          <a:r>
            <a:rPr lang="nl-NL" sz="1400" u="sng" dirty="0" err="1" smtClean="0">
              <a:solidFill>
                <a:srgbClr val="000000"/>
              </a:solidFill>
            </a:rPr>
            <a:t>autonomy</a:t>
          </a:r>
          <a:r>
            <a:rPr lang="nl-NL" sz="1400" dirty="0" smtClean="0">
              <a:solidFill>
                <a:srgbClr val="000000"/>
              </a:solidFill>
            </a:rPr>
            <a:t> in </a:t>
          </a:r>
          <a:r>
            <a:rPr lang="nl-NL" sz="1400" dirty="0" err="1" smtClean="0">
              <a:solidFill>
                <a:srgbClr val="000000"/>
              </a:solidFill>
            </a:rPr>
            <a:t>decisions</a:t>
          </a:r>
          <a:r>
            <a:rPr lang="nl-NL" sz="1400" dirty="0" smtClean="0">
              <a:solidFill>
                <a:srgbClr val="000000"/>
              </a:solidFill>
            </a:rPr>
            <a:t> </a:t>
          </a:r>
          <a:r>
            <a:rPr lang="nl-NL" sz="1400" dirty="0" err="1" smtClean="0">
              <a:solidFill>
                <a:srgbClr val="000000"/>
              </a:solidFill>
            </a:rPr>
            <a:t>about</a:t>
          </a:r>
          <a:r>
            <a:rPr lang="nl-NL" sz="1400" dirty="0" smtClean="0">
              <a:solidFill>
                <a:srgbClr val="000000"/>
              </a:solidFill>
            </a:rPr>
            <a:t> the </a:t>
          </a:r>
          <a:r>
            <a:rPr lang="nl-NL" sz="1400" dirty="0" err="1" smtClean="0">
              <a:solidFill>
                <a:srgbClr val="000000"/>
              </a:solidFill>
            </a:rPr>
            <a:t>process</a:t>
          </a:r>
          <a:r>
            <a:rPr lang="nl-NL" sz="1400" dirty="0" smtClean="0">
              <a:solidFill>
                <a:srgbClr val="000000"/>
              </a:solidFill>
            </a:rPr>
            <a:t> </a:t>
          </a:r>
          <a:r>
            <a:rPr lang="nl-NL" sz="1400" dirty="0" err="1" smtClean="0">
              <a:solidFill>
                <a:srgbClr val="000000"/>
              </a:solidFill>
            </a:rPr>
            <a:t>and</a:t>
          </a:r>
          <a:r>
            <a:rPr lang="nl-NL" sz="1400" dirty="0" smtClean="0">
              <a:solidFill>
                <a:srgbClr val="000000"/>
              </a:solidFill>
            </a:rPr>
            <a:t> </a:t>
          </a:r>
          <a:r>
            <a:rPr lang="nl-NL" sz="1400" dirty="0" err="1" smtClean="0">
              <a:solidFill>
                <a:srgbClr val="000000"/>
              </a:solidFill>
            </a:rPr>
            <a:t>by</a:t>
          </a:r>
          <a:r>
            <a:rPr lang="nl-NL" sz="1400" dirty="0" smtClean="0">
              <a:solidFill>
                <a:srgbClr val="000000"/>
              </a:solidFill>
            </a:rPr>
            <a:t> </a:t>
          </a:r>
          <a:r>
            <a:rPr lang="nl-NL" sz="1400" dirty="0" err="1" smtClean="0">
              <a:solidFill>
                <a:srgbClr val="000000"/>
              </a:solidFill>
            </a:rPr>
            <a:t>providing</a:t>
          </a:r>
          <a:r>
            <a:rPr lang="nl-NL" sz="1400" dirty="0" smtClean="0">
              <a:solidFill>
                <a:srgbClr val="000000"/>
              </a:solidFill>
            </a:rPr>
            <a:t> </a:t>
          </a:r>
          <a:r>
            <a:rPr lang="nl-NL" sz="1400" dirty="0" err="1" smtClean="0">
              <a:solidFill>
                <a:srgbClr val="000000"/>
              </a:solidFill>
            </a:rPr>
            <a:t>products</a:t>
          </a:r>
          <a:r>
            <a:rPr lang="nl-NL" sz="1400" dirty="0" smtClean="0">
              <a:solidFill>
                <a:srgbClr val="000000"/>
              </a:solidFill>
            </a:rPr>
            <a:t>  </a:t>
          </a:r>
          <a:r>
            <a:rPr lang="nl-NL" sz="1400" dirty="0" err="1" smtClean="0">
              <a:solidFill>
                <a:srgbClr val="000000"/>
              </a:solidFill>
            </a:rPr>
            <a:t>to</a:t>
          </a:r>
          <a:r>
            <a:rPr lang="nl-NL" sz="1400" dirty="0" smtClean="0">
              <a:solidFill>
                <a:srgbClr val="000000"/>
              </a:solidFill>
            </a:rPr>
            <a:t> </a:t>
          </a:r>
          <a:r>
            <a:rPr lang="nl-NL" sz="1400" dirty="0" err="1" smtClean="0">
              <a:solidFill>
                <a:srgbClr val="000000"/>
              </a:solidFill>
            </a:rPr>
            <a:t>others</a:t>
          </a:r>
          <a:r>
            <a:rPr lang="en-US" sz="1400" dirty="0" smtClean="0">
              <a:solidFill>
                <a:srgbClr val="000000"/>
              </a:solidFill>
            </a:rPr>
            <a:t>. It is identified by </a:t>
          </a:r>
          <a:r>
            <a:rPr lang="en-US" sz="1400" b="1" u="sng" dirty="0" smtClean="0">
              <a:solidFill>
                <a:srgbClr val="000000"/>
              </a:solidFill>
            </a:rPr>
            <a:t>autonomy</a:t>
          </a:r>
          <a:r>
            <a:rPr lang="en-US" sz="1400" b="1" dirty="0" smtClean="0">
              <a:solidFill>
                <a:srgbClr val="000000"/>
              </a:solidFill>
            </a:rPr>
            <a:t>, </a:t>
          </a:r>
          <a:r>
            <a:rPr lang="en-US" sz="1400" b="1" u="sng" dirty="0" err="1" smtClean="0">
              <a:solidFill>
                <a:srgbClr val="000000"/>
              </a:solidFill>
            </a:rPr>
            <a:t>describability</a:t>
          </a:r>
          <a:r>
            <a:rPr lang="en-US" sz="1400" b="1" dirty="0" smtClean="0">
              <a:solidFill>
                <a:srgbClr val="000000"/>
              </a:solidFill>
            </a:rPr>
            <a:t> </a:t>
          </a:r>
          <a:r>
            <a:rPr lang="en-US" sz="1400" dirty="0" smtClean="0">
              <a:solidFill>
                <a:srgbClr val="000000"/>
              </a:solidFill>
            </a:rPr>
            <a:t>and </a:t>
          </a:r>
          <a:r>
            <a:rPr lang="en-US" sz="1400" b="1" dirty="0" smtClean="0">
              <a:solidFill>
                <a:srgbClr val="000000"/>
              </a:solidFill>
            </a:rPr>
            <a:t>external orientation</a:t>
          </a:r>
          <a:endParaRPr lang="nl-NL" sz="1400" b="1" dirty="0"/>
        </a:p>
      </dgm:t>
    </dgm:pt>
    <dgm:pt modelId="{DCF01E3A-FCDF-4538-ABF3-F85C8BFCFE57}" type="parTrans" cxnId="{5E0139C7-2AD8-485C-8E44-9E05D140C4E0}">
      <dgm:prSet/>
      <dgm:spPr/>
      <dgm:t>
        <a:bodyPr/>
        <a:lstStyle/>
        <a:p>
          <a:endParaRPr lang="nl-NL"/>
        </a:p>
      </dgm:t>
    </dgm:pt>
    <dgm:pt modelId="{70847F2B-73FA-4972-AE04-AFA6C446ED7C}" type="sibTrans" cxnId="{5E0139C7-2AD8-485C-8E44-9E05D140C4E0}">
      <dgm:prSet/>
      <dgm:spPr/>
      <dgm:t>
        <a:bodyPr/>
        <a:lstStyle/>
        <a:p>
          <a:endParaRPr lang="nl-NL"/>
        </a:p>
      </dgm:t>
    </dgm:pt>
    <dgm:pt modelId="{EAC3DAB1-C765-418B-BAC9-EE4E059FB308}">
      <dgm:prSet phldrT="[Tekst]"/>
      <dgm:spPr/>
      <dgm:t>
        <a:bodyPr/>
        <a:lstStyle/>
        <a:p>
          <a:r>
            <a:rPr lang="nl-NL" dirty="0" err="1" smtClean="0"/>
            <a:t>Local</a:t>
          </a:r>
          <a:r>
            <a:rPr lang="nl-NL" dirty="0" smtClean="0"/>
            <a:t> unit</a:t>
          </a:r>
          <a:endParaRPr lang="nl-NL" dirty="0"/>
        </a:p>
      </dgm:t>
    </dgm:pt>
    <dgm:pt modelId="{8B7D7BC6-F02F-4EF2-928E-89D4731899FF}" type="parTrans" cxnId="{C3C1794F-E1B5-4241-A5E5-10EB8EFF20DC}">
      <dgm:prSet/>
      <dgm:spPr/>
      <dgm:t>
        <a:bodyPr/>
        <a:lstStyle/>
        <a:p>
          <a:endParaRPr lang="nl-NL"/>
        </a:p>
      </dgm:t>
    </dgm:pt>
    <dgm:pt modelId="{13224928-205F-4331-BB7B-DC6C54972E34}" type="sibTrans" cxnId="{C3C1794F-E1B5-4241-A5E5-10EB8EFF20DC}">
      <dgm:prSet/>
      <dgm:spPr/>
      <dgm:t>
        <a:bodyPr/>
        <a:lstStyle/>
        <a:p>
          <a:endParaRPr lang="nl-NL"/>
        </a:p>
      </dgm:t>
    </dgm:pt>
    <dgm:pt modelId="{B8D6F8FE-F8E7-402E-B77D-2AFF7148ADF0}">
      <dgm:prSet phldrT="[Tekst]" custT="1"/>
      <dgm:spPr/>
      <dgm:t>
        <a:bodyPr/>
        <a:lstStyle/>
        <a:p>
          <a:r>
            <a:rPr lang="en-US" sz="1400" dirty="0" smtClean="0">
              <a:solidFill>
                <a:srgbClr val="000000"/>
              </a:solidFill>
            </a:rPr>
            <a:t>A Local Unit is that part of the Enterprise which is situated on one </a:t>
          </a:r>
          <a:r>
            <a:rPr lang="en-US" sz="1400" b="1" u="sng" dirty="0" smtClean="0">
              <a:solidFill>
                <a:srgbClr val="000000"/>
              </a:solidFill>
            </a:rPr>
            <a:t>geographical location</a:t>
          </a:r>
          <a:r>
            <a:rPr lang="nl-NL" sz="1400" b="1" dirty="0" smtClean="0">
              <a:solidFill>
                <a:srgbClr val="000000"/>
              </a:solidFill>
            </a:rPr>
            <a:t>.</a:t>
          </a:r>
          <a:endParaRPr lang="nl-NL" sz="1400" b="1" dirty="0"/>
        </a:p>
      </dgm:t>
    </dgm:pt>
    <dgm:pt modelId="{4F2CE9ED-032B-4B4A-8955-58B64F84B5CC}" type="parTrans" cxnId="{AEC097CD-0379-43E6-A1DA-592EC9F156C2}">
      <dgm:prSet/>
      <dgm:spPr/>
      <dgm:t>
        <a:bodyPr/>
        <a:lstStyle/>
        <a:p>
          <a:endParaRPr lang="nl-NL"/>
        </a:p>
      </dgm:t>
    </dgm:pt>
    <dgm:pt modelId="{AB7B3D1B-0FAE-4E84-A7E6-FF2D25A242CD}" type="sibTrans" cxnId="{AEC097CD-0379-43E6-A1DA-592EC9F156C2}">
      <dgm:prSet/>
      <dgm:spPr/>
      <dgm:t>
        <a:bodyPr/>
        <a:lstStyle/>
        <a:p>
          <a:endParaRPr lang="nl-NL"/>
        </a:p>
      </dgm:t>
    </dgm:pt>
    <dgm:pt modelId="{AF874DF3-57BC-4F95-9765-1138ECF51D32}">
      <dgm:prSet phldrT="[Tekst]"/>
      <dgm:spPr/>
      <dgm:t>
        <a:bodyPr/>
        <a:lstStyle/>
        <a:p>
          <a:r>
            <a:rPr lang="nl-NL" dirty="0" smtClean="0"/>
            <a:t>Enterprise Group</a:t>
          </a:r>
          <a:endParaRPr lang="nl-NL" dirty="0"/>
        </a:p>
      </dgm:t>
    </dgm:pt>
    <dgm:pt modelId="{4B0D18CC-5F18-43EB-A50C-360B81ECDBBB}" type="parTrans" cxnId="{EA503C89-4F99-4EB0-97FA-4566FF0EB19F}">
      <dgm:prSet/>
      <dgm:spPr/>
      <dgm:t>
        <a:bodyPr/>
        <a:lstStyle/>
        <a:p>
          <a:endParaRPr lang="nl-NL"/>
        </a:p>
      </dgm:t>
    </dgm:pt>
    <dgm:pt modelId="{47A02EBA-FAAA-4D75-AA0B-61DBE34C9023}" type="sibTrans" cxnId="{EA503C89-4F99-4EB0-97FA-4566FF0EB19F}">
      <dgm:prSet/>
      <dgm:spPr/>
      <dgm:t>
        <a:bodyPr/>
        <a:lstStyle/>
        <a:p>
          <a:endParaRPr lang="nl-NL"/>
        </a:p>
      </dgm:t>
    </dgm:pt>
    <dgm:pt modelId="{DDD2C253-FBD2-48E5-BE80-038FB10B3E21}">
      <dgm:prSet phldrT="[Tekst]" custT="1"/>
      <dgm:spPr/>
      <dgm:t>
        <a:bodyPr/>
        <a:lstStyle/>
        <a:p>
          <a:r>
            <a:rPr lang="en-US" sz="1400" dirty="0" smtClean="0">
              <a:solidFill>
                <a:srgbClr val="000000"/>
              </a:solidFill>
            </a:rPr>
            <a:t>A legal unit is a legal construct through which the law allows a group of natural persons to act as if they were a single person for certain purposes. </a:t>
          </a:r>
          <a:endParaRPr lang="nl-NL" sz="1400" dirty="0">
            <a:solidFill>
              <a:srgbClr val="000000"/>
            </a:solidFill>
          </a:endParaRPr>
        </a:p>
      </dgm:t>
    </dgm:pt>
    <dgm:pt modelId="{6F9203A8-FBB3-43E4-956A-5196E7F265A4}" type="parTrans" cxnId="{54C549F6-F8EA-41E7-B5AA-35FDACA7E72A}">
      <dgm:prSet/>
      <dgm:spPr/>
      <dgm:t>
        <a:bodyPr/>
        <a:lstStyle/>
        <a:p>
          <a:endParaRPr lang="nl-NL"/>
        </a:p>
      </dgm:t>
    </dgm:pt>
    <dgm:pt modelId="{2184BB28-49FF-4099-8033-EE9454D9FFF8}" type="sibTrans" cxnId="{54C549F6-F8EA-41E7-B5AA-35FDACA7E72A}">
      <dgm:prSet/>
      <dgm:spPr/>
      <dgm:t>
        <a:bodyPr/>
        <a:lstStyle/>
        <a:p>
          <a:endParaRPr lang="nl-NL"/>
        </a:p>
      </dgm:t>
    </dgm:pt>
    <dgm:pt modelId="{98E394BF-FB48-4F81-B1B2-17E5452E72C2}" type="pres">
      <dgm:prSet presAssocID="{6A40820D-E14E-462F-8D03-9D82C499105F}" presName="Name0" presStyleCnt="0">
        <dgm:presLayoutVars>
          <dgm:dir/>
          <dgm:animLvl val="lvl"/>
          <dgm:resizeHandles val="exact"/>
        </dgm:presLayoutVars>
      </dgm:prSet>
      <dgm:spPr/>
      <dgm:t>
        <a:bodyPr/>
        <a:lstStyle/>
        <a:p>
          <a:endParaRPr lang="nl-NL"/>
        </a:p>
      </dgm:t>
    </dgm:pt>
    <dgm:pt modelId="{A1CDD4A4-8F72-4D60-A1FC-A9C200CBCA32}" type="pres">
      <dgm:prSet presAssocID="{CCF32121-A893-4292-BBFA-F6809BA03AA8}" presName="linNode" presStyleCnt="0"/>
      <dgm:spPr/>
    </dgm:pt>
    <dgm:pt modelId="{0616D68A-ACF2-4569-B6FB-046050DB4BB7}" type="pres">
      <dgm:prSet presAssocID="{CCF32121-A893-4292-BBFA-F6809BA03AA8}" presName="parentText" presStyleLbl="node1" presStyleIdx="0" presStyleCnt="4" custScaleX="47596" custLinFactNeighborX="-15792">
        <dgm:presLayoutVars>
          <dgm:chMax val="1"/>
          <dgm:bulletEnabled val="1"/>
        </dgm:presLayoutVars>
      </dgm:prSet>
      <dgm:spPr/>
      <dgm:t>
        <a:bodyPr/>
        <a:lstStyle/>
        <a:p>
          <a:endParaRPr lang="nl-NL"/>
        </a:p>
      </dgm:t>
    </dgm:pt>
    <dgm:pt modelId="{08046CDA-F826-48CB-A11D-78BEA2028E67}" type="pres">
      <dgm:prSet presAssocID="{CCF32121-A893-4292-BBFA-F6809BA03AA8}" presName="descendantText" presStyleLbl="alignAccFollowNode1" presStyleIdx="0" presStyleCnt="4" custScaleX="118034" custScaleY="105893">
        <dgm:presLayoutVars>
          <dgm:bulletEnabled val="1"/>
        </dgm:presLayoutVars>
      </dgm:prSet>
      <dgm:spPr/>
      <dgm:t>
        <a:bodyPr/>
        <a:lstStyle/>
        <a:p>
          <a:endParaRPr lang="nl-NL"/>
        </a:p>
      </dgm:t>
    </dgm:pt>
    <dgm:pt modelId="{99E3E844-9F67-4850-8501-0D91474DD035}" type="pres">
      <dgm:prSet presAssocID="{9E125A7C-3832-402F-B720-C28FAB2AD41D}" presName="sp" presStyleCnt="0"/>
      <dgm:spPr/>
    </dgm:pt>
    <dgm:pt modelId="{CC689A9D-ACF7-4CA3-B7E7-2CCC3B0412B4}" type="pres">
      <dgm:prSet presAssocID="{AF874DF3-57BC-4F95-9765-1138ECF51D32}" presName="linNode" presStyleCnt="0"/>
      <dgm:spPr/>
    </dgm:pt>
    <dgm:pt modelId="{F4C8D004-BC27-4589-B49F-B7A8BA165DA2}" type="pres">
      <dgm:prSet presAssocID="{AF874DF3-57BC-4F95-9765-1138ECF51D32}" presName="parentText" presStyleLbl="node1" presStyleIdx="1" presStyleCnt="4" custScaleX="47614" custLinFactNeighborX="-1664">
        <dgm:presLayoutVars>
          <dgm:chMax val="1"/>
          <dgm:bulletEnabled val="1"/>
        </dgm:presLayoutVars>
      </dgm:prSet>
      <dgm:spPr/>
      <dgm:t>
        <a:bodyPr/>
        <a:lstStyle/>
        <a:p>
          <a:endParaRPr lang="nl-NL"/>
        </a:p>
      </dgm:t>
    </dgm:pt>
    <dgm:pt modelId="{DC3102F2-C40F-4A8E-9E47-6C24AC16FABF}" type="pres">
      <dgm:prSet presAssocID="{AF874DF3-57BC-4F95-9765-1138ECF51D32}" presName="descendantText" presStyleLbl="alignAccFollowNode1" presStyleIdx="1" presStyleCnt="4" custScaleX="116058" custScaleY="110319">
        <dgm:presLayoutVars>
          <dgm:bulletEnabled val="1"/>
        </dgm:presLayoutVars>
      </dgm:prSet>
      <dgm:spPr/>
      <dgm:t>
        <a:bodyPr/>
        <a:lstStyle/>
        <a:p>
          <a:endParaRPr lang="nl-NL"/>
        </a:p>
      </dgm:t>
    </dgm:pt>
    <dgm:pt modelId="{573AF312-B013-490D-A619-F3DBBFF73BEE}" type="pres">
      <dgm:prSet presAssocID="{47A02EBA-FAAA-4D75-AA0B-61DBE34C9023}" presName="sp" presStyleCnt="0"/>
      <dgm:spPr/>
    </dgm:pt>
    <dgm:pt modelId="{0EFD7DA8-A5FF-4E3D-A407-2D66B1EC3CD7}" type="pres">
      <dgm:prSet presAssocID="{89171954-1B88-4FB7-8DE9-CE7937988EC0}" presName="linNode" presStyleCnt="0"/>
      <dgm:spPr/>
    </dgm:pt>
    <dgm:pt modelId="{962D24EC-4687-420C-B68D-C2EF392F781D}" type="pres">
      <dgm:prSet presAssocID="{89171954-1B88-4FB7-8DE9-CE7937988EC0}" presName="parentText" presStyleLbl="node1" presStyleIdx="2" presStyleCnt="4" custScaleX="47708" custLinFactNeighborX="-15792">
        <dgm:presLayoutVars>
          <dgm:chMax val="1"/>
          <dgm:bulletEnabled val="1"/>
        </dgm:presLayoutVars>
      </dgm:prSet>
      <dgm:spPr/>
      <dgm:t>
        <a:bodyPr/>
        <a:lstStyle/>
        <a:p>
          <a:endParaRPr lang="nl-NL"/>
        </a:p>
      </dgm:t>
    </dgm:pt>
    <dgm:pt modelId="{964A0A7D-30CA-4CAC-8D45-8A1DF156C7DB}" type="pres">
      <dgm:prSet presAssocID="{89171954-1B88-4FB7-8DE9-CE7937988EC0}" presName="descendantText" presStyleLbl="alignAccFollowNode1" presStyleIdx="2" presStyleCnt="4" custScaleX="127591" custScaleY="90257" custLinFactNeighborX="493" custLinFactNeighborY="1892">
        <dgm:presLayoutVars>
          <dgm:bulletEnabled val="1"/>
        </dgm:presLayoutVars>
      </dgm:prSet>
      <dgm:spPr/>
      <dgm:t>
        <a:bodyPr/>
        <a:lstStyle/>
        <a:p>
          <a:endParaRPr lang="nl-NL"/>
        </a:p>
      </dgm:t>
    </dgm:pt>
    <dgm:pt modelId="{34A9E859-564B-4D89-A9F7-8C2995761324}" type="pres">
      <dgm:prSet presAssocID="{95F7B054-3A07-435B-8814-C9369D97E074}" presName="sp" presStyleCnt="0"/>
      <dgm:spPr/>
    </dgm:pt>
    <dgm:pt modelId="{0642FE2C-C2C5-4B25-88E9-28A5A7109C11}" type="pres">
      <dgm:prSet presAssocID="{EAC3DAB1-C765-418B-BAC9-EE4E059FB308}" presName="linNode" presStyleCnt="0"/>
      <dgm:spPr/>
    </dgm:pt>
    <dgm:pt modelId="{C5EF4048-79F7-44C5-B4F7-FB66A0CD55FB}" type="pres">
      <dgm:prSet presAssocID="{EAC3DAB1-C765-418B-BAC9-EE4E059FB308}" presName="parentText" presStyleLbl="node1" presStyleIdx="3" presStyleCnt="4" custScaleX="47614" custLinFactNeighborX="-15792">
        <dgm:presLayoutVars>
          <dgm:chMax val="1"/>
          <dgm:bulletEnabled val="1"/>
        </dgm:presLayoutVars>
      </dgm:prSet>
      <dgm:spPr/>
      <dgm:t>
        <a:bodyPr/>
        <a:lstStyle/>
        <a:p>
          <a:endParaRPr lang="nl-NL"/>
        </a:p>
      </dgm:t>
    </dgm:pt>
    <dgm:pt modelId="{0530A825-8C4F-47CD-9434-25DFA9A96FAC}" type="pres">
      <dgm:prSet presAssocID="{EAC3DAB1-C765-418B-BAC9-EE4E059FB308}" presName="descendantText" presStyleLbl="alignAccFollowNode1" presStyleIdx="3" presStyleCnt="4" custScaleX="128352" custScaleY="105893">
        <dgm:presLayoutVars>
          <dgm:bulletEnabled val="1"/>
        </dgm:presLayoutVars>
      </dgm:prSet>
      <dgm:spPr/>
      <dgm:t>
        <a:bodyPr/>
        <a:lstStyle/>
        <a:p>
          <a:endParaRPr lang="nl-NL"/>
        </a:p>
      </dgm:t>
    </dgm:pt>
  </dgm:ptLst>
  <dgm:cxnLst>
    <dgm:cxn modelId="{A3C27448-FFE7-45BF-8F2C-2EC0C89768C1}" type="presOf" srcId="{EAC3DAB1-C765-418B-BAC9-EE4E059FB308}" destId="{C5EF4048-79F7-44C5-B4F7-FB66A0CD55FB}" srcOrd="0" destOrd="0" presId="urn:microsoft.com/office/officeart/2005/8/layout/vList5"/>
    <dgm:cxn modelId="{C2D80306-E654-4533-9657-92172394FFA7}" srcId="{6A40820D-E14E-462F-8D03-9D82C499105F}" destId="{CCF32121-A893-4292-BBFA-F6809BA03AA8}" srcOrd="0" destOrd="0" parTransId="{21926D4C-B25A-4C24-A2A2-D24E78E0E715}" sibTransId="{9E125A7C-3832-402F-B720-C28FAB2AD41D}"/>
    <dgm:cxn modelId="{54C549F6-F8EA-41E7-B5AA-35FDACA7E72A}" srcId="{CCF32121-A893-4292-BBFA-F6809BA03AA8}" destId="{DDD2C253-FBD2-48E5-BE80-038FB10B3E21}" srcOrd="0" destOrd="0" parTransId="{6F9203A8-FBB3-43E4-956A-5196E7F265A4}" sibTransId="{2184BB28-49FF-4099-8033-EE9454D9FFF8}"/>
    <dgm:cxn modelId="{61251C7F-72ED-4418-9425-A77E0852C4A5}" srcId="{AF874DF3-57BC-4F95-9765-1138ECF51D32}" destId="{2263A7CC-789E-4CCF-A0DD-D9AC367E87A7}" srcOrd="0" destOrd="0" parTransId="{F7B41267-9968-4141-9A27-F83F2A6AAC5A}" sibTransId="{564402BE-7D3C-4597-AF9D-F723622DFFE0}"/>
    <dgm:cxn modelId="{92DF782F-24C1-4DA1-9C0C-0AD52DE9C0F0}" type="presOf" srcId="{6A40820D-E14E-462F-8D03-9D82C499105F}" destId="{98E394BF-FB48-4F81-B1B2-17E5452E72C2}" srcOrd="0" destOrd="0" presId="urn:microsoft.com/office/officeart/2005/8/layout/vList5"/>
    <dgm:cxn modelId="{AEC097CD-0379-43E6-A1DA-592EC9F156C2}" srcId="{EAC3DAB1-C765-418B-BAC9-EE4E059FB308}" destId="{B8D6F8FE-F8E7-402E-B77D-2AFF7148ADF0}" srcOrd="0" destOrd="0" parTransId="{4F2CE9ED-032B-4B4A-8955-58B64F84B5CC}" sibTransId="{AB7B3D1B-0FAE-4E84-A7E6-FF2D25A242CD}"/>
    <dgm:cxn modelId="{EA503C89-4F99-4EB0-97FA-4566FF0EB19F}" srcId="{6A40820D-E14E-462F-8D03-9D82C499105F}" destId="{AF874DF3-57BC-4F95-9765-1138ECF51D32}" srcOrd="1" destOrd="0" parTransId="{4B0D18CC-5F18-43EB-A50C-360B81ECDBBB}" sibTransId="{47A02EBA-FAAA-4D75-AA0B-61DBE34C9023}"/>
    <dgm:cxn modelId="{7299A3FE-4106-4AEC-89EB-9CCD3A8962BC}" type="presOf" srcId="{89171954-1B88-4FB7-8DE9-CE7937988EC0}" destId="{962D24EC-4687-420C-B68D-C2EF392F781D}" srcOrd="0" destOrd="0" presId="urn:microsoft.com/office/officeart/2005/8/layout/vList5"/>
    <dgm:cxn modelId="{1F571E6E-0762-4609-A13C-D97FDCD458D3}" type="presOf" srcId="{CCF32121-A893-4292-BBFA-F6809BA03AA8}" destId="{0616D68A-ACF2-4569-B6FB-046050DB4BB7}" srcOrd="0" destOrd="0" presId="urn:microsoft.com/office/officeart/2005/8/layout/vList5"/>
    <dgm:cxn modelId="{A3392893-5991-447A-8406-42330BABF147}" type="presOf" srcId="{7346B805-236B-44A4-ADA7-D81B19AC6F6D}" destId="{964A0A7D-30CA-4CAC-8D45-8A1DF156C7DB}" srcOrd="0" destOrd="0" presId="urn:microsoft.com/office/officeart/2005/8/layout/vList5"/>
    <dgm:cxn modelId="{F2631591-9940-4319-B829-736916CCA958}" type="presOf" srcId="{DDD2C253-FBD2-48E5-BE80-038FB10B3E21}" destId="{08046CDA-F826-48CB-A11D-78BEA2028E67}" srcOrd="0" destOrd="0" presId="urn:microsoft.com/office/officeart/2005/8/layout/vList5"/>
    <dgm:cxn modelId="{5E0139C7-2AD8-485C-8E44-9E05D140C4E0}" srcId="{89171954-1B88-4FB7-8DE9-CE7937988EC0}" destId="{7346B805-236B-44A4-ADA7-D81B19AC6F6D}" srcOrd="0" destOrd="0" parTransId="{DCF01E3A-FCDF-4538-ABF3-F85C8BFCFE57}" sibTransId="{70847F2B-73FA-4972-AE04-AFA6C446ED7C}"/>
    <dgm:cxn modelId="{D46FE7C3-44CF-45C9-A561-5869B65DA50D}" type="presOf" srcId="{B8D6F8FE-F8E7-402E-B77D-2AFF7148ADF0}" destId="{0530A825-8C4F-47CD-9434-25DFA9A96FAC}" srcOrd="0" destOrd="0" presId="urn:microsoft.com/office/officeart/2005/8/layout/vList5"/>
    <dgm:cxn modelId="{272D3C1B-CF00-4A2D-9F69-01E997BA6F0A}" srcId="{6A40820D-E14E-462F-8D03-9D82C499105F}" destId="{89171954-1B88-4FB7-8DE9-CE7937988EC0}" srcOrd="2" destOrd="0" parTransId="{870F0D08-A6CA-4A6C-84A3-25489A9F8C96}" sibTransId="{95F7B054-3A07-435B-8814-C9369D97E074}"/>
    <dgm:cxn modelId="{C3C1794F-E1B5-4241-A5E5-10EB8EFF20DC}" srcId="{6A40820D-E14E-462F-8D03-9D82C499105F}" destId="{EAC3DAB1-C765-418B-BAC9-EE4E059FB308}" srcOrd="3" destOrd="0" parTransId="{8B7D7BC6-F02F-4EF2-928E-89D4731899FF}" sibTransId="{13224928-205F-4331-BB7B-DC6C54972E34}"/>
    <dgm:cxn modelId="{A49BE169-BA22-4B92-89C3-B03B75E3E23D}" type="presOf" srcId="{AF874DF3-57BC-4F95-9765-1138ECF51D32}" destId="{F4C8D004-BC27-4589-B49F-B7A8BA165DA2}" srcOrd="0" destOrd="0" presId="urn:microsoft.com/office/officeart/2005/8/layout/vList5"/>
    <dgm:cxn modelId="{CF558D2F-7597-46AA-BFFE-78A532BE2601}" type="presOf" srcId="{2263A7CC-789E-4CCF-A0DD-D9AC367E87A7}" destId="{DC3102F2-C40F-4A8E-9E47-6C24AC16FABF}" srcOrd="0" destOrd="0" presId="urn:microsoft.com/office/officeart/2005/8/layout/vList5"/>
    <dgm:cxn modelId="{7939809C-F47B-441D-9186-4A8EF8F56864}" type="presParOf" srcId="{98E394BF-FB48-4F81-B1B2-17E5452E72C2}" destId="{A1CDD4A4-8F72-4D60-A1FC-A9C200CBCA32}" srcOrd="0" destOrd="0" presId="urn:microsoft.com/office/officeart/2005/8/layout/vList5"/>
    <dgm:cxn modelId="{1A437035-7798-401F-8B6C-FC3653950676}" type="presParOf" srcId="{A1CDD4A4-8F72-4D60-A1FC-A9C200CBCA32}" destId="{0616D68A-ACF2-4569-B6FB-046050DB4BB7}" srcOrd="0" destOrd="0" presId="urn:microsoft.com/office/officeart/2005/8/layout/vList5"/>
    <dgm:cxn modelId="{1A71DC30-D2E2-43C5-A053-3864EA305FE0}" type="presParOf" srcId="{A1CDD4A4-8F72-4D60-A1FC-A9C200CBCA32}" destId="{08046CDA-F826-48CB-A11D-78BEA2028E67}" srcOrd="1" destOrd="0" presId="urn:microsoft.com/office/officeart/2005/8/layout/vList5"/>
    <dgm:cxn modelId="{FE653AEF-F80A-411D-B108-B65BBB835B91}" type="presParOf" srcId="{98E394BF-FB48-4F81-B1B2-17E5452E72C2}" destId="{99E3E844-9F67-4850-8501-0D91474DD035}" srcOrd="1" destOrd="0" presId="urn:microsoft.com/office/officeart/2005/8/layout/vList5"/>
    <dgm:cxn modelId="{29449E43-B5E0-418D-BE62-3C8206C9C5CC}" type="presParOf" srcId="{98E394BF-FB48-4F81-B1B2-17E5452E72C2}" destId="{CC689A9D-ACF7-4CA3-B7E7-2CCC3B0412B4}" srcOrd="2" destOrd="0" presId="urn:microsoft.com/office/officeart/2005/8/layout/vList5"/>
    <dgm:cxn modelId="{4D43411F-78F6-47EF-BA09-E23308AFE940}" type="presParOf" srcId="{CC689A9D-ACF7-4CA3-B7E7-2CCC3B0412B4}" destId="{F4C8D004-BC27-4589-B49F-B7A8BA165DA2}" srcOrd="0" destOrd="0" presId="urn:microsoft.com/office/officeart/2005/8/layout/vList5"/>
    <dgm:cxn modelId="{FAF07762-41EE-40B6-80F2-C69689EA9D32}" type="presParOf" srcId="{CC689A9D-ACF7-4CA3-B7E7-2CCC3B0412B4}" destId="{DC3102F2-C40F-4A8E-9E47-6C24AC16FABF}" srcOrd="1" destOrd="0" presId="urn:microsoft.com/office/officeart/2005/8/layout/vList5"/>
    <dgm:cxn modelId="{20D064CA-1C8C-4B00-84A6-6BE00CE5EFA0}" type="presParOf" srcId="{98E394BF-FB48-4F81-B1B2-17E5452E72C2}" destId="{573AF312-B013-490D-A619-F3DBBFF73BEE}" srcOrd="3" destOrd="0" presId="urn:microsoft.com/office/officeart/2005/8/layout/vList5"/>
    <dgm:cxn modelId="{CAE17EE7-6C45-4D5E-B9A1-48B427004D66}" type="presParOf" srcId="{98E394BF-FB48-4F81-B1B2-17E5452E72C2}" destId="{0EFD7DA8-A5FF-4E3D-A407-2D66B1EC3CD7}" srcOrd="4" destOrd="0" presId="urn:microsoft.com/office/officeart/2005/8/layout/vList5"/>
    <dgm:cxn modelId="{7299773A-2711-4A38-BD43-E92602E1CE11}" type="presParOf" srcId="{0EFD7DA8-A5FF-4E3D-A407-2D66B1EC3CD7}" destId="{962D24EC-4687-420C-B68D-C2EF392F781D}" srcOrd="0" destOrd="0" presId="urn:microsoft.com/office/officeart/2005/8/layout/vList5"/>
    <dgm:cxn modelId="{CFCA3378-6A3A-414A-8EC5-99CE2DB032AC}" type="presParOf" srcId="{0EFD7DA8-A5FF-4E3D-A407-2D66B1EC3CD7}" destId="{964A0A7D-30CA-4CAC-8D45-8A1DF156C7DB}" srcOrd="1" destOrd="0" presId="urn:microsoft.com/office/officeart/2005/8/layout/vList5"/>
    <dgm:cxn modelId="{7C714FD7-6602-48D9-9D02-D5993D0B7574}" type="presParOf" srcId="{98E394BF-FB48-4F81-B1B2-17E5452E72C2}" destId="{34A9E859-564B-4D89-A9F7-8C2995761324}" srcOrd="5" destOrd="0" presId="urn:microsoft.com/office/officeart/2005/8/layout/vList5"/>
    <dgm:cxn modelId="{97B763ED-5004-4C7C-8C1C-0CF9657CF11B}" type="presParOf" srcId="{98E394BF-FB48-4F81-B1B2-17E5452E72C2}" destId="{0642FE2C-C2C5-4B25-88E9-28A5A7109C11}" srcOrd="6" destOrd="0" presId="urn:microsoft.com/office/officeart/2005/8/layout/vList5"/>
    <dgm:cxn modelId="{F5FB481A-9171-4DAC-8380-036F5CC94A88}" type="presParOf" srcId="{0642FE2C-C2C5-4B25-88E9-28A5A7109C11}" destId="{C5EF4048-79F7-44C5-B4F7-FB66A0CD55FB}" srcOrd="0" destOrd="0" presId="urn:microsoft.com/office/officeart/2005/8/layout/vList5"/>
    <dgm:cxn modelId="{7B759EAE-2968-4EB6-8130-67B66351330E}" type="presParOf" srcId="{0642FE2C-C2C5-4B25-88E9-28A5A7109C11}" destId="{0530A825-8C4F-47CD-9434-25DFA9A96FAC}"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046CDA-F826-48CB-A11D-78BEA2028E67}">
      <dsp:nvSpPr>
        <dsp:cNvPr id="0" name=""/>
        <dsp:cNvSpPr/>
      </dsp:nvSpPr>
      <dsp:spPr>
        <a:xfrm rot="5400000">
          <a:off x="3936728" y="-2469605"/>
          <a:ext cx="881061" cy="5983572"/>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US" sz="1400" kern="1200" dirty="0" smtClean="0">
              <a:solidFill>
                <a:srgbClr val="000000"/>
              </a:solidFill>
            </a:rPr>
            <a:t>A legal unit is a legal construct through which the law allows a group of natural persons to act as if they were a single person for certain purposes. </a:t>
          </a:r>
          <a:endParaRPr lang="nl-NL" sz="1400" kern="1200" dirty="0">
            <a:solidFill>
              <a:srgbClr val="000000"/>
            </a:solidFill>
          </a:endParaRPr>
        </a:p>
      </dsp:txBody>
      <dsp:txXfrm rot="-5400000">
        <a:off x="1385473" y="124660"/>
        <a:ext cx="5940562" cy="795041"/>
      </dsp:txXfrm>
    </dsp:sp>
    <dsp:sp modelId="{0616D68A-ACF2-4569-B6FB-046050DB4BB7}">
      <dsp:nvSpPr>
        <dsp:cNvPr id="0" name=""/>
        <dsp:cNvSpPr/>
      </dsp:nvSpPr>
      <dsp:spPr>
        <a:xfrm>
          <a:off x="0" y="2162"/>
          <a:ext cx="1357207" cy="104003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nl-NL" sz="2000" kern="1200" dirty="0" smtClean="0"/>
            <a:t>Legal unit</a:t>
          </a:r>
          <a:endParaRPr lang="nl-NL" sz="2000" kern="1200" dirty="0"/>
        </a:p>
      </dsp:txBody>
      <dsp:txXfrm>
        <a:off x="50770" y="52932"/>
        <a:ext cx="1255667" cy="938497"/>
      </dsp:txXfrm>
    </dsp:sp>
    <dsp:sp modelId="{DC3102F2-C40F-4A8E-9E47-6C24AC16FABF}">
      <dsp:nvSpPr>
        <dsp:cNvPr id="0" name=""/>
        <dsp:cNvSpPr/>
      </dsp:nvSpPr>
      <dsp:spPr>
        <a:xfrm rot="5400000">
          <a:off x="3868743" y="-1327480"/>
          <a:ext cx="917887" cy="5883401"/>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GB" sz="1400" kern="1200" dirty="0" smtClean="0">
              <a:solidFill>
                <a:srgbClr val="000000"/>
              </a:solidFill>
            </a:rPr>
            <a:t>An Enterprise Group is considered as the actual actor in the </a:t>
          </a:r>
          <a:r>
            <a:rPr lang="en-GB" sz="1400" b="1" u="sng" kern="1200" dirty="0" smtClean="0">
              <a:solidFill>
                <a:srgbClr val="000000"/>
              </a:solidFill>
            </a:rPr>
            <a:t>financial</a:t>
          </a:r>
          <a:r>
            <a:rPr lang="en-GB" sz="1400" kern="1200" dirty="0" smtClean="0">
              <a:solidFill>
                <a:srgbClr val="000000"/>
              </a:solidFill>
            </a:rPr>
            <a:t> process, particularly the financial- and distribution process. The Enterprise Group </a:t>
          </a:r>
          <a:r>
            <a:rPr lang="en-US" sz="1400" kern="1200" dirty="0" smtClean="0">
              <a:solidFill>
                <a:srgbClr val="000000"/>
              </a:solidFill>
            </a:rPr>
            <a:t>is the largest </a:t>
          </a:r>
          <a:r>
            <a:rPr lang="en-US" sz="1400" b="1" u="sng" kern="1200" dirty="0" smtClean="0">
              <a:solidFill>
                <a:srgbClr val="000000"/>
              </a:solidFill>
            </a:rPr>
            <a:t>collection of legal units </a:t>
          </a:r>
          <a:r>
            <a:rPr lang="en-US" sz="1400" kern="1200" dirty="0" smtClean="0">
              <a:solidFill>
                <a:srgbClr val="000000"/>
              </a:solidFill>
            </a:rPr>
            <a:t>in the Netherlands between which predominating (more than 50%) control exists.</a:t>
          </a:r>
          <a:endParaRPr lang="nl-NL" sz="1400" kern="1200" dirty="0"/>
        </a:p>
      </dsp:txBody>
      <dsp:txXfrm rot="-5400000">
        <a:off x="1385986" y="1200085"/>
        <a:ext cx="5838593" cy="828271"/>
      </dsp:txXfrm>
    </dsp:sp>
    <dsp:sp modelId="{F4C8D004-BC27-4589-B49F-B7A8BA165DA2}">
      <dsp:nvSpPr>
        <dsp:cNvPr id="0" name=""/>
        <dsp:cNvSpPr/>
      </dsp:nvSpPr>
      <dsp:spPr>
        <a:xfrm>
          <a:off x="0" y="1094201"/>
          <a:ext cx="1357721" cy="104003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nl-NL" sz="2000" kern="1200" dirty="0" smtClean="0"/>
            <a:t>Enterprise Group</a:t>
          </a:r>
          <a:endParaRPr lang="nl-NL" sz="2000" kern="1200" dirty="0"/>
        </a:p>
      </dsp:txBody>
      <dsp:txXfrm>
        <a:off x="50770" y="1144971"/>
        <a:ext cx="1256181" cy="938497"/>
      </dsp:txXfrm>
    </dsp:sp>
    <dsp:sp modelId="{964A0A7D-30CA-4CAC-8D45-8A1DF156C7DB}">
      <dsp:nvSpPr>
        <dsp:cNvPr id="0" name=""/>
        <dsp:cNvSpPr/>
      </dsp:nvSpPr>
      <dsp:spPr>
        <a:xfrm rot="5400000">
          <a:off x="4261267" y="-512023"/>
          <a:ext cx="750965" cy="6468051"/>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US" sz="1400" kern="1200" dirty="0" smtClean="0">
              <a:solidFill>
                <a:srgbClr val="000000"/>
              </a:solidFill>
            </a:rPr>
            <a:t>The (Dutch) enterprise is the actual actor in the </a:t>
          </a:r>
          <a:r>
            <a:rPr lang="en-US" sz="1400" u="sng" kern="1200" dirty="0" smtClean="0">
              <a:solidFill>
                <a:srgbClr val="000000"/>
              </a:solidFill>
            </a:rPr>
            <a:t>production</a:t>
          </a:r>
          <a:r>
            <a:rPr lang="en-US" sz="1400" kern="1200" dirty="0" smtClean="0">
              <a:solidFill>
                <a:srgbClr val="000000"/>
              </a:solidFill>
            </a:rPr>
            <a:t> process </a:t>
          </a:r>
          <a:r>
            <a:rPr lang="nl-NL" sz="1400" kern="1200" dirty="0" err="1" smtClean="0">
              <a:solidFill>
                <a:srgbClr val="000000"/>
              </a:solidFill>
            </a:rPr>
            <a:t>characterised</a:t>
          </a:r>
          <a:r>
            <a:rPr lang="nl-NL" sz="1400" kern="1200" dirty="0" smtClean="0">
              <a:solidFill>
                <a:srgbClr val="000000"/>
              </a:solidFill>
            </a:rPr>
            <a:t> </a:t>
          </a:r>
          <a:r>
            <a:rPr lang="nl-NL" sz="1400" kern="1200" dirty="0" err="1" smtClean="0">
              <a:solidFill>
                <a:srgbClr val="000000"/>
              </a:solidFill>
            </a:rPr>
            <a:t>by</a:t>
          </a:r>
          <a:r>
            <a:rPr lang="nl-NL" sz="1400" kern="1200" dirty="0" smtClean="0">
              <a:solidFill>
                <a:srgbClr val="000000"/>
              </a:solidFill>
            </a:rPr>
            <a:t> </a:t>
          </a:r>
          <a:r>
            <a:rPr lang="nl-NL" sz="1400" u="sng" kern="1200" dirty="0" err="1" smtClean="0">
              <a:solidFill>
                <a:srgbClr val="000000"/>
              </a:solidFill>
            </a:rPr>
            <a:t>autonomy</a:t>
          </a:r>
          <a:r>
            <a:rPr lang="nl-NL" sz="1400" kern="1200" dirty="0" smtClean="0">
              <a:solidFill>
                <a:srgbClr val="000000"/>
              </a:solidFill>
            </a:rPr>
            <a:t> in </a:t>
          </a:r>
          <a:r>
            <a:rPr lang="nl-NL" sz="1400" kern="1200" dirty="0" err="1" smtClean="0">
              <a:solidFill>
                <a:srgbClr val="000000"/>
              </a:solidFill>
            </a:rPr>
            <a:t>decisions</a:t>
          </a:r>
          <a:r>
            <a:rPr lang="nl-NL" sz="1400" kern="1200" dirty="0" smtClean="0">
              <a:solidFill>
                <a:srgbClr val="000000"/>
              </a:solidFill>
            </a:rPr>
            <a:t> </a:t>
          </a:r>
          <a:r>
            <a:rPr lang="nl-NL" sz="1400" kern="1200" dirty="0" err="1" smtClean="0">
              <a:solidFill>
                <a:srgbClr val="000000"/>
              </a:solidFill>
            </a:rPr>
            <a:t>about</a:t>
          </a:r>
          <a:r>
            <a:rPr lang="nl-NL" sz="1400" kern="1200" dirty="0" smtClean="0">
              <a:solidFill>
                <a:srgbClr val="000000"/>
              </a:solidFill>
            </a:rPr>
            <a:t> the </a:t>
          </a:r>
          <a:r>
            <a:rPr lang="nl-NL" sz="1400" kern="1200" dirty="0" err="1" smtClean="0">
              <a:solidFill>
                <a:srgbClr val="000000"/>
              </a:solidFill>
            </a:rPr>
            <a:t>process</a:t>
          </a:r>
          <a:r>
            <a:rPr lang="nl-NL" sz="1400" kern="1200" dirty="0" smtClean="0">
              <a:solidFill>
                <a:srgbClr val="000000"/>
              </a:solidFill>
            </a:rPr>
            <a:t> </a:t>
          </a:r>
          <a:r>
            <a:rPr lang="nl-NL" sz="1400" kern="1200" dirty="0" err="1" smtClean="0">
              <a:solidFill>
                <a:srgbClr val="000000"/>
              </a:solidFill>
            </a:rPr>
            <a:t>and</a:t>
          </a:r>
          <a:r>
            <a:rPr lang="nl-NL" sz="1400" kern="1200" dirty="0" smtClean="0">
              <a:solidFill>
                <a:srgbClr val="000000"/>
              </a:solidFill>
            </a:rPr>
            <a:t> </a:t>
          </a:r>
          <a:r>
            <a:rPr lang="nl-NL" sz="1400" kern="1200" dirty="0" err="1" smtClean="0">
              <a:solidFill>
                <a:srgbClr val="000000"/>
              </a:solidFill>
            </a:rPr>
            <a:t>by</a:t>
          </a:r>
          <a:r>
            <a:rPr lang="nl-NL" sz="1400" kern="1200" dirty="0" smtClean="0">
              <a:solidFill>
                <a:srgbClr val="000000"/>
              </a:solidFill>
            </a:rPr>
            <a:t> </a:t>
          </a:r>
          <a:r>
            <a:rPr lang="nl-NL" sz="1400" kern="1200" dirty="0" err="1" smtClean="0">
              <a:solidFill>
                <a:srgbClr val="000000"/>
              </a:solidFill>
            </a:rPr>
            <a:t>providing</a:t>
          </a:r>
          <a:r>
            <a:rPr lang="nl-NL" sz="1400" kern="1200" dirty="0" smtClean="0">
              <a:solidFill>
                <a:srgbClr val="000000"/>
              </a:solidFill>
            </a:rPr>
            <a:t> </a:t>
          </a:r>
          <a:r>
            <a:rPr lang="nl-NL" sz="1400" kern="1200" dirty="0" err="1" smtClean="0">
              <a:solidFill>
                <a:srgbClr val="000000"/>
              </a:solidFill>
            </a:rPr>
            <a:t>products</a:t>
          </a:r>
          <a:r>
            <a:rPr lang="nl-NL" sz="1400" kern="1200" dirty="0" smtClean="0">
              <a:solidFill>
                <a:srgbClr val="000000"/>
              </a:solidFill>
            </a:rPr>
            <a:t>  </a:t>
          </a:r>
          <a:r>
            <a:rPr lang="nl-NL" sz="1400" kern="1200" dirty="0" err="1" smtClean="0">
              <a:solidFill>
                <a:srgbClr val="000000"/>
              </a:solidFill>
            </a:rPr>
            <a:t>to</a:t>
          </a:r>
          <a:r>
            <a:rPr lang="nl-NL" sz="1400" kern="1200" dirty="0" smtClean="0">
              <a:solidFill>
                <a:srgbClr val="000000"/>
              </a:solidFill>
            </a:rPr>
            <a:t> </a:t>
          </a:r>
          <a:r>
            <a:rPr lang="nl-NL" sz="1400" kern="1200" dirty="0" err="1" smtClean="0">
              <a:solidFill>
                <a:srgbClr val="000000"/>
              </a:solidFill>
            </a:rPr>
            <a:t>others</a:t>
          </a:r>
          <a:r>
            <a:rPr lang="en-US" sz="1400" kern="1200" dirty="0" smtClean="0">
              <a:solidFill>
                <a:srgbClr val="000000"/>
              </a:solidFill>
            </a:rPr>
            <a:t>. It is identified by </a:t>
          </a:r>
          <a:r>
            <a:rPr lang="en-US" sz="1400" b="1" u="sng" kern="1200" dirty="0" smtClean="0">
              <a:solidFill>
                <a:srgbClr val="000000"/>
              </a:solidFill>
            </a:rPr>
            <a:t>autonomy</a:t>
          </a:r>
          <a:r>
            <a:rPr lang="en-US" sz="1400" b="1" kern="1200" dirty="0" smtClean="0">
              <a:solidFill>
                <a:srgbClr val="000000"/>
              </a:solidFill>
            </a:rPr>
            <a:t>, </a:t>
          </a:r>
          <a:r>
            <a:rPr lang="en-US" sz="1400" b="1" u="sng" kern="1200" dirty="0" err="1" smtClean="0">
              <a:solidFill>
                <a:srgbClr val="000000"/>
              </a:solidFill>
            </a:rPr>
            <a:t>describability</a:t>
          </a:r>
          <a:r>
            <a:rPr lang="en-US" sz="1400" b="1" kern="1200" dirty="0" smtClean="0">
              <a:solidFill>
                <a:srgbClr val="000000"/>
              </a:solidFill>
            </a:rPr>
            <a:t> </a:t>
          </a:r>
          <a:r>
            <a:rPr lang="en-US" sz="1400" kern="1200" dirty="0" smtClean="0">
              <a:solidFill>
                <a:srgbClr val="000000"/>
              </a:solidFill>
            </a:rPr>
            <a:t>and </a:t>
          </a:r>
          <a:r>
            <a:rPr lang="en-US" sz="1400" b="1" kern="1200" dirty="0" smtClean="0">
              <a:solidFill>
                <a:srgbClr val="000000"/>
              </a:solidFill>
            </a:rPr>
            <a:t>external orientation</a:t>
          </a:r>
          <a:endParaRPr lang="nl-NL" sz="1400" b="1" kern="1200" dirty="0"/>
        </a:p>
      </dsp:txBody>
      <dsp:txXfrm rot="-5400000">
        <a:off x="1402725" y="2383178"/>
        <a:ext cx="6431392" cy="677647"/>
      </dsp:txXfrm>
    </dsp:sp>
    <dsp:sp modelId="{962D24EC-4687-420C-B68D-C2EF392F781D}">
      <dsp:nvSpPr>
        <dsp:cNvPr id="0" name=""/>
        <dsp:cNvSpPr/>
      </dsp:nvSpPr>
      <dsp:spPr>
        <a:xfrm>
          <a:off x="0" y="2186240"/>
          <a:ext cx="1360401" cy="104003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nl-NL" sz="2000" kern="1200" dirty="0" smtClean="0"/>
            <a:t>Enterprise</a:t>
          </a:r>
          <a:endParaRPr lang="nl-NL" sz="2000" kern="1200" dirty="0"/>
        </a:p>
      </dsp:txBody>
      <dsp:txXfrm>
        <a:off x="50770" y="2237010"/>
        <a:ext cx="1258861" cy="938497"/>
      </dsp:txXfrm>
    </dsp:sp>
    <dsp:sp modelId="{0530A825-8C4F-47CD-9434-25DFA9A96FAC}">
      <dsp:nvSpPr>
        <dsp:cNvPr id="0" name=""/>
        <dsp:cNvSpPr/>
      </dsp:nvSpPr>
      <dsp:spPr>
        <a:xfrm rot="5400000">
          <a:off x="4198769" y="544984"/>
          <a:ext cx="881061" cy="6506629"/>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US" sz="1400" kern="1200" dirty="0" smtClean="0">
              <a:solidFill>
                <a:srgbClr val="000000"/>
              </a:solidFill>
            </a:rPr>
            <a:t>A Local Unit is that part of the Enterprise which is situated on one </a:t>
          </a:r>
          <a:r>
            <a:rPr lang="en-US" sz="1400" b="1" u="sng" kern="1200" dirty="0" smtClean="0">
              <a:solidFill>
                <a:srgbClr val="000000"/>
              </a:solidFill>
            </a:rPr>
            <a:t>geographical location</a:t>
          </a:r>
          <a:r>
            <a:rPr lang="nl-NL" sz="1400" b="1" kern="1200" dirty="0" smtClean="0">
              <a:solidFill>
                <a:srgbClr val="000000"/>
              </a:solidFill>
            </a:rPr>
            <a:t>.</a:t>
          </a:r>
          <a:endParaRPr lang="nl-NL" sz="1400" b="1" kern="1200" dirty="0"/>
        </a:p>
      </dsp:txBody>
      <dsp:txXfrm rot="-5400000">
        <a:off x="1385985" y="3400778"/>
        <a:ext cx="6463619" cy="795041"/>
      </dsp:txXfrm>
    </dsp:sp>
    <dsp:sp modelId="{C5EF4048-79F7-44C5-B4F7-FB66A0CD55FB}">
      <dsp:nvSpPr>
        <dsp:cNvPr id="0" name=""/>
        <dsp:cNvSpPr/>
      </dsp:nvSpPr>
      <dsp:spPr>
        <a:xfrm>
          <a:off x="0" y="3278280"/>
          <a:ext cx="1357721" cy="104003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nl-NL" sz="2000" kern="1200" dirty="0" err="1" smtClean="0"/>
            <a:t>Local</a:t>
          </a:r>
          <a:r>
            <a:rPr lang="nl-NL" sz="2000" kern="1200" dirty="0" smtClean="0"/>
            <a:t> unit</a:t>
          </a:r>
          <a:endParaRPr lang="nl-NL" sz="2000" kern="1200" dirty="0"/>
        </a:p>
      </dsp:txBody>
      <dsp:txXfrm>
        <a:off x="50770" y="3329050"/>
        <a:ext cx="1256181" cy="938497"/>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PH"/>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625B278-4F60-4996-80B5-EE2EB36ED605}" type="datetimeFigureOut">
              <a:rPr lang="en-PH" smtClean="0"/>
              <a:t>14/03/2024</a:t>
            </a:fld>
            <a:endParaRPr lang="en-PH"/>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PH"/>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PH"/>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PH"/>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59E3EA2-7B88-46FC-B376-8D233EA6D08C}" type="slidenum">
              <a:rPr lang="en-PH" smtClean="0"/>
              <a:t>‹nr.›</a:t>
            </a:fld>
            <a:endParaRPr lang="en-PH"/>
          </a:p>
        </p:txBody>
      </p:sp>
    </p:spTree>
    <p:extLst>
      <p:ext uri="{BB962C8B-B14F-4D97-AF65-F5344CB8AC3E}">
        <p14:creationId xmlns:p14="http://schemas.microsoft.com/office/powerpoint/2010/main" val="18359374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pPr>
              <a:defRPr/>
            </a:pPr>
            <a:fld id="{D5D09376-78A0-484F-81EC-FF8EDF0D58F3}" type="slidenum">
              <a:rPr lang="nl-NL" smtClean="0"/>
              <a:pPr>
                <a:defRPr/>
              </a:pPr>
              <a:t>3</a:t>
            </a:fld>
            <a:endParaRPr lang="nl-NL"/>
          </a:p>
        </p:txBody>
      </p:sp>
    </p:spTree>
    <p:extLst>
      <p:ext uri="{BB962C8B-B14F-4D97-AF65-F5344CB8AC3E}">
        <p14:creationId xmlns:p14="http://schemas.microsoft.com/office/powerpoint/2010/main" val="1661983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F402A34C-D2C2-434F-B3C4-15FBF8DA41E3}" type="slidenum">
              <a:rPr lang="nl-NL" smtClean="0"/>
              <a:t>4</a:t>
            </a:fld>
            <a:endParaRPr lang="nl-NL"/>
          </a:p>
        </p:txBody>
      </p:sp>
    </p:spTree>
    <p:extLst>
      <p:ext uri="{BB962C8B-B14F-4D97-AF65-F5344CB8AC3E}">
        <p14:creationId xmlns:p14="http://schemas.microsoft.com/office/powerpoint/2010/main" val="42062344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F402A34C-D2C2-434F-B3C4-15FBF8DA41E3}" type="slidenum">
              <a:rPr lang="nl-NL" smtClean="0"/>
              <a:t>12</a:t>
            </a:fld>
            <a:endParaRPr lang="nl-NL"/>
          </a:p>
        </p:txBody>
      </p:sp>
    </p:spTree>
    <p:extLst>
      <p:ext uri="{BB962C8B-B14F-4D97-AF65-F5344CB8AC3E}">
        <p14:creationId xmlns:p14="http://schemas.microsoft.com/office/powerpoint/2010/main" val="30490651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228600" indent="-228600">
              <a:buAutoNum type="arabicPeriod"/>
            </a:pPr>
            <a:r>
              <a:rPr lang="nl-NL" dirty="0" err="1" smtClean="0"/>
              <a:t>Only</a:t>
            </a:r>
            <a:r>
              <a:rPr lang="nl-NL" dirty="0" smtClean="0"/>
              <a:t> </a:t>
            </a:r>
            <a:r>
              <a:rPr lang="nl-NL" dirty="0" err="1" smtClean="0"/>
              <a:t>EGs</a:t>
            </a:r>
            <a:r>
              <a:rPr lang="nl-NL" dirty="0" smtClean="0"/>
              <a:t> </a:t>
            </a:r>
            <a:r>
              <a:rPr lang="nl-NL" dirty="0" err="1" smtClean="0"/>
              <a:t>with</a:t>
            </a:r>
            <a:r>
              <a:rPr lang="nl-NL" dirty="0" smtClean="0"/>
              <a:t> level (3) of CSI (</a:t>
            </a:r>
            <a:r>
              <a:rPr lang="nl-NL" dirty="0" err="1" smtClean="0"/>
              <a:t>threshold</a:t>
            </a:r>
            <a:r>
              <a:rPr lang="nl-NL" dirty="0" smtClean="0"/>
              <a:t>) are </a:t>
            </a:r>
            <a:r>
              <a:rPr lang="nl-NL" dirty="0" err="1" smtClean="0"/>
              <a:t>potential</a:t>
            </a:r>
            <a:r>
              <a:rPr lang="nl-NL" dirty="0" smtClean="0"/>
              <a:t> </a:t>
            </a:r>
            <a:r>
              <a:rPr lang="nl-NL" dirty="0" err="1" smtClean="0"/>
              <a:t>EGs</a:t>
            </a:r>
            <a:r>
              <a:rPr lang="nl-NL" dirty="0" smtClean="0"/>
              <a:t> </a:t>
            </a:r>
            <a:r>
              <a:rPr lang="nl-NL" dirty="0" err="1" smtClean="0"/>
              <a:t>for</a:t>
            </a:r>
            <a:r>
              <a:rPr lang="nl-NL" dirty="0" smtClean="0"/>
              <a:t> </a:t>
            </a:r>
            <a:r>
              <a:rPr lang="nl-NL" dirty="0" err="1" smtClean="0"/>
              <a:t>profiling</a:t>
            </a:r>
            <a:endParaRPr lang="nl-NL" dirty="0" smtClean="0"/>
          </a:p>
          <a:p>
            <a:pPr marL="228600" indent="-228600">
              <a:buAutoNum type="arabicPeriod"/>
            </a:pPr>
            <a:r>
              <a:rPr lang="nl-NL" dirty="0" err="1" smtClean="0"/>
              <a:t>Additional</a:t>
            </a:r>
            <a:r>
              <a:rPr lang="nl-NL" dirty="0" smtClean="0"/>
              <a:t> criteria </a:t>
            </a:r>
            <a:r>
              <a:rPr lang="nl-NL" dirty="0" err="1" smtClean="0"/>
              <a:t>to</a:t>
            </a:r>
            <a:r>
              <a:rPr lang="nl-NL" dirty="0" smtClean="0"/>
              <a:t> CSI:</a:t>
            </a:r>
            <a:br>
              <a:rPr lang="nl-NL" dirty="0" smtClean="0"/>
            </a:br>
            <a:r>
              <a:rPr lang="nl-NL" dirty="0" smtClean="0"/>
              <a:t>- </a:t>
            </a:r>
            <a:r>
              <a:rPr lang="en-US" dirty="0" smtClean="0"/>
              <a:t>Integration issues in National </a:t>
            </a:r>
            <a:r>
              <a:rPr lang="nl-NL" dirty="0" smtClean="0"/>
              <a:t>Accounts</a:t>
            </a:r>
            <a:br>
              <a:rPr lang="nl-NL" dirty="0" smtClean="0"/>
            </a:br>
            <a:r>
              <a:rPr lang="nl-NL" dirty="0" smtClean="0"/>
              <a:t>- </a:t>
            </a:r>
            <a:r>
              <a:rPr lang="en-US" dirty="0" smtClean="0"/>
              <a:t>EG critical for quality foreign trade statistics.</a:t>
            </a:r>
            <a:br>
              <a:rPr lang="en-US" dirty="0" smtClean="0"/>
            </a:br>
            <a:r>
              <a:rPr lang="en-US" dirty="0" smtClean="0"/>
              <a:t>- Significant issues in legal unit structure of groups</a:t>
            </a:r>
            <a:br>
              <a:rPr lang="en-US" dirty="0" smtClean="0"/>
            </a:br>
            <a:r>
              <a:rPr lang="en-US" dirty="0" smtClean="0"/>
              <a:t>- Stability issues with CSI-score</a:t>
            </a:r>
          </a:p>
          <a:p>
            <a:pPr marL="228600" indent="-228600">
              <a:buAutoNum type="arabicPeriod"/>
            </a:pPr>
            <a:r>
              <a:rPr lang="en-US" dirty="0" smtClean="0"/>
              <a:t>Level of stability of </a:t>
            </a:r>
            <a:r>
              <a:rPr lang="en-US" dirty="0" err="1" smtClean="0"/>
              <a:t>TopX</a:t>
            </a:r>
            <a:r>
              <a:rPr lang="en-US" dirty="0" smtClean="0"/>
              <a:t> populations. Small changes to population</a:t>
            </a:r>
          </a:p>
          <a:p>
            <a:pPr marL="228600" indent="-228600">
              <a:buAutoNum type="arabicPeriod"/>
            </a:pPr>
            <a:r>
              <a:rPr lang="en-US" dirty="0" smtClean="0"/>
              <a:t>First CONGO population was based on CSI score and </a:t>
            </a:r>
            <a:r>
              <a:rPr lang="en-US" b="1" dirty="0" smtClean="0"/>
              <a:t>good representation through NACE</a:t>
            </a:r>
            <a:endParaRPr lang="nl-NL" b="1" dirty="0" smtClean="0"/>
          </a:p>
          <a:p>
            <a:endParaRPr lang="nl-NL" dirty="0"/>
          </a:p>
        </p:txBody>
      </p:sp>
      <p:sp>
        <p:nvSpPr>
          <p:cNvPr id="4" name="Tijdelijke aanduiding voor dianummer 3"/>
          <p:cNvSpPr>
            <a:spLocks noGrp="1"/>
          </p:cNvSpPr>
          <p:nvPr>
            <p:ph type="sldNum" sz="quarter" idx="10"/>
          </p:nvPr>
        </p:nvSpPr>
        <p:spPr/>
        <p:txBody>
          <a:bodyPr/>
          <a:lstStyle/>
          <a:p>
            <a:fld id="{F402A34C-D2C2-434F-B3C4-15FBF8DA41E3}" type="slidenum">
              <a:rPr lang="nl-NL" smtClean="0"/>
              <a:t>14</a:t>
            </a:fld>
            <a:endParaRPr lang="nl-NL"/>
          </a:p>
        </p:txBody>
      </p:sp>
    </p:spTree>
    <p:extLst>
      <p:ext uri="{BB962C8B-B14F-4D97-AF65-F5344CB8AC3E}">
        <p14:creationId xmlns:p14="http://schemas.microsoft.com/office/powerpoint/2010/main" val="16152522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Describing a </a:t>
            </a:r>
            <a:r>
              <a:rPr lang="en-GB" sz="1200" b="1" kern="1200" dirty="0" smtClean="0">
                <a:solidFill>
                  <a:schemeClr val="tx1"/>
                </a:solidFill>
                <a:effectLst/>
                <a:latin typeface="+mn-lt"/>
                <a:ea typeface="+mn-ea"/>
                <a:cs typeface="+mn-cs"/>
              </a:rPr>
              <a:t>state of the art profiling method </a:t>
            </a:r>
            <a:r>
              <a:rPr lang="en-GB" sz="1200" kern="1200" dirty="0" smtClean="0">
                <a:solidFill>
                  <a:schemeClr val="tx1"/>
                </a:solidFill>
                <a:effectLst/>
                <a:latin typeface="+mn-lt"/>
                <a:ea typeface="+mn-ea"/>
                <a:cs typeface="+mn-cs"/>
              </a:rPr>
              <a:t>is difficult. The </a:t>
            </a:r>
            <a:r>
              <a:rPr lang="en-GB" sz="1200" b="1" kern="1200" dirty="0" smtClean="0">
                <a:solidFill>
                  <a:schemeClr val="tx1"/>
                </a:solidFill>
                <a:effectLst/>
                <a:latin typeface="+mn-lt"/>
                <a:ea typeface="+mn-ea"/>
                <a:cs typeface="+mn-cs"/>
              </a:rPr>
              <a:t>needs</a:t>
            </a:r>
            <a:r>
              <a:rPr lang="en-GB" sz="1200" kern="1200" dirty="0" smtClean="0">
                <a:solidFill>
                  <a:schemeClr val="tx1"/>
                </a:solidFill>
                <a:effectLst/>
                <a:latin typeface="+mn-lt"/>
                <a:ea typeface="+mn-ea"/>
                <a:cs typeface="+mn-cs"/>
              </a:rPr>
              <a:t> for </a:t>
            </a:r>
            <a:r>
              <a:rPr lang="en-GB" sz="1200" b="1" kern="1200" dirty="0" smtClean="0">
                <a:solidFill>
                  <a:schemeClr val="tx1"/>
                </a:solidFill>
                <a:effectLst/>
                <a:latin typeface="+mn-lt"/>
                <a:ea typeface="+mn-ea"/>
                <a:cs typeface="+mn-cs"/>
              </a:rPr>
              <a:t>quality</a:t>
            </a:r>
            <a:r>
              <a:rPr lang="en-GB" sz="1200" kern="1200" dirty="0" smtClean="0">
                <a:solidFill>
                  <a:schemeClr val="tx1"/>
                </a:solidFill>
                <a:effectLst/>
                <a:latin typeface="+mn-lt"/>
                <a:ea typeface="+mn-ea"/>
                <a:cs typeface="+mn-cs"/>
              </a:rPr>
              <a:t> </a:t>
            </a:r>
            <a:r>
              <a:rPr lang="en-GB" sz="1200" b="1" kern="1200" dirty="0" smtClean="0">
                <a:solidFill>
                  <a:schemeClr val="tx1"/>
                </a:solidFill>
                <a:effectLst/>
                <a:latin typeface="+mn-lt"/>
                <a:ea typeface="+mn-ea"/>
                <a:cs typeface="+mn-cs"/>
              </a:rPr>
              <a:t>vary</a:t>
            </a:r>
            <a:r>
              <a:rPr lang="en-GB" sz="1200" kern="1200" dirty="0" smtClean="0">
                <a:solidFill>
                  <a:schemeClr val="tx1"/>
                </a:solidFill>
                <a:effectLst/>
                <a:latin typeface="+mn-lt"/>
                <a:ea typeface="+mn-ea"/>
                <a:cs typeface="+mn-cs"/>
              </a:rPr>
              <a:t> between statistical institutes. There might be a </a:t>
            </a:r>
            <a:r>
              <a:rPr lang="en-GB" sz="1200" b="1" kern="1200" dirty="0" smtClean="0">
                <a:solidFill>
                  <a:schemeClr val="tx1"/>
                </a:solidFill>
                <a:effectLst/>
                <a:latin typeface="+mn-lt"/>
                <a:ea typeface="+mn-ea"/>
                <a:cs typeface="+mn-cs"/>
              </a:rPr>
              <a:t>joint programme </a:t>
            </a:r>
            <a:r>
              <a:rPr lang="en-GB" sz="1200" kern="1200" dirty="0" smtClean="0">
                <a:solidFill>
                  <a:schemeClr val="tx1"/>
                </a:solidFill>
                <a:effectLst/>
                <a:latin typeface="+mn-lt"/>
                <a:ea typeface="+mn-ea"/>
                <a:cs typeface="+mn-cs"/>
              </a:rPr>
              <a:t>which statistics have to be published, but the </a:t>
            </a:r>
            <a:r>
              <a:rPr lang="en-GB" sz="1200" b="1" kern="1200" dirty="0" smtClean="0">
                <a:solidFill>
                  <a:schemeClr val="tx1"/>
                </a:solidFill>
                <a:effectLst/>
                <a:latin typeface="+mn-lt"/>
                <a:ea typeface="+mn-ea"/>
                <a:cs typeface="+mn-cs"/>
              </a:rPr>
              <a:t>national needs and</a:t>
            </a:r>
            <a:r>
              <a:rPr lang="en-GB" sz="1200" kern="1200" dirty="0" smtClean="0">
                <a:solidFill>
                  <a:schemeClr val="tx1"/>
                </a:solidFill>
                <a:effectLst/>
                <a:latin typeface="+mn-lt"/>
                <a:ea typeface="+mn-ea"/>
                <a:cs typeface="+mn-cs"/>
              </a:rPr>
              <a:t> hence its </a:t>
            </a:r>
            <a:r>
              <a:rPr lang="en-GB" sz="1200" b="1" kern="1200" dirty="0" smtClean="0">
                <a:solidFill>
                  <a:schemeClr val="tx1"/>
                </a:solidFill>
                <a:effectLst/>
                <a:latin typeface="+mn-lt"/>
                <a:ea typeface="+mn-ea"/>
                <a:cs typeface="+mn-cs"/>
              </a:rPr>
              <a:t>quality</a:t>
            </a:r>
            <a:r>
              <a:rPr lang="en-GB" sz="1200" kern="1200" dirty="0" smtClean="0">
                <a:solidFill>
                  <a:schemeClr val="tx1"/>
                </a:solidFill>
                <a:effectLst/>
                <a:latin typeface="+mn-lt"/>
                <a:ea typeface="+mn-ea"/>
                <a:cs typeface="+mn-cs"/>
              </a:rPr>
              <a:t> may </a:t>
            </a:r>
            <a:r>
              <a:rPr lang="en-GB" sz="1200" b="1" kern="1200" dirty="0" smtClean="0">
                <a:solidFill>
                  <a:schemeClr val="tx1"/>
                </a:solidFill>
                <a:effectLst/>
                <a:latin typeface="+mn-lt"/>
                <a:ea typeface="+mn-ea"/>
                <a:cs typeface="+mn-cs"/>
              </a:rPr>
              <a:t>differ</a:t>
            </a:r>
            <a:r>
              <a:rPr lang="en-GB" sz="1200" kern="1200" dirty="0" smtClean="0">
                <a:solidFill>
                  <a:schemeClr val="tx1"/>
                </a:solidFill>
                <a:effectLst/>
                <a:latin typeface="+mn-lt"/>
                <a:ea typeface="+mn-ea"/>
                <a:cs typeface="+mn-cs"/>
              </a:rPr>
              <a:t>. </a:t>
            </a:r>
            <a:r>
              <a:rPr lang="en-GB" sz="1200" b="1" kern="1200" dirty="0" smtClean="0">
                <a:solidFill>
                  <a:schemeClr val="tx1"/>
                </a:solidFill>
                <a:effectLst/>
                <a:latin typeface="+mn-lt"/>
                <a:ea typeface="+mn-ea"/>
                <a:cs typeface="+mn-cs"/>
              </a:rPr>
              <a:t>Resources</a:t>
            </a:r>
            <a:r>
              <a:rPr lang="en-GB" sz="1200" kern="1200" dirty="0" smtClean="0">
                <a:solidFill>
                  <a:schemeClr val="tx1"/>
                </a:solidFill>
                <a:effectLst/>
                <a:latin typeface="+mn-lt"/>
                <a:ea typeface="+mn-ea"/>
                <a:cs typeface="+mn-cs"/>
              </a:rPr>
              <a:t> available will </a:t>
            </a:r>
            <a:r>
              <a:rPr lang="en-GB" sz="1200" b="1" kern="1200" dirty="0" smtClean="0">
                <a:solidFill>
                  <a:schemeClr val="tx1"/>
                </a:solidFill>
                <a:effectLst/>
                <a:latin typeface="+mn-lt"/>
                <a:ea typeface="+mn-ea"/>
                <a:cs typeface="+mn-cs"/>
              </a:rPr>
              <a:t>vary</a:t>
            </a:r>
            <a:r>
              <a:rPr lang="en-GB" sz="1200" kern="1200" dirty="0" smtClean="0">
                <a:solidFill>
                  <a:schemeClr val="tx1"/>
                </a:solidFill>
                <a:effectLst/>
                <a:latin typeface="+mn-lt"/>
                <a:ea typeface="+mn-ea"/>
                <a:cs typeface="+mn-cs"/>
              </a:rPr>
              <a:t> between the institutes as well. Instead of describing a state-of-the-art profiling method it is </a:t>
            </a:r>
            <a:r>
              <a:rPr lang="en-GB" sz="1200" b="1" kern="1200" dirty="0" smtClean="0">
                <a:solidFill>
                  <a:schemeClr val="tx1"/>
                </a:solidFill>
                <a:effectLst/>
                <a:latin typeface="+mn-lt"/>
                <a:ea typeface="+mn-ea"/>
                <a:cs typeface="+mn-cs"/>
              </a:rPr>
              <a:t>better to describe the key success factors </a:t>
            </a:r>
            <a:r>
              <a:rPr lang="en-GB" sz="1200" kern="1200" dirty="0" smtClean="0">
                <a:solidFill>
                  <a:schemeClr val="tx1"/>
                </a:solidFill>
                <a:effectLst/>
                <a:latin typeface="+mn-lt"/>
                <a:ea typeface="+mn-ea"/>
                <a:cs typeface="+mn-cs"/>
              </a:rPr>
              <a:t>for good profiling. The </a:t>
            </a:r>
            <a:r>
              <a:rPr lang="en-GB" sz="1200" b="1" kern="1200" dirty="0" smtClean="0">
                <a:solidFill>
                  <a:schemeClr val="tx1"/>
                </a:solidFill>
                <a:effectLst/>
                <a:latin typeface="+mn-lt"/>
                <a:ea typeface="+mn-ea"/>
                <a:cs typeface="+mn-cs"/>
              </a:rPr>
              <a:t>accents and the organisation around profiling can be filled in nationally.</a:t>
            </a:r>
            <a:endParaRPr lang="nl-NL" sz="1200" b="1" kern="1200" dirty="0" smtClean="0">
              <a:solidFill>
                <a:schemeClr val="tx1"/>
              </a:solidFill>
              <a:effectLst/>
              <a:latin typeface="+mn-lt"/>
              <a:ea typeface="+mn-ea"/>
              <a:cs typeface="+mn-cs"/>
            </a:endParaRPr>
          </a:p>
          <a:p>
            <a:endParaRPr lang="en-GB" dirty="0" smtClean="0"/>
          </a:p>
          <a:p>
            <a:endParaRPr lang="en-GB" dirty="0" smtClean="0"/>
          </a:p>
          <a:p>
            <a:r>
              <a:rPr lang="en-GB" dirty="0" smtClean="0"/>
              <a:t>The key success factors for good profiling are:</a:t>
            </a:r>
            <a:endParaRPr lang="nl-NL" dirty="0" smtClean="0"/>
          </a:p>
          <a:p>
            <a:r>
              <a:rPr lang="en-GB" b="1" dirty="0" smtClean="0"/>
              <a:t>Define a population </a:t>
            </a:r>
            <a:r>
              <a:rPr lang="en-GB" dirty="0" smtClean="0"/>
              <a:t>to profile actively. Do not profile each unit actively.</a:t>
            </a:r>
            <a:endParaRPr lang="nl-NL" dirty="0" smtClean="0"/>
          </a:p>
          <a:p>
            <a:r>
              <a:rPr lang="en-GB" dirty="0" smtClean="0"/>
              <a:t>Make sure the most </a:t>
            </a:r>
            <a:r>
              <a:rPr lang="en-GB" b="1" dirty="0" smtClean="0"/>
              <a:t>important groups </a:t>
            </a:r>
            <a:r>
              <a:rPr lang="en-GB" dirty="0" smtClean="0"/>
              <a:t>for national and international statistics are included in this population.</a:t>
            </a:r>
            <a:endParaRPr lang="nl-NL" dirty="0" smtClean="0"/>
          </a:p>
          <a:p>
            <a:r>
              <a:rPr lang="en-GB" dirty="0" smtClean="0"/>
              <a:t>For groups not to profile actively, create a procedure that only when batch processing these units there are remarkable changes, these will be checked by profilers.</a:t>
            </a:r>
            <a:endParaRPr lang="nl-NL" dirty="0" smtClean="0"/>
          </a:p>
          <a:p>
            <a:r>
              <a:rPr lang="en-GB" b="1" dirty="0" smtClean="0"/>
              <a:t>Update the profile regularly</a:t>
            </a:r>
            <a:r>
              <a:rPr lang="en-GB" dirty="0" smtClean="0"/>
              <a:t>. Frequency may vary depending on the kind of units in the population.</a:t>
            </a:r>
            <a:endParaRPr lang="nl-NL" dirty="0" smtClean="0"/>
          </a:p>
          <a:p>
            <a:r>
              <a:rPr lang="en-GB" dirty="0" smtClean="0"/>
              <a:t>Profile at least on the level of the </a:t>
            </a:r>
            <a:r>
              <a:rPr lang="en-GB" b="1" dirty="0" smtClean="0"/>
              <a:t>national Enterprise Group, preferably on the Global enterprise group</a:t>
            </a:r>
            <a:endParaRPr lang="nl-NL" b="1" dirty="0" smtClean="0"/>
          </a:p>
          <a:p>
            <a:r>
              <a:rPr lang="en-GB" dirty="0" smtClean="0"/>
              <a:t>Make sure that the </a:t>
            </a:r>
            <a:r>
              <a:rPr lang="en-GB" b="1" dirty="0" smtClean="0"/>
              <a:t>delineation</a:t>
            </a:r>
            <a:r>
              <a:rPr lang="en-GB" dirty="0" smtClean="0"/>
              <a:t> in units within a group is both </a:t>
            </a:r>
            <a:r>
              <a:rPr lang="en-GB" b="1" dirty="0" smtClean="0"/>
              <a:t>suitable</a:t>
            </a:r>
            <a:r>
              <a:rPr lang="en-GB" dirty="0" smtClean="0"/>
              <a:t> for </a:t>
            </a:r>
            <a:r>
              <a:rPr lang="en-GB" b="1" dirty="0" smtClean="0"/>
              <a:t>statistics and for the company</a:t>
            </a:r>
            <a:r>
              <a:rPr lang="en-GB" dirty="0" smtClean="0"/>
              <a:t>.</a:t>
            </a:r>
            <a:endParaRPr lang="nl-NL" dirty="0" smtClean="0"/>
          </a:p>
          <a:p>
            <a:r>
              <a:rPr lang="en-GB" dirty="0" smtClean="0"/>
              <a:t>Make sure you establish a </a:t>
            </a:r>
            <a:r>
              <a:rPr lang="en-GB" b="1" dirty="0" smtClean="0"/>
              <a:t>good contact </a:t>
            </a:r>
            <a:r>
              <a:rPr lang="en-GB" dirty="0" smtClean="0"/>
              <a:t>with the group.</a:t>
            </a:r>
          </a:p>
          <a:p>
            <a:endParaRPr lang="nl-NL" dirty="0" smtClean="0"/>
          </a:p>
          <a:p>
            <a:endParaRPr lang="nl-NL" dirty="0"/>
          </a:p>
        </p:txBody>
      </p:sp>
      <p:sp>
        <p:nvSpPr>
          <p:cNvPr id="4" name="Tijdelijke aanduiding voor dianummer 3"/>
          <p:cNvSpPr>
            <a:spLocks noGrp="1"/>
          </p:cNvSpPr>
          <p:nvPr>
            <p:ph type="sldNum" sz="quarter" idx="10"/>
          </p:nvPr>
        </p:nvSpPr>
        <p:spPr/>
        <p:txBody>
          <a:bodyPr/>
          <a:lstStyle/>
          <a:p>
            <a:fld id="{F402A34C-D2C2-434F-B3C4-15FBF8DA41E3}" type="slidenum">
              <a:rPr lang="nl-NL" smtClean="0"/>
              <a:t>15</a:t>
            </a:fld>
            <a:endParaRPr lang="nl-NL"/>
          </a:p>
        </p:txBody>
      </p:sp>
    </p:spTree>
    <p:extLst>
      <p:ext uri="{BB962C8B-B14F-4D97-AF65-F5344CB8AC3E}">
        <p14:creationId xmlns:p14="http://schemas.microsoft.com/office/powerpoint/2010/main" val="13874731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GB" dirty="0" smtClean="0"/>
              <a:t>Make sure that the </a:t>
            </a:r>
            <a:r>
              <a:rPr lang="en-GB" b="1" dirty="0" smtClean="0"/>
              <a:t>result of the profile is implemented </a:t>
            </a:r>
            <a:r>
              <a:rPr lang="en-GB" dirty="0" smtClean="0"/>
              <a:t>in both the </a:t>
            </a:r>
            <a:r>
              <a:rPr lang="en-GB" b="1" dirty="0" smtClean="0"/>
              <a:t>national register </a:t>
            </a:r>
            <a:r>
              <a:rPr lang="en-GB" dirty="0" smtClean="0"/>
              <a:t>and </a:t>
            </a:r>
            <a:r>
              <a:rPr lang="en-GB" b="1" dirty="0" smtClean="0"/>
              <a:t>(indirectly) in the EGR.</a:t>
            </a:r>
            <a:endParaRPr lang="nl-NL" b="1" dirty="0" smtClean="0"/>
          </a:p>
          <a:p>
            <a:r>
              <a:rPr lang="en-GB" b="1" dirty="0" smtClean="0"/>
              <a:t>Communicate with the statistical users</a:t>
            </a:r>
            <a:r>
              <a:rPr lang="en-GB" dirty="0" smtClean="0"/>
              <a:t>. Try to predict the consequences of a new (drastically changed) delineation for the statistics and when not sure contact them a discuss the proposal.</a:t>
            </a:r>
            <a:endParaRPr lang="nl-NL" dirty="0" smtClean="0"/>
          </a:p>
          <a:p>
            <a:r>
              <a:rPr lang="en-GB" dirty="0" smtClean="0"/>
              <a:t>During profiling use as much information available as possible creating the </a:t>
            </a:r>
            <a:r>
              <a:rPr lang="en-GB" b="1" dirty="0" smtClean="0"/>
              <a:t>best view on the group before contacting the group</a:t>
            </a:r>
            <a:r>
              <a:rPr lang="en-GB" dirty="0" smtClean="0"/>
              <a:t>.</a:t>
            </a:r>
            <a:endParaRPr lang="nl-NL" dirty="0" smtClean="0"/>
          </a:p>
          <a:p>
            <a:r>
              <a:rPr lang="en-GB" dirty="0" smtClean="0"/>
              <a:t>During profiling work </a:t>
            </a:r>
            <a:r>
              <a:rPr lang="en-GB" b="1" dirty="0" smtClean="0"/>
              <a:t>top-down;</a:t>
            </a:r>
            <a:r>
              <a:rPr lang="en-GB" dirty="0" smtClean="0"/>
              <a:t> it leads to a </a:t>
            </a:r>
            <a:r>
              <a:rPr lang="en-GB" b="1" dirty="0" smtClean="0"/>
              <a:t>better delineation of the enterprises </a:t>
            </a:r>
            <a:r>
              <a:rPr lang="en-GB" dirty="0" smtClean="0"/>
              <a:t>above the bottom-up approach. Annual reports and the company’s website give often information about how the company is organized (segments).</a:t>
            </a:r>
            <a:endParaRPr lang="nl-NL" dirty="0" smtClean="0"/>
          </a:p>
          <a:p>
            <a:r>
              <a:rPr lang="en-GB" dirty="0" smtClean="0"/>
              <a:t>Stay in contact with </a:t>
            </a:r>
            <a:r>
              <a:rPr lang="en-GB" b="1" dirty="0" smtClean="0"/>
              <a:t>FATS</a:t>
            </a:r>
            <a:r>
              <a:rPr lang="en-GB" dirty="0" smtClean="0"/>
              <a:t> people when you </a:t>
            </a:r>
            <a:r>
              <a:rPr lang="en-GB" b="1" dirty="0" smtClean="0"/>
              <a:t>detect a change of UCI.</a:t>
            </a:r>
            <a:endParaRPr lang="nl-NL" b="1" dirty="0" smtClean="0"/>
          </a:p>
          <a:p>
            <a:r>
              <a:rPr lang="en-GB" dirty="0" smtClean="0"/>
              <a:t>Send </a:t>
            </a:r>
            <a:r>
              <a:rPr lang="en-GB" b="1" dirty="0" smtClean="0"/>
              <a:t>profiling reports </a:t>
            </a:r>
            <a:r>
              <a:rPr lang="en-GB" dirty="0" smtClean="0"/>
              <a:t>to all stakeholders</a:t>
            </a:r>
            <a:endParaRPr lang="nl-NL" dirty="0" smtClean="0"/>
          </a:p>
          <a:p>
            <a:r>
              <a:rPr lang="en-GB" dirty="0" smtClean="0"/>
              <a:t>Process corrections from statistical departments or the company as fast as possible but in a </a:t>
            </a:r>
            <a:r>
              <a:rPr lang="en-GB" b="1" dirty="0" smtClean="0"/>
              <a:t>coordinated way</a:t>
            </a:r>
            <a:r>
              <a:rPr lang="en-GB" dirty="0" smtClean="0"/>
              <a:t>.</a:t>
            </a:r>
            <a:endParaRPr lang="nl-NL" dirty="0" smtClean="0"/>
          </a:p>
          <a:p>
            <a:endParaRPr lang="nl-NL" dirty="0"/>
          </a:p>
        </p:txBody>
      </p:sp>
      <p:sp>
        <p:nvSpPr>
          <p:cNvPr id="4" name="Tijdelijke aanduiding voor dianummer 3"/>
          <p:cNvSpPr>
            <a:spLocks noGrp="1"/>
          </p:cNvSpPr>
          <p:nvPr>
            <p:ph type="sldNum" sz="quarter" idx="10"/>
          </p:nvPr>
        </p:nvSpPr>
        <p:spPr/>
        <p:txBody>
          <a:bodyPr/>
          <a:lstStyle/>
          <a:p>
            <a:fld id="{F402A34C-D2C2-434F-B3C4-15FBF8DA41E3}" type="slidenum">
              <a:rPr lang="nl-NL" smtClean="0"/>
              <a:t>16</a:t>
            </a:fld>
            <a:endParaRPr lang="nl-NL"/>
          </a:p>
        </p:txBody>
      </p:sp>
    </p:spTree>
    <p:extLst>
      <p:ext uri="{BB962C8B-B14F-4D97-AF65-F5344CB8AC3E}">
        <p14:creationId xmlns:p14="http://schemas.microsoft.com/office/powerpoint/2010/main" val="22604483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dia">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6812B8C-FF92-3748-8E7F-F7BFE151B9A8}"/>
              </a:ext>
            </a:extLst>
          </p:cNvPr>
          <p:cNvSpPr/>
          <p:nvPr userDrawn="1"/>
        </p:nvSpPr>
        <p:spPr>
          <a:xfrm>
            <a:off x="0" y="181680"/>
            <a:ext cx="12192000" cy="5857876"/>
          </a:xfrm>
          <a:prstGeom prst="rect">
            <a:avLst/>
          </a:prstGeom>
          <a:solidFill>
            <a:srgbClr val="0171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dirty="0" smtClean="0"/>
              <a:t>Klik om de ondertitelstijl van het model te bewerken</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‹nr.›</a:t>
            </a:fld>
            <a:endParaRPr lang="en-US" dirty="0"/>
          </a:p>
        </p:txBody>
      </p:sp>
      <p:cxnSp>
        <p:nvCxnSpPr>
          <p:cNvPr id="8" name="Straight Connector 17">
            <a:extLst>
              <a:ext uri="{FF2B5EF4-FFF2-40B4-BE49-F238E27FC236}">
                <a16:creationId xmlns:a16="http://schemas.microsoft.com/office/drawing/2014/main" id="{25D46178-5067-7E45-9E9C-85314B7EB9EE}"/>
              </a:ext>
            </a:extLst>
          </p:cNvPr>
          <p:cNvCxnSpPr>
            <a:cxnSpLocks/>
          </p:cNvCxnSpPr>
          <p:nvPr userDrawn="1"/>
        </p:nvCxnSpPr>
        <p:spPr>
          <a:xfrm>
            <a:off x="4038600" y="3543014"/>
            <a:ext cx="4114800"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11" name="Title 1"/>
          <p:cNvSpPr>
            <a:spLocks noGrp="1"/>
          </p:cNvSpPr>
          <p:nvPr>
            <p:ph type="ctrTitle"/>
          </p:nvPr>
        </p:nvSpPr>
        <p:spPr>
          <a:xfrm>
            <a:off x="1545116" y="1122363"/>
            <a:ext cx="9122884" cy="2387600"/>
          </a:xfrm>
        </p:spPr>
        <p:txBody>
          <a:bodyPr anchor="b">
            <a:normAutofit/>
          </a:bodyPr>
          <a:lstStyle>
            <a:lvl1pPr algn="ctr">
              <a:defRPr sz="4800" b="1">
                <a:solidFill>
                  <a:schemeClr val="bg1"/>
                </a:solidFill>
                <a:latin typeface="Calibri" panose="020F0502020204030204" pitchFamily="34" charset="0"/>
                <a:ea typeface="Calibri" panose="020F0502020204030204" pitchFamily="34" charset="0"/>
                <a:cs typeface="Calibri" panose="020F0502020204030204" pitchFamily="34" charset="0"/>
              </a:defRPr>
            </a:lvl1pPr>
          </a:lstStyle>
          <a:p>
            <a:r>
              <a:rPr lang="en-US" dirty="0"/>
              <a:t>Click to edit Master title style</a:t>
            </a:r>
          </a:p>
        </p:txBody>
      </p:sp>
    </p:spTree>
    <p:extLst>
      <p:ext uri="{BB962C8B-B14F-4D97-AF65-F5344CB8AC3E}">
        <p14:creationId xmlns:p14="http://schemas.microsoft.com/office/powerpoint/2010/main" val="215626592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‹nr.›</a:t>
            </a:fld>
            <a:endParaRPr lang="en-US" dirty="0"/>
          </a:p>
        </p:txBody>
      </p:sp>
    </p:spTree>
    <p:extLst>
      <p:ext uri="{BB962C8B-B14F-4D97-AF65-F5344CB8AC3E}">
        <p14:creationId xmlns:p14="http://schemas.microsoft.com/office/powerpoint/2010/main" val="28762669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8F63A3B-78C7-47BE-AE5E-E10140E04643}" type="slidenum">
              <a:rPr lang="en-US" dirty="0"/>
              <a:t>‹nr.›</a:t>
            </a:fld>
            <a:endParaRPr lang="en-US" dirty="0"/>
          </a:p>
        </p:txBody>
      </p:sp>
    </p:spTree>
    <p:extLst>
      <p:ext uri="{BB962C8B-B14F-4D97-AF65-F5344CB8AC3E}">
        <p14:creationId xmlns:p14="http://schemas.microsoft.com/office/powerpoint/2010/main" val="1127849701"/>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nl-NL" smtClean="0"/>
              <a:t>Klik om de stijl te bewerken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Tekststijl van het model bewerken</a:t>
            </a:r>
          </a:p>
        </p:txBody>
      </p:sp>
      <p:sp>
        <p:nvSpPr>
          <p:cNvPr id="7" name="Slide Number Placeholder 6"/>
          <p:cNvSpPr>
            <a:spLocks noGrp="1"/>
          </p:cNvSpPr>
          <p:nvPr>
            <p:ph type="sldNum" sz="quarter" idx="12"/>
          </p:nvPr>
        </p:nvSpPr>
        <p:spPr/>
        <p:txBody>
          <a:bodyPr/>
          <a:lstStyle/>
          <a:p>
            <a:fld id="{48F63A3B-78C7-47BE-AE5E-E10140E04643}" type="slidenum">
              <a:rPr lang="en-US" dirty="0"/>
              <a:t>‹nr.›</a:t>
            </a:fld>
            <a:endParaRPr lang="en-US" dirty="0"/>
          </a:p>
        </p:txBody>
      </p:sp>
    </p:spTree>
    <p:extLst>
      <p:ext uri="{BB962C8B-B14F-4D97-AF65-F5344CB8AC3E}">
        <p14:creationId xmlns:p14="http://schemas.microsoft.com/office/powerpoint/2010/main" val="5119155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nl-NL" smtClean="0"/>
              <a:t>Klik om de stijl te bewerken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smtClean="0"/>
              <a:t>Klik op het pictogram als u een afbeelding wilt toevoegen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Tekststijl van het model bewerken</a:t>
            </a:r>
          </a:p>
        </p:txBody>
      </p:sp>
      <p:sp>
        <p:nvSpPr>
          <p:cNvPr id="7" name="Slide Number Placeholder 6"/>
          <p:cNvSpPr>
            <a:spLocks noGrp="1"/>
          </p:cNvSpPr>
          <p:nvPr>
            <p:ph type="sldNum" sz="quarter" idx="12"/>
          </p:nvPr>
        </p:nvSpPr>
        <p:spPr/>
        <p:txBody>
          <a:bodyPr/>
          <a:lstStyle/>
          <a:p>
            <a:fld id="{48F63A3B-78C7-47BE-AE5E-E10140E04643}" type="slidenum">
              <a:rPr lang="en-US" dirty="0"/>
              <a:t>‹nr.›</a:t>
            </a:fld>
            <a:endParaRPr lang="en-US" dirty="0"/>
          </a:p>
        </p:txBody>
      </p:sp>
    </p:spTree>
    <p:extLst>
      <p:ext uri="{BB962C8B-B14F-4D97-AF65-F5344CB8AC3E}">
        <p14:creationId xmlns:p14="http://schemas.microsoft.com/office/powerpoint/2010/main" val="30236279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Vertical Text Placeholder 2"/>
          <p:cNvSpPr>
            <a:spLocks noGrp="1"/>
          </p:cNvSpPr>
          <p:nvPr>
            <p:ph type="body" orient="vert" idx="1"/>
          </p:nvPr>
        </p:nvSpPr>
        <p:spPr/>
        <p:txBody>
          <a:bodyPr vert="eaVert"/>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‹nr.›</a:t>
            </a:fld>
            <a:endParaRPr lang="en-US" dirty="0"/>
          </a:p>
        </p:txBody>
      </p:sp>
    </p:spTree>
    <p:extLst>
      <p:ext uri="{BB962C8B-B14F-4D97-AF65-F5344CB8AC3E}">
        <p14:creationId xmlns:p14="http://schemas.microsoft.com/office/powerpoint/2010/main" val="612411611"/>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nl-NL" smtClean="0"/>
              <a:t>Klik om de stijl te bewerken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‹nr.›</a:t>
            </a:fld>
            <a:endParaRPr lang="en-US" dirty="0"/>
          </a:p>
        </p:txBody>
      </p:sp>
    </p:spTree>
    <p:extLst>
      <p:ext uri="{BB962C8B-B14F-4D97-AF65-F5344CB8AC3E}">
        <p14:creationId xmlns:p14="http://schemas.microsoft.com/office/powerpoint/2010/main" val="4113541219"/>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Section Header">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ED3D0E0D-B645-4A34-BBCB-C41FBC1229BD}"/>
              </a:ext>
            </a:extLst>
          </p:cNvPr>
          <p:cNvSpPr txBox="1"/>
          <p:nvPr userDrawn="1"/>
        </p:nvSpPr>
        <p:spPr>
          <a:xfrm>
            <a:off x="9918701" y="6349600"/>
            <a:ext cx="1739900" cy="265457"/>
          </a:xfrm>
          <a:prstGeom prst="rect">
            <a:avLst/>
          </a:prstGeom>
          <a:solidFill>
            <a:schemeClr val="bg1"/>
          </a:solidFill>
        </p:spPr>
        <p:txBody>
          <a:bodyPr wrap="square" rtlCol="0">
            <a:spAutoFit/>
          </a:bodyPr>
          <a:lstStyle/>
          <a:p>
            <a:pPr algn="r">
              <a:spcAft>
                <a:spcPts val="1350"/>
              </a:spcAft>
            </a:pPr>
            <a:endParaRPr lang="en-US" sz="1125" b="1" spc="-38" dirty="0">
              <a:latin typeface="Roboto" panose="02000000000000000000" pitchFamily="2" charset="0"/>
              <a:ea typeface="Roboto" panose="02000000000000000000" pitchFamily="2" charset="0"/>
            </a:endParaRPr>
          </a:p>
        </p:txBody>
      </p:sp>
      <p:pic>
        <p:nvPicPr>
          <p:cNvPr id="15" name="Graphic 14">
            <a:extLst>
              <a:ext uri="{FF2B5EF4-FFF2-40B4-BE49-F238E27FC236}">
                <a16:creationId xmlns:a16="http://schemas.microsoft.com/office/drawing/2014/main" id="{6C29B6B2-B8A6-4A82-800C-730696347F1C}"/>
              </a:ext>
            </a:extLst>
          </p:cNvPr>
          <p:cNvPicPr>
            <a:picLocks noChangeAspect="1"/>
          </p:cNvPicPr>
          <p:nvPr userDrawn="1"/>
        </p:nvPicPr>
        <p:blipFill>
          <a:blip r:embed="rId2">
            <a:extLst>
              <a:ext uri="{96DAC541-7B7A-43D3-8B79-37D633B846F1}">
                <asvg:svgBlip xmlns:asvg="http://schemas.microsoft.com/office/drawing/2016/SVG/main" xmlns="" r:embed="rId3"/>
              </a:ext>
            </a:extLst>
          </a:blip>
          <a:stretch>
            <a:fillRect/>
          </a:stretch>
        </p:blipFill>
        <p:spPr>
          <a:xfrm>
            <a:off x="250465" y="192965"/>
            <a:ext cx="2719724" cy="493002"/>
          </a:xfrm>
          <a:prstGeom prst="rect">
            <a:avLst/>
          </a:prstGeom>
        </p:spPr>
      </p:pic>
      <p:sp>
        <p:nvSpPr>
          <p:cNvPr id="19" name="Text Placeholder 18">
            <a:extLst>
              <a:ext uri="{FF2B5EF4-FFF2-40B4-BE49-F238E27FC236}">
                <a16:creationId xmlns:a16="http://schemas.microsoft.com/office/drawing/2014/main" id="{50CA3B42-DE9C-4F26-A7D6-EF15C43F2137}"/>
              </a:ext>
            </a:extLst>
          </p:cNvPr>
          <p:cNvSpPr>
            <a:spLocks noGrp="1"/>
          </p:cNvSpPr>
          <p:nvPr>
            <p:ph type="body" sz="quarter" idx="10"/>
          </p:nvPr>
        </p:nvSpPr>
        <p:spPr>
          <a:xfrm>
            <a:off x="599568" y="1828799"/>
            <a:ext cx="10849889" cy="4301461"/>
          </a:xfrm>
        </p:spPr>
        <p:txBody>
          <a:bodyPr/>
          <a:lstStyle>
            <a:lvl1pPr>
              <a:defRPr sz="1800">
                <a:latin typeface="Roboto" panose="02000000000000000000"/>
              </a:defRPr>
            </a:lvl1pPr>
            <a:lvl2pPr>
              <a:defRPr sz="1650">
                <a:latin typeface="Roboto" panose="02000000000000000000"/>
              </a:defRPr>
            </a:lvl2pPr>
            <a:lvl3pPr>
              <a:defRPr>
                <a:latin typeface="Roboto" panose="02000000000000000000"/>
              </a:defRPr>
            </a:lvl3pPr>
            <a:lvl4pPr>
              <a:defRPr>
                <a:latin typeface="Roboto" panose="02000000000000000000"/>
              </a:defRPr>
            </a:lvl4pPr>
            <a:lvl5pPr>
              <a:defRPr>
                <a:latin typeface="Roboto" panose="0200000000000000000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1" name="Text Placeholder 20">
            <a:extLst>
              <a:ext uri="{FF2B5EF4-FFF2-40B4-BE49-F238E27FC236}">
                <a16:creationId xmlns:a16="http://schemas.microsoft.com/office/drawing/2014/main" id="{C915257C-20D5-4CF1-8677-EDB4DB09BE1D}"/>
              </a:ext>
            </a:extLst>
          </p:cNvPr>
          <p:cNvSpPr>
            <a:spLocks noGrp="1"/>
          </p:cNvSpPr>
          <p:nvPr>
            <p:ph type="body" sz="quarter" idx="11" hasCustomPrompt="1"/>
          </p:nvPr>
        </p:nvSpPr>
        <p:spPr>
          <a:xfrm>
            <a:off x="603505" y="1133390"/>
            <a:ext cx="7523163" cy="579437"/>
          </a:xfrm>
        </p:spPr>
        <p:txBody>
          <a:bodyPr>
            <a:normAutofit/>
          </a:bodyPr>
          <a:lstStyle>
            <a:lvl1pPr marL="0" indent="0">
              <a:buNone/>
              <a:defRPr sz="2325">
                <a:latin typeface="Montserrat" panose="00000500000000000000"/>
              </a:defRPr>
            </a:lvl1pPr>
            <a:lvl2pPr marL="342900" indent="0">
              <a:buNone/>
              <a:defRPr/>
            </a:lvl2pPr>
          </a:lstStyle>
          <a:p>
            <a:pPr lvl="0"/>
            <a:r>
              <a:rPr lang="en-US"/>
              <a:t>Click to edit Master title styles</a:t>
            </a:r>
          </a:p>
        </p:txBody>
      </p:sp>
      <p:sp>
        <p:nvSpPr>
          <p:cNvPr id="24" name="Text Placeholder 22">
            <a:extLst>
              <a:ext uri="{FF2B5EF4-FFF2-40B4-BE49-F238E27FC236}">
                <a16:creationId xmlns:a16="http://schemas.microsoft.com/office/drawing/2014/main" id="{0ED48733-BB41-4D6C-A919-02A677AC71F3}"/>
              </a:ext>
            </a:extLst>
          </p:cNvPr>
          <p:cNvSpPr>
            <a:spLocks noGrp="1"/>
          </p:cNvSpPr>
          <p:nvPr>
            <p:ph type="body" sz="quarter" idx="12" hasCustomPrompt="1"/>
          </p:nvPr>
        </p:nvSpPr>
        <p:spPr>
          <a:xfrm>
            <a:off x="6667132" y="146306"/>
            <a:ext cx="4908785" cy="492125"/>
          </a:xfrm>
        </p:spPr>
        <p:txBody>
          <a:bodyPr>
            <a:noAutofit/>
          </a:bodyPr>
          <a:lstStyle>
            <a:lvl1pPr marL="0" indent="0" algn="r">
              <a:buNone/>
              <a:defRPr sz="2325" b="1">
                <a:latin typeface="Montserrat" panose="00000500000000000000"/>
              </a:defRPr>
            </a:lvl1pPr>
          </a:lstStyle>
          <a:p>
            <a:pPr lvl="0"/>
            <a:r>
              <a:rPr lang="en-US"/>
              <a:t>Presentation Title or Section</a:t>
            </a:r>
          </a:p>
        </p:txBody>
      </p:sp>
    </p:spTree>
    <p:extLst>
      <p:ext uri="{BB962C8B-B14F-4D97-AF65-F5344CB8AC3E}">
        <p14:creationId xmlns:p14="http://schemas.microsoft.com/office/powerpoint/2010/main" val="88024305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dirty="0" err="1" smtClean="0"/>
              <a:t>Klik</a:t>
            </a:r>
            <a:r>
              <a:rPr lang="en-US" noProof="0" dirty="0" smtClean="0"/>
              <a:t> om de </a:t>
            </a:r>
            <a:r>
              <a:rPr lang="en-US" noProof="0" dirty="0" err="1" smtClean="0"/>
              <a:t>stijl</a:t>
            </a:r>
            <a:r>
              <a:rPr lang="en-US" noProof="0" dirty="0" smtClean="0"/>
              <a:t> </a:t>
            </a:r>
            <a:r>
              <a:rPr lang="en-US" noProof="0" dirty="0" err="1" smtClean="0"/>
              <a:t>te</a:t>
            </a:r>
            <a:r>
              <a:rPr lang="en-US" noProof="0" dirty="0" smtClean="0"/>
              <a:t> </a:t>
            </a:r>
            <a:r>
              <a:rPr lang="en-US" noProof="0" dirty="0" err="1" smtClean="0"/>
              <a:t>bewerken</a:t>
            </a:r>
            <a:endParaRPr lang="en-US" noProof="0" dirty="0"/>
          </a:p>
        </p:txBody>
      </p:sp>
      <p:sp>
        <p:nvSpPr>
          <p:cNvPr id="3" name="Content Placeholder 2"/>
          <p:cNvSpPr>
            <a:spLocks noGrp="1"/>
          </p:cNvSpPr>
          <p:nvPr>
            <p:ph idx="1"/>
          </p:nvPr>
        </p:nvSpPr>
        <p:spPr/>
        <p:txBody>
          <a:bodyPr/>
          <a:lstStyle/>
          <a:p>
            <a:pPr lvl="0"/>
            <a:r>
              <a:rPr lang="en-US" noProof="0" dirty="0" err="1" smtClean="0"/>
              <a:t>Tekststijl</a:t>
            </a:r>
            <a:r>
              <a:rPr lang="en-US" noProof="0" dirty="0" smtClean="0"/>
              <a:t> van het model </a:t>
            </a:r>
            <a:r>
              <a:rPr lang="en-US" noProof="0" dirty="0" err="1" smtClean="0"/>
              <a:t>bewerken</a:t>
            </a:r>
            <a:endParaRPr lang="en-US" noProof="0" dirty="0" smtClean="0"/>
          </a:p>
          <a:p>
            <a:pPr lvl="1"/>
            <a:r>
              <a:rPr lang="en-US" noProof="0" dirty="0" err="1" smtClean="0"/>
              <a:t>Tweede</a:t>
            </a:r>
            <a:r>
              <a:rPr lang="en-US" noProof="0" dirty="0" smtClean="0"/>
              <a:t> </a:t>
            </a:r>
            <a:r>
              <a:rPr lang="en-US" noProof="0" dirty="0" err="1" smtClean="0"/>
              <a:t>niveau</a:t>
            </a:r>
            <a:endParaRPr lang="en-US" noProof="0" dirty="0" smtClean="0"/>
          </a:p>
          <a:p>
            <a:pPr lvl="2"/>
            <a:r>
              <a:rPr lang="en-US" noProof="0" dirty="0" err="1" smtClean="0"/>
              <a:t>Derde</a:t>
            </a:r>
            <a:r>
              <a:rPr lang="en-US" noProof="0" dirty="0" smtClean="0"/>
              <a:t> </a:t>
            </a:r>
            <a:r>
              <a:rPr lang="en-US" noProof="0" dirty="0" err="1" smtClean="0"/>
              <a:t>niveau</a:t>
            </a:r>
            <a:endParaRPr lang="en-US" noProof="0" dirty="0" smtClean="0"/>
          </a:p>
          <a:p>
            <a:pPr lvl="3"/>
            <a:r>
              <a:rPr lang="en-US" noProof="0" dirty="0" err="1" smtClean="0"/>
              <a:t>Vierde</a:t>
            </a:r>
            <a:r>
              <a:rPr lang="en-US" noProof="0" dirty="0" smtClean="0"/>
              <a:t> </a:t>
            </a:r>
            <a:r>
              <a:rPr lang="en-US" noProof="0" dirty="0" err="1" smtClean="0"/>
              <a:t>niveau</a:t>
            </a:r>
            <a:endParaRPr lang="en-US" noProof="0" dirty="0" smtClean="0"/>
          </a:p>
          <a:p>
            <a:pPr lvl="4"/>
            <a:r>
              <a:rPr lang="en-US" noProof="0" dirty="0" err="1" smtClean="0"/>
              <a:t>Vijfde</a:t>
            </a:r>
            <a:r>
              <a:rPr lang="en-US" noProof="0" dirty="0" smtClean="0"/>
              <a:t> </a:t>
            </a:r>
            <a:r>
              <a:rPr lang="en-US" noProof="0" dirty="0" err="1" smtClean="0"/>
              <a:t>niveau</a:t>
            </a:r>
            <a:endParaRPr lang="en-US" noProof="0" dirty="0"/>
          </a:p>
        </p:txBody>
      </p:sp>
      <p:sp>
        <p:nvSpPr>
          <p:cNvPr id="6" name="Slide Number Placeholder 5"/>
          <p:cNvSpPr>
            <a:spLocks noGrp="1"/>
          </p:cNvSpPr>
          <p:nvPr>
            <p:ph type="sldNum" sz="quarter" idx="12"/>
          </p:nvPr>
        </p:nvSpPr>
        <p:spPr/>
        <p:txBody>
          <a:bodyPr/>
          <a:lstStyle/>
          <a:p>
            <a:fld id="{48F63A3B-78C7-47BE-AE5E-E10140E04643}" type="slidenum">
              <a:rPr lang="en-US" noProof="0"/>
              <a:t>‹nr.›</a:t>
            </a:fld>
            <a:endParaRPr lang="en-US" noProof="0" dirty="0"/>
          </a:p>
        </p:txBody>
      </p:sp>
    </p:spTree>
    <p:extLst>
      <p:ext uri="{BB962C8B-B14F-4D97-AF65-F5344CB8AC3E}">
        <p14:creationId xmlns:p14="http://schemas.microsoft.com/office/powerpoint/2010/main" val="335208843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2_Titel en object">
    <p:spTree>
      <p:nvGrpSpPr>
        <p:cNvPr id="1" name=""/>
        <p:cNvGrpSpPr/>
        <p:nvPr/>
      </p:nvGrpSpPr>
      <p:grpSpPr>
        <a:xfrm>
          <a:off x="0" y="0"/>
          <a:ext cx="0" cy="0"/>
          <a:chOff x="0" y="0"/>
          <a:chExt cx="0" cy="0"/>
        </a:xfrm>
      </p:grpSpPr>
      <p:pic>
        <p:nvPicPr>
          <p:cNvPr id="5" name="Picture 2" descr="enterprise | Hidup Itu Udunan"/>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881191" y="136616"/>
            <a:ext cx="6310809" cy="6040347"/>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1"/>
          <p:cNvSpPr/>
          <p:nvPr userDrawn="1"/>
        </p:nvSpPr>
        <p:spPr>
          <a:xfrm>
            <a:off x="5759531" y="130629"/>
            <a:ext cx="6432469" cy="6046334"/>
          </a:xfrm>
          <a:prstGeom prst="rect">
            <a:avLst/>
          </a:prstGeom>
          <a:gradFill>
            <a:gsLst>
              <a:gs pos="0">
                <a:schemeClr val="accent1">
                  <a:lumMod val="0"/>
                  <a:lumOff val="100000"/>
                </a:schemeClr>
              </a:gs>
              <a:gs pos="36000">
                <a:srgbClr val="FFFFFF">
                  <a:alpha val="85000"/>
                </a:srgbClr>
              </a:gs>
              <a:gs pos="67000">
                <a:schemeClr val="accent1">
                  <a:lumMod val="0"/>
                  <a:lumOff val="100000"/>
                  <a:alpha val="20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tle 1"/>
          <p:cNvSpPr>
            <a:spLocks noGrp="1"/>
          </p:cNvSpPr>
          <p:nvPr>
            <p:ph type="title"/>
          </p:nvPr>
        </p:nvSpPr>
        <p:spPr>
          <a:xfrm>
            <a:off x="838200" y="365125"/>
            <a:ext cx="7578285" cy="1325563"/>
          </a:xfrm>
        </p:spPr>
        <p:txBody>
          <a:bodyPr/>
          <a:lstStyle/>
          <a:p>
            <a:r>
              <a:rPr lang="en-US" noProof="0" dirty="0" err="1" smtClean="0"/>
              <a:t>Klik</a:t>
            </a:r>
            <a:r>
              <a:rPr lang="en-US" noProof="0" dirty="0" smtClean="0"/>
              <a:t> om de </a:t>
            </a:r>
            <a:r>
              <a:rPr lang="en-US" noProof="0" dirty="0" err="1" smtClean="0"/>
              <a:t>stijl</a:t>
            </a:r>
            <a:r>
              <a:rPr lang="en-US" noProof="0" dirty="0" smtClean="0"/>
              <a:t> </a:t>
            </a:r>
            <a:r>
              <a:rPr lang="en-US" noProof="0" dirty="0" err="1" smtClean="0"/>
              <a:t>te</a:t>
            </a:r>
            <a:r>
              <a:rPr lang="en-US" noProof="0" dirty="0" smtClean="0"/>
              <a:t> </a:t>
            </a:r>
            <a:r>
              <a:rPr lang="en-US" noProof="0" dirty="0" err="1" smtClean="0"/>
              <a:t>bewerken</a:t>
            </a:r>
            <a:endParaRPr lang="en-US" noProof="0" dirty="0"/>
          </a:p>
        </p:txBody>
      </p:sp>
      <p:sp>
        <p:nvSpPr>
          <p:cNvPr id="3" name="Content Placeholder 2"/>
          <p:cNvSpPr>
            <a:spLocks noGrp="1"/>
          </p:cNvSpPr>
          <p:nvPr>
            <p:ph idx="1"/>
          </p:nvPr>
        </p:nvSpPr>
        <p:spPr>
          <a:xfrm>
            <a:off x="838200" y="1825625"/>
            <a:ext cx="6957561" cy="4351338"/>
          </a:xfrm>
        </p:spPr>
        <p:txBody>
          <a:bodyPr/>
          <a:lstStyle/>
          <a:p>
            <a:pPr lvl="0"/>
            <a:r>
              <a:rPr lang="en-US" noProof="0" dirty="0" err="1" smtClean="0"/>
              <a:t>Tekststijl</a:t>
            </a:r>
            <a:r>
              <a:rPr lang="en-US" noProof="0" dirty="0" smtClean="0"/>
              <a:t> van het model </a:t>
            </a:r>
            <a:r>
              <a:rPr lang="en-US" noProof="0" dirty="0" err="1" smtClean="0"/>
              <a:t>bewerken</a:t>
            </a:r>
            <a:endParaRPr lang="en-US" noProof="0" dirty="0" smtClean="0"/>
          </a:p>
          <a:p>
            <a:pPr lvl="1"/>
            <a:r>
              <a:rPr lang="en-US" noProof="0" dirty="0" err="1" smtClean="0"/>
              <a:t>Tweede</a:t>
            </a:r>
            <a:r>
              <a:rPr lang="en-US" noProof="0" dirty="0" smtClean="0"/>
              <a:t> </a:t>
            </a:r>
            <a:r>
              <a:rPr lang="en-US" noProof="0" dirty="0" err="1" smtClean="0"/>
              <a:t>niveau</a:t>
            </a:r>
            <a:endParaRPr lang="en-US" noProof="0" dirty="0" smtClean="0"/>
          </a:p>
          <a:p>
            <a:pPr lvl="2"/>
            <a:r>
              <a:rPr lang="en-US" noProof="0" dirty="0" err="1" smtClean="0"/>
              <a:t>Derde</a:t>
            </a:r>
            <a:r>
              <a:rPr lang="en-US" noProof="0" dirty="0" smtClean="0"/>
              <a:t> </a:t>
            </a:r>
            <a:r>
              <a:rPr lang="en-US" noProof="0" dirty="0" err="1" smtClean="0"/>
              <a:t>niveau</a:t>
            </a:r>
            <a:endParaRPr lang="en-US" noProof="0" dirty="0" smtClean="0"/>
          </a:p>
          <a:p>
            <a:pPr lvl="3"/>
            <a:r>
              <a:rPr lang="en-US" noProof="0" dirty="0" err="1" smtClean="0"/>
              <a:t>Vierde</a:t>
            </a:r>
            <a:r>
              <a:rPr lang="en-US" noProof="0" dirty="0" smtClean="0"/>
              <a:t> </a:t>
            </a:r>
            <a:r>
              <a:rPr lang="en-US" noProof="0" dirty="0" err="1" smtClean="0"/>
              <a:t>niveau</a:t>
            </a:r>
            <a:endParaRPr lang="en-US" noProof="0" dirty="0" smtClean="0"/>
          </a:p>
          <a:p>
            <a:pPr lvl="4"/>
            <a:r>
              <a:rPr lang="en-US" noProof="0" dirty="0" err="1" smtClean="0"/>
              <a:t>Vijfde</a:t>
            </a:r>
            <a:r>
              <a:rPr lang="en-US" noProof="0" dirty="0" smtClean="0"/>
              <a:t> </a:t>
            </a:r>
            <a:r>
              <a:rPr lang="en-US" noProof="0" dirty="0" err="1" smtClean="0"/>
              <a:t>niveau</a:t>
            </a:r>
            <a:endParaRPr lang="en-US" noProof="0" dirty="0"/>
          </a:p>
        </p:txBody>
      </p:sp>
      <p:sp>
        <p:nvSpPr>
          <p:cNvPr id="8" name="Slide Number Placeholder 5"/>
          <p:cNvSpPr>
            <a:spLocks noGrp="1"/>
          </p:cNvSpPr>
          <p:nvPr>
            <p:ph type="sldNum" sz="quarter" idx="12"/>
          </p:nvPr>
        </p:nvSpPr>
        <p:spPr>
          <a:xfrm>
            <a:off x="696340" y="6275800"/>
            <a:ext cx="2743200" cy="365125"/>
          </a:xfrm>
        </p:spPr>
        <p:txBody>
          <a:bodyPr/>
          <a:lstStyle/>
          <a:p>
            <a:pPr algn="l"/>
            <a:fld id="{48F63A3B-78C7-47BE-AE5E-E10140E04643}" type="slidenum">
              <a:rPr lang="en-US" sz="2000" noProof="0"/>
              <a:pPr algn="l"/>
              <a:t>‹nr.›</a:t>
            </a:fld>
            <a:endParaRPr lang="en-US" sz="2000" noProof="0" dirty="0"/>
          </a:p>
        </p:txBody>
      </p:sp>
    </p:spTree>
    <p:extLst>
      <p:ext uri="{BB962C8B-B14F-4D97-AF65-F5344CB8AC3E}">
        <p14:creationId xmlns:p14="http://schemas.microsoft.com/office/powerpoint/2010/main" val="192865158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Titel en objec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48F63A3B-78C7-47BE-AE5E-E10140E04643}" type="slidenum">
              <a:rPr lang="en-US" dirty="0"/>
              <a:t>‹nr.›</a:t>
            </a:fld>
            <a:endParaRPr lang="en-US" dirty="0"/>
          </a:p>
        </p:txBody>
      </p:sp>
      <p:pic>
        <p:nvPicPr>
          <p:cNvPr id="11266" name="Picture 2" descr="Complexity Doesn't Need to Be Complicated | Family Business Advice"/>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579004" y="126290"/>
            <a:ext cx="8916363" cy="6050673"/>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1"/>
          <p:cNvSpPr/>
          <p:nvPr userDrawn="1"/>
        </p:nvSpPr>
        <p:spPr>
          <a:xfrm>
            <a:off x="4579004" y="130629"/>
            <a:ext cx="7683509" cy="6046334"/>
          </a:xfrm>
          <a:prstGeom prst="rect">
            <a:avLst/>
          </a:prstGeom>
          <a:gradFill>
            <a:gsLst>
              <a:gs pos="15000">
                <a:schemeClr val="accent1">
                  <a:lumMod val="0"/>
                  <a:lumOff val="100000"/>
                </a:schemeClr>
              </a:gs>
              <a:gs pos="45000">
                <a:srgbClr val="FFFFFF">
                  <a:alpha val="85000"/>
                </a:srgbClr>
              </a:gs>
              <a:gs pos="85000">
                <a:schemeClr val="accent1">
                  <a:lumMod val="0"/>
                  <a:lumOff val="100000"/>
                  <a:alpha val="20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tle 1"/>
          <p:cNvSpPr>
            <a:spLocks noGrp="1"/>
          </p:cNvSpPr>
          <p:nvPr>
            <p:ph type="title"/>
          </p:nvPr>
        </p:nvSpPr>
        <p:spPr>
          <a:xfrm>
            <a:off x="838200" y="365126"/>
            <a:ext cx="7828128" cy="846730"/>
          </a:xfrm>
        </p:spPr>
        <p:txBody>
          <a:bodyPr/>
          <a:lstStyle/>
          <a:p>
            <a:r>
              <a:rPr lang="en-US" noProof="0" dirty="0" err="1" smtClean="0"/>
              <a:t>Klik</a:t>
            </a:r>
            <a:r>
              <a:rPr lang="en-US" noProof="0" dirty="0" smtClean="0"/>
              <a:t> om de </a:t>
            </a:r>
            <a:r>
              <a:rPr lang="en-US" noProof="0" dirty="0" err="1" smtClean="0"/>
              <a:t>stijl</a:t>
            </a:r>
            <a:r>
              <a:rPr lang="en-US" noProof="0" dirty="0" smtClean="0"/>
              <a:t> </a:t>
            </a:r>
            <a:r>
              <a:rPr lang="en-US" noProof="0" dirty="0" err="1" smtClean="0"/>
              <a:t>te</a:t>
            </a:r>
            <a:r>
              <a:rPr lang="en-US" noProof="0" dirty="0" smtClean="0"/>
              <a:t> </a:t>
            </a:r>
            <a:r>
              <a:rPr lang="en-US" noProof="0" dirty="0" err="1" smtClean="0"/>
              <a:t>bewerken</a:t>
            </a:r>
            <a:endParaRPr lang="en-US" noProof="0" dirty="0"/>
          </a:p>
        </p:txBody>
      </p:sp>
      <p:sp>
        <p:nvSpPr>
          <p:cNvPr id="3" name="Content Placeholder 2"/>
          <p:cNvSpPr>
            <a:spLocks noGrp="1"/>
          </p:cNvSpPr>
          <p:nvPr>
            <p:ph idx="1"/>
          </p:nvPr>
        </p:nvSpPr>
        <p:spPr>
          <a:xfrm>
            <a:off x="838200" y="1465243"/>
            <a:ext cx="7377752" cy="4711720"/>
          </a:xfrm>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Tree>
    <p:extLst>
      <p:ext uri="{BB962C8B-B14F-4D97-AF65-F5344CB8AC3E}">
        <p14:creationId xmlns:p14="http://schemas.microsoft.com/office/powerpoint/2010/main" val="291393297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3_Titel en objec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48F63A3B-78C7-47BE-AE5E-E10140E04643}" type="slidenum">
              <a:rPr lang="en-US" dirty="0"/>
              <a:t>‹nr.›</a:t>
            </a:fld>
            <a:endParaRPr lang="en-US" dirty="0"/>
          </a:p>
        </p:txBody>
      </p:sp>
      <p:pic>
        <p:nvPicPr>
          <p:cNvPr id="13314" name="Picture 2" descr="Independent Freight Forwarder - Conquero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137252" y="169337"/>
            <a:ext cx="7760612" cy="6007627"/>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1"/>
          <p:cNvSpPr/>
          <p:nvPr userDrawn="1"/>
        </p:nvSpPr>
        <p:spPr>
          <a:xfrm>
            <a:off x="4579004" y="130628"/>
            <a:ext cx="7683509" cy="5837035"/>
          </a:xfrm>
          <a:prstGeom prst="rect">
            <a:avLst/>
          </a:prstGeom>
          <a:gradFill>
            <a:gsLst>
              <a:gs pos="15000">
                <a:schemeClr val="accent1">
                  <a:lumMod val="0"/>
                  <a:lumOff val="100000"/>
                </a:schemeClr>
              </a:gs>
              <a:gs pos="45000">
                <a:srgbClr val="FFFFFF">
                  <a:alpha val="85000"/>
                </a:srgbClr>
              </a:gs>
              <a:gs pos="85000">
                <a:schemeClr val="accent1">
                  <a:lumMod val="0"/>
                  <a:lumOff val="100000"/>
                  <a:alpha val="20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tle 1"/>
          <p:cNvSpPr>
            <a:spLocks noGrp="1"/>
          </p:cNvSpPr>
          <p:nvPr>
            <p:ph type="title"/>
          </p:nvPr>
        </p:nvSpPr>
        <p:spPr>
          <a:xfrm>
            <a:off x="838200" y="365126"/>
            <a:ext cx="10515600" cy="846730"/>
          </a:xfrm>
        </p:spPr>
        <p:txBody>
          <a:bodyPr/>
          <a:lstStyle/>
          <a:p>
            <a:r>
              <a:rPr lang="en-US" noProof="0" dirty="0" err="1" smtClean="0"/>
              <a:t>Klik</a:t>
            </a:r>
            <a:r>
              <a:rPr lang="en-US" noProof="0" dirty="0" smtClean="0"/>
              <a:t> om de </a:t>
            </a:r>
            <a:r>
              <a:rPr lang="en-US" noProof="0" dirty="0" err="1" smtClean="0"/>
              <a:t>stijl</a:t>
            </a:r>
            <a:r>
              <a:rPr lang="en-US" noProof="0" dirty="0" smtClean="0"/>
              <a:t> </a:t>
            </a:r>
            <a:r>
              <a:rPr lang="en-US" noProof="0" dirty="0" err="1" smtClean="0"/>
              <a:t>te</a:t>
            </a:r>
            <a:r>
              <a:rPr lang="en-US" noProof="0" dirty="0" smtClean="0"/>
              <a:t> </a:t>
            </a:r>
            <a:r>
              <a:rPr lang="en-US" noProof="0" dirty="0" err="1" smtClean="0"/>
              <a:t>bewerken</a:t>
            </a:r>
            <a:endParaRPr lang="en-US" noProof="0" dirty="0"/>
          </a:p>
        </p:txBody>
      </p:sp>
      <p:sp>
        <p:nvSpPr>
          <p:cNvPr id="3" name="Content Placeholder 2"/>
          <p:cNvSpPr>
            <a:spLocks noGrp="1"/>
          </p:cNvSpPr>
          <p:nvPr>
            <p:ph idx="1"/>
          </p:nvPr>
        </p:nvSpPr>
        <p:spPr>
          <a:xfrm>
            <a:off x="838200" y="1465243"/>
            <a:ext cx="6910137" cy="4711720"/>
          </a:xfrm>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Tree>
    <p:extLst>
      <p:ext uri="{BB962C8B-B14F-4D97-AF65-F5344CB8AC3E}">
        <p14:creationId xmlns:p14="http://schemas.microsoft.com/office/powerpoint/2010/main" val="2572612904"/>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4_Titel en objec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46730"/>
          </a:xfrm>
        </p:spPr>
        <p:txBody>
          <a:bodyPr/>
          <a:lstStyle/>
          <a:p>
            <a:r>
              <a:rPr lang="en-US" noProof="0" dirty="0" err="1" smtClean="0"/>
              <a:t>Klik</a:t>
            </a:r>
            <a:r>
              <a:rPr lang="en-US" noProof="0" dirty="0" smtClean="0"/>
              <a:t> om de </a:t>
            </a:r>
            <a:r>
              <a:rPr lang="en-US" noProof="0" dirty="0" err="1" smtClean="0"/>
              <a:t>stijl</a:t>
            </a:r>
            <a:r>
              <a:rPr lang="en-US" noProof="0" dirty="0" smtClean="0"/>
              <a:t> </a:t>
            </a:r>
            <a:r>
              <a:rPr lang="en-US" noProof="0" dirty="0" err="1" smtClean="0"/>
              <a:t>te</a:t>
            </a:r>
            <a:r>
              <a:rPr lang="en-US" noProof="0" dirty="0" smtClean="0"/>
              <a:t> </a:t>
            </a:r>
            <a:r>
              <a:rPr lang="en-US" noProof="0" dirty="0" err="1" smtClean="0"/>
              <a:t>bewerken</a:t>
            </a:r>
            <a:endParaRPr lang="en-US" noProof="0" dirty="0"/>
          </a:p>
        </p:txBody>
      </p:sp>
      <p:sp>
        <p:nvSpPr>
          <p:cNvPr id="3" name="Content Placeholder 2"/>
          <p:cNvSpPr>
            <a:spLocks noGrp="1"/>
          </p:cNvSpPr>
          <p:nvPr>
            <p:ph idx="1"/>
          </p:nvPr>
        </p:nvSpPr>
        <p:spPr>
          <a:xfrm>
            <a:off x="838200" y="1465243"/>
            <a:ext cx="10515600" cy="4711720"/>
          </a:xfrm>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‹nr.›</a:t>
            </a:fld>
            <a:endParaRPr lang="en-US" dirty="0"/>
          </a:p>
        </p:txBody>
      </p:sp>
    </p:spTree>
    <p:extLst>
      <p:ext uri="{BB962C8B-B14F-4D97-AF65-F5344CB8AC3E}">
        <p14:creationId xmlns:p14="http://schemas.microsoft.com/office/powerpoint/2010/main" val="3989460013"/>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nl-NL" smtClean="0"/>
              <a:t>Klik om de stijl te bewerken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smtClean="0"/>
              <a:t>Tekststijl van het model bewerken</a:t>
            </a:r>
          </a:p>
        </p:txBody>
      </p:sp>
      <p:sp>
        <p:nvSpPr>
          <p:cNvPr id="6" name="Slide Number Placeholder 5"/>
          <p:cNvSpPr>
            <a:spLocks noGrp="1"/>
          </p:cNvSpPr>
          <p:nvPr>
            <p:ph type="sldNum" sz="quarter" idx="12"/>
          </p:nvPr>
        </p:nvSpPr>
        <p:spPr/>
        <p:txBody>
          <a:bodyPr/>
          <a:lstStyle/>
          <a:p>
            <a:fld id="{48F63A3B-78C7-47BE-AE5E-E10140E04643}" type="slidenum">
              <a:rPr lang="en-US" dirty="0"/>
              <a:t>‹nr.›</a:t>
            </a:fld>
            <a:endParaRPr lang="en-US" dirty="0"/>
          </a:p>
        </p:txBody>
      </p:sp>
    </p:spTree>
    <p:extLst>
      <p:ext uri="{BB962C8B-B14F-4D97-AF65-F5344CB8AC3E}">
        <p14:creationId xmlns:p14="http://schemas.microsoft.com/office/powerpoint/2010/main" val="3180826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‹nr.›</a:t>
            </a:fld>
            <a:endParaRPr lang="en-US" dirty="0"/>
          </a:p>
        </p:txBody>
      </p:sp>
    </p:spTree>
    <p:extLst>
      <p:ext uri="{BB962C8B-B14F-4D97-AF65-F5344CB8AC3E}">
        <p14:creationId xmlns:p14="http://schemas.microsoft.com/office/powerpoint/2010/main" val="6807370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nl-NL" smtClean="0"/>
              <a:t>Klik om de stijl te bewerken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Tekststijl van het model bewerken</a:t>
            </a:r>
          </a:p>
        </p:txBody>
      </p:sp>
      <p:sp>
        <p:nvSpPr>
          <p:cNvPr id="4" name="Content Placeholder 3"/>
          <p:cNvSpPr>
            <a:spLocks noGrp="1"/>
          </p:cNvSpPr>
          <p:nvPr>
            <p:ph sz="half" idx="2"/>
          </p:nvPr>
        </p:nvSpPr>
        <p:spPr>
          <a:xfrm>
            <a:off x="839788" y="2505075"/>
            <a:ext cx="5157787" cy="3684588"/>
          </a:xfrm>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Tekststijl van het model bewerken</a:t>
            </a:r>
          </a:p>
        </p:txBody>
      </p:sp>
      <p:sp>
        <p:nvSpPr>
          <p:cNvPr id="6" name="Content Placeholder 5"/>
          <p:cNvSpPr>
            <a:spLocks noGrp="1"/>
          </p:cNvSpPr>
          <p:nvPr>
            <p:ph sz="quarter" idx="4"/>
          </p:nvPr>
        </p:nvSpPr>
        <p:spPr>
          <a:xfrm>
            <a:off x="6172200" y="2505075"/>
            <a:ext cx="5183188" cy="3684588"/>
          </a:xfrm>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‹nr.›</a:t>
            </a:fld>
            <a:endParaRPr lang="en-US" dirty="0"/>
          </a:p>
        </p:txBody>
      </p:sp>
    </p:spTree>
    <p:extLst>
      <p:ext uri="{BB962C8B-B14F-4D97-AF65-F5344CB8AC3E}">
        <p14:creationId xmlns:p14="http://schemas.microsoft.com/office/powerpoint/2010/main" val="29085804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noProof="0" dirty="0" err="1" smtClean="0"/>
              <a:t>Klik</a:t>
            </a:r>
            <a:r>
              <a:rPr lang="en-US" noProof="0" dirty="0" smtClean="0"/>
              <a:t> om de </a:t>
            </a:r>
            <a:r>
              <a:rPr lang="en-US" noProof="0" dirty="0" err="1" smtClean="0"/>
              <a:t>stijl</a:t>
            </a:r>
            <a:r>
              <a:rPr lang="en-US" noProof="0" dirty="0" smtClean="0"/>
              <a:t> </a:t>
            </a:r>
            <a:r>
              <a:rPr lang="en-US" noProof="0" dirty="0" err="1" smtClean="0"/>
              <a:t>te</a:t>
            </a:r>
            <a:r>
              <a:rPr lang="en-US" noProof="0" dirty="0" smtClean="0"/>
              <a:t> </a:t>
            </a:r>
            <a:r>
              <a:rPr lang="en-US" noProof="0" dirty="0" err="1" smtClean="0"/>
              <a:t>bewerken</a:t>
            </a:r>
            <a:endParaRPr lang="en-US" noProof="0"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noProof="0" dirty="0" err="1" smtClean="0"/>
              <a:t>Tekststijl</a:t>
            </a:r>
            <a:r>
              <a:rPr lang="en-US" noProof="0" dirty="0" smtClean="0"/>
              <a:t> van het model </a:t>
            </a:r>
            <a:r>
              <a:rPr lang="en-US" noProof="0" dirty="0" err="1" smtClean="0"/>
              <a:t>bewerken</a:t>
            </a:r>
            <a:endParaRPr lang="en-US" noProof="0" dirty="0" smtClean="0"/>
          </a:p>
          <a:p>
            <a:pPr lvl="1"/>
            <a:r>
              <a:rPr lang="en-US" noProof="0" dirty="0" err="1" smtClean="0"/>
              <a:t>Tweede</a:t>
            </a:r>
            <a:r>
              <a:rPr lang="en-US" noProof="0" dirty="0" smtClean="0"/>
              <a:t> </a:t>
            </a:r>
            <a:r>
              <a:rPr lang="en-US" noProof="0" dirty="0" err="1" smtClean="0"/>
              <a:t>niveau</a:t>
            </a:r>
            <a:endParaRPr lang="en-US" noProof="0" dirty="0" smtClean="0"/>
          </a:p>
          <a:p>
            <a:pPr lvl="2"/>
            <a:r>
              <a:rPr lang="en-US" noProof="0" dirty="0" err="1" smtClean="0"/>
              <a:t>Derde</a:t>
            </a:r>
            <a:r>
              <a:rPr lang="en-US" noProof="0" dirty="0" smtClean="0"/>
              <a:t> </a:t>
            </a:r>
            <a:r>
              <a:rPr lang="en-US" noProof="0" dirty="0" err="1" smtClean="0"/>
              <a:t>niveau</a:t>
            </a:r>
            <a:endParaRPr lang="en-US" noProof="0" dirty="0" smtClean="0"/>
          </a:p>
          <a:p>
            <a:pPr lvl="3"/>
            <a:r>
              <a:rPr lang="en-US" noProof="0" dirty="0" err="1" smtClean="0"/>
              <a:t>Vierde</a:t>
            </a:r>
            <a:r>
              <a:rPr lang="en-US" noProof="0" dirty="0" smtClean="0"/>
              <a:t> </a:t>
            </a:r>
            <a:r>
              <a:rPr lang="en-US" noProof="0" dirty="0" err="1" smtClean="0"/>
              <a:t>niveau</a:t>
            </a:r>
            <a:endParaRPr lang="en-US" noProof="0" dirty="0" smtClean="0"/>
          </a:p>
          <a:p>
            <a:pPr lvl="4"/>
            <a:r>
              <a:rPr lang="en-US" noProof="0" dirty="0" err="1" smtClean="0"/>
              <a:t>Vijfde</a:t>
            </a:r>
            <a:r>
              <a:rPr lang="en-US" noProof="0" dirty="0" smtClean="0"/>
              <a:t> </a:t>
            </a:r>
            <a:r>
              <a:rPr lang="en-US" noProof="0" dirty="0" err="1" smtClean="0"/>
              <a:t>niveau</a:t>
            </a:r>
            <a:endParaRPr lang="en-US" noProof="0" dirty="0"/>
          </a:p>
        </p:txBody>
      </p:sp>
      <p:sp>
        <p:nvSpPr>
          <p:cNvPr id="6" name="Slide Number Placeholder 5"/>
          <p:cNvSpPr>
            <a:spLocks noGrp="1"/>
          </p:cNvSpPr>
          <p:nvPr>
            <p:ph type="sldNum" sz="quarter" idx="4"/>
          </p:nvPr>
        </p:nvSpPr>
        <p:spPr>
          <a:xfrm>
            <a:off x="7002133" y="6323300"/>
            <a:ext cx="2743200" cy="365125"/>
          </a:xfrm>
          <a:prstGeom prst="rect">
            <a:avLst/>
          </a:prstGeom>
        </p:spPr>
        <p:txBody>
          <a:bodyPr vert="horz" lIns="91440" tIns="45720" rIns="91440" bIns="45720" rtlCol="0" anchor="ctr"/>
          <a:lstStyle>
            <a:lvl1pPr algn="r">
              <a:defRPr sz="1600">
                <a:solidFill>
                  <a:srgbClr val="01719D"/>
                </a:solidFill>
              </a:defRPr>
            </a:lvl1pPr>
          </a:lstStyle>
          <a:p>
            <a:fld id="{48F63A3B-78C7-47BE-AE5E-E10140E04643}" type="slidenum">
              <a:rPr lang="en-US" noProof="0" smtClean="0"/>
              <a:pPr/>
              <a:t>‹nr.›</a:t>
            </a:fld>
            <a:endParaRPr lang="en-US" noProof="0" dirty="0"/>
          </a:p>
        </p:txBody>
      </p:sp>
      <p:sp>
        <p:nvSpPr>
          <p:cNvPr id="7" name="Rectangle 10">
            <a:extLst>
              <a:ext uri="{FF2B5EF4-FFF2-40B4-BE49-F238E27FC236}">
                <a16:creationId xmlns:a16="http://schemas.microsoft.com/office/drawing/2014/main" id="{0D4131B3-73A5-124D-B003-267D766B3145}"/>
              </a:ext>
            </a:extLst>
          </p:cNvPr>
          <p:cNvSpPr/>
          <p:nvPr userDrawn="1"/>
        </p:nvSpPr>
        <p:spPr>
          <a:xfrm>
            <a:off x="1" y="0"/>
            <a:ext cx="8535489" cy="132588"/>
          </a:xfrm>
          <a:prstGeom prst="rect">
            <a:avLst/>
          </a:prstGeom>
          <a:solidFill>
            <a:srgbClr val="0171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noProof="0" dirty="0">
              <a:latin typeface="+mn-lt"/>
            </a:endParaRPr>
          </a:p>
        </p:txBody>
      </p:sp>
      <p:sp>
        <p:nvSpPr>
          <p:cNvPr id="8" name="Rectangle 11">
            <a:extLst>
              <a:ext uri="{FF2B5EF4-FFF2-40B4-BE49-F238E27FC236}">
                <a16:creationId xmlns:a16="http://schemas.microsoft.com/office/drawing/2014/main" id="{A7C6DB04-4620-8146-A4A3-3E5AC48EF5FA}"/>
              </a:ext>
            </a:extLst>
          </p:cNvPr>
          <p:cNvSpPr/>
          <p:nvPr userDrawn="1"/>
        </p:nvSpPr>
        <p:spPr>
          <a:xfrm>
            <a:off x="11745845" y="-3936"/>
            <a:ext cx="446156" cy="136524"/>
          </a:xfrm>
          <a:prstGeom prst="rect">
            <a:avLst/>
          </a:prstGeom>
          <a:solidFill>
            <a:srgbClr val="E019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noProof="0" dirty="0">
              <a:latin typeface="+mn-lt"/>
            </a:endParaRPr>
          </a:p>
        </p:txBody>
      </p:sp>
      <p:sp>
        <p:nvSpPr>
          <p:cNvPr id="9" name="Rectangle 12">
            <a:extLst>
              <a:ext uri="{FF2B5EF4-FFF2-40B4-BE49-F238E27FC236}">
                <a16:creationId xmlns:a16="http://schemas.microsoft.com/office/drawing/2014/main" id="{226D3B29-0611-6247-8B10-5E9BE6965831}"/>
              </a:ext>
            </a:extLst>
          </p:cNvPr>
          <p:cNvSpPr/>
          <p:nvPr userDrawn="1"/>
        </p:nvSpPr>
        <p:spPr>
          <a:xfrm>
            <a:off x="11223486" y="-3936"/>
            <a:ext cx="446156" cy="136524"/>
          </a:xfrm>
          <a:prstGeom prst="rect">
            <a:avLst/>
          </a:prstGeom>
          <a:solidFill>
            <a:srgbClr val="EF412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noProof="0" dirty="0">
              <a:latin typeface="+mn-lt"/>
            </a:endParaRPr>
          </a:p>
        </p:txBody>
      </p:sp>
      <p:sp>
        <p:nvSpPr>
          <p:cNvPr id="10" name="Rectangle 13">
            <a:extLst>
              <a:ext uri="{FF2B5EF4-FFF2-40B4-BE49-F238E27FC236}">
                <a16:creationId xmlns:a16="http://schemas.microsoft.com/office/drawing/2014/main" id="{63008242-6FC0-CB46-B417-C45923211FA9}"/>
              </a:ext>
            </a:extLst>
          </p:cNvPr>
          <p:cNvSpPr/>
          <p:nvPr userDrawn="1"/>
        </p:nvSpPr>
        <p:spPr>
          <a:xfrm>
            <a:off x="10701127" y="-3936"/>
            <a:ext cx="446156" cy="136524"/>
          </a:xfrm>
          <a:prstGeom prst="rect">
            <a:avLst/>
          </a:prstGeom>
          <a:solidFill>
            <a:srgbClr val="F36D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noProof="0" dirty="0">
              <a:latin typeface="+mn-lt"/>
            </a:endParaRPr>
          </a:p>
        </p:txBody>
      </p:sp>
      <p:sp>
        <p:nvSpPr>
          <p:cNvPr id="11" name="Rectangle 14">
            <a:extLst>
              <a:ext uri="{FF2B5EF4-FFF2-40B4-BE49-F238E27FC236}">
                <a16:creationId xmlns:a16="http://schemas.microsoft.com/office/drawing/2014/main" id="{D47A9990-D042-3F48-8A9F-B37EA801BA61}"/>
              </a:ext>
            </a:extLst>
          </p:cNvPr>
          <p:cNvSpPr/>
          <p:nvPr userDrawn="1"/>
        </p:nvSpPr>
        <p:spPr>
          <a:xfrm>
            <a:off x="10178769" y="-3936"/>
            <a:ext cx="446156" cy="136524"/>
          </a:xfrm>
          <a:prstGeom prst="rect">
            <a:avLst/>
          </a:prstGeom>
          <a:solidFill>
            <a:srgbClr val="FDB71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noProof="0" dirty="0">
              <a:latin typeface="+mn-lt"/>
            </a:endParaRPr>
          </a:p>
        </p:txBody>
      </p:sp>
      <p:sp>
        <p:nvSpPr>
          <p:cNvPr id="12" name="Rectangle 15">
            <a:extLst>
              <a:ext uri="{FF2B5EF4-FFF2-40B4-BE49-F238E27FC236}">
                <a16:creationId xmlns:a16="http://schemas.microsoft.com/office/drawing/2014/main" id="{BC761A8B-9370-004C-A186-F9D78441A4F7}"/>
              </a:ext>
            </a:extLst>
          </p:cNvPr>
          <p:cNvSpPr/>
          <p:nvPr userDrawn="1"/>
        </p:nvSpPr>
        <p:spPr>
          <a:xfrm>
            <a:off x="9656410" y="-3936"/>
            <a:ext cx="446156" cy="136524"/>
          </a:xfrm>
          <a:prstGeom prst="rect">
            <a:avLst/>
          </a:prstGeom>
          <a:solidFill>
            <a:srgbClr val="3DAD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noProof="0" dirty="0">
              <a:latin typeface="+mn-lt"/>
            </a:endParaRPr>
          </a:p>
        </p:txBody>
      </p:sp>
      <p:sp>
        <p:nvSpPr>
          <p:cNvPr id="13" name="Rectangle 16">
            <a:extLst>
              <a:ext uri="{FF2B5EF4-FFF2-40B4-BE49-F238E27FC236}">
                <a16:creationId xmlns:a16="http://schemas.microsoft.com/office/drawing/2014/main" id="{DD09A5CC-5741-DC44-A440-930BE2452F25}"/>
              </a:ext>
            </a:extLst>
          </p:cNvPr>
          <p:cNvSpPr/>
          <p:nvPr userDrawn="1"/>
        </p:nvSpPr>
        <p:spPr>
          <a:xfrm>
            <a:off x="9134051" y="-3936"/>
            <a:ext cx="446156" cy="136524"/>
          </a:xfrm>
          <a:prstGeom prst="rect">
            <a:avLst/>
          </a:prstGeom>
          <a:solidFill>
            <a:srgbClr val="03ACD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noProof="0" dirty="0">
              <a:latin typeface="+mn-lt"/>
            </a:endParaRPr>
          </a:p>
        </p:txBody>
      </p:sp>
      <p:sp>
        <p:nvSpPr>
          <p:cNvPr id="14" name="Rectangle 17">
            <a:extLst>
              <a:ext uri="{FF2B5EF4-FFF2-40B4-BE49-F238E27FC236}">
                <a16:creationId xmlns:a16="http://schemas.microsoft.com/office/drawing/2014/main" id="{A150675E-C578-DB4B-8857-D5C0DC68B0E1}"/>
              </a:ext>
            </a:extLst>
          </p:cNvPr>
          <p:cNvSpPr/>
          <p:nvPr userDrawn="1"/>
        </p:nvSpPr>
        <p:spPr>
          <a:xfrm>
            <a:off x="8611693" y="-3936"/>
            <a:ext cx="446156" cy="136524"/>
          </a:xfrm>
          <a:prstGeom prst="rect">
            <a:avLst/>
          </a:prstGeom>
          <a:solidFill>
            <a:srgbClr val="0054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noProof="0" dirty="0">
              <a:latin typeface="+mn-lt"/>
            </a:endParaRPr>
          </a:p>
        </p:txBody>
      </p:sp>
      <p:pic>
        <p:nvPicPr>
          <p:cNvPr id="17" name="Picture 1"/>
          <p:cNvPicPr/>
          <p:nvPr userDrawn="1"/>
        </p:nvPicPr>
        <p:blipFill>
          <a:blip r:embed="rId18">
            <a:extLst>
              <a:ext uri="{28A0092B-C50C-407E-A947-70E740481C1C}">
                <a14:useLocalDpi xmlns:a14="http://schemas.microsoft.com/office/drawing/2010/main" val="0"/>
              </a:ext>
            </a:extLst>
          </a:blip>
          <a:srcRect/>
          <a:stretch>
            <a:fillRect/>
          </a:stretch>
        </p:blipFill>
        <p:spPr bwMode="auto">
          <a:xfrm>
            <a:off x="11450491" y="6153843"/>
            <a:ext cx="550625" cy="662480"/>
          </a:xfrm>
          <a:prstGeom prst="rect">
            <a:avLst/>
          </a:prstGeom>
          <a:noFill/>
          <a:ln>
            <a:noFill/>
          </a:ln>
        </p:spPr>
      </p:pic>
      <p:pic>
        <p:nvPicPr>
          <p:cNvPr id="18" name="Afbeelding 17"/>
          <p:cNvPicPr>
            <a:picLocks noChangeAspect="1"/>
          </p:cNvPicPr>
          <p:nvPr userDrawn="1"/>
        </p:nvPicPr>
        <p:blipFill>
          <a:blip r:embed="rId19">
            <a:extLst>
              <a:ext uri="{28A0092B-C50C-407E-A947-70E740481C1C}">
                <a14:useLocalDpi xmlns:a14="http://schemas.microsoft.com/office/drawing/2010/main" val="0"/>
              </a:ext>
            </a:extLst>
          </a:blip>
          <a:stretch>
            <a:fillRect/>
          </a:stretch>
        </p:blipFill>
        <p:spPr>
          <a:xfrm>
            <a:off x="9823033" y="6125929"/>
            <a:ext cx="1635244" cy="731686"/>
          </a:xfrm>
          <a:prstGeom prst="rect">
            <a:avLst/>
          </a:prstGeom>
        </p:spPr>
      </p:pic>
    </p:spTree>
    <p:extLst>
      <p:ext uri="{BB962C8B-B14F-4D97-AF65-F5344CB8AC3E}">
        <p14:creationId xmlns:p14="http://schemas.microsoft.com/office/powerpoint/2010/main" val="3563012454"/>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87" r:id="rId3"/>
    <p:sldLayoutId id="2147483685" r:id="rId4"/>
    <p:sldLayoutId id="2147483688" r:id="rId5"/>
    <p:sldLayoutId id="2147483689"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6" r:id="rId16"/>
  </p:sldLayoutIdLst>
  <p:txStyles>
    <p:titleStyle>
      <a:lvl1pPr algn="l" defTabSz="914400" rtl="0" eaLnBrk="1" latinLnBrk="0" hangingPunct="1">
        <a:lnSpc>
          <a:spcPct val="90000"/>
        </a:lnSpc>
        <a:spcBef>
          <a:spcPct val="0"/>
        </a:spcBef>
        <a:buNone/>
        <a:defRPr sz="4400" b="1" kern="1200">
          <a:solidFill>
            <a:srgbClr val="01719D"/>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55414"/>
            <a:ext cx="9144000" cy="2387600"/>
          </a:xfrm>
        </p:spPr>
        <p:txBody>
          <a:bodyPr>
            <a:normAutofit/>
          </a:bodyPr>
          <a:lstStyle/>
          <a:p>
            <a:r>
              <a:rPr lang="en-US" dirty="0"/>
              <a:t>Regional Course on </a:t>
            </a:r>
            <a:r>
              <a:rPr lang="nl-NL" dirty="0"/>
              <a:t/>
            </a:r>
            <a:br>
              <a:rPr lang="nl-NL" dirty="0"/>
            </a:br>
            <a:r>
              <a:rPr lang="en-US" dirty="0"/>
              <a:t>Statistical Business Registers</a:t>
            </a:r>
            <a:r>
              <a:rPr lang="nl-NL" dirty="0"/>
              <a:t/>
            </a:r>
            <a:br>
              <a:rPr lang="nl-NL" dirty="0"/>
            </a:br>
            <a:endParaRPr lang="nl-NL" dirty="0"/>
          </a:p>
        </p:txBody>
      </p:sp>
      <p:sp>
        <p:nvSpPr>
          <p:cNvPr id="3" name="Ondertitel 2"/>
          <p:cNvSpPr>
            <a:spLocks noGrp="1"/>
          </p:cNvSpPr>
          <p:nvPr>
            <p:ph type="subTitle" idx="1"/>
          </p:nvPr>
        </p:nvSpPr>
        <p:spPr/>
        <p:txBody>
          <a:bodyPr/>
          <a:lstStyle/>
          <a:p>
            <a:r>
              <a:rPr lang="en-US" b="1" dirty="0" smtClean="0"/>
              <a:t>Session 14: Profiling and Global/Regional Registers</a:t>
            </a:r>
            <a:endParaRPr lang="en-US" dirty="0"/>
          </a:p>
        </p:txBody>
      </p:sp>
    </p:spTree>
    <p:extLst>
      <p:ext uri="{BB962C8B-B14F-4D97-AF65-F5344CB8AC3E}">
        <p14:creationId xmlns:p14="http://schemas.microsoft.com/office/powerpoint/2010/main" val="386583665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Triggers for profiling</a:t>
            </a:r>
            <a:endParaRPr lang="en-US" dirty="0"/>
          </a:p>
        </p:txBody>
      </p:sp>
      <p:sp>
        <p:nvSpPr>
          <p:cNvPr id="3" name="Tijdelijke aanduiding voor inhoud 2"/>
          <p:cNvSpPr>
            <a:spLocks noGrp="1"/>
          </p:cNvSpPr>
          <p:nvPr>
            <p:ph idx="1"/>
          </p:nvPr>
        </p:nvSpPr>
        <p:spPr>
          <a:xfrm>
            <a:off x="838200" y="1825625"/>
            <a:ext cx="6866965" cy="4351338"/>
          </a:xfrm>
        </p:spPr>
        <p:txBody>
          <a:bodyPr/>
          <a:lstStyle/>
          <a:p>
            <a:pPr marL="457200" indent="-457200">
              <a:buAutoNum type="arabicPeriod"/>
            </a:pPr>
            <a:r>
              <a:rPr lang="en-US" dirty="0" smtClean="0"/>
              <a:t>Triggered by updating procedures which affects the structure of a relevant statistical unit</a:t>
            </a:r>
            <a:br>
              <a:rPr lang="en-US" dirty="0" smtClean="0"/>
            </a:br>
            <a:endParaRPr lang="en-US" dirty="0" smtClean="0"/>
          </a:p>
          <a:p>
            <a:pPr marL="457200" indent="-457200">
              <a:buAutoNum type="arabicPeriod"/>
            </a:pPr>
            <a:r>
              <a:rPr lang="en-US" dirty="0" smtClean="0"/>
              <a:t>Triggered by incoherence in data collection to prevent inconsistencies</a:t>
            </a:r>
          </a:p>
          <a:p>
            <a:pPr marL="0" indent="0">
              <a:buNone/>
            </a:pPr>
            <a:endParaRPr lang="en-US" dirty="0"/>
          </a:p>
        </p:txBody>
      </p:sp>
      <p:sp>
        <p:nvSpPr>
          <p:cNvPr id="5" name="Slide Number Placeholder 5"/>
          <p:cNvSpPr>
            <a:spLocks noGrp="1"/>
          </p:cNvSpPr>
          <p:nvPr>
            <p:ph type="sldNum" sz="quarter" idx="12"/>
          </p:nvPr>
        </p:nvSpPr>
        <p:spPr>
          <a:xfrm>
            <a:off x="696340" y="6275800"/>
            <a:ext cx="2743200" cy="365125"/>
          </a:xfrm>
        </p:spPr>
        <p:txBody>
          <a:bodyPr/>
          <a:lstStyle/>
          <a:p>
            <a:pPr algn="l"/>
            <a:fld id="{48F63A3B-78C7-47BE-AE5E-E10140E04643}" type="slidenum">
              <a:rPr lang="en-US" sz="2000" noProof="0"/>
              <a:pPr algn="l"/>
              <a:t>10</a:t>
            </a:fld>
            <a:endParaRPr lang="en-US" sz="2000" noProof="0" dirty="0"/>
          </a:p>
        </p:txBody>
      </p:sp>
    </p:spTree>
    <p:extLst>
      <p:ext uri="{BB962C8B-B14F-4D97-AF65-F5344CB8AC3E}">
        <p14:creationId xmlns:p14="http://schemas.microsoft.com/office/powerpoint/2010/main" val="76801175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Active and reactive approach </a:t>
            </a:r>
            <a:endParaRPr lang="en-US" dirty="0"/>
          </a:p>
        </p:txBody>
      </p:sp>
      <p:sp>
        <p:nvSpPr>
          <p:cNvPr id="3" name="Tijdelijke aanduiding voor inhoud 2"/>
          <p:cNvSpPr>
            <a:spLocks noGrp="1"/>
          </p:cNvSpPr>
          <p:nvPr>
            <p:ph idx="1"/>
          </p:nvPr>
        </p:nvSpPr>
        <p:spPr>
          <a:xfrm>
            <a:off x="838200" y="1825625"/>
            <a:ext cx="7754471" cy="4351338"/>
          </a:xfrm>
        </p:spPr>
        <p:txBody>
          <a:bodyPr>
            <a:normAutofit/>
          </a:bodyPr>
          <a:lstStyle/>
          <a:p>
            <a:pPr>
              <a:defRPr/>
            </a:pPr>
            <a:r>
              <a:rPr lang="en-US" sz="2400" dirty="0" smtClean="0"/>
              <a:t>Active – create cluster of control and delineate (national) Enterprise Group; check the consolidation cluster</a:t>
            </a:r>
          </a:p>
          <a:p>
            <a:pPr>
              <a:defRPr/>
            </a:pPr>
            <a:r>
              <a:rPr lang="en-US" sz="2400" dirty="0" smtClean="0"/>
              <a:t>Create enterprises and link the legal units</a:t>
            </a:r>
          </a:p>
          <a:p>
            <a:pPr>
              <a:defRPr/>
            </a:pPr>
            <a:r>
              <a:rPr lang="en-US" sz="2400" dirty="0" smtClean="0"/>
              <a:t>Make a report of the research and the results</a:t>
            </a:r>
          </a:p>
          <a:p>
            <a:pPr>
              <a:defRPr/>
            </a:pPr>
            <a:r>
              <a:rPr lang="en-US" sz="2400" dirty="0" smtClean="0"/>
              <a:t>Reactive – continuously ongoing process</a:t>
            </a:r>
          </a:p>
          <a:p>
            <a:pPr>
              <a:defRPr/>
            </a:pPr>
            <a:r>
              <a:rPr lang="en-US" sz="2400" dirty="0" smtClean="0"/>
              <a:t>Change in sources – what are the consequences for structure and statistics? </a:t>
            </a:r>
          </a:p>
          <a:p>
            <a:pPr>
              <a:defRPr/>
            </a:pPr>
            <a:r>
              <a:rPr lang="en-US" sz="2400" dirty="0" smtClean="0"/>
              <a:t>Frame errors – ISIC, size and sector code</a:t>
            </a:r>
          </a:p>
          <a:p>
            <a:pPr marL="0" indent="0">
              <a:buNone/>
            </a:pPr>
            <a:endParaRPr lang="en-US" sz="2400" dirty="0"/>
          </a:p>
        </p:txBody>
      </p:sp>
      <p:sp>
        <p:nvSpPr>
          <p:cNvPr id="4" name="Slide Number Placeholder 5"/>
          <p:cNvSpPr>
            <a:spLocks noGrp="1"/>
          </p:cNvSpPr>
          <p:nvPr>
            <p:ph type="sldNum" sz="quarter" idx="12"/>
          </p:nvPr>
        </p:nvSpPr>
        <p:spPr/>
        <p:txBody>
          <a:bodyPr/>
          <a:lstStyle/>
          <a:p>
            <a:pPr algn="l"/>
            <a:fld id="{48F63A3B-78C7-47BE-AE5E-E10140E04643}" type="slidenum">
              <a:rPr lang="en-US" sz="2000" noProof="0"/>
              <a:pPr algn="l"/>
              <a:t>11</a:t>
            </a:fld>
            <a:endParaRPr lang="en-US" sz="2000" noProof="0" dirty="0"/>
          </a:p>
        </p:txBody>
      </p:sp>
    </p:spTree>
    <p:extLst>
      <p:ext uri="{BB962C8B-B14F-4D97-AF65-F5344CB8AC3E}">
        <p14:creationId xmlns:p14="http://schemas.microsoft.com/office/powerpoint/2010/main" val="6865468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What is CSI? </a:t>
            </a:r>
            <a:endParaRPr lang="en-US" dirty="0"/>
          </a:p>
        </p:txBody>
      </p:sp>
      <p:sp>
        <p:nvSpPr>
          <p:cNvPr id="3" name="Tijdelijke aanduiding voor inhoud 2"/>
          <p:cNvSpPr>
            <a:spLocks noGrp="1"/>
          </p:cNvSpPr>
          <p:nvPr>
            <p:ph idx="1"/>
          </p:nvPr>
        </p:nvSpPr>
        <p:spPr/>
        <p:txBody>
          <a:bodyPr>
            <a:normAutofit/>
          </a:bodyPr>
          <a:lstStyle/>
          <a:p>
            <a:pPr marL="0" indent="0">
              <a:buNone/>
            </a:pPr>
            <a:r>
              <a:rPr lang="en-US" sz="3600" dirty="0" smtClean="0"/>
              <a:t>CSI factor is an indicator which gives an idea about the </a:t>
            </a:r>
            <a:r>
              <a:rPr lang="en-US" sz="3600" b="1" dirty="0" smtClean="0"/>
              <a:t>C</a:t>
            </a:r>
            <a:r>
              <a:rPr lang="en-US" sz="3600" dirty="0" smtClean="0"/>
              <a:t>omplexity and </a:t>
            </a:r>
            <a:r>
              <a:rPr lang="en-US" sz="3600" b="1" dirty="0" smtClean="0"/>
              <a:t>S</a:t>
            </a:r>
            <a:r>
              <a:rPr lang="en-US" sz="3600" dirty="0" smtClean="0"/>
              <a:t>tatistical </a:t>
            </a:r>
            <a:r>
              <a:rPr lang="en-US" sz="3600" b="1" dirty="0" smtClean="0"/>
              <a:t>I</a:t>
            </a:r>
            <a:r>
              <a:rPr lang="en-US" sz="3600" dirty="0" smtClean="0"/>
              <a:t>mpact (and the size) of the enterprise group, which makes it possible to rank all the enterprise groups in the Statistical Business Register in order to decide which enterprise groups should be profiled.</a:t>
            </a:r>
            <a:endParaRPr lang="en-US" sz="3600" dirty="0"/>
          </a:p>
        </p:txBody>
      </p:sp>
      <p:sp>
        <p:nvSpPr>
          <p:cNvPr id="9" name="Tijdelijke aanduiding voor inhoud 2"/>
          <p:cNvSpPr txBox="1">
            <a:spLocks/>
          </p:cNvSpPr>
          <p:nvPr/>
        </p:nvSpPr>
        <p:spPr>
          <a:xfrm>
            <a:off x="838200" y="1465243"/>
            <a:ext cx="7377752" cy="475883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3600" dirty="0" smtClean="0">
                <a:solidFill>
                  <a:schemeClr val="bg1"/>
                </a:solidFill>
              </a:rPr>
              <a:t>CSI factor is </a:t>
            </a:r>
            <a:r>
              <a:rPr lang="en-US" sz="3600" dirty="0" smtClean="0"/>
              <a:t>an indicator </a:t>
            </a:r>
            <a:r>
              <a:rPr lang="en-US" sz="3600" dirty="0" smtClean="0">
                <a:solidFill>
                  <a:schemeClr val="bg1"/>
                </a:solidFill>
              </a:rPr>
              <a:t>which gives an idea </a:t>
            </a:r>
            <a:r>
              <a:rPr lang="en-US" sz="3600" dirty="0" smtClean="0"/>
              <a:t>about the </a:t>
            </a:r>
            <a:r>
              <a:rPr lang="en-US" sz="3600" b="1" dirty="0" smtClean="0"/>
              <a:t>C</a:t>
            </a:r>
            <a:r>
              <a:rPr lang="en-US" sz="3600" dirty="0" smtClean="0"/>
              <a:t>omplexity and </a:t>
            </a:r>
            <a:r>
              <a:rPr lang="en-US" sz="3600" b="1" dirty="0" smtClean="0"/>
              <a:t>S</a:t>
            </a:r>
            <a:r>
              <a:rPr lang="en-US" sz="3600" dirty="0" smtClean="0"/>
              <a:t>tatistical </a:t>
            </a:r>
            <a:r>
              <a:rPr lang="en-US" sz="3600" b="1" dirty="0" smtClean="0"/>
              <a:t>I</a:t>
            </a:r>
            <a:r>
              <a:rPr lang="en-US" sz="3600" dirty="0" smtClean="0"/>
              <a:t>mpact </a:t>
            </a:r>
            <a:r>
              <a:rPr lang="en-US" sz="3600" dirty="0" smtClean="0">
                <a:solidFill>
                  <a:schemeClr val="bg1"/>
                </a:solidFill>
              </a:rPr>
              <a:t>(and the size) of the enterprise group, which makes it possible </a:t>
            </a:r>
            <a:r>
              <a:rPr lang="en-US" sz="3600" dirty="0" smtClean="0"/>
              <a:t>to rank all the enterprise groups</a:t>
            </a:r>
            <a:r>
              <a:rPr lang="en-US" sz="3600" dirty="0" smtClean="0">
                <a:solidFill>
                  <a:schemeClr val="bg1"/>
                </a:solidFill>
              </a:rPr>
              <a:t> in the Statistical Business Register in order to decide </a:t>
            </a:r>
            <a:r>
              <a:rPr lang="en-US" sz="3600" dirty="0" smtClean="0"/>
              <a:t>which enterprise groups should be profiled.</a:t>
            </a:r>
            <a:endParaRPr lang="en-US" sz="3600" dirty="0"/>
          </a:p>
        </p:txBody>
      </p:sp>
      <p:sp>
        <p:nvSpPr>
          <p:cNvPr id="10" name="Slide Number Placeholder 5"/>
          <p:cNvSpPr>
            <a:spLocks noGrp="1"/>
          </p:cNvSpPr>
          <p:nvPr>
            <p:ph type="sldNum" sz="quarter" idx="12"/>
          </p:nvPr>
        </p:nvSpPr>
        <p:spPr>
          <a:xfrm>
            <a:off x="696340" y="6275800"/>
            <a:ext cx="2743200" cy="365125"/>
          </a:xfrm>
        </p:spPr>
        <p:txBody>
          <a:bodyPr/>
          <a:lstStyle/>
          <a:p>
            <a:pPr algn="l"/>
            <a:fld id="{48F63A3B-78C7-47BE-AE5E-E10140E04643}" type="slidenum">
              <a:rPr lang="en-US" sz="2000" noProof="0"/>
              <a:pPr algn="l"/>
              <a:t>12</a:t>
            </a:fld>
            <a:endParaRPr lang="en-US" sz="2000" noProof="0" dirty="0"/>
          </a:p>
        </p:txBody>
      </p:sp>
    </p:spTree>
    <p:extLst>
      <p:ext uri="{BB962C8B-B14F-4D97-AF65-F5344CB8AC3E}">
        <p14:creationId xmlns:p14="http://schemas.microsoft.com/office/powerpoint/2010/main" val="38319461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lgn="l"/>
            <a:fld id="{48F63A3B-78C7-47BE-AE5E-E10140E04643}" type="slidenum">
              <a:rPr lang="en-US" sz="2000" noProof="0"/>
              <a:pPr algn="l"/>
              <a:t>13</a:t>
            </a:fld>
            <a:endParaRPr lang="en-US" sz="2000" noProof="0" dirty="0"/>
          </a:p>
        </p:txBody>
      </p:sp>
      <p:sp>
        <p:nvSpPr>
          <p:cNvPr id="2" name="Titel 1"/>
          <p:cNvSpPr>
            <a:spLocks noGrp="1"/>
          </p:cNvSpPr>
          <p:nvPr>
            <p:ph type="title"/>
          </p:nvPr>
        </p:nvSpPr>
        <p:spPr/>
        <p:txBody>
          <a:bodyPr/>
          <a:lstStyle/>
          <a:p>
            <a:r>
              <a:rPr lang="en-US" dirty="0" smtClean="0"/>
              <a:t>CSI derivation</a:t>
            </a:r>
            <a:endParaRPr lang="nl-NL" dirty="0"/>
          </a:p>
        </p:txBody>
      </p:sp>
      <p:sp>
        <p:nvSpPr>
          <p:cNvPr id="3" name="Tijdelijke aanduiding voor inhoud 2"/>
          <p:cNvSpPr>
            <a:spLocks noGrp="1"/>
          </p:cNvSpPr>
          <p:nvPr>
            <p:ph idx="1"/>
          </p:nvPr>
        </p:nvSpPr>
        <p:spPr/>
        <p:txBody>
          <a:bodyPr>
            <a:normAutofit fontScale="92500" lnSpcReduction="20000"/>
          </a:bodyPr>
          <a:lstStyle/>
          <a:p>
            <a:pPr marL="0" indent="0">
              <a:buNone/>
            </a:pPr>
            <a:r>
              <a:rPr lang="en-US" dirty="0" smtClean="0"/>
              <a:t>On the level of enterprise group (EG) a rank in terms of complexity, size and relevance</a:t>
            </a:r>
          </a:p>
          <a:p>
            <a:r>
              <a:rPr lang="en-US" b="1" dirty="0" smtClean="0"/>
              <a:t>Complexity</a:t>
            </a:r>
            <a:r>
              <a:rPr lang="en-US" dirty="0" smtClean="0"/>
              <a:t>:</a:t>
            </a:r>
          </a:p>
          <a:p>
            <a:pPr lvl="1"/>
            <a:r>
              <a:rPr lang="en-US" dirty="0" smtClean="0"/>
              <a:t>Legal units (number of </a:t>
            </a:r>
            <a:r>
              <a:rPr lang="en-US" dirty="0" err="1" smtClean="0"/>
              <a:t>LeU</a:t>
            </a:r>
            <a:r>
              <a:rPr lang="en-US" dirty="0" smtClean="0"/>
              <a:t>, number of </a:t>
            </a:r>
            <a:r>
              <a:rPr lang="en-US" dirty="0" err="1" smtClean="0"/>
              <a:t>LeU</a:t>
            </a:r>
            <a:r>
              <a:rPr lang="en-US" dirty="0" smtClean="0"/>
              <a:t> with </a:t>
            </a:r>
            <a:r>
              <a:rPr lang="en-US" dirty="0" err="1" smtClean="0"/>
              <a:t>employement</a:t>
            </a:r>
            <a:r>
              <a:rPr lang="en-US" dirty="0" smtClean="0"/>
              <a:t>), </a:t>
            </a:r>
          </a:p>
          <a:p>
            <a:pPr lvl="1"/>
            <a:r>
              <a:rPr lang="en-US" dirty="0" smtClean="0"/>
              <a:t>Control relationships (total number, number of layers), </a:t>
            </a:r>
          </a:p>
          <a:p>
            <a:pPr lvl="1"/>
            <a:r>
              <a:rPr lang="en-US" dirty="0" smtClean="0"/>
              <a:t>Locations, </a:t>
            </a:r>
          </a:p>
          <a:p>
            <a:pPr lvl="1"/>
            <a:r>
              <a:rPr lang="en-US" dirty="0" smtClean="0"/>
              <a:t>Number of ISIC sections, </a:t>
            </a:r>
          </a:p>
          <a:p>
            <a:pPr lvl="1"/>
            <a:r>
              <a:rPr lang="en-US" dirty="0" smtClean="0"/>
              <a:t>Number of fiscal units.</a:t>
            </a:r>
          </a:p>
          <a:p>
            <a:r>
              <a:rPr lang="en-US" b="1" dirty="0" smtClean="0"/>
              <a:t>Size of the EG</a:t>
            </a:r>
            <a:r>
              <a:rPr lang="en-US" dirty="0" smtClean="0"/>
              <a:t>: Balance Sheet Total, Persons Employed</a:t>
            </a:r>
          </a:p>
          <a:p>
            <a:r>
              <a:rPr lang="en-US" b="1" dirty="0" smtClean="0"/>
              <a:t>Statistical Relevance</a:t>
            </a:r>
            <a:r>
              <a:rPr lang="en-US" dirty="0" smtClean="0"/>
              <a:t>: contribution of EG to the ISIC (in terms of employment), contribution of </a:t>
            </a:r>
            <a:r>
              <a:rPr lang="en-US" dirty="0" err="1" smtClean="0"/>
              <a:t>LeU</a:t>
            </a:r>
            <a:r>
              <a:rPr lang="en-US" dirty="0" smtClean="0"/>
              <a:t> to the ISIC (in terms of employment)</a:t>
            </a:r>
          </a:p>
          <a:p>
            <a:endParaRPr lang="en-US" dirty="0"/>
          </a:p>
        </p:txBody>
      </p:sp>
    </p:spTree>
    <p:extLst>
      <p:ext uri="{BB962C8B-B14F-4D97-AF65-F5344CB8AC3E}">
        <p14:creationId xmlns:p14="http://schemas.microsoft.com/office/powerpoint/2010/main" val="401175062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lgn="l"/>
            <a:fld id="{48F63A3B-78C7-47BE-AE5E-E10140E04643}" type="slidenum">
              <a:rPr lang="en-US" sz="2000" noProof="0"/>
              <a:pPr algn="l"/>
              <a:t>14</a:t>
            </a:fld>
            <a:endParaRPr lang="en-US" sz="2000" noProof="0" dirty="0"/>
          </a:p>
        </p:txBody>
      </p:sp>
      <p:sp>
        <p:nvSpPr>
          <p:cNvPr id="2" name="Titel 1"/>
          <p:cNvSpPr>
            <a:spLocks noGrp="1"/>
          </p:cNvSpPr>
          <p:nvPr>
            <p:ph type="title"/>
          </p:nvPr>
        </p:nvSpPr>
        <p:spPr/>
        <p:txBody>
          <a:bodyPr/>
          <a:lstStyle/>
          <a:p>
            <a:r>
              <a:rPr lang="en-US" dirty="0" smtClean="0"/>
              <a:t>CSI derivation </a:t>
            </a:r>
            <a:endParaRPr lang="en-US" dirty="0"/>
          </a:p>
        </p:txBody>
      </p:sp>
      <p:sp>
        <p:nvSpPr>
          <p:cNvPr id="3" name="Tijdelijke aanduiding voor inhoud 2"/>
          <p:cNvSpPr>
            <a:spLocks noGrp="1"/>
          </p:cNvSpPr>
          <p:nvPr>
            <p:ph idx="1"/>
          </p:nvPr>
        </p:nvSpPr>
        <p:spPr/>
        <p:txBody>
          <a:bodyPr/>
          <a:lstStyle/>
          <a:p>
            <a:r>
              <a:rPr lang="en-US" dirty="0" smtClean="0"/>
              <a:t>Each criteria is divided into 3-5 scores</a:t>
            </a:r>
          </a:p>
          <a:p>
            <a:r>
              <a:rPr lang="en-US" dirty="0" smtClean="0"/>
              <a:t>the weighted value is translated into a score of 0 tot 4. </a:t>
            </a:r>
          </a:p>
          <a:p>
            <a:r>
              <a:rPr lang="en-US" dirty="0" smtClean="0"/>
              <a:t>In the end the sum of the scores will be translated into a CSI-factor. </a:t>
            </a:r>
          </a:p>
          <a:p>
            <a:endParaRPr lang="en-US" dirty="0" smtClean="0"/>
          </a:p>
          <a:p>
            <a:pPr marL="0" indent="0">
              <a:buNone/>
            </a:pPr>
            <a:r>
              <a:rPr lang="en-US" b="1" i="1" dirty="0" smtClean="0">
                <a:solidFill>
                  <a:srgbClr val="FF0000"/>
                </a:solidFill>
              </a:rPr>
              <a:t>More information available in detailed report</a:t>
            </a:r>
          </a:p>
          <a:p>
            <a:endParaRPr lang="en-US" dirty="0"/>
          </a:p>
        </p:txBody>
      </p:sp>
    </p:spTree>
    <p:extLst>
      <p:ext uri="{BB962C8B-B14F-4D97-AF65-F5344CB8AC3E}">
        <p14:creationId xmlns:p14="http://schemas.microsoft.com/office/powerpoint/2010/main" val="40374358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en-GB" dirty="0"/>
              <a:t>Key success factors for good profiling (1)</a:t>
            </a:r>
            <a:endParaRPr lang="nl-NL" dirty="0"/>
          </a:p>
        </p:txBody>
      </p:sp>
      <p:sp>
        <p:nvSpPr>
          <p:cNvPr id="3" name="Tijdelijke aanduiding voor inhoud 2"/>
          <p:cNvSpPr>
            <a:spLocks noGrp="1"/>
          </p:cNvSpPr>
          <p:nvPr>
            <p:ph idx="1"/>
          </p:nvPr>
        </p:nvSpPr>
        <p:spPr/>
        <p:txBody>
          <a:bodyPr>
            <a:normAutofit lnSpcReduction="10000"/>
          </a:bodyPr>
          <a:lstStyle/>
          <a:p>
            <a:pPr>
              <a:buFont typeface="Arial" pitchFamily="34" charset="0"/>
              <a:buChar char="•"/>
            </a:pPr>
            <a:r>
              <a:rPr lang="en-GB" sz="3200" dirty="0" smtClean="0"/>
              <a:t>Define </a:t>
            </a:r>
            <a:r>
              <a:rPr lang="en-GB" sz="3200" dirty="0"/>
              <a:t>a population of important groups </a:t>
            </a:r>
          </a:p>
          <a:p>
            <a:pPr>
              <a:buFont typeface="Arial" pitchFamily="34" charset="0"/>
              <a:buChar char="•"/>
            </a:pPr>
            <a:r>
              <a:rPr lang="en-GB" sz="3200" dirty="0"/>
              <a:t>Create a reactive procedure</a:t>
            </a:r>
          </a:p>
          <a:p>
            <a:pPr>
              <a:buFont typeface="Arial" pitchFamily="34" charset="0"/>
              <a:buChar char="•"/>
            </a:pPr>
            <a:r>
              <a:rPr lang="en-GB" sz="3200" dirty="0"/>
              <a:t>Update profiles regularly</a:t>
            </a:r>
          </a:p>
          <a:p>
            <a:pPr>
              <a:buFont typeface="Arial" pitchFamily="34" charset="0"/>
              <a:buChar char="•"/>
            </a:pPr>
            <a:r>
              <a:rPr lang="en-GB" sz="3200" dirty="0"/>
              <a:t>Profile on level of national EG, preferably on Global EG</a:t>
            </a:r>
          </a:p>
          <a:p>
            <a:pPr>
              <a:buFont typeface="Arial" pitchFamily="34" charset="0"/>
              <a:buChar char="•"/>
            </a:pPr>
            <a:r>
              <a:rPr lang="en-GB" sz="3200" dirty="0"/>
              <a:t>Delineation of units should be suitable for statistics and for the company</a:t>
            </a:r>
          </a:p>
          <a:p>
            <a:pPr>
              <a:buFont typeface="Arial" pitchFamily="34" charset="0"/>
              <a:buChar char="•"/>
            </a:pPr>
            <a:r>
              <a:rPr lang="en-GB" sz="3200" dirty="0"/>
              <a:t>Establish a good contact with the </a:t>
            </a:r>
            <a:r>
              <a:rPr lang="en-GB" sz="3200" dirty="0" smtClean="0"/>
              <a:t>EG</a:t>
            </a:r>
            <a:endParaRPr lang="en-GB" sz="3200" dirty="0"/>
          </a:p>
        </p:txBody>
      </p:sp>
      <p:sp>
        <p:nvSpPr>
          <p:cNvPr id="5" name="Slide Number Placeholder 5"/>
          <p:cNvSpPr>
            <a:spLocks noGrp="1"/>
          </p:cNvSpPr>
          <p:nvPr>
            <p:ph type="sldNum" sz="quarter" idx="12"/>
          </p:nvPr>
        </p:nvSpPr>
        <p:spPr/>
        <p:txBody>
          <a:bodyPr/>
          <a:lstStyle/>
          <a:p>
            <a:pPr algn="l"/>
            <a:fld id="{48F63A3B-78C7-47BE-AE5E-E10140E04643}" type="slidenum">
              <a:rPr lang="en-US" sz="2000" noProof="0"/>
              <a:pPr algn="l"/>
              <a:t>15</a:t>
            </a:fld>
            <a:endParaRPr lang="en-US" sz="2000" noProof="0" dirty="0"/>
          </a:p>
        </p:txBody>
      </p:sp>
    </p:spTree>
    <p:extLst>
      <p:ext uri="{BB962C8B-B14F-4D97-AF65-F5344CB8AC3E}">
        <p14:creationId xmlns:p14="http://schemas.microsoft.com/office/powerpoint/2010/main" val="49874390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en-GB" dirty="0"/>
              <a:t>Key success factors for good profiling (2)</a:t>
            </a:r>
            <a:endParaRPr lang="nl-NL" dirty="0"/>
          </a:p>
        </p:txBody>
      </p:sp>
      <p:sp>
        <p:nvSpPr>
          <p:cNvPr id="3" name="Tijdelijke aanduiding voor inhoud 2"/>
          <p:cNvSpPr>
            <a:spLocks noGrp="1"/>
          </p:cNvSpPr>
          <p:nvPr>
            <p:ph idx="1"/>
          </p:nvPr>
        </p:nvSpPr>
        <p:spPr/>
        <p:txBody>
          <a:bodyPr>
            <a:normAutofit/>
          </a:bodyPr>
          <a:lstStyle/>
          <a:p>
            <a:pPr>
              <a:buFont typeface="Arial" pitchFamily="34" charset="0"/>
              <a:buChar char="•"/>
            </a:pPr>
            <a:r>
              <a:rPr lang="en-GB" dirty="0" smtClean="0"/>
              <a:t>Results </a:t>
            </a:r>
            <a:r>
              <a:rPr lang="en-GB" dirty="0"/>
              <a:t>of profile/corrections should be implemented in BR asap in a coordinated </a:t>
            </a:r>
            <a:r>
              <a:rPr lang="en-GB" dirty="0" smtClean="0"/>
              <a:t>way</a:t>
            </a:r>
            <a:endParaRPr lang="nl-NL" dirty="0"/>
          </a:p>
          <a:p>
            <a:pPr>
              <a:buFont typeface="Arial" pitchFamily="34" charset="0"/>
              <a:buChar char="•"/>
            </a:pPr>
            <a:r>
              <a:rPr lang="en-GB" dirty="0"/>
              <a:t>Communicate with the statistical users and send profile reports to all </a:t>
            </a:r>
            <a:r>
              <a:rPr lang="en-GB" dirty="0" smtClean="0"/>
              <a:t>stakeholders</a:t>
            </a:r>
            <a:endParaRPr lang="en-GB" dirty="0"/>
          </a:p>
          <a:p>
            <a:pPr>
              <a:buFont typeface="Arial" pitchFamily="34" charset="0"/>
              <a:buChar char="•"/>
            </a:pPr>
            <a:r>
              <a:rPr lang="en-GB" dirty="0"/>
              <a:t>Create the best view on the EG before contact the </a:t>
            </a:r>
            <a:r>
              <a:rPr lang="en-GB" dirty="0" smtClean="0"/>
              <a:t>EG</a:t>
            </a:r>
            <a:endParaRPr lang="en-GB" dirty="0"/>
          </a:p>
          <a:p>
            <a:pPr>
              <a:buFont typeface="Arial" pitchFamily="34" charset="0"/>
              <a:buChar char="•"/>
            </a:pPr>
            <a:r>
              <a:rPr lang="en-GB" dirty="0"/>
              <a:t>Use the top-down </a:t>
            </a:r>
            <a:r>
              <a:rPr lang="en-GB" dirty="0" smtClean="0"/>
              <a:t>method</a:t>
            </a:r>
            <a:endParaRPr lang="en-GB" dirty="0"/>
          </a:p>
          <a:p>
            <a:pPr>
              <a:buFont typeface="Arial" pitchFamily="34" charset="0"/>
              <a:buChar char="•"/>
            </a:pPr>
            <a:r>
              <a:rPr lang="en-GB" dirty="0"/>
              <a:t>Stay in contact with FATS </a:t>
            </a:r>
          </a:p>
          <a:p>
            <a:pPr>
              <a:buFont typeface="Arial" pitchFamily="34" charset="0"/>
              <a:buChar char="•"/>
            </a:pPr>
            <a:endParaRPr lang="nl-NL" dirty="0"/>
          </a:p>
        </p:txBody>
      </p:sp>
      <p:sp>
        <p:nvSpPr>
          <p:cNvPr id="5" name="Slide Number Placeholder 5"/>
          <p:cNvSpPr>
            <a:spLocks noGrp="1"/>
          </p:cNvSpPr>
          <p:nvPr>
            <p:ph type="sldNum" sz="quarter" idx="12"/>
          </p:nvPr>
        </p:nvSpPr>
        <p:spPr/>
        <p:txBody>
          <a:bodyPr/>
          <a:lstStyle/>
          <a:p>
            <a:pPr algn="l"/>
            <a:fld id="{48F63A3B-78C7-47BE-AE5E-E10140E04643}" type="slidenum">
              <a:rPr lang="en-US" sz="2000" noProof="0"/>
              <a:pPr algn="l"/>
              <a:t>16</a:t>
            </a:fld>
            <a:endParaRPr lang="en-US" sz="2000" noProof="0" dirty="0"/>
          </a:p>
        </p:txBody>
      </p:sp>
    </p:spTree>
    <p:extLst>
      <p:ext uri="{BB962C8B-B14F-4D97-AF65-F5344CB8AC3E}">
        <p14:creationId xmlns:p14="http://schemas.microsoft.com/office/powerpoint/2010/main" val="311411570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dirty="0"/>
              <a:t>Uses of global registers of </a:t>
            </a:r>
            <a:r>
              <a:rPr lang="en-US" dirty="0" smtClean="0"/>
              <a:t/>
            </a:r>
            <a:br>
              <a:rPr lang="en-US" dirty="0" smtClean="0"/>
            </a:br>
            <a:r>
              <a:rPr lang="en-US" dirty="0" smtClean="0"/>
              <a:t>multinational </a:t>
            </a:r>
            <a:r>
              <a:rPr lang="en-US" dirty="0"/>
              <a:t>enterprises (MNEs)</a:t>
            </a:r>
            <a:endParaRPr lang="nl-NL" dirty="0"/>
          </a:p>
        </p:txBody>
      </p:sp>
      <p:sp>
        <p:nvSpPr>
          <p:cNvPr id="5" name="Tijdelijke aanduiding voor inhoud 4"/>
          <p:cNvSpPr>
            <a:spLocks noGrp="1"/>
          </p:cNvSpPr>
          <p:nvPr>
            <p:ph idx="1"/>
          </p:nvPr>
        </p:nvSpPr>
        <p:spPr/>
        <p:txBody>
          <a:bodyPr>
            <a:normAutofit fontScale="92500"/>
          </a:bodyPr>
          <a:lstStyle/>
          <a:p>
            <a:pPr marL="342900" indent="-342900" algn="just">
              <a:spcBef>
                <a:spcPts val="600"/>
              </a:spcBef>
              <a:spcAft>
                <a:spcPts val="1200"/>
              </a:spcAft>
            </a:pPr>
            <a:r>
              <a:rPr lang="en-US" dirty="0">
                <a:latin typeface="Calibri" panose="020F0502020204030204" pitchFamily="34" charset="0"/>
                <a:cs typeface="Calibri" panose="020F0502020204030204" pitchFamily="34" charset="0"/>
              </a:rPr>
              <a:t>To facilitate analysis of globalization and global value chains (GVCs)</a:t>
            </a:r>
          </a:p>
          <a:p>
            <a:pPr marL="342900" indent="-342900" algn="just">
              <a:spcBef>
                <a:spcPts val="600"/>
              </a:spcBef>
              <a:spcAft>
                <a:spcPts val="1200"/>
              </a:spcAft>
            </a:pPr>
            <a:r>
              <a:rPr lang="en-US" dirty="0">
                <a:latin typeface="Calibri" panose="020F0502020204030204" pitchFamily="34" charset="0"/>
                <a:cs typeface="Calibri" panose="020F0502020204030204" pitchFamily="34" charset="0"/>
              </a:rPr>
              <a:t>To help countries improve the coverage of their statistical business registers and compile better, more detailed business and trade statistics</a:t>
            </a:r>
          </a:p>
          <a:p>
            <a:pPr marL="342900" indent="-342900" algn="just">
              <a:spcBef>
                <a:spcPts val="600"/>
              </a:spcBef>
              <a:spcAft>
                <a:spcPts val="1200"/>
              </a:spcAft>
            </a:pPr>
            <a:r>
              <a:rPr lang="en-US" dirty="0">
                <a:latin typeface="Calibri" panose="020F0502020204030204" pitchFamily="34" charset="0"/>
                <a:cs typeface="Calibri" panose="020F0502020204030204" pitchFamily="34" charset="0"/>
              </a:rPr>
              <a:t>To help statistical offices better profile their national part in a complex MNE group and to see the non-national part of MNEs in their country</a:t>
            </a:r>
          </a:p>
          <a:p>
            <a:pPr marL="342900" indent="-342900" algn="just">
              <a:spcBef>
                <a:spcPts val="600"/>
              </a:spcBef>
              <a:spcAft>
                <a:spcPts val="1200"/>
              </a:spcAft>
            </a:pPr>
            <a:r>
              <a:rPr lang="en-US" dirty="0">
                <a:latin typeface="Calibri" panose="020F0502020204030204" pitchFamily="34" charset="0"/>
                <a:cs typeface="Calibri" panose="020F0502020204030204" pitchFamily="34" charset="0"/>
              </a:rPr>
              <a:t>To facilitate data sharing among countries, using a common, public source</a:t>
            </a:r>
          </a:p>
        </p:txBody>
      </p:sp>
      <p:sp>
        <p:nvSpPr>
          <p:cNvPr id="7" name="Slide Number Placeholder 5"/>
          <p:cNvSpPr txBox="1">
            <a:spLocks/>
          </p:cNvSpPr>
          <p:nvPr/>
        </p:nvSpPr>
        <p:spPr>
          <a:xfrm>
            <a:off x="696340" y="6275800"/>
            <a:ext cx="2743200" cy="365125"/>
          </a:xfrm>
          <a:prstGeom prst="rect">
            <a:avLst/>
          </a:prstGeom>
        </p:spPr>
        <p:txBody>
          <a:bodyPr vert="horz" lIns="91440" tIns="45720" rIns="91440" bIns="45720" rtlCol="0" anchor="ctr"/>
          <a:lstStyle>
            <a:defPPr>
              <a:defRPr lang="en-US"/>
            </a:defPPr>
            <a:lvl1pPr marL="0" algn="r" defTabSz="457200" rtl="0" eaLnBrk="1" latinLnBrk="0" hangingPunct="1">
              <a:defRPr sz="1600" kern="1200">
                <a:solidFill>
                  <a:srgbClr val="01719D"/>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48F63A3B-78C7-47BE-AE5E-E10140E04643}" type="slidenum">
              <a:rPr lang="en-US" sz="2000" smtClean="0"/>
              <a:pPr algn="l"/>
              <a:t>17</a:t>
            </a:fld>
            <a:endParaRPr lang="en-US" sz="2000" dirty="0"/>
          </a:p>
        </p:txBody>
      </p:sp>
    </p:spTree>
    <p:extLst>
      <p:ext uri="{BB962C8B-B14F-4D97-AF65-F5344CB8AC3E}">
        <p14:creationId xmlns:p14="http://schemas.microsoft.com/office/powerpoint/2010/main" val="151071227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A7D709F-8741-BD44-B84D-5AF5F777E4B7}"/>
              </a:ext>
            </a:extLst>
          </p:cNvPr>
          <p:cNvSpPr/>
          <p:nvPr/>
        </p:nvSpPr>
        <p:spPr>
          <a:xfrm>
            <a:off x="4599233" y="5937881"/>
            <a:ext cx="1371601" cy="1842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5" name="Picture 14">
            <a:extLst>
              <a:ext uri="{FF2B5EF4-FFF2-40B4-BE49-F238E27FC236}">
                <a16:creationId xmlns:a16="http://schemas.microsoft.com/office/drawing/2014/main" id="{594F54D8-91B1-2E4E-80F5-C63BE9802086}"/>
              </a:ext>
            </a:extLst>
          </p:cNvPr>
          <p:cNvPicPr>
            <a:picLocks noChangeAspect="1"/>
          </p:cNvPicPr>
          <p:nvPr/>
        </p:nvPicPr>
        <p:blipFill>
          <a:blip r:embed="rId2"/>
          <a:stretch>
            <a:fillRect/>
          </a:stretch>
        </p:blipFill>
        <p:spPr>
          <a:xfrm>
            <a:off x="7884999" y="303276"/>
            <a:ext cx="1455644" cy="970430"/>
          </a:xfrm>
          <a:prstGeom prst="rect">
            <a:avLst/>
          </a:prstGeom>
        </p:spPr>
      </p:pic>
      <p:sp>
        <p:nvSpPr>
          <p:cNvPr id="2" name="Titel 1"/>
          <p:cNvSpPr>
            <a:spLocks noGrp="1"/>
          </p:cNvSpPr>
          <p:nvPr>
            <p:ph type="title"/>
          </p:nvPr>
        </p:nvSpPr>
        <p:spPr/>
        <p:txBody>
          <a:bodyPr/>
          <a:lstStyle/>
          <a:p>
            <a:r>
              <a:rPr lang="en-US" dirty="0"/>
              <a:t>The </a:t>
            </a:r>
            <a:r>
              <a:rPr lang="en-US" dirty="0" err="1"/>
              <a:t>EuroGroups</a:t>
            </a:r>
            <a:r>
              <a:rPr lang="en-US" dirty="0"/>
              <a:t> Register (EGR)</a:t>
            </a:r>
            <a:endParaRPr lang="nl-NL" dirty="0"/>
          </a:p>
        </p:txBody>
      </p:sp>
      <p:sp>
        <p:nvSpPr>
          <p:cNvPr id="3" name="Tijdelijke aanduiding voor inhoud 2"/>
          <p:cNvSpPr>
            <a:spLocks noGrp="1"/>
          </p:cNvSpPr>
          <p:nvPr>
            <p:ph idx="1"/>
          </p:nvPr>
        </p:nvSpPr>
        <p:spPr/>
        <p:txBody>
          <a:bodyPr>
            <a:normAutofit fontScale="92500"/>
          </a:bodyPr>
          <a:lstStyle/>
          <a:p>
            <a:pPr marL="342900" indent="-342900" algn="just">
              <a:spcBef>
                <a:spcPts val="600"/>
              </a:spcBef>
              <a:spcAft>
                <a:spcPts val="1200"/>
              </a:spcAft>
            </a:pPr>
            <a:r>
              <a:rPr lang="en-US" dirty="0">
                <a:latin typeface="Calibri" panose="020F0502020204030204" pitchFamily="34" charset="0"/>
                <a:cs typeface="Calibri" panose="020F0502020204030204" pitchFamily="34" charset="0"/>
              </a:rPr>
              <a:t>The EGR is a database containing a large amount of information on multinational enterprise (MNE) groups operating in Europe.</a:t>
            </a:r>
          </a:p>
          <a:p>
            <a:pPr marL="342900" indent="-342900" algn="just">
              <a:spcBef>
                <a:spcPts val="600"/>
              </a:spcBef>
              <a:spcAft>
                <a:spcPts val="1200"/>
              </a:spcAft>
            </a:pPr>
            <a:r>
              <a:rPr lang="en-US" dirty="0">
                <a:latin typeface="Calibri" panose="020F0502020204030204" pitchFamily="34" charset="0"/>
                <a:cs typeface="Calibri" panose="020F0502020204030204" pitchFamily="34" charset="0"/>
              </a:rPr>
              <a:t>The EGR is built from the national statistical business registers of EU countries in collaboration with NSOs</a:t>
            </a:r>
          </a:p>
          <a:p>
            <a:pPr marL="342900" indent="-342900" algn="just">
              <a:spcBef>
                <a:spcPts val="600"/>
              </a:spcBef>
              <a:spcAft>
                <a:spcPts val="1200"/>
              </a:spcAft>
            </a:pPr>
            <a:r>
              <a:rPr lang="en-US" dirty="0">
                <a:latin typeface="Calibri" panose="020F0502020204030204" pitchFamily="34" charset="0"/>
                <a:cs typeface="Calibri" panose="020F0502020204030204" pitchFamily="34" charset="0"/>
              </a:rPr>
              <a:t>The EGR is available to all statistical authorities in EU Member States and EFTA countries.</a:t>
            </a:r>
          </a:p>
          <a:p>
            <a:pPr marL="342900" indent="-342900" algn="just">
              <a:spcBef>
                <a:spcPts val="600"/>
              </a:spcBef>
              <a:spcAft>
                <a:spcPts val="1200"/>
              </a:spcAft>
            </a:pPr>
            <a:r>
              <a:rPr lang="en-US" dirty="0">
                <a:latin typeface="Calibri" panose="020F0502020204030204" pitchFamily="34" charset="0"/>
                <a:cs typeface="Calibri" panose="020F0502020204030204" pitchFamily="34" charset="0"/>
              </a:rPr>
              <a:t>The EGR is supported by the Regulation (EU) 2019/2152.</a:t>
            </a:r>
          </a:p>
          <a:p>
            <a:pPr marL="914400" indent="-457200">
              <a:spcBef>
                <a:spcPts val="0"/>
              </a:spcBef>
              <a:spcAft>
                <a:spcPts val="600"/>
              </a:spcAft>
            </a:pPr>
            <a:endParaRPr lang="en-US" dirty="0">
              <a:solidFill>
                <a:srgbClr val="000000"/>
              </a:solidFill>
              <a:latin typeface="Calibri" panose="020F0502020204030204" pitchFamily="34" charset="0"/>
            </a:endParaRPr>
          </a:p>
        </p:txBody>
      </p:sp>
      <p:sp>
        <p:nvSpPr>
          <p:cNvPr id="8" name="Slide Number Placeholder 5"/>
          <p:cNvSpPr txBox="1">
            <a:spLocks/>
          </p:cNvSpPr>
          <p:nvPr/>
        </p:nvSpPr>
        <p:spPr>
          <a:xfrm>
            <a:off x="696340" y="6275800"/>
            <a:ext cx="2743200" cy="365125"/>
          </a:xfrm>
          <a:prstGeom prst="rect">
            <a:avLst/>
          </a:prstGeom>
        </p:spPr>
        <p:txBody>
          <a:bodyPr vert="horz" lIns="91440" tIns="45720" rIns="91440" bIns="45720" rtlCol="0" anchor="ctr"/>
          <a:lstStyle>
            <a:defPPr>
              <a:defRPr lang="en-US"/>
            </a:defPPr>
            <a:lvl1pPr marL="0" algn="r" defTabSz="457200" rtl="0" eaLnBrk="1" latinLnBrk="0" hangingPunct="1">
              <a:defRPr sz="1600" kern="1200">
                <a:solidFill>
                  <a:srgbClr val="01719D"/>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48F63A3B-78C7-47BE-AE5E-E10140E04643}" type="slidenum">
              <a:rPr lang="en-US" sz="2000" smtClean="0"/>
              <a:pPr algn="l"/>
              <a:t>18</a:t>
            </a:fld>
            <a:endParaRPr lang="en-US" sz="2000" dirty="0"/>
          </a:p>
        </p:txBody>
      </p:sp>
    </p:spTree>
    <p:extLst>
      <p:ext uri="{BB962C8B-B14F-4D97-AF65-F5344CB8AC3E}">
        <p14:creationId xmlns:p14="http://schemas.microsoft.com/office/powerpoint/2010/main" val="45391160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r>
              <a:rPr lang="nl-NL" dirty="0" smtClean="0"/>
              <a:t>European (or </a:t>
            </a:r>
            <a:r>
              <a:rPr lang="nl-NL" dirty="0" err="1" smtClean="0"/>
              <a:t>global</a:t>
            </a:r>
            <a:r>
              <a:rPr lang="nl-NL" dirty="0" smtClean="0"/>
              <a:t>) </a:t>
            </a:r>
            <a:r>
              <a:rPr lang="nl-NL" dirty="0" err="1" smtClean="0"/>
              <a:t>profiling</a:t>
            </a:r>
            <a:endParaRPr lang="nl-NL" dirty="0"/>
          </a:p>
        </p:txBody>
      </p:sp>
      <p:sp>
        <p:nvSpPr>
          <p:cNvPr id="5" name="Tijdelijke aanduiding voor inhoud 4"/>
          <p:cNvSpPr>
            <a:spLocks noGrp="1"/>
          </p:cNvSpPr>
          <p:nvPr>
            <p:ph idx="1"/>
          </p:nvPr>
        </p:nvSpPr>
        <p:spPr/>
        <p:txBody>
          <a:bodyPr>
            <a:normAutofit lnSpcReduction="10000"/>
          </a:bodyPr>
          <a:lstStyle/>
          <a:p>
            <a:r>
              <a:rPr lang="en-US" dirty="0" smtClean="0"/>
              <a:t>For multinationals two levels are distinguished: European (or global) and national profiling</a:t>
            </a:r>
          </a:p>
          <a:p>
            <a:r>
              <a:rPr lang="en-US" b="1" dirty="0" smtClean="0"/>
              <a:t>European profiling</a:t>
            </a:r>
            <a:r>
              <a:rPr lang="en-US" dirty="0" smtClean="0"/>
              <a:t>: The NSI of the country of the global decision center (GDC) delineates the global enterprise (GEN) in cooperation with the group, and, in order not to lose sight of the global dimension of groups and their cross-border structure, the NSIs of the countries in which a GEG has operations link their national enterprises to the group’s GENs, thus linking national and European profiling.</a:t>
            </a:r>
            <a:endParaRPr lang="en-US" dirty="0"/>
          </a:p>
        </p:txBody>
      </p:sp>
      <p:sp>
        <p:nvSpPr>
          <p:cNvPr id="6" name="Slide Number Placeholder 5"/>
          <p:cNvSpPr txBox="1">
            <a:spLocks/>
          </p:cNvSpPr>
          <p:nvPr/>
        </p:nvSpPr>
        <p:spPr>
          <a:xfrm>
            <a:off x="696340" y="6275800"/>
            <a:ext cx="2743200" cy="365125"/>
          </a:xfrm>
          <a:prstGeom prst="rect">
            <a:avLst/>
          </a:prstGeom>
        </p:spPr>
        <p:txBody>
          <a:bodyPr vert="horz" lIns="91440" tIns="45720" rIns="91440" bIns="45720" rtlCol="0" anchor="ctr"/>
          <a:lstStyle>
            <a:defPPr>
              <a:defRPr lang="en-US"/>
            </a:defPPr>
            <a:lvl1pPr marL="0" algn="r" defTabSz="457200" rtl="0" eaLnBrk="1" latinLnBrk="0" hangingPunct="1">
              <a:defRPr sz="1600" kern="1200">
                <a:solidFill>
                  <a:srgbClr val="01719D"/>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48F63A3B-78C7-47BE-AE5E-E10140E04643}" type="slidenum">
              <a:rPr lang="en-US" sz="2000" smtClean="0"/>
              <a:pPr algn="l"/>
              <a:t>19</a:t>
            </a:fld>
            <a:endParaRPr lang="en-US" sz="2000" dirty="0"/>
          </a:p>
        </p:txBody>
      </p:sp>
    </p:spTree>
    <p:extLst>
      <p:ext uri="{BB962C8B-B14F-4D97-AF65-F5344CB8AC3E}">
        <p14:creationId xmlns:p14="http://schemas.microsoft.com/office/powerpoint/2010/main" val="25581646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Definition of Profiling</a:t>
            </a:r>
            <a:endParaRPr lang="en-US" dirty="0"/>
          </a:p>
        </p:txBody>
      </p:sp>
      <p:sp>
        <p:nvSpPr>
          <p:cNvPr id="4" name="Slide Number Placeholder 5"/>
          <p:cNvSpPr>
            <a:spLocks noGrp="1"/>
          </p:cNvSpPr>
          <p:nvPr>
            <p:ph type="sldNum" sz="quarter" idx="12"/>
          </p:nvPr>
        </p:nvSpPr>
        <p:spPr>
          <a:xfrm>
            <a:off x="696340" y="6275800"/>
            <a:ext cx="2743200" cy="365125"/>
          </a:xfrm>
        </p:spPr>
        <p:txBody>
          <a:bodyPr/>
          <a:lstStyle/>
          <a:p>
            <a:pPr algn="l"/>
            <a:fld id="{48F63A3B-78C7-47BE-AE5E-E10140E04643}" type="slidenum">
              <a:rPr lang="en-US" sz="2000" noProof="0"/>
              <a:pPr algn="l"/>
              <a:t>2</a:t>
            </a:fld>
            <a:endParaRPr lang="en-US" sz="2000" noProof="0" dirty="0"/>
          </a:p>
        </p:txBody>
      </p:sp>
      <p:pic>
        <p:nvPicPr>
          <p:cNvPr id="1026" name="Picture 2" descr="enterprise | Hidup Itu Uduna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81191" y="136616"/>
            <a:ext cx="6310809" cy="6040347"/>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1"/>
          <p:cNvSpPr/>
          <p:nvPr/>
        </p:nvSpPr>
        <p:spPr>
          <a:xfrm>
            <a:off x="5759531" y="130629"/>
            <a:ext cx="6432469" cy="6046334"/>
          </a:xfrm>
          <a:prstGeom prst="rect">
            <a:avLst/>
          </a:prstGeom>
          <a:gradFill>
            <a:gsLst>
              <a:gs pos="0">
                <a:schemeClr val="accent1">
                  <a:lumMod val="0"/>
                  <a:lumOff val="100000"/>
                </a:schemeClr>
              </a:gs>
              <a:gs pos="36000">
                <a:srgbClr val="FFFFFF">
                  <a:alpha val="85000"/>
                </a:srgbClr>
              </a:gs>
              <a:gs pos="67000">
                <a:schemeClr val="accent1">
                  <a:lumMod val="0"/>
                  <a:lumOff val="100000"/>
                  <a:alpha val="20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 name="Tijdelijke aanduiding voor inhoud 2"/>
          <p:cNvSpPr>
            <a:spLocks noGrp="1"/>
          </p:cNvSpPr>
          <p:nvPr>
            <p:ph idx="1"/>
          </p:nvPr>
        </p:nvSpPr>
        <p:spPr>
          <a:xfrm>
            <a:off x="838200" y="1825625"/>
            <a:ext cx="6006353" cy="3996951"/>
          </a:xfrm>
        </p:spPr>
        <p:txBody>
          <a:bodyPr>
            <a:normAutofit lnSpcReduction="10000"/>
          </a:bodyPr>
          <a:lstStyle/>
          <a:p>
            <a:pPr marL="0" indent="0">
              <a:buNone/>
            </a:pPr>
            <a:r>
              <a:rPr lang="en-US" i="1" dirty="0" smtClean="0">
                <a:solidFill>
                  <a:schemeClr val="tx2"/>
                </a:solidFill>
              </a:rPr>
              <a:t>“Profiling is a </a:t>
            </a:r>
            <a:r>
              <a:rPr lang="en-US" b="1" i="1" dirty="0" smtClean="0">
                <a:solidFill>
                  <a:schemeClr val="tx2"/>
                </a:solidFill>
              </a:rPr>
              <a:t>method</a:t>
            </a:r>
            <a:r>
              <a:rPr lang="en-US" i="1" dirty="0" smtClean="0">
                <a:solidFill>
                  <a:schemeClr val="tx2"/>
                </a:solidFill>
              </a:rPr>
              <a:t> to analyze the legal, operational and accounting </a:t>
            </a:r>
            <a:r>
              <a:rPr lang="en-US" b="1" i="1" dirty="0" smtClean="0">
                <a:solidFill>
                  <a:schemeClr val="tx2"/>
                </a:solidFill>
              </a:rPr>
              <a:t>structure</a:t>
            </a:r>
            <a:r>
              <a:rPr lang="en-US" i="1" dirty="0" smtClean="0">
                <a:solidFill>
                  <a:schemeClr val="tx2"/>
                </a:solidFill>
              </a:rPr>
              <a:t> of an </a:t>
            </a:r>
            <a:r>
              <a:rPr lang="en-US" b="1" i="1" dirty="0" smtClean="0">
                <a:solidFill>
                  <a:schemeClr val="tx2"/>
                </a:solidFill>
              </a:rPr>
              <a:t>enterprise group </a:t>
            </a:r>
            <a:r>
              <a:rPr lang="en-US" i="1" dirty="0" smtClean="0">
                <a:solidFill>
                  <a:schemeClr val="tx2"/>
                </a:solidFill>
              </a:rPr>
              <a:t>at national and world level, in order to establish the </a:t>
            </a:r>
            <a:r>
              <a:rPr lang="en-US" b="1" i="1" dirty="0" smtClean="0">
                <a:solidFill>
                  <a:schemeClr val="tx2"/>
                </a:solidFill>
              </a:rPr>
              <a:t>statistical units </a:t>
            </a:r>
            <a:r>
              <a:rPr lang="en-US" i="1" dirty="0" smtClean="0">
                <a:solidFill>
                  <a:schemeClr val="tx2"/>
                </a:solidFill>
              </a:rPr>
              <a:t>within that group, their links, and the most efficient structures for the collection of statistical data”</a:t>
            </a:r>
            <a:r>
              <a:rPr lang="en-US" dirty="0" smtClean="0">
                <a:solidFill>
                  <a:schemeClr val="tx2"/>
                </a:solidFill>
              </a:rPr>
              <a:t> </a:t>
            </a:r>
          </a:p>
          <a:p>
            <a:pPr marL="0" indent="0" algn="r">
              <a:buNone/>
            </a:pPr>
            <a:endParaRPr lang="en-US" sz="1600" dirty="0" smtClean="0"/>
          </a:p>
          <a:p>
            <a:pPr marL="0" indent="0" algn="r">
              <a:buNone/>
            </a:pPr>
            <a:r>
              <a:rPr lang="en-US" sz="1600" dirty="0" smtClean="0"/>
              <a:t>European business statistics methodological manual for statistical business registers</a:t>
            </a:r>
            <a:endParaRPr lang="en-US" sz="1600" dirty="0"/>
          </a:p>
        </p:txBody>
      </p:sp>
    </p:spTree>
    <p:extLst>
      <p:ext uri="{BB962C8B-B14F-4D97-AF65-F5344CB8AC3E}">
        <p14:creationId xmlns:p14="http://schemas.microsoft.com/office/powerpoint/2010/main" val="192759976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European (or </a:t>
            </a:r>
            <a:r>
              <a:rPr lang="nl-NL" dirty="0" err="1"/>
              <a:t>global</a:t>
            </a:r>
            <a:r>
              <a:rPr lang="nl-NL" dirty="0"/>
              <a:t>) </a:t>
            </a:r>
            <a:r>
              <a:rPr lang="nl-NL" dirty="0" err="1"/>
              <a:t>profiling</a:t>
            </a:r>
            <a:endParaRPr lang="nl-NL" dirty="0"/>
          </a:p>
        </p:txBody>
      </p:sp>
      <p:sp>
        <p:nvSpPr>
          <p:cNvPr id="3" name="Tijdelijke aanduiding voor inhoud 2"/>
          <p:cNvSpPr>
            <a:spLocks noGrp="1"/>
          </p:cNvSpPr>
          <p:nvPr>
            <p:ph idx="1"/>
          </p:nvPr>
        </p:nvSpPr>
        <p:spPr/>
        <p:txBody>
          <a:bodyPr/>
          <a:lstStyle/>
          <a:p>
            <a:pPr marL="0" indent="0">
              <a:buNone/>
            </a:pPr>
            <a:r>
              <a:rPr lang="en-US" b="1" dirty="0"/>
              <a:t>National </a:t>
            </a:r>
            <a:r>
              <a:rPr lang="en-US" b="1" dirty="0" smtClean="0"/>
              <a:t>profiling:</a:t>
            </a:r>
            <a:r>
              <a:rPr lang="en-US" dirty="0" smtClean="0"/>
              <a:t> </a:t>
            </a:r>
            <a:r>
              <a:rPr lang="en-US" dirty="0"/>
              <a:t>Each NSI defines the national statistical units’ structure within a group, in a way </a:t>
            </a:r>
            <a:r>
              <a:rPr lang="en-US" dirty="0" smtClean="0"/>
              <a:t>that reflects </a:t>
            </a:r>
            <a:r>
              <a:rPr lang="en-US" dirty="0"/>
              <a:t>the national needs. These national enterprises are the output of national profiling. In cases of GEGs, it </a:t>
            </a:r>
            <a:r>
              <a:rPr lang="en-US" dirty="0" smtClean="0"/>
              <a:t>is recommended </a:t>
            </a:r>
            <a:r>
              <a:rPr lang="en-US" dirty="0"/>
              <a:t>that NSIs link their national enterprises to the group’s GENs, thus linking national and </a:t>
            </a:r>
            <a:r>
              <a:rPr lang="en-US" dirty="0" smtClean="0"/>
              <a:t>European </a:t>
            </a:r>
            <a:r>
              <a:rPr lang="nl-NL" dirty="0" err="1" smtClean="0"/>
              <a:t>profiling</a:t>
            </a:r>
            <a:r>
              <a:rPr lang="nl-NL" dirty="0"/>
              <a:t>.</a:t>
            </a:r>
          </a:p>
        </p:txBody>
      </p:sp>
      <p:sp>
        <p:nvSpPr>
          <p:cNvPr id="4" name="Slide Number Placeholder 5"/>
          <p:cNvSpPr txBox="1">
            <a:spLocks/>
          </p:cNvSpPr>
          <p:nvPr/>
        </p:nvSpPr>
        <p:spPr>
          <a:xfrm>
            <a:off x="696340" y="6275800"/>
            <a:ext cx="2743200" cy="365125"/>
          </a:xfrm>
          <a:prstGeom prst="rect">
            <a:avLst/>
          </a:prstGeom>
        </p:spPr>
        <p:txBody>
          <a:bodyPr vert="horz" lIns="91440" tIns="45720" rIns="91440" bIns="45720" rtlCol="0" anchor="ctr"/>
          <a:lstStyle>
            <a:defPPr>
              <a:defRPr lang="en-US"/>
            </a:defPPr>
            <a:lvl1pPr marL="0" algn="r" defTabSz="457200" rtl="0" eaLnBrk="1" latinLnBrk="0" hangingPunct="1">
              <a:defRPr sz="1600" kern="1200">
                <a:solidFill>
                  <a:srgbClr val="01719D"/>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48F63A3B-78C7-47BE-AE5E-E10140E04643}" type="slidenum">
              <a:rPr lang="en-US" sz="2000" smtClean="0"/>
              <a:pPr algn="l"/>
              <a:t>20</a:t>
            </a:fld>
            <a:endParaRPr lang="en-US" sz="2000" dirty="0"/>
          </a:p>
        </p:txBody>
      </p:sp>
    </p:spTree>
    <p:extLst>
      <p:ext uri="{BB962C8B-B14F-4D97-AF65-F5344CB8AC3E}">
        <p14:creationId xmlns:p14="http://schemas.microsoft.com/office/powerpoint/2010/main" val="131041138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Workflow</a:t>
            </a:r>
            <a:endParaRPr lang="nl-NL" dirty="0"/>
          </a:p>
        </p:txBody>
      </p:sp>
      <p:sp>
        <p:nvSpPr>
          <p:cNvPr id="3" name="Tijdelijke aanduiding voor inhoud 2"/>
          <p:cNvSpPr>
            <a:spLocks noGrp="1"/>
          </p:cNvSpPr>
          <p:nvPr>
            <p:ph idx="1"/>
          </p:nvPr>
        </p:nvSpPr>
        <p:spPr/>
        <p:txBody>
          <a:bodyPr/>
          <a:lstStyle/>
          <a:p>
            <a:r>
              <a:rPr lang="en-US" b="1" dirty="0" smtClean="0"/>
              <a:t>European or global level:</a:t>
            </a:r>
          </a:p>
          <a:p>
            <a:pPr lvl="1"/>
            <a:r>
              <a:rPr lang="en-US" dirty="0" smtClean="0"/>
              <a:t>STEP 1: Maintenance of the population of global enterprise groups to be profiled.</a:t>
            </a:r>
          </a:p>
          <a:p>
            <a:pPr lvl="1"/>
            <a:r>
              <a:rPr lang="en-US" dirty="0" smtClean="0"/>
              <a:t>STEP 2: Validation of the information on GDC, the perimeter and global enterprise structure by the GDC NSI</a:t>
            </a:r>
          </a:p>
          <a:p>
            <a:pPr lvl="1"/>
            <a:r>
              <a:rPr lang="en-US" dirty="0" smtClean="0"/>
              <a:t>STEP 3: Profiling by the GDC NSI</a:t>
            </a:r>
          </a:p>
          <a:p>
            <a:r>
              <a:rPr lang="en-US" b="1" dirty="0" smtClean="0"/>
              <a:t>National level:</a:t>
            </a:r>
          </a:p>
          <a:p>
            <a:pPr lvl="1"/>
            <a:r>
              <a:rPr lang="en-US" dirty="0" smtClean="0"/>
              <a:t>STEP 1: Maintenance of the population of national enterprise groups to be profiled</a:t>
            </a:r>
          </a:p>
          <a:p>
            <a:pPr lvl="1"/>
            <a:r>
              <a:rPr lang="en-US" dirty="0" smtClean="0"/>
              <a:t>STEP 2: Profiling of all resident groups and national parts of global enterprise groups</a:t>
            </a:r>
          </a:p>
        </p:txBody>
      </p:sp>
      <p:sp>
        <p:nvSpPr>
          <p:cNvPr id="4" name="Slide Number Placeholder 5"/>
          <p:cNvSpPr txBox="1">
            <a:spLocks/>
          </p:cNvSpPr>
          <p:nvPr/>
        </p:nvSpPr>
        <p:spPr>
          <a:xfrm>
            <a:off x="696340" y="6275800"/>
            <a:ext cx="2743200" cy="365125"/>
          </a:xfrm>
          <a:prstGeom prst="rect">
            <a:avLst/>
          </a:prstGeom>
        </p:spPr>
        <p:txBody>
          <a:bodyPr vert="horz" lIns="91440" tIns="45720" rIns="91440" bIns="45720" rtlCol="0" anchor="ctr"/>
          <a:lstStyle>
            <a:defPPr>
              <a:defRPr lang="en-US"/>
            </a:defPPr>
            <a:lvl1pPr marL="0" algn="r" defTabSz="457200" rtl="0" eaLnBrk="1" latinLnBrk="0" hangingPunct="1">
              <a:defRPr sz="1600" kern="1200">
                <a:solidFill>
                  <a:srgbClr val="01719D"/>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48F63A3B-78C7-47BE-AE5E-E10140E04643}" type="slidenum">
              <a:rPr lang="en-US" sz="2000" smtClean="0"/>
              <a:pPr algn="l"/>
              <a:t>21</a:t>
            </a:fld>
            <a:endParaRPr lang="en-US" sz="2000" dirty="0"/>
          </a:p>
        </p:txBody>
      </p:sp>
    </p:spTree>
    <p:extLst>
      <p:ext uri="{BB962C8B-B14F-4D97-AF65-F5344CB8AC3E}">
        <p14:creationId xmlns:p14="http://schemas.microsoft.com/office/powerpoint/2010/main" val="228802139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ndertitel 1"/>
          <p:cNvSpPr>
            <a:spLocks noGrp="1"/>
          </p:cNvSpPr>
          <p:nvPr>
            <p:ph type="subTitle" idx="1"/>
          </p:nvPr>
        </p:nvSpPr>
        <p:spPr/>
        <p:txBody>
          <a:bodyPr/>
          <a:lstStyle/>
          <a:p>
            <a:endParaRPr lang="nl-NL"/>
          </a:p>
        </p:txBody>
      </p:sp>
      <p:sp>
        <p:nvSpPr>
          <p:cNvPr id="3" name="Titel 2"/>
          <p:cNvSpPr>
            <a:spLocks noGrp="1"/>
          </p:cNvSpPr>
          <p:nvPr>
            <p:ph type="ctrTitle"/>
          </p:nvPr>
        </p:nvSpPr>
        <p:spPr/>
        <p:txBody>
          <a:bodyPr/>
          <a:lstStyle/>
          <a:p>
            <a:r>
              <a:rPr lang="nl-NL" dirty="0" smtClean="0"/>
              <a:t>End of </a:t>
            </a:r>
            <a:r>
              <a:rPr lang="nl-NL" dirty="0" err="1" smtClean="0"/>
              <a:t>Session</a:t>
            </a:r>
            <a:r>
              <a:rPr lang="nl-NL" dirty="0" smtClean="0"/>
              <a:t> 14</a:t>
            </a:r>
            <a:endParaRPr lang="nl-NL" dirty="0"/>
          </a:p>
        </p:txBody>
      </p:sp>
    </p:spTree>
    <p:extLst>
      <p:ext uri="{BB962C8B-B14F-4D97-AF65-F5344CB8AC3E}">
        <p14:creationId xmlns:p14="http://schemas.microsoft.com/office/powerpoint/2010/main" val="5376328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el 3"/>
          <p:cNvSpPr>
            <a:spLocks noGrp="1"/>
          </p:cNvSpPr>
          <p:nvPr>
            <p:ph type="title"/>
          </p:nvPr>
        </p:nvSpPr>
        <p:spPr>
          <a:xfrm>
            <a:off x="763460" y="326311"/>
            <a:ext cx="8662060" cy="1325563"/>
          </a:xfrm>
        </p:spPr>
        <p:txBody>
          <a:bodyPr/>
          <a:lstStyle/>
          <a:p>
            <a:pPr eaLnBrk="1" hangingPunct="1"/>
            <a:r>
              <a:rPr lang="en-US" dirty="0" smtClean="0"/>
              <a:t>Statistical units in the Netherlands</a:t>
            </a:r>
          </a:p>
        </p:txBody>
      </p:sp>
      <p:sp>
        <p:nvSpPr>
          <p:cNvPr id="16387" name="Tijdelijke aanduiding voor dianummer 6"/>
          <p:cNvSpPr>
            <a:spLocks noGrp="1"/>
          </p:cNvSpPr>
          <p:nvPr>
            <p:ph type="sldNum" sz="quarter" idx="12"/>
          </p:nvPr>
        </p:nvSpPr>
        <p:spPr bwMode="auto">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rbel" pitchFamily="34" charset="0"/>
              </a:defRPr>
            </a:lvl1pPr>
            <a:lvl2pPr marL="742950" indent="-285750">
              <a:defRPr>
                <a:solidFill>
                  <a:schemeClr val="tx1"/>
                </a:solidFill>
                <a:latin typeface="Corbel" pitchFamily="34" charset="0"/>
              </a:defRPr>
            </a:lvl2pPr>
            <a:lvl3pPr marL="1143000" indent="-228600">
              <a:defRPr>
                <a:solidFill>
                  <a:schemeClr val="tx1"/>
                </a:solidFill>
                <a:latin typeface="Corbel" pitchFamily="34" charset="0"/>
              </a:defRPr>
            </a:lvl3pPr>
            <a:lvl4pPr marL="1600200" indent="-228600">
              <a:defRPr>
                <a:solidFill>
                  <a:schemeClr val="tx1"/>
                </a:solidFill>
                <a:latin typeface="Corbel" pitchFamily="34" charset="0"/>
              </a:defRPr>
            </a:lvl4pPr>
            <a:lvl5pPr marL="2057400" indent="-228600">
              <a:defRPr>
                <a:solidFill>
                  <a:schemeClr val="tx1"/>
                </a:solidFill>
                <a:latin typeface="Corbel" pitchFamily="34" charset="0"/>
              </a:defRPr>
            </a:lvl5pPr>
            <a:lvl6pPr marL="2514600" indent="-228600" fontAlgn="base">
              <a:spcBef>
                <a:spcPct val="0"/>
              </a:spcBef>
              <a:spcAft>
                <a:spcPct val="0"/>
              </a:spcAft>
              <a:defRPr>
                <a:solidFill>
                  <a:schemeClr val="tx1"/>
                </a:solidFill>
                <a:latin typeface="Corbel" pitchFamily="34" charset="0"/>
              </a:defRPr>
            </a:lvl6pPr>
            <a:lvl7pPr marL="2971800" indent="-228600" fontAlgn="base">
              <a:spcBef>
                <a:spcPct val="0"/>
              </a:spcBef>
              <a:spcAft>
                <a:spcPct val="0"/>
              </a:spcAft>
              <a:defRPr>
                <a:solidFill>
                  <a:schemeClr val="tx1"/>
                </a:solidFill>
                <a:latin typeface="Corbel" pitchFamily="34" charset="0"/>
              </a:defRPr>
            </a:lvl7pPr>
            <a:lvl8pPr marL="3429000" indent="-228600" fontAlgn="base">
              <a:spcBef>
                <a:spcPct val="0"/>
              </a:spcBef>
              <a:spcAft>
                <a:spcPct val="0"/>
              </a:spcAft>
              <a:defRPr>
                <a:solidFill>
                  <a:schemeClr val="tx1"/>
                </a:solidFill>
                <a:latin typeface="Corbel" pitchFamily="34" charset="0"/>
              </a:defRPr>
            </a:lvl8pPr>
            <a:lvl9pPr marL="3886200" indent="-228600" fontAlgn="base">
              <a:spcBef>
                <a:spcPct val="0"/>
              </a:spcBef>
              <a:spcAft>
                <a:spcPct val="0"/>
              </a:spcAft>
              <a:defRPr>
                <a:solidFill>
                  <a:schemeClr val="tx1"/>
                </a:solidFill>
                <a:latin typeface="Corbel" pitchFamily="34" charset="0"/>
              </a:defRPr>
            </a:lvl9pPr>
          </a:lstStyle>
          <a:p>
            <a:pPr fontAlgn="base">
              <a:spcBef>
                <a:spcPct val="0"/>
              </a:spcBef>
              <a:spcAft>
                <a:spcPct val="0"/>
              </a:spcAft>
              <a:defRPr/>
            </a:pPr>
            <a:fld id="{72E659A2-9180-42F4-8290-21F208EDAE3B}" type="slidenum">
              <a:rPr lang="en-US" smtClean="0">
                <a:solidFill>
                  <a:srgbClr val="271D6C"/>
                </a:solidFill>
              </a:rPr>
              <a:pPr fontAlgn="base">
                <a:spcBef>
                  <a:spcPct val="0"/>
                </a:spcBef>
                <a:spcAft>
                  <a:spcPct val="0"/>
                </a:spcAft>
                <a:defRPr/>
              </a:pPr>
              <a:t>3</a:t>
            </a:fld>
            <a:endParaRPr lang="en-US" smtClean="0">
              <a:solidFill>
                <a:srgbClr val="271D6C"/>
              </a:solidFill>
            </a:endParaRPr>
          </a:p>
        </p:txBody>
      </p:sp>
      <p:sp>
        <p:nvSpPr>
          <p:cNvPr id="3" name="Rectangle 42"/>
          <p:cNvSpPr>
            <a:spLocks noChangeArrowheads="1"/>
          </p:cNvSpPr>
          <p:nvPr/>
        </p:nvSpPr>
        <p:spPr bwMode="auto">
          <a:xfrm>
            <a:off x="1676401" y="-322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nl-NL"/>
          </a:p>
        </p:txBody>
      </p:sp>
      <p:sp>
        <p:nvSpPr>
          <p:cNvPr id="171" name="Tekstvak 170"/>
          <p:cNvSpPr txBox="1"/>
          <p:nvPr/>
        </p:nvSpPr>
        <p:spPr>
          <a:xfrm>
            <a:off x="5906204" y="2697879"/>
            <a:ext cx="1366651" cy="738664"/>
          </a:xfrm>
          <a:prstGeom prst="rect">
            <a:avLst/>
          </a:prstGeom>
          <a:solidFill>
            <a:srgbClr val="FFFF00"/>
          </a:solidFill>
        </p:spPr>
        <p:txBody>
          <a:bodyPr wrap="square" rtlCol="0">
            <a:spAutoFit/>
          </a:bodyPr>
          <a:lstStyle/>
          <a:p>
            <a:pPr algn="ctr"/>
            <a:r>
              <a:rPr lang="nl-NL" sz="1400" b="1" dirty="0">
                <a:solidFill>
                  <a:schemeClr val="tx2"/>
                </a:solidFill>
              </a:rPr>
              <a:t>Dutch</a:t>
            </a:r>
          </a:p>
          <a:p>
            <a:pPr algn="ctr"/>
            <a:r>
              <a:rPr lang="nl-NL" sz="1400" b="1" dirty="0">
                <a:solidFill>
                  <a:schemeClr val="tx2"/>
                </a:solidFill>
              </a:rPr>
              <a:t>Enterprise Group (EG)</a:t>
            </a:r>
            <a:endParaRPr lang="nl-NL" sz="1400" b="1" dirty="0">
              <a:solidFill>
                <a:schemeClr val="tx2"/>
              </a:solidFill>
            </a:endParaRPr>
          </a:p>
        </p:txBody>
      </p:sp>
      <p:sp>
        <p:nvSpPr>
          <p:cNvPr id="172" name="Tekstvak 171"/>
          <p:cNvSpPr txBox="1"/>
          <p:nvPr/>
        </p:nvSpPr>
        <p:spPr>
          <a:xfrm>
            <a:off x="5906203" y="3984964"/>
            <a:ext cx="1376080" cy="738664"/>
          </a:xfrm>
          <a:prstGeom prst="rect">
            <a:avLst/>
          </a:prstGeom>
          <a:solidFill>
            <a:srgbClr val="FFFF00"/>
          </a:solidFill>
        </p:spPr>
        <p:txBody>
          <a:bodyPr wrap="square" rtlCol="0">
            <a:spAutoFit/>
          </a:bodyPr>
          <a:lstStyle/>
          <a:p>
            <a:pPr algn="ctr"/>
            <a:r>
              <a:rPr lang="nl-NL" sz="1400" b="1" dirty="0">
                <a:solidFill>
                  <a:schemeClr val="tx2"/>
                </a:solidFill>
              </a:rPr>
              <a:t>Dutch</a:t>
            </a:r>
            <a:br>
              <a:rPr lang="nl-NL" sz="1400" b="1" dirty="0">
                <a:solidFill>
                  <a:schemeClr val="tx2"/>
                </a:solidFill>
              </a:rPr>
            </a:br>
            <a:r>
              <a:rPr lang="nl-NL" sz="1400" b="1" dirty="0">
                <a:solidFill>
                  <a:schemeClr val="tx2"/>
                </a:solidFill>
              </a:rPr>
              <a:t>Enterprise</a:t>
            </a:r>
            <a:br>
              <a:rPr lang="nl-NL" sz="1400" b="1" dirty="0">
                <a:solidFill>
                  <a:schemeClr val="tx2"/>
                </a:solidFill>
              </a:rPr>
            </a:br>
            <a:r>
              <a:rPr lang="nl-NL" sz="1400" b="1" dirty="0">
                <a:solidFill>
                  <a:schemeClr val="tx2"/>
                </a:solidFill>
              </a:rPr>
              <a:t>(ENT)</a:t>
            </a:r>
            <a:endParaRPr lang="nl-NL" sz="1400" b="1" dirty="0">
              <a:solidFill>
                <a:schemeClr val="tx2"/>
              </a:solidFill>
            </a:endParaRPr>
          </a:p>
        </p:txBody>
      </p:sp>
      <p:sp>
        <p:nvSpPr>
          <p:cNvPr id="173" name="Tekstvak 172"/>
          <p:cNvSpPr txBox="1"/>
          <p:nvPr/>
        </p:nvSpPr>
        <p:spPr>
          <a:xfrm>
            <a:off x="5895373" y="5281108"/>
            <a:ext cx="1388310" cy="738664"/>
          </a:xfrm>
          <a:prstGeom prst="rect">
            <a:avLst/>
          </a:prstGeom>
          <a:solidFill>
            <a:srgbClr val="FFFF00"/>
          </a:solidFill>
        </p:spPr>
        <p:txBody>
          <a:bodyPr wrap="square" rtlCol="0">
            <a:spAutoFit/>
          </a:bodyPr>
          <a:lstStyle/>
          <a:p>
            <a:pPr algn="ctr"/>
            <a:r>
              <a:rPr lang="nl-NL" sz="1400" b="1" dirty="0">
                <a:solidFill>
                  <a:schemeClr val="tx2"/>
                </a:solidFill>
              </a:rPr>
              <a:t>Dutch </a:t>
            </a:r>
            <a:br>
              <a:rPr lang="nl-NL" sz="1400" b="1" dirty="0">
                <a:solidFill>
                  <a:schemeClr val="tx2"/>
                </a:solidFill>
              </a:rPr>
            </a:br>
            <a:r>
              <a:rPr lang="nl-NL" sz="1400" b="1" dirty="0" err="1">
                <a:solidFill>
                  <a:schemeClr val="tx2"/>
                </a:solidFill>
              </a:rPr>
              <a:t>Local</a:t>
            </a:r>
            <a:r>
              <a:rPr lang="nl-NL" sz="1400" b="1" dirty="0">
                <a:solidFill>
                  <a:schemeClr val="tx2"/>
                </a:solidFill>
              </a:rPr>
              <a:t> Unit </a:t>
            </a:r>
            <a:br>
              <a:rPr lang="nl-NL" sz="1400" b="1" dirty="0">
                <a:solidFill>
                  <a:schemeClr val="tx2"/>
                </a:solidFill>
              </a:rPr>
            </a:br>
            <a:r>
              <a:rPr lang="nl-NL" sz="1400" b="1" dirty="0">
                <a:solidFill>
                  <a:schemeClr val="tx2"/>
                </a:solidFill>
              </a:rPr>
              <a:t>(LOU)</a:t>
            </a:r>
            <a:endParaRPr lang="nl-NL" sz="1400" b="1" dirty="0">
              <a:solidFill>
                <a:schemeClr val="tx2"/>
              </a:solidFill>
            </a:endParaRPr>
          </a:p>
        </p:txBody>
      </p:sp>
      <p:grpSp>
        <p:nvGrpSpPr>
          <p:cNvPr id="15382" name="Groep 15381"/>
          <p:cNvGrpSpPr/>
          <p:nvPr/>
        </p:nvGrpSpPr>
        <p:grpSpPr>
          <a:xfrm>
            <a:off x="6407835" y="3436543"/>
            <a:ext cx="369565" cy="547955"/>
            <a:chOff x="3914403" y="2611528"/>
            <a:chExt cx="369565" cy="636134"/>
          </a:xfrm>
        </p:grpSpPr>
        <p:cxnSp>
          <p:nvCxnSpPr>
            <p:cNvPr id="174" name="Rechte verbindingslijn met pijl 173"/>
            <p:cNvCxnSpPr>
              <a:stCxn id="171" idx="2"/>
            </p:cNvCxnSpPr>
            <p:nvPr/>
          </p:nvCxnSpPr>
          <p:spPr>
            <a:xfrm>
              <a:off x="4096098" y="2611528"/>
              <a:ext cx="7936" cy="636134"/>
            </a:xfrm>
            <a:prstGeom prst="straightConnector1">
              <a:avLst/>
            </a:prstGeom>
            <a:ln w="15875">
              <a:tailEnd type="none"/>
            </a:ln>
          </p:spPr>
          <p:style>
            <a:lnRef idx="1">
              <a:schemeClr val="accent1"/>
            </a:lnRef>
            <a:fillRef idx="0">
              <a:schemeClr val="accent1"/>
            </a:fillRef>
            <a:effectRef idx="0">
              <a:schemeClr val="accent1"/>
            </a:effectRef>
            <a:fontRef idx="minor">
              <a:schemeClr val="tx1"/>
            </a:fontRef>
          </p:style>
        </p:cxnSp>
        <p:cxnSp>
          <p:nvCxnSpPr>
            <p:cNvPr id="187" name="Rechte verbindingslijn met pijl 186"/>
            <p:cNvCxnSpPr/>
            <p:nvPr/>
          </p:nvCxnSpPr>
          <p:spPr>
            <a:xfrm>
              <a:off x="4106044" y="2936058"/>
              <a:ext cx="177924" cy="309083"/>
            </a:xfrm>
            <a:prstGeom prst="straightConnector1">
              <a:avLst/>
            </a:prstGeom>
            <a:ln w="15875">
              <a:tailEnd type="none"/>
            </a:ln>
          </p:spPr>
          <p:style>
            <a:lnRef idx="1">
              <a:schemeClr val="accent1"/>
            </a:lnRef>
            <a:fillRef idx="0">
              <a:schemeClr val="accent1"/>
            </a:fillRef>
            <a:effectRef idx="0">
              <a:schemeClr val="accent1"/>
            </a:effectRef>
            <a:fontRef idx="minor">
              <a:schemeClr val="tx1"/>
            </a:fontRef>
          </p:style>
        </p:cxnSp>
        <p:cxnSp>
          <p:nvCxnSpPr>
            <p:cNvPr id="189" name="Rechte verbindingslijn met pijl 188"/>
            <p:cNvCxnSpPr/>
            <p:nvPr/>
          </p:nvCxnSpPr>
          <p:spPr>
            <a:xfrm flipH="1">
              <a:off x="3914403" y="2943994"/>
              <a:ext cx="187450" cy="303668"/>
            </a:xfrm>
            <a:prstGeom prst="straightConnector1">
              <a:avLst/>
            </a:prstGeom>
            <a:ln w="15875">
              <a:tailEnd type="none"/>
            </a:ln>
          </p:spPr>
          <p:style>
            <a:lnRef idx="1">
              <a:schemeClr val="accent1"/>
            </a:lnRef>
            <a:fillRef idx="0">
              <a:schemeClr val="accent1"/>
            </a:fillRef>
            <a:effectRef idx="0">
              <a:schemeClr val="accent1"/>
            </a:effectRef>
            <a:fontRef idx="minor">
              <a:schemeClr val="tx1"/>
            </a:fontRef>
          </p:style>
        </p:cxnSp>
        <p:cxnSp>
          <p:nvCxnSpPr>
            <p:cNvPr id="191" name="Rechte verbindingslijn met pijl 190"/>
            <p:cNvCxnSpPr/>
            <p:nvPr/>
          </p:nvCxnSpPr>
          <p:spPr>
            <a:xfrm flipH="1">
              <a:off x="4018076" y="2942891"/>
              <a:ext cx="186879" cy="0"/>
            </a:xfrm>
            <a:prstGeom prst="straightConnector1">
              <a:avLst/>
            </a:prstGeom>
            <a:ln w="15875">
              <a:tailEnd type="none"/>
            </a:ln>
          </p:spPr>
          <p:style>
            <a:lnRef idx="1">
              <a:schemeClr val="accent1"/>
            </a:lnRef>
            <a:fillRef idx="0">
              <a:schemeClr val="accent1"/>
            </a:fillRef>
            <a:effectRef idx="0">
              <a:schemeClr val="accent1"/>
            </a:effectRef>
            <a:fontRef idx="minor">
              <a:schemeClr val="tx1"/>
            </a:fontRef>
          </p:style>
        </p:cxnSp>
      </p:grpSp>
      <p:grpSp>
        <p:nvGrpSpPr>
          <p:cNvPr id="196" name="Groep 195"/>
          <p:cNvGrpSpPr/>
          <p:nvPr/>
        </p:nvGrpSpPr>
        <p:grpSpPr>
          <a:xfrm>
            <a:off x="6422293" y="4723628"/>
            <a:ext cx="369565" cy="555424"/>
            <a:chOff x="3914403" y="2576018"/>
            <a:chExt cx="369565" cy="636958"/>
          </a:xfrm>
        </p:grpSpPr>
        <p:cxnSp>
          <p:nvCxnSpPr>
            <p:cNvPr id="197" name="Rechte verbindingslijn met pijl 196"/>
            <p:cNvCxnSpPr/>
            <p:nvPr/>
          </p:nvCxnSpPr>
          <p:spPr>
            <a:xfrm flipH="1">
              <a:off x="4106803" y="2576018"/>
              <a:ext cx="0" cy="636958"/>
            </a:xfrm>
            <a:prstGeom prst="straightConnector1">
              <a:avLst/>
            </a:prstGeom>
            <a:ln w="15875">
              <a:tailEnd type="none"/>
            </a:ln>
          </p:spPr>
          <p:style>
            <a:lnRef idx="1">
              <a:schemeClr val="accent1"/>
            </a:lnRef>
            <a:fillRef idx="0">
              <a:schemeClr val="accent1"/>
            </a:fillRef>
            <a:effectRef idx="0">
              <a:schemeClr val="accent1"/>
            </a:effectRef>
            <a:fontRef idx="minor">
              <a:schemeClr val="tx1"/>
            </a:fontRef>
          </p:style>
        </p:cxnSp>
        <p:cxnSp>
          <p:nvCxnSpPr>
            <p:cNvPr id="198" name="Rechte verbindingslijn met pijl 197"/>
            <p:cNvCxnSpPr/>
            <p:nvPr/>
          </p:nvCxnSpPr>
          <p:spPr>
            <a:xfrm>
              <a:off x="4106044" y="2936058"/>
              <a:ext cx="177924" cy="276918"/>
            </a:xfrm>
            <a:prstGeom prst="straightConnector1">
              <a:avLst/>
            </a:prstGeom>
            <a:ln w="15875">
              <a:tailEnd type="none"/>
            </a:ln>
          </p:spPr>
          <p:style>
            <a:lnRef idx="1">
              <a:schemeClr val="accent1"/>
            </a:lnRef>
            <a:fillRef idx="0">
              <a:schemeClr val="accent1"/>
            </a:fillRef>
            <a:effectRef idx="0">
              <a:schemeClr val="accent1"/>
            </a:effectRef>
            <a:fontRef idx="minor">
              <a:schemeClr val="tx1"/>
            </a:fontRef>
          </p:style>
        </p:cxnSp>
        <p:cxnSp>
          <p:nvCxnSpPr>
            <p:cNvPr id="199" name="Rechte verbindingslijn met pijl 198"/>
            <p:cNvCxnSpPr/>
            <p:nvPr/>
          </p:nvCxnSpPr>
          <p:spPr>
            <a:xfrm flipH="1">
              <a:off x="3914403" y="2943994"/>
              <a:ext cx="187449" cy="268982"/>
            </a:xfrm>
            <a:prstGeom prst="straightConnector1">
              <a:avLst/>
            </a:prstGeom>
            <a:ln w="15875">
              <a:tailEnd type="none"/>
            </a:ln>
          </p:spPr>
          <p:style>
            <a:lnRef idx="1">
              <a:schemeClr val="accent1"/>
            </a:lnRef>
            <a:fillRef idx="0">
              <a:schemeClr val="accent1"/>
            </a:fillRef>
            <a:effectRef idx="0">
              <a:schemeClr val="accent1"/>
            </a:effectRef>
            <a:fontRef idx="minor">
              <a:schemeClr val="tx1"/>
            </a:fontRef>
          </p:style>
        </p:cxnSp>
        <p:cxnSp>
          <p:nvCxnSpPr>
            <p:cNvPr id="200" name="Rechte verbindingslijn met pijl 199"/>
            <p:cNvCxnSpPr/>
            <p:nvPr/>
          </p:nvCxnSpPr>
          <p:spPr>
            <a:xfrm flipH="1">
              <a:off x="4018076" y="2942891"/>
              <a:ext cx="186879" cy="0"/>
            </a:xfrm>
            <a:prstGeom prst="straightConnector1">
              <a:avLst/>
            </a:prstGeom>
            <a:ln w="15875">
              <a:tailEnd type="none"/>
            </a:ln>
          </p:spPr>
          <p:style>
            <a:lnRef idx="1">
              <a:schemeClr val="accent1"/>
            </a:lnRef>
            <a:fillRef idx="0">
              <a:schemeClr val="accent1"/>
            </a:fillRef>
            <a:effectRef idx="0">
              <a:schemeClr val="accent1"/>
            </a:effectRef>
            <a:fontRef idx="minor">
              <a:schemeClr val="tx1"/>
            </a:fontRef>
          </p:style>
        </p:cxnSp>
      </p:grpSp>
      <p:grpSp>
        <p:nvGrpSpPr>
          <p:cNvPr id="132" name="Groep 131"/>
          <p:cNvGrpSpPr/>
          <p:nvPr/>
        </p:nvGrpSpPr>
        <p:grpSpPr>
          <a:xfrm>
            <a:off x="4257370" y="2837077"/>
            <a:ext cx="1648834" cy="369565"/>
            <a:chOff x="2635711" y="2550560"/>
            <a:chExt cx="1937789" cy="369565"/>
          </a:xfrm>
        </p:grpSpPr>
        <p:cxnSp>
          <p:nvCxnSpPr>
            <p:cNvPr id="202" name="Rechte verbindingslijn met pijl 201"/>
            <p:cNvCxnSpPr/>
            <p:nvPr/>
          </p:nvCxnSpPr>
          <p:spPr>
            <a:xfrm flipH="1" flipV="1">
              <a:off x="2635712" y="2733435"/>
              <a:ext cx="1937788" cy="4714"/>
            </a:xfrm>
            <a:prstGeom prst="straightConnector1">
              <a:avLst/>
            </a:prstGeom>
            <a:ln w="15875">
              <a:tailEnd type="none"/>
            </a:ln>
          </p:spPr>
          <p:style>
            <a:lnRef idx="1">
              <a:schemeClr val="accent1"/>
            </a:lnRef>
            <a:fillRef idx="0">
              <a:schemeClr val="accent1"/>
            </a:fillRef>
            <a:effectRef idx="0">
              <a:schemeClr val="accent1"/>
            </a:effectRef>
            <a:fontRef idx="minor">
              <a:schemeClr val="tx1"/>
            </a:fontRef>
          </p:style>
        </p:cxnSp>
        <p:cxnSp>
          <p:nvCxnSpPr>
            <p:cNvPr id="203" name="Rechte verbindingslijn met pijl 202"/>
            <p:cNvCxnSpPr/>
            <p:nvPr/>
          </p:nvCxnSpPr>
          <p:spPr>
            <a:xfrm flipH="1">
              <a:off x="2635711" y="2735342"/>
              <a:ext cx="423196" cy="184783"/>
            </a:xfrm>
            <a:prstGeom prst="straightConnector1">
              <a:avLst/>
            </a:prstGeom>
            <a:ln w="15875">
              <a:tailEnd type="none"/>
            </a:ln>
          </p:spPr>
          <p:style>
            <a:lnRef idx="1">
              <a:schemeClr val="accent1"/>
            </a:lnRef>
            <a:fillRef idx="0">
              <a:schemeClr val="accent1"/>
            </a:fillRef>
            <a:effectRef idx="0">
              <a:schemeClr val="accent1"/>
            </a:effectRef>
            <a:fontRef idx="minor">
              <a:schemeClr val="tx1"/>
            </a:fontRef>
          </p:style>
        </p:cxnSp>
        <p:cxnSp>
          <p:nvCxnSpPr>
            <p:cNvPr id="204" name="Rechte verbindingslijn met pijl 203"/>
            <p:cNvCxnSpPr/>
            <p:nvPr/>
          </p:nvCxnSpPr>
          <p:spPr>
            <a:xfrm flipH="1" flipV="1">
              <a:off x="2635712" y="2550560"/>
              <a:ext cx="423195" cy="184782"/>
            </a:xfrm>
            <a:prstGeom prst="straightConnector1">
              <a:avLst/>
            </a:prstGeom>
            <a:ln w="15875">
              <a:tailEnd type="none"/>
            </a:ln>
          </p:spPr>
          <p:style>
            <a:lnRef idx="1">
              <a:schemeClr val="accent1"/>
            </a:lnRef>
            <a:fillRef idx="0">
              <a:schemeClr val="accent1"/>
            </a:fillRef>
            <a:effectRef idx="0">
              <a:schemeClr val="accent1"/>
            </a:effectRef>
            <a:fontRef idx="minor">
              <a:schemeClr val="tx1"/>
            </a:fontRef>
          </p:style>
        </p:cxnSp>
        <p:cxnSp>
          <p:nvCxnSpPr>
            <p:cNvPr id="205" name="Rechte verbindingslijn met pijl 204"/>
            <p:cNvCxnSpPr/>
            <p:nvPr/>
          </p:nvCxnSpPr>
          <p:spPr>
            <a:xfrm rot="5400000" flipH="1">
              <a:off x="2947524" y="2728622"/>
              <a:ext cx="205567" cy="0"/>
            </a:xfrm>
            <a:prstGeom prst="straightConnector1">
              <a:avLst/>
            </a:prstGeom>
            <a:ln w="15875">
              <a:tailEnd type="none"/>
            </a:ln>
          </p:spPr>
          <p:style>
            <a:lnRef idx="1">
              <a:schemeClr val="accent1"/>
            </a:lnRef>
            <a:fillRef idx="0">
              <a:schemeClr val="accent1"/>
            </a:fillRef>
            <a:effectRef idx="0">
              <a:schemeClr val="accent1"/>
            </a:effectRef>
            <a:fontRef idx="minor">
              <a:schemeClr val="tx1"/>
            </a:fontRef>
          </p:style>
        </p:cxnSp>
      </p:grpSp>
      <p:sp>
        <p:nvSpPr>
          <p:cNvPr id="206" name="Tekstvak 205"/>
          <p:cNvSpPr txBox="1"/>
          <p:nvPr/>
        </p:nvSpPr>
        <p:spPr>
          <a:xfrm>
            <a:off x="2881292" y="2697879"/>
            <a:ext cx="1376080" cy="738664"/>
          </a:xfrm>
          <a:prstGeom prst="rect">
            <a:avLst/>
          </a:prstGeom>
          <a:solidFill>
            <a:schemeClr val="accent1">
              <a:lumMod val="60000"/>
              <a:lumOff val="40000"/>
            </a:schemeClr>
          </a:solidFill>
        </p:spPr>
        <p:txBody>
          <a:bodyPr wrap="square" rtlCol="0">
            <a:spAutoFit/>
          </a:bodyPr>
          <a:lstStyle/>
          <a:p>
            <a:pPr algn="ctr"/>
            <a:r>
              <a:rPr lang="nl-NL" sz="1400" b="1" dirty="0">
                <a:solidFill>
                  <a:schemeClr val="tx2"/>
                </a:solidFill>
              </a:rPr>
              <a:t>Dutch </a:t>
            </a:r>
            <a:br>
              <a:rPr lang="nl-NL" sz="1400" b="1" dirty="0">
                <a:solidFill>
                  <a:schemeClr val="tx2"/>
                </a:solidFill>
              </a:rPr>
            </a:br>
            <a:r>
              <a:rPr lang="nl-NL" sz="1400" b="1" dirty="0">
                <a:solidFill>
                  <a:schemeClr val="tx2"/>
                </a:solidFill>
              </a:rPr>
              <a:t>Legal </a:t>
            </a:r>
            <a:br>
              <a:rPr lang="nl-NL" sz="1400" b="1" dirty="0">
                <a:solidFill>
                  <a:schemeClr val="tx2"/>
                </a:solidFill>
              </a:rPr>
            </a:br>
            <a:r>
              <a:rPr lang="nl-NL" sz="1400" b="1" dirty="0">
                <a:solidFill>
                  <a:schemeClr val="tx2"/>
                </a:solidFill>
              </a:rPr>
              <a:t>Unit (LU)</a:t>
            </a:r>
            <a:endParaRPr lang="nl-NL" sz="1400" b="1" dirty="0">
              <a:solidFill>
                <a:schemeClr val="tx2"/>
              </a:solidFill>
            </a:endParaRPr>
          </a:p>
        </p:txBody>
      </p:sp>
      <p:sp>
        <p:nvSpPr>
          <p:cNvPr id="207" name="Tekstvak 206"/>
          <p:cNvSpPr txBox="1"/>
          <p:nvPr/>
        </p:nvSpPr>
        <p:spPr>
          <a:xfrm>
            <a:off x="1801173" y="1843309"/>
            <a:ext cx="2231323" cy="307777"/>
          </a:xfrm>
          <a:prstGeom prst="rect">
            <a:avLst/>
          </a:prstGeom>
          <a:solidFill>
            <a:schemeClr val="accent1">
              <a:lumMod val="60000"/>
              <a:lumOff val="40000"/>
            </a:schemeClr>
          </a:solidFill>
        </p:spPr>
        <p:txBody>
          <a:bodyPr wrap="square" rtlCol="0">
            <a:spAutoFit/>
          </a:bodyPr>
          <a:lstStyle/>
          <a:p>
            <a:pPr algn="ctr"/>
            <a:r>
              <a:rPr lang="nl-NL" sz="1400" b="1" dirty="0" err="1">
                <a:solidFill>
                  <a:schemeClr val="tx2"/>
                </a:solidFill>
              </a:rPr>
              <a:t>Administrative</a:t>
            </a:r>
            <a:r>
              <a:rPr lang="nl-NL" sz="1400" b="1" dirty="0">
                <a:solidFill>
                  <a:schemeClr val="tx2"/>
                </a:solidFill>
              </a:rPr>
              <a:t> </a:t>
            </a:r>
            <a:r>
              <a:rPr lang="nl-NL" sz="1400" b="1" dirty="0" err="1">
                <a:solidFill>
                  <a:schemeClr val="tx2"/>
                </a:solidFill>
              </a:rPr>
              <a:t>world</a:t>
            </a:r>
            <a:endParaRPr lang="nl-NL" sz="1400" b="1" dirty="0">
              <a:solidFill>
                <a:schemeClr val="tx2"/>
              </a:solidFill>
            </a:endParaRPr>
          </a:p>
        </p:txBody>
      </p:sp>
      <p:sp>
        <p:nvSpPr>
          <p:cNvPr id="208" name="Tekstvak 207"/>
          <p:cNvSpPr txBox="1"/>
          <p:nvPr/>
        </p:nvSpPr>
        <p:spPr>
          <a:xfrm>
            <a:off x="5472656" y="1843309"/>
            <a:ext cx="2231323" cy="307777"/>
          </a:xfrm>
          <a:prstGeom prst="rect">
            <a:avLst/>
          </a:prstGeom>
          <a:solidFill>
            <a:srgbClr val="FFFF00"/>
          </a:solidFill>
        </p:spPr>
        <p:txBody>
          <a:bodyPr wrap="square" rtlCol="0">
            <a:spAutoFit/>
          </a:bodyPr>
          <a:lstStyle/>
          <a:p>
            <a:pPr algn="ctr"/>
            <a:r>
              <a:rPr lang="nl-NL" sz="1400" b="1" dirty="0">
                <a:solidFill>
                  <a:schemeClr val="tx2"/>
                </a:solidFill>
              </a:rPr>
              <a:t>Statistical </a:t>
            </a:r>
            <a:r>
              <a:rPr lang="nl-NL" sz="1400" b="1" dirty="0" err="1">
                <a:solidFill>
                  <a:schemeClr val="tx2"/>
                </a:solidFill>
              </a:rPr>
              <a:t>world</a:t>
            </a:r>
            <a:endParaRPr lang="nl-NL" sz="1400" b="1" dirty="0">
              <a:solidFill>
                <a:schemeClr val="tx2"/>
              </a:solidFill>
            </a:endParaRPr>
          </a:p>
        </p:txBody>
      </p:sp>
      <p:cxnSp>
        <p:nvCxnSpPr>
          <p:cNvPr id="15384" name="Rechte verbindingslijn 15383"/>
          <p:cNvCxnSpPr/>
          <p:nvPr/>
        </p:nvCxnSpPr>
        <p:spPr>
          <a:xfrm>
            <a:off x="5094490" y="1699292"/>
            <a:ext cx="0" cy="4320480"/>
          </a:xfrm>
          <a:prstGeom prst="line">
            <a:avLst/>
          </a:prstGeom>
        </p:spPr>
        <p:style>
          <a:lnRef idx="1">
            <a:schemeClr val="accent1"/>
          </a:lnRef>
          <a:fillRef idx="0">
            <a:schemeClr val="accent1"/>
          </a:fillRef>
          <a:effectRef idx="0">
            <a:schemeClr val="accent1"/>
          </a:effectRef>
          <a:fontRef idx="minor">
            <a:schemeClr val="tx1"/>
          </a:fontRef>
        </p:style>
      </p:cxnSp>
      <p:sp>
        <p:nvSpPr>
          <p:cNvPr id="221" name="Tekstvak 220"/>
          <p:cNvSpPr txBox="1"/>
          <p:nvPr/>
        </p:nvSpPr>
        <p:spPr>
          <a:xfrm>
            <a:off x="2881292" y="3903431"/>
            <a:ext cx="1376078" cy="738664"/>
          </a:xfrm>
          <a:prstGeom prst="rect">
            <a:avLst/>
          </a:prstGeom>
          <a:solidFill>
            <a:schemeClr val="accent1">
              <a:lumMod val="60000"/>
              <a:lumOff val="40000"/>
            </a:schemeClr>
          </a:solidFill>
        </p:spPr>
        <p:txBody>
          <a:bodyPr wrap="square" rtlCol="0">
            <a:spAutoFit/>
          </a:bodyPr>
          <a:lstStyle/>
          <a:p>
            <a:pPr algn="ctr"/>
            <a:r>
              <a:rPr lang="nl-NL" sz="1400" b="1" dirty="0">
                <a:solidFill>
                  <a:schemeClr val="tx2"/>
                </a:solidFill>
              </a:rPr>
              <a:t>Dutch </a:t>
            </a:r>
            <a:r>
              <a:rPr lang="nl-NL" sz="1400" b="1" dirty="0" err="1">
                <a:solidFill>
                  <a:schemeClr val="tx2"/>
                </a:solidFill>
              </a:rPr>
              <a:t>Administrative</a:t>
            </a:r>
            <a:r>
              <a:rPr lang="nl-NL" sz="1400" b="1" dirty="0">
                <a:solidFill>
                  <a:schemeClr val="tx2"/>
                </a:solidFill>
              </a:rPr>
              <a:t> Legal Unit (AU)</a:t>
            </a:r>
            <a:endParaRPr lang="nl-NL" sz="1400" b="1" dirty="0">
              <a:solidFill>
                <a:schemeClr val="tx2"/>
              </a:solidFill>
            </a:endParaRPr>
          </a:p>
        </p:txBody>
      </p:sp>
      <p:cxnSp>
        <p:nvCxnSpPr>
          <p:cNvPr id="227" name="Rechte verbindingslijn 226"/>
          <p:cNvCxnSpPr/>
          <p:nvPr/>
        </p:nvCxnSpPr>
        <p:spPr>
          <a:xfrm>
            <a:off x="2184784" y="2204864"/>
            <a:ext cx="751161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1" name="Rechte verbindingslijn met pijl 230"/>
          <p:cNvCxnSpPr>
            <a:stCxn id="206" idx="2"/>
          </p:cNvCxnSpPr>
          <p:nvPr/>
        </p:nvCxnSpPr>
        <p:spPr>
          <a:xfrm>
            <a:off x="3569332" y="3436544"/>
            <a:ext cx="0" cy="464833"/>
          </a:xfrm>
          <a:prstGeom prst="straightConnector1">
            <a:avLst/>
          </a:prstGeom>
          <a:ln w="15875">
            <a:tailEnd type="none"/>
          </a:ln>
        </p:spPr>
        <p:style>
          <a:lnRef idx="1">
            <a:schemeClr val="accent1"/>
          </a:lnRef>
          <a:fillRef idx="0">
            <a:schemeClr val="accent1"/>
          </a:fillRef>
          <a:effectRef idx="0">
            <a:schemeClr val="accent1"/>
          </a:effectRef>
          <a:fontRef idx="minor">
            <a:schemeClr val="tx1"/>
          </a:fontRef>
        </p:style>
      </p:cxnSp>
      <p:cxnSp>
        <p:nvCxnSpPr>
          <p:cNvPr id="234" name="Rechte verbindingslijn met pijl 233"/>
          <p:cNvCxnSpPr/>
          <p:nvPr/>
        </p:nvCxnSpPr>
        <p:spPr>
          <a:xfrm flipH="1">
            <a:off x="3488097" y="3829816"/>
            <a:ext cx="186879" cy="0"/>
          </a:xfrm>
          <a:prstGeom prst="straightConnector1">
            <a:avLst/>
          </a:prstGeom>
          <a:ln w="15875">
            <a:tailEnd type="none"/>
          </a:ln>
        </p:spPr>
        <p:style>
          <a:lnRef idx="1">
            <a:schemeClr val="accent1"/>
          </a:lnRef>
          <a:fillRef idx="0">
            <a:schemeClr val="accent1"/>
          </a:fillRef>
          <a:effectRef idx="0">
            <a:schemeClr val="accent1"/>
          </a:effectRef>
          <a:fontRef idx="minor">
            <a:schemeClr val="tx1"/>
          </a:fontRef>
        </p:style>
      </p:cxnSp>
      <p:grpSp>
        <p:nvGrpSpPr>
          <p:cNvPr id="32" name="Groep 31"/>
          <p:cNvGrpSpPr/>
          <p:nvPr/>
        </p:nvGrpSpPr>
        <p:grpSpPr>
          <a:xfrm>
            <a:off x="3384424" y="4651620"/>
            <a:ext cx="369565" cy="636958"/>
            <a:chOff x="3914403" y="2576018"/>
            <a:chExt cx="369565" cy="636958"/>
          </a:xfrm>
        </p:grpSpPr>
        <p:cxnSp>
          <p:nvCxnSpPr>
            <p:cNvPr id="33" name="Rechte verbindingslijn met pijl 32"/>
            <p:cNvCxnSpPr/>
            <p:nvPr/>
          </p:nvCxnSpPr>
          <p:spPr>
            <a:xfrm flipH="1">
              <a:off x="4106803" y="2576018"/>
              <a:ext cx="0" cy="636958"/>
            </a:xfrm>
            <a:prstGeom prst="straightConnector1">
              <a:avLst/>
            </a:prstGeom>
            <a:ln w="15875">
              <a:tailEnd type="none"/>
            </a:ln>
          </p:spPr>
          <p:style>
            <a:lnRef idx="1">
              <a:schemeClr val="accent1"/>
            </a:lnRef>
            <a:fillRef idx="0">
              <a:schemeClr val="accent1"/>
            </a:fillRef>
            <a:effectRef idx="0">
              <a:schemeClr val="accent1"/>
            </a:effectRef>
            <a:fontRef idx="minor">
              <a:schemeClr val="tx1"/>
            </a:fontRef>
          </p:style>
        </p:cxnSp>
        <p:cxnSp>
          <p:nvCxnSpPr>
            <p:cNvPr id="34" name="Rechte verbindingslijn met pijl 33"/>
            <p:cNvCxnSpPr/>
            <p:nvPr/>
          </p:nvCxnSpPr>
          <p:spPr>
            <a:xfrm>
              <a:off x="4106044" y="2936058"/>
              <a:ext cx="177924" cy="276918"/>
            </a:xfrm>
            <a:prstGeom prst="straightConnector1">
              <a:avLst/>
            </a:prstGeom>
            <a:ln w="15875">
              <a:tailEnd type="none"/>
            </a:ln>
          </p:spPr>
          <p:style>
            <a:lnRef idx="1">
              <a:schemeClr val="accent1"/>
            </a:lnRef>
            <a:fillRef idx="0">
              <a:schemeClr val="accent1"/>
            </a:fillRef>
            <a:effectRef idx="0">
              <a:schemeClr val="accent1"/>
            </a:effectRef>
            <a:fontRef idx="minor">
              <a:schemeClr val="tx1"/>
            </a:fontRef>
          </p:style>
        </p:cxnSp>
        <p:cxnSp>
          <p:nvCxnSpPr>
            <p:cNvPr id="35" name="Rechte verbindingslijn met pijl 34"/>
            <p:cNvCxnSpPr/>
            <p:nvPr/>
          </p:nvCxnSpPr>
          <p:spPr>
            <a:xfrm flipH="1">
              <a:off x="3914403" y="2943994"/>
              <a:ext cx="187449" cy="268982"/>
            </a:xfrm>
            <a:prstGeom prst="straightConnector1">
              <a:avLst/>
            </a:prstGeom>
            <a:ln w="15875">
              <a:tailEnd type="none"/>
            </a:ln>
          </p:spPr>
          <p:style>
            <a:lnRef idx="1">
              <a:schemeClr val="accent1"/>
            </a:lnRef>
            <a:fillRef idx="0">
              <a:schemeClr val="accent1"/>
            </a:fillRef>
            <a:effectRef idx="0">
              <a:schemeClr val="accent1"/>
            </a:effectRef>
            <a:fontRef idx="minor">
              <a:schemeClr val="tx1"/>
            </a:fontRef>
          </p:style>
        </p:cxnSp>
      </p:grpSp>
      <p:sp>
        <p:nvSpPr>
          <p:cNvPr id="37" name="Tekstvak 36"/>
          <p:cNvSpPr txBox="1"/>
          <p:nvPr/>
        </p:nvSpPr>
        <p:spPr>
          <a:xfrm>
            <a:off x="2889892" y="5299692"/>
            <a:ext cx="1376078" cy="523220"/>
          </a:xfrm>
          <a:prstGeom prst="rect">
            <a:avLst/>
          </a:prstGeom>
          <a:solidFill>
            <a:schemeClr val="accent1">
              <a:lumMod val="60000"/>
              <a:lumOff val="40000"/>
            </a:schemeClr>
          </a:solidFill>
        </p:spPr>
        <p:txBody>
          <a:bodyPr wrap="square" rtlCol="0">
            <a:spAutoFit/>
          </a:bodyPr>
          <a:lstStyle/>
          <a:p>
            <a:pPr algn="ctr"/>
            <a:r>
              <a:rPr lang="nl-NL" sz="1400" b="1" dirty="0">
                <a:solidFill>
                  <a:schemeClr val="tx2"/>
                </a:solidFill>
              </a:rPr>
              <a:t>Dutch </a:t>
            </a:r>
            <a:r>
              <a:rPr lang="nl-NL" sz="1400" b="1" dirty="0" err="1">
                <a:solidFill>
                  <a:schemeClr val="tx2"/>
                </a:solidFill>
              </a:rPr>
              <a:t>Admin</a:t>
            </a:r>
            <a:r>
              <a:rPr lang="nl-NL" sz="1400" b="1" dirty="0">
                <a:solidFill>
                  <a:schemeClr val="tx2"/>
                </a:solidFill>
              </a:rPr>
              <a:t> </a:t>
            </a:r>
            <a:r>
              <a:rPr lang="nl-NL" sz="1400" b="1" dirty="0" err="1">
                <a:solidFill>
                  <a:schemeClr val="tx2"/>
                </a:solidFill>
              </a:rPr>
              <a:t>Local</a:t>
            </a:r>
            <a:r>
              <a:rPr lang="nl-NL" sz="1400" b="1" dirty="0">
                <a:solidFill>
                  <a:schemeClr val="tx2"/>
                </a:solidFill>
              </a:rPr>
              <a:t> Unit (ALU)</a:t>
            </a:r>
            <a:endParaRPr lang="nl-NL" sz="1400" b="1" dirty="0">
              <a:solidFill>
                <a:schemeClr val="tx2"/>
              </a:solidFill>
            </a:endParaRPr>
          </a:p>
        </p:txBody>
      </p:sp>
      <p:sp>
        <p:nvSpPr>
          <p:cNvPr id="45" name="Tekstvak 44"/>
          <p:cNvSpPr txBox="1"/>
          <p:nvPr/>
        </p:nvSpPr>
        <p:spPr>
          <a:xfrm>
            <a:off x="985375" y="3912956"/>
            <a:ext cx="1376078" cy="523220"/>
          </a:xfrm>
          <a:prstGeom prst="rect">
            <a:avLst/>
          </a:prstGeom>
          <a:solidFill>
            <a:schemeClr val="accent1">
              <a:lumMod val="60000"/>
              <a:lumOff val="40000"/>
            </a:schemeClr>
          </a:solidFill>
        </p:spPr>
        <p:txBody>
          <a:bodyPr wrap="square" rtlCol="0">
            <a:spAutoFit/>
          </a:bodyPr>
          <a:lstStyle/>
          <a:p>
            <a:pPr algn="ctr"/>
            <a:r>
              <a:rPr lang="nl-NL" sz="1400" b="1" dirty="0">
                <a:solidFill>
                  <a:schemeClr val="tx2"/>
                </a:solidFill>
              </a:rPr>
              <a:t>Dutch Legal  </a:t>
            </a:r>
            <a:r>
              <a:rPr lang="nl-NL" sz="1400" b="1" dirty="0" err="1">
                <a:solidFill>
                  <a:schemeClr val="tx2"/>
                </a:solidFill>
              </a:rPr>
              <a:t>Local</a:t>
            </a:r>
            <a:r>
              <a:rPr lang="nl-NL" sz="1400" b="1" dirty="0">
                <a:solidFill>
                  <a:schemeClr val="tx2"/>
                </a:solidFill>
              </a:rPr>
              <a:t> Unit (LLU)</a:t>
            </a:r>
            <a:endParaRPr lang="nl-NL" sz="1400" b="1" dirty="0">
              <a:solidFill>
                <a:schemeClr val="tx2"/>
              </a:solidFill>
            </a:endParaRPr>
          </a:p>
        </p:txBody>
      </p:sp>
      <p:cxnSp>
        <p:nvCxnSpPr>
          <p:cNvPr id="11" name="Rechte verbindingslijn 10"/>
          <p:cNvCxnSpPr>
            <a:stCxn id="45" idx="2"/>
            <a:endCxn id="37" idx="1"/>
          </p:cNvCxnSpPr>
          <p:nvPr/>
        </p:nvCxnSpPr>
        <p:spPr>
          <a:xfrm rot="16200000" flipH="1">
            <a:off x="1772951" y="4552083"/>
            <a:ext cx="1017404" cy="1216478"/>
          </a:xfrm>
          <a:prstGeom prst="bentConnector2">
            <a:avLst/>
          </a:prstGeom>
          <a:ln w="19050"/>
        </p:spPr>
        <p:style>
          <a:lnRef idx="1">
            <a:schemeClr val="accent1"/>
          </a:lnRef>
          <a:fillRef idx="0">
            <a:schemeClr val="accent1"/>
          </a:fillRef>
          <a:effectRef idx="0">
            <a:schemeClr val="accent1"/>
          </a:effectRef>
          <a:fontRef idx="minor">
            <a:schemeClr val="tx1"/>
          </a:fontRef>
        </p:style>
      </p:cxnSp>
      <p:cxnSp>
        <p:nvCxnSpPr>
          <p:cNvPr id="14" name="Rechte verbindingslijn 13"/>
          <p:cNvCxnSpPr>
            <a:stCxn id="45" idx="3"/>
            <a:endCxn id="221" idx="1"/>
          </p:cNvCxnSpPr>
          <p:nvPr/>
        </p:nvCxnSpPr>
        <p:spPr>
          <a:xfrm flipV="1">
            <a:off x="2361454" y="4272763"/>
            <a:ext cx="519839" cy="0"/>
          </a:xfrm>
          <a:prstGeom prst="line">
            <a:avLst/>
          </a:prstGeom>
          <a:ln w="19050"/>
        </p:spPr>
        <p:style>
          <a:lnRef idx="1">
            <a:schemeClr val="accent1"/>
          </a:lnRef>
          <a:fillRef idx="0">
            <a:schemeClr val="accent1"/>
          </a:fillRef>
          <a:effectRef idx="0">
            <a:schemeClr val="accent1"/>
          </a:effectRef>
          <a:fontRef idx="minor">
            <a:schemeClr val="tx1"/>
          </a:fontRef>
        </p:style>
      </p:cxnSp>
      <p:grpSp>
        <p:nvGrpSpPr>
          <p:cNvPr id="52" name="Groep 51"/>
          <p:cNvGrpSpPr/>
          <p:nvPr/>
        </p:nvGrpSpPr>
        <p:grpSpPr>
          <a:xfrm rot="10800000">
            <a:off x="1673414" y="2947705"/>
            <a:ext cx="1216477" cy="205567"/>
            <a:chOff x="2635712" y="2625838"/>
            <a:chExt cx="1429662" cy="205567"/>
          </a:xfrm>
        </p:grpSpPr>
        <p:cxnSp>
          <p:nvCxnSpPr>
            <p:cNvPr id="53" name="Rechte verbindingslijn met pijl 52"/>
            <p:cNvCxnSpPr/>
            <p:nvPr/>
          </p:nvCxnSpPr>
          <p:spPr>
            <a:xfrm rot="10800000">
              <a:off x="2635712" y="2733435"/>
              <a:ext cx="1429662" cy="16563"/>
            </a:xfrm>
            <a:prstGeom prst="straightConnector1">
              <a:avLst/>
            </a:prstGeom>
            <a:ln w="15875">
              <a:tailEnd type="none"/>
            </a:ln>
          </p:spPr>
          <p:style>
            <a:lnRef idx="1">
              <a:schemeClr val="accent1"/>
            </a:lnRef>
            <a:fillRef idx="0">
              <a:schemeClr val="accent1"/>
            </a:fillRef>
            <a:effectRef idx="0">
              <a:schemeClr val="accent1"/>
            </a:effectRef>
            <a:fontRef idx="minor">
              <a:schemeClr val="tx1"/>
            </a:fontRef>
          </p:style>
        </p:cxnSp>
        <p:cxnSp>
          <p:nvCxnSpPr>
            <p:cNvPr id="56" name="Rechte verbindingslijn met pijl 55"/>
            <p:cNvCxnSpPr/>
            <p:nvPr/>
          </p:nvCxnSpPr>
          <p:spPr>
            <a:xfrm rot="5400000" flipH="1">
              <a:off x="2713375" y="2728622"/>
              <a:ext cx="205567" cy="0"/>
            </a:xfrm>
            <a:prstGeom prst="straightConnector1">
              <a:avLst/>
            </a:prstGeom>
            <a:ln w="15875">
              <a:tailEnd type="none"/>
            </a:ln>
          </p:spPr>
          <p:style>
            <a:lnRef idx="1">
              <a:schemeClr val="accent1"/>
            </a:lnRef>
            <a:fillRef idx="0">
              <a:schemeClr val="accent1"/>
            </a:fillRef>
            <a:effectRef idx="0">
              <a:schemeClr val="accent1"/>
            </a:effectRef>
            <a:fontRef idx="minor">
              <a:schemeClr val="tx1"/>
            </a:fontRef>
          </p:style>
        </p:cxnSp>
      </p:grpSp>
      <p:grpSp>
        <p:nvGrpSpPr>
          <p:cNvPr id="60" name="Groep 59"/>
          <p:cNvGrpSpPr/>
          <p:nvPr/>
        </p:nvGrpSpPr>
        <p:grpSpPr>
          <a:xfrm>
            <a:off x="1498156" y="3032805"/>
            <a:ext cx="369565" cy="880151"/>
            <a:chOff x="3914403" y="2576018"/>
            <a:chExt cx="369565" cy="636958"/>
          </a:xfrm>
        </p:grpSpPr>
        <p:cxnSp>
          <p:nvCxnSpPr>
            <p:cNvPr id="61" name="Rechte verbindingslijn met pijl 60"/>
            <p:cNvCxnSpPr/>
            <p:nvPr/>
          </p:nvCxnSpPr>
          <p:spPr>
            <a:xfrm flipH="1">
              <a:off x="4106803" y="2576018"/>
              <a:ext cx="0" cy="636958"/>
            </a:xfrm>
            <a:prstGeom prst="straightConnector1">
              <a:avLst/>
            </a:prstGeom>
            <a:ln w="15875">
              <a:tailEnd type="none"/>
            </a:ln>
          </p:spPr>
          <p:style>
            <a:lnRef idx="1">
              <a:schemeClr val="accent1"/>
            </a:lnRef>
            <a:fillRef idx="0">
              <a:schemeClr val="accent1"/>
            </a:fillRef>
            <a:effectRef idx="0">
              <a:schemeClr val="accent1"/>
            </a:effectRef>
            <a:fontRef idx="minor">
              <a:schemeClr val="tx1"/>
            </a:fontRef>
          </p:style>
        </p:cxnSp>
        <p:cxnSp>
          <p:nvCxnSpPr>
            <p:cNvPr id="62" name="Rechte verbindingslijn met pijl 61"/>
            <p:cNvCxnSpPr/>
            <p:nvPr/>
          </p:nvCxnSpPr>
          <p:spPr>
            <a:xfrm>
              <a:off x="4106044" y="2936058"/>
              <a:ext cx="177924" cy="276918"/>
            </a:xfrm>
            <a:prstGeom prst="straightConnector1">
              <a:avLst/>
            </a:prstGeom>
            <a:ln w="15875">
              <a:tailEnd type="none"/>
            </a:ln>
          </p:spPr>
          <p:style>
            <a:lnRef idx="1">
              <a:schemeClr val="accent1"/>
            </a:lnRef>
            <a:fillRef idx="0">
              <a:schemeClr val="accent1"/>
            </a:fillRef>
            <a:effectRef idx="0">
              <a:schemeClr val="accent1"/>
            </a:effectRef>
            <a:fontRef idx="minor">
              <a:schemeClr val="tx1"/>
            </a:fontRef>
          </p:style>
        </p:cxnSp>
        <p:cxnSp>
          <p:nvCxnSpPr>
            <p:cNvPr id="63" name="Rechte verbindingslijn met pijl 62"/>
            <p:cNvCxnSpPr/>
            <p:nvPr/>
          </p:nvCxnSpPr>
          <p:spPr>
            <a:xfrm flipH="1">
              <a:off x="3914403" y="2943994"/>
              <a:ext cx="187449" cy="268982"/>
            </a:xfrm>
            <a:prstGeom prst="straightConnector1">
              <a:avLst/>
            </a:prstGeom>
            <a:ln w="15875">
              <a:tailEnd type="none"/>
            </a:ln>
          </p:spPr>
          <p:style>
            <a:lnRef idx="1">
              <a:schemeClr val="accent1"/>
            </a:lnRef>
            <a:fillRef idx="0">
              <a:schemeClr val="accent1"/>
            </a:fillRef>
            <a:effectRef idx="0">
              <a:schemeClr val="accent1"/>
            </a:effectRef>
            <a:fontRef idx="minor">
              <a:schemeClr val="tx1"/>
            </a:fontRef>
          </p:style>
        </p:cxnSp>
        <p:cxnSp>
          <p:nvCxnSpPr>
            <p:cNvPr id="64" name="Rechte verbindingslijn met pijl 63"/>
            <p:cNvCxnSpPr/>
            <p:nvPr/>
          </p:nvCxnSpPr>
          <p:spPr>
            <a:xfrm flipH="1">
              <a:off x="4018076" y="2942891"/>
              <a:ext cx="186879" cy="0"/>
            </a:xfrm>
            <a:prstGeom prst="straightConnector1">
              <a:avLst/>
            </a:prstGeom>
            <a:ln w="15875">
              <a:tailEnd type="none"/>
            </a:ln>
          </p:spPr>
          <p:style>
            <a:lnRef idx="1">
              <a:schemeClr val="accent1"/>
            </a:lnRef>
            <a:fillRef idx="0">
              <a:schemeClr val="accent1"/>
            </a:fillRef>
            <a:effectRef idx="0">
              <a:schemeClr val="accent1"/>
            </a:effectRef>
            <a:fontRef idx="minor">
              <a:schemeClr val="tx1"/>
            </a:fontRef>
          </p:style>
        </p:cxnSp>
      </p:grpSp>
      <p:sp>
        <p:nvSpPr>
          <p:cNvPr id="18" name="Ovaal 17"/>
          <p:cNvSpPr/>
          <p:nvPr/>
        </p:nvSpPr>
        <p:spPr>
          <a:xfrm>
            <a:off x="3516671" y="4896219"/>
            <a:ext cx="108000" cy="1080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66" name="Rechte verbindingslijn met pijl 65"/>
          <p:cNvCxnSpPr/>
          <p:nvPr/>
        </p:nvCxnSpPr>
        <p:spPr>
          <a:xfrm flipH="1">
            <a:off x="3480244" y="5021185"/>
            <a:ext cx="186879" cy="0"/>
          </a:xfrm>
          <a:prstGeom prst="straightConnector1">
            <a:avLst/>
          </a:prstGeom>
          <a:ln w="15875">
            <a:tailEnd type="none"/>
          </a:ln>
        </p:spPr>
        <p:style>
          <a:lnRef idx="1">
            <a:schemeClr val="accent1"/>
          </a:lnRef>
          <a:fillRef idx="0">
            <a:schemeClr val="accent1"/>
          </a:fillRef>
          <a:effectRef idx="0">
            <a:schemeClr val="accent1"/>
          </a:effectRef>
          <a:fontRef idx="minor">
            <a:schemeClr val="tx1"/>
          </a:fontRef>
        </p:style>
      </p:cxnSp>
      <p:cxnSp>
        <p:nvCxnSpPr>
          <p:cNvPr id="68" name="Rechte verbindingslijn met pijl 67"/>
          <p:cNvCxnSpPr/>
          <p:nvPr/>
        </p:nvCxnSpPr>
        <p:spPr>
          <a:xfrm flipV="1">
            <a:off x="2434603" y="4181473"/>
            <a:ext cx="1" cy="206499"/>
          </a:xfrm>
          <a:prstGeom prst="straightConnector1">
            <a:avLst/>
          </a:prstGeom>
          <a:ln w="15875">
            <a:tailEnd type="none"/>
          </a:ln>
        </p:spPr>
        <p:style>
          <a:lnRef idx="1">
            <a:schemeClr val="accent1"/>
          </a:lnRef>
          <a:fillRef idx="0">
            <a:schemeClr val="accent1"/>
          </a:fillRef>
          <a:effectRef idx="0">
            <a:schemeClr val="accent1"/>
          </a:effectRef>
          <a:fontRef idx="minor">
            <a:schemeClr val="tx1"/>
          </a:fontRef>
        </p:style>
      </p:cxnSp>
      <p:sp>
        <p:nvSpPr>
          <p:cNvPr id="70" name="Ovaal 69"/>
          <p:cNvSpPr/>
          <p:nvPr/>
        </p:nvSpPr>
        <p:spPr>
          <a:xfrm>
            <a:off x="2700359" y="5614215"/>
            <a:ext cx="108000" cy="1080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71" name="Rechte verbindingslijn met pijl 70"/>
          <p:cNvCxnSpPr/>
          <p:nvPr/>
        </p:nvCxnSpPr>
        <p:spPr>
          <a:xfrm flipH="1">
            <a:off x="1582935" y="4738486"/>
            <a:ext cx="186879" cy="0"/>
          </a:xfrm>
          <a:prstGeom prst="straightConnector1">
            <a:avLst/>
          </a:prstGeom>
          <a:ln w="15875">
            <a:tailEnd type="none"/>
          </a:ln>
        </p:spPr>
        <p:style>
          <a:lnRef idx="1">
            <a:schemeClr val="accent1"/>
          </a:lnRef>
          <a:fillRef idx="0">
            <a:schemeClr val="accent1"/>
          </a:fillRef>
          <a:effectRef idx="0">
            <a:schemeClr val="accent1"/>
          </a:effectRef>
          <a:fontRef idx="minor">
            <a:schemeClr val="tx1"/>
          </a:fontRef>
        </p:style>
      </p:cxnSp>
      <p:cxnSp>
        <p:nvCxnSpPr>
          <p:cNvPr id="72" name="Rechte verbindingslijn met pijl 71"/>
          <p:cNvCxnSpPr/>
          <p:nvPr/>
        </p:nvCxnSpPr>
        <p:spPr>
          <a:xfrm flipV="1">
            <a:off x="2692918" y="5558009"/>
            <a:ext cx="1" cy="206499"/>
          </a:xfrm>
          <a:prstGeom prst="straightConnector1">
            <a:avLst/>
          </a:prstGeom>
          <a:ln w="15875">
            <a:tailEnd type="none"/>
          </a:ln>
        </p:spPr>
        <p:style>
          <a:lnRef idx="1">
            <a:schemeClr val="accent1"/>
          </a:lnRef>
          <a:fillRef idx="0">
            <a:schemeClr val="accent1"/>
          </a:fillRef>
          <a:effectRef idx="0">
            <a:schemeClr val="accent1"/>
          </a:effectRef>
          <a:fontRef idx="minor">
            <a:schemeClr val="tx1"/>
          </a:fontRef>
        </p:style>
      </p:cxnSp>
      <p:cxnSp>
        <p:nvCxnSpPr>
          <p:cNvPr id="75" name="Rechte verbindingslijn met pijl 74"/>
          <p:cNvCxnSpPr/>
          <p:nvPr/>
        </p:nvCxnSpPr>
        <p:spPr>
          <a:xfrm flipV="1">
            <a:off x="2798527" y="4181473"/>
            <a:ext cx="1" cy="206499"/>
          </a:xfrm>
          <a:prstGeom prst="straightConnector1">
            <a:avLst/>
          </a:prstGeom>
          <a:ln w="15875">
            <a:tailEnd type="none"/>
          </a:ln>
        </p:spPr>
        <p:style>
          <a:lnRef idx="1">
            <a:schemeClr val="accent1"/>
          </a:lnRef>
          <a:fillRef idx="0">
            <a:schemeClr val="accent1"/>
          </a:fillRef>
          <a:effectRef idx="0">
            <a:schemeClr val="accent1"/>
          </a:effectRef>
          <a:fontRef idx="minor">
            <a:schemeClr val="tx1"/>
          </a:fontRef>
        </p:style>
      </p:cxnSp>
      <p:cxnSp>
        <p:nvCxnSpPr>
          <p:cNvPr id="76" name="Rechte verbindingslijn met pijl 75"/>
          <p:cNvCxnSpPr/>
          <p:nvPr/>
        </p:nvCxnSpPr>
        <p:spPr>
          <a:xfrm flipH="1">
            <a:off x="3475482" y="4723628"/>
            <a:ext cx="186879" cy="0"/>
          </a:xfrm>
          <a:prstGeom prst="straightConnector1">
            <a:avLst/>
          </a:prstGeom>
          <a:ln w="15875">
            <a:tailEnd type="none"/>
          </a:ln>
        </p:spPr>
        <p:style>
          <a:lnRef idx="1">
            <a:schemeClr val="accent1"/>
          </a:lnRef>
          <a:fillRef idx="0">
            <a:schemeClr val="accent1"/>
          </a:fillRef>
          <a:effectRef idx="0">
            <a:schemeClr val="accent1"/>
          </a:effectRef>
          <a:fontRef idx="minor">
            <a:schemeClr val="tx1"/>
          </a:fontRef>
        </p:style>
      </p:cxnSp>
      <p:cxnSp>
        <p:nvCxnSpPr>
          <p:cNvPr id="77" name="Rechte verbindingslijn met pijl 76"/>
          <p:cNvCxnSpPr/>
          <p:nvPr/>
        </p:nvCxnSpPr>
        <p:spPr>
          <a:xfrm flipH="1">
            <a:off x="3485007" y="3528067"/>
            <a:ext cx="186879" cy="0"/>
          </a:xfrm>
          <a:prstGeom prst="straightConnector1">
            <a:avLst/>
          </a:prstGeom>
          <a:ln w="15875">
            <a:tailEnd type="none"/>
          </a:ln>
        </p:spPr>
        <p:style>
          <a:lnRef idx="1">
            <a:schemeClr val="accent1"/>
          </a:lnRef>
          <a:fillRef idx="0">
            <a:schemeClr val="accent1"/>
          </a:fillRef>
          <a:effectRef idx="0">
            <a:schemeClr val="accent1"/>
          </a:effectRef>
          <a:fontRef idx="minor">
            <a:schemeClr val="tx1"/>
          </a:fontRef>
        </p:style>
      </p:cxnSp>
      <p:cxnSp>
        <p:nvCxnSpPr>
          <p:cNvPr id="81" name="Rechte verbindingslijn met pijl 80"/>
          <p:cNvCxnSpPr/>
          <p:nvPr/>
        </p:nvCxnSpPr>
        <p:spPr>
          <a:xfrm flipH="1">
            <a:off x="6504580" y="3528067"/>
            <a:ext cx="186879" cy="0"/>
          </a:xfrm>
          <a:prstGeom prst="straightConnector1">
            <a:avLst/>
          </a:prstGeom>
          <a:ln w="15875">
            <a:tailEnd type="none"/>
          </a:ln>
        </p:spPr>
        <p:style>
          <a:lnRef idx="1">
            <a:schemeClr val="accent1"/>
          </a:lnRef>
          <a:fillRef idx="0">
            <a:schemeClr val="accent1"/>
          </a:fillRef>
          <a:effectRef idx="0">
            <a:schemeClr val="accent1"/>
          </a:effectRef>
          <a:fontRef idx="minor">
            <a:schemeClr val="tx1"/>
          </a:fontRef>
        </p:style>
      </p:cxnSp>
      <p:cxnSp>
        <p:nvCxnSpPr>
          <p:cNvPr id="82" name="Rechte verbindingslijn met pijl 81"/>
          <p:cNvCxnSpPr/>
          <p:nvPr/>
        </p:nvCxnSpPr>
        <p:spPr>
          <a:xfrm flipH="1">
            <a:off x="6514676" y="4809353"/>
            <a:ext cx="186879" cy="0"/>
          </a:xfrm>
          <a:prstGeom prst="straightConnector1">
            <a:avLst/>
          </a:prstGeom>
          <a:ln w="15875">
            <a:tailEnd type="none"/>
          </a:ln>
        </p:spPr>
        <p:style>
          <a:lnRef idx="1">
            <a:schemeClr val="accent1"/>
          </a:lnRef>
          <a:fillRef idx="0">
            <a:schemeClr val="accent1"/>
          </a:fillRef>
          <a:effectRef idx="0">
            <a:schemeClr val="accent1"/>
          </a:effectRef>
          <a:fontRef idx="minor">
            <a:schemeClr val="tx1"/>
          </a:fontRef>
        </p:style>
      </p:cxnSp>
      <p:cxnSp>
        <p:nvCxnSpPr>
          <p:cNvPr id="73" name="Rechte verbindingslijn met pijl 72"/>
          <p:cNvCxnSpPr/>
          <p:nvPr/>
        </p:nvCxnSpPr>
        <p:spPr>
          <a:xfrm rot="5400000" flipH="1">
            <a:off x="5657904" y="3036668"/>
            <a:ext cx="205567" cy="0"/>
          </a:xfrm>
          <a:prstGeom prst="straightConnector1">
            <a:avLst/>
          </a:prstGeom>
          <a:ln w="15875">
            <a:tailEnd type="none"/>
          </a:ln>
        </p:spPr>
        <p:style>
          <a:lnRef idx="1">
            <a:schemeClr val="accent1"/>
          </a:lnRef>
          <a:fillRef idx="0">
            <a:schemeClr val="accent1"/>
          </a:fillRef>
          <a:effectRef idx="0">
            <a:schemeClr val="accent1"/>
          </a:effectRef>
          <a:fontRef idx="minor">
            <a:schemeClr val="tx1"/>
          </a:fontRef>
        </p:style>
      </p:cxnSp>
      <p:cxnSp>
        <p:nvCxnSpPr>
          <p:cNvPr id="6" name="Gebogen verbindingslijn 5"/>
          <p:cNvCxnSpPr>
            <a:endCxn id="172" idx="1"/>
          </p:cNvCxnSpPr>
          <p:nvPr/>
        </p:nvCxnSpPr>
        <p:spPr>
          <a:xfrm rot="16200000" flipH="1">
            <a:off x="4588594" y="3036687"/>
            <a:ext cx="1339158" cy="1296060"/>
          </a:xfrm>
          <a:prstGeom prst="bentConnector2">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102123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err="1" smtClean="0"/>
              <a:t>Definitions</a:t>
            </a:r>
            <a:r>
              <a:rPr lang="nl-NL" dirty="0" smtClean="0"/>
              <a:t> </a:t>
            </a:r>
            <a:endParaRPr lang="nl-NL" dirty="0"/>
          </a:p>
        </p:txBody>
      </p:sp>
      <p:sp>
        <p:nvSpPr>
          <p:cNvPr id="4" name="Tijdelijke aanduiding voor dianummer 3"/>
          <p:cNvSpPr>
            <a:spLocks noGrp="1"/>
          </p:cNvSpPr>
          <p:nvPr>
            <p:ph type="sldNum" sz="quarter" idx="12"/>
          </p:nvPr>
        </p:nvSpPr>
        <p:spPr>
          <a:prstGeom prst="rect">
            <a:avLst/>
          </a:prstGeom>
        </p:spPr>
        <p:txBody>
          <a:bodyPr/>
          <a:lstStyle/>
          <a:p>
            <a:fld id="{845CA951-4815-4987-9CD6-BB5D6648C0B5}" type="slidenum">
              <a:rPr lang="nl-NL" smtClean="0"/>
              <a:pPr/>
              <a:t>4</a:t>
            </a:fld>
            <a:endParaRPr lang="nl-NL" dirty="0"/>
          </a:p>
        </p:txBody>
      </p:sp>
      <p:graphicFrame>
        <p:nvGraphicFramePr>
          <p:cNvPr id="6" name="Diagram 5"/>
          <p:cNvGraphicFramePr/>
          <p:nvPr>
            <p:extLst>
              <p:ext uri="{D42A27DB-BD31-4B8C-83A1-F6EECF244321}">
                <p14:modId xmlns:p14="http://schemas.microsoft.com/office/powerpoint/2010/main" val="1776391660"/>
              </p:ext>
            </p:extLst>
          </p:nvPr>
        </p:nvGraphicFramePr>
        <p:xfrm>
          <a:off x="888648" y="1484784"/>
          <a:ext cx="7920880" cy="43204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852327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a:xfrm>
            <a:off x="696340" y="6275800"/>
            <a:ext cx="2743200" cy="365125"/>
          </a:xfrm>
        </p:spPr>
        <p:txBody>
          <a:bodyPr/>
          <a:lstStyle/>
          <a:p>
            <a:pPr algn="l"/>
            <a:fld id="{48F63A3B-78C7-47BE-AE5E-E10140E04643}" type="slidenum">
              <a:rPr lang="en-US" sz="2000" noProof="0"/>
              <a:pPr algn="l"/>
              <a:t>5</a:t>
            </a:fld>
            <a:endParaRPr lang="en-US" sz="2000" noProof="0" dirty="0"/>
          </a:p>
        </p:txBody>
      </p:sp>
      <p:pic>
        <p:nvPicPr>
          <p:cNvPr id="2052" name="Picture 4" descr="Mt Fuji and Tokyo Skyline – poster van hoge kwaliteit – Photowal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66883" y="139683"/>
            <a:ext cx="8230526" cy="5918866"/>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1"/>
          <p:cNvSpPr/>
          <p:nvPr/>
        </p:nvSpPr>
        <p:spPr>
          <a:xfrm>
            <a:off x="3778625" y="130629"/>
            <a:ext cx="8413376" cy="6046334"/>
          </a:xfrm>
          <a:prstGeom prst="rect">
            <a:avLst/>
          </a:prstGeom>
          <a:gradFill>
            <a:gsLst>
              <a:gs pos="20000">
                <a:schemeClr val="accent1">
                  <a:lumMod val="0"/>
                  <a:lumOff val="100000"/>
                </a:schemeClr>
              </a:gs>
              <a:gs pos="44000">
                <a:srgbClr val="FFFFFF">
                  <a:alpha val="85000"/>
                </a:srgbClr>
              </a:gs>
              <a:gs pos="79000">
                <a:schemeClr val="accent1">
                  <a:lumMod val="0"/>
                  <a:lumOff val="100000"/>
                  <a:alpha val="20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tel 1"/>
          <p:cNvSpPr>
            <a:spLocks noGrp="1"/>
          </p:cNvSpPr>
          <p:nvPr>
            <p:ph type="title"/>
          </p:nvPr>
        </p:nvSpPr>
        <p:spPr/>
        <p:txBody>
          <a:bodyPr/>
          <a:lstStyle/>
          <a:p>
            <a:r>
              <a:rPr lang="en-US" dirty="0" smtClean="0"/>
              <a:t>Defining a profiling population</a:t>
            </a:r>
            <a:endParaRPr lang="en-US" dirty="0"/>
          </a:p>
        </p:txBody>
      </p:sp>
      <p:sp>
        <p:nvSpPr>
          <p:cNvPr id="3" name="Tijdelijke aanduiding voor inhoud 2"/>
          <p:cNvSpPr>
            <a:spLocks noGrp="1"/>
          </p:cNvSpPr>
          <p:nvPr>
            <p:ph idx="1"/>
          </p:nvPr>
        </p:nvSpPr>
        <p:spPr/>
        <p:txBody>
          <a:bodyPr>
            <a:normAutofit fontScale="92500" lnSpcReduction="20000"/>
          </a:bodyPr>
          <a:lstStyle/>
          <a:p>
            <a:pPr>
              <a:lnSpc>
                <a:spcPct val="134000"/>
              </a:lnSpc>
              <a:spcBef>
                <a:spcPts val="0"/>
              </a:spcBef>
              <a:defRPr/>
            </a:pPr>
            <a:r>
              <a:rPr lang="en-US" dirty="0" smtClean="0"/>
              <a:t>Kind of unit</a:t>
            </a:r>
          </a:p>
          <a:p>
            <a:pPr marL="662940" lvl="1" indent="-342900">
              <a:lnSpc>
                <a:spcPct val="134000"/>
              </a:lnSpc>
              <a:spcBef>
                <a:spcPts val="0"/>
              </a:spcBef>
              <a:defRPr/>
            </a:pPr>
            <a:r>
              <a:rPr lang="en-US" dirty="0" smtClean="0"/>
              <a:t>SN: EG</a:t>
            </a:r>
          </a:p>
          <a:p>
            <a:pPr>
              <a:lnSpc>
                <a:spcPct val="134000"/>
              </a:lnSpc>
              <a:spcBef>
                <a:spcPts val="0"/>
              </a:spcBef>
              <a:defRPr/>
            </a:pPr>
            <a:r>
              <a:rPr lang="en-US" dirty="0" smtClean="0"/>
              <a:t>Which units:</a:t>
            </a:r>
          </a:p>
          <a:p>
            <a:pPr marL="662940" lvl="1" indent="-342900">
              <a:lnSpc>
                <a:spcPct val="134000"/>
              </a:lnSpc>
              <a:spcBef>
                <a:spcPts val="0"/>
              </a:spcBef>
              <a:defRPr/>
            </a:pPr>
            <a:r>
              <a:rPr lang="en-US" dirty="0" smtClean="0"/>
              <a:t>Importance of the unit for statistics</a:t>
            </a:r>
          </a:p>
          <a:p>
            <a:pPr marL="662940" lvl="1" indent="-342900">
              <a:lnSpc>
                <a:spcPct val="134000"/>
              </a:lnSpc>
              <a:spcBef>
                <a:spcPts val="0"/>
              </a:spcBef>
              <a:defRPr/>
            </a:pPr>
            <a:r>
              <a:rPr lang="en-US" dirty="0" smtClean="0"/>
              <a:t>Complexity of the maintenance of the unit</a:t>
            </a:r>
          </a:p>
          <a:p>
            <a:pPr marL="662940" lvl="1" indent="-342900">
              <a:lnSpc>
                <a:spcPct val="134000"/>
              </a:lnSpc>
              <a:spcBef>
                <a:spcPts val="0"/>
              </a:spcBef>
              <a:defRPr/>
            </a:pPr>
            <a:r>
              <a:rPr lang="en-US" dirty="0" smtClean="0"/>
              <a:t>Quality of the automated process to derive units</a:t>
            </a:r>
          </a:p>
          <a:p>
            <a:pPr marL="982980" lvl="2" indent="-342900">
              <a:lnSpc>
                <a:spcPct val="134000"/>
              </a:lnSpc>
              <a:spcBef>
                <a:spcPts val="0"/>
              </a:spcBef>
              <a:defRPr/>
            </a:pPr>
            <a:r>
              <a:rPr lang="en-US" dirty="0" smtClean="0"/>
              <a:t>Low quality area’s (ISIC, inst. sector, legal form) or unstable units.</a:t>
            </a:r>
          </a:p>
          <a:p>
            <a:pPr>
              <a:lnSpc>
                <a:spcPct val="134000"/>
              </a:lnSpc>
              <a:spcBef>
                <a:spcPts val="0"/>
              </a:spcBef>
              <a:defRPr/>
            </a:pPr>
            <a:r>
              <a:rPr lang="en-US" dirty="0" smtClean="0"/>
              <a:t>How many units:</a:t>
            </a:r>
          </a:p>
          <a:p>
            <a:pPr marL="662940" lvl="1" indent="-342900">
              <a:lnSpc>
                <a:spcPct val="134000"/>
              </a:lnSpc>
              <a:spcBef>
                <a:spcPts val="0"/>
              </a:spcBef>
              <a:defRPr/>
            </a:pPr>
            <a:r>
              <a:rPr lang="en-US" dirty="0" smtClean="0"/>
              <a:t>Budget, staff</a:t>
            </a:r>
          </a:p>
          <a:p>
            <a:pPr marL="662940" lvl="1" indent="-342900">
              <a:lnSpc>
                <a:spcPct val="134000"/>
              </a:lnSpc>
              <a:spcBef>
                <a:spcPts val="0"/>
              </a:spcBef>
              <a:defRPr/>
            </a:pPr>
            <a:r>
              <a:rPr lang="en-US" dirty="0" smtClean="0"/>
              <a:t>Frequency of updating the register / profiles</a:t>
            </a:r>
          </a:p>
          <a:p>
            <a:endParaRPr lang="en-US" dirty="0"/>
          </a:p>
        </p:txBody>
      </p:sp>
    </p:spTree>
    <p:extLst>
      <p:ext uri="{BB962C8B-B14F-4D97-AF65-F5344CB8AC3E}">
        <p14:creationId xmlns:p14="http://schemas.microsoft.com/office/powerpoint/2010/main" val="3752127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Maintenance subgroups</a:t>
            </a:r>
            <a:endParaRPr lang="en-US" dirty="0"/>
          </a:p>
        </p:txBody>
      </p:sp>
      <p:sp>
        <p:nvSpPr>
          <p:cNvPr id="5" name="AutoShape 10"/>
          <p:cNvSpPr>
            <a:spLocks noChangeAspect="1" noChangeArrowheads="1" noTextEdit="1"/>
          </p:cNvSpPr>
          <p:nvPr/>
        </p:nvSpPr>
        <p:spPr bwMode="auto">
          <a:xfrm>
            <a:off x="1187622" y="1460665"/>
            <a:ext cx="8739849" cy="4726379"/>
          </a:xfrm>
          <a:prstGeom prst="rect">
            <a:avLst/>
          </a:prstGeom>
          <a:noFill/>
          <a:extLst/>
        </p:spPr>
        <p:txBody>
          <a:bodyPr vert="horz" wrap="square" lIns="91440" tIns="45720" rIns="91440" bIns="45720" numCol="1" anchor="t" anchorCtr="0" compatLnSpc="1">
            <a:prstTxWarp prst="textNoShape">
              <a:avLst/>
            </a:prstTxWarp>
          </a:bodyPr>
          <a:lstStyle/>
          <a:p>
            <a:endParaRPr lang="en-US" dirty="0"/>
          </a:p>
        </p:txBody>
      </p:sp>
      <p:sp>
        <p:nvSpPr>
          <p:cNvPr id="12" name="Ovaal 11"/>
          <p:cNvSpPr/>
          <p:nvPr/>
        </p:nvSpPr>
        <p:spPr>
          <a:xfrm>
            <a:off x="1187622" y="1579418"/>
            <a:ext cx="8455142" cy="4821382"/>
          </a:xfrm>
          <a:prstGeom prst="ellipse">
            <a:avLst/>
          </a:prstGeom>
          <a:solidFill>
            <a:srgbClr val="01719D"/>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kstvak 12"/>
          <p:cNvSpPr txBox="1"/>
          <p:nvPr/>
        </p:nvSpPr>
        <p:spPr>
          <a:xfrm>
            <a:off x="2470070" y="2101937"/>
            <a:ext cx="3716977" cy="523220"/>
          </a:xfrm>
          <a:prstGeom prst="rect">
            <a:avLst/>
          </a:prstGeom>
          <a:noFill/>
        </p:spPr>
        <p:txBody>
          <a:bodyPr wrap="square" rtlCol="0">
            <a:spAutoFit/>
          </a:bodyPr>
          <a:lstStyle/>
          <a:p>
            <a:r>
              <a:rPr lang="en-US" sz="2800" dirty="0" smtClean="0">
                <a:solidFill>
                  <a:schemeClr val="bg1"/>
                </a:solidFill>
              </a:rPr>
              <a:t>Automatic profiling</a:t>
            </a:r>
            <a:endParaRPr lang="en-US" sz="2800" dirty="0">
              <a:solidFill>
                <a:schemeClr val="bg1"/>
              </a:solidFill>
            </a:endParaRPr>
          </a:p>
        </p:txBody>
      </p:sp>
      <p:sp>
        <p:nvSpPr>
          <p:cNvPr id="14" name="Ovaal 13"/>
          <p:cNvSpPr/>
          <p:nvPr/>
        </p:nvSpPr>
        <p:spPr>
          <a:xfrm rot="20858532">
            <a:off x="3194461" y="3835729"/>
            <a:ext cx="4512625" cy="1650671"/>
          </a:xfrm>
          <a:prstGeom prst="ellipse">
            <a:avLst/>
          </a:prstGeom>
          <a:solidFill>
            <a:schemeClr val="accent4">
              <a:lumMod val="20000"/>
              <a:lumOff val="8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ekstvak 14"/>
          <p:cNvSpPr txBox="1"/>
          <p:nvPr/>
        </p:nvSpPr>
        <p:spPr>
          <a:xfrm>
            <a:off x="5224993" y="3728499"/>
            <a:ext cx="3040083" cy="523220"/>
          </a:xfrm>
          <a:prstGeom prst="rect">
            <a:avLst/>
          </a:prstGeom>
          <a:noFill/>
        </p:spPr>
        <p:txBody>
          <a:bodyPr wrap="square" rtlCol="0">
            <a:spAutoFit/>
          </a:bodyPr>
          <a:lstStyle/>
          <a:p>
            <a:r>
              <a:rPr lang="en-US" sz="2800" dirty="0" smtClean="0"/>
              <a:t>Light profiling</a:t>
            </a:r>
            <a:endParaRPr lang="en-US" sz="2800" dirty="0"/>
          </a:p>
        </p:txBody>
      </p:sp>
      <p:sp>
        <p:nvSpPr>
          <p:cNvPr id="16" name="Ovaal 15"/>
          <p:cNvSpPr/>
          <p:nvPr/>
        </p:nvSpPr>
        <p:spPr>
          <a:xfrm>
            <a:off x="3752604" y="4465122"/>
            <a:ext cx="1781299" cy="914400"/>
          </a:xfrm>
          <a:prstGeom prst="ellipse">
            <a:avLst/>
          </a:prstGeom>
          <a:solidFill>
            <a:schemeClr val="accent2">
              <a:lumMod val="60000"/>
              <a:lumOff val="4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ekstvak 16"/>
          <p:cNvSpPr txBox="1"/>
          <p:nvPr/>
        </p:nvSpPr>
        <p:spPr>
          <a:xfrm>
            <a:off x="3120268" y="4405234"/>
            <a:ext cx="3040083" cy="954107"/>
          </a:xfrm>
          <a:prstGeom prst="rect">
            <a:avLst/>
          </a:prstGeom>
          <a:noFill/>
        </p:spPr>
        <p:txBody>
          <a:bodyPr wrap="square" rtlCol="0">
            <a:spAutoFit/>
          </a:bodyPr>
          <a:lstStyle/>
          <a:p>
            <a:pPr algn="ctr"/>
            <a:r>
              <a:rPr lang="en-US" sz="2800" dirty="0" smtClean="0"/>
              <a:t>Intense </a:t>
            </a:r>
            <a:br>
              <a:rPr lang="en-US" sz="2800" dirty="0" smtClean="0"/>
            </a:br>
            <a:r>
              <a:rPr lang="en-US" sz="2800" dirty="0" smtClean="0"/>
              <a:t>profiling</a:t>
            </a:r>
            <a:endParaRPr lang="en-US" sz="2800" dirty="0"/>
          </a:p>
        </p:txBody>
      </p:sp>
      <p:sp>
        <p:nvSpPr>
          <p:cNvPr id="19" name="Slide Number Placeholder 5"/>
          <p:cNvSpPr>
            <a:spLocks noGrp="1"/>
          </p:cNvSpPr>
          <p:nvPr>
            <p:ph type="sldNum" sz="quarter" idx="12"/>
          </p:nvPr>
        </p:nvSpPr>
        <p:spPr>
          <a:xfrm>
            <a:off x="696340" y="6275800"/>
            <a:ext cx="2743200" cy="365125"/>
          </a:xfrm>
        </p:spPr>
        <p:txBody>
          <a:bodyPr/>
          <a:lstStyle/>
          <a:p>
            <a:pPr algn="l"/>
            <a:fld id="{48F63A3B-78C7-47BE-AE5E-E10140E04643}" type="slidenum">
              <a:rPr lang="en-US" sz="2000" noProof="0"/>
              <a:pPr algn="l"/>
              <a:t>6</a:t>
            </a:fld>
            <a:endParaRPr lang="en-US" sz="2000" noProof="0" dirty="0"/>
          </a:p>
        </p:txBody>
      </p:sp>
    </p:spTree>
    <p:extLst>
      <p:ext uri="{BB962C8B-B14F-4D97-AF65-F5344CB8AC3E}">
        <p14:creationId xmlns:p14="http://schemas.microsoft.com/office/powerpoint/2010/main" val="28540045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Light profiling - approach</a:t>
            </a:r>
            <a:endParaRPr lang="en-US" dirty="0"/>
          </a:p>
        </p:txBody>
      </p:sp>
      <p:sp>
        <p:nvSpPr>
          <p:cNvPr id="3" name="Tijdelijke aanduiding voor inhoud 2"/>
          <p:cNvSpPr>
            <a:spLocks noGrp="1"/>
          </p:cNvSpPr>
          <p:nvPr>
            <p:ph idx="1"/>
          </p:nvPr>
        </p:nvSpPr>
        <p:spPr>
          <a:xfrm>
            <a:off x="838200" y="1825625"/>
            <a:ext cx="6907306" cy="4351338"/>
          </a:xfrm>
        </p:spPr>
        <p:txBody>
          <a:bodyPr>
            <a:normAutofit/>
          </a:bodyPr>
          <a:lstStyle/>
          <a:p>
            <a:r>
              <a:rPr lang="en-GB" dirty="0"/>
              <a:t>Profilers maintain the structure of the statistical units in the business </a:t>
            </a:r>
            <a:r>
              <a:rPr lang="en-GB" dirty="0" smtClean="0"/>
              <a:t>register</a:t>
            </a:r>
          </a:p>
          <a:p>
            <a:r>
              <a:rPr lang="en-GB" dirty="0" smtClean="0"/>
              <a:t>Profilers </a:t>
            </a:r>
            <a:r>
              <a:rPr lang="en-GB" dirty="0"/>
              <a:t>are responsible for relationship management within their own </a:t>
            </a:r>
            <a:r>
              <a:rPr lang="en-GB" dirty="0" smtClean="0"/>
              <a:t>panel</a:t>
            </a:r>
          </a:p>
          <a:p>
            <a:r>
              <a:rPr lang="en-GB" dirty="0" smtClean="0"/>
              <a:t>Statistical </a:t>
            </a:r>
            <a:r>
              <a:rPr lang="en-GB" dirty="0"/>
              <a:t>departments edit survey data and are responsible for consistent </a:t>
            </a:r>
            <a:r>
              <a:rPr lang="en-GB" dirty="0" smtClean="0"/>
              <a:t>data</a:t>
            </a:r>
          </a:p>
          <a:p>
            <a:r>
              <a:rPr lang="en-GB" dirty="0" smtClean="0"/>
              <a:t>Profilers </a:t>
            </a:r>
            <a:r>
              <a:rPr lang="en-GB" dirty="0"/>
              <a:t>and statistical analysts exchange information </a:t>
            </a:r>
          </a:p>
          <a:p>
            <a:endParaRPr lang="nl-NL" dirty="0"/>
          </a:p>
        </p:txBody>
      </p:sp>
      <p:sp>
        <p:nvSpPr>
          <p:cNvPr id="5" name="Slide Number Placeholder 5"/>
          <p:cNvSpPr>
            <a:spLocks noGrp="1"/>
          </p:cNvSpPr>
          <p:nvPr>
            <p:ph type="sldNum" sz="quarter" idx="12"/>
          </p:nvPr>
        </p:nvSpPr>
        <p:spPr>
          <a:xfrm>
            <a:off x="696340" y="6275800"/>
            <a:ext cx="2743200" cy="365125"/>
          </a:xfrm>
        </p:spPr>
        <p:txBody>
          <a:bodyPr/>
          <a:lstStyle/>
          <a:p>
            <a:pPr algn="l"/>
            <a:fld id="{48F63A3B-78C7-47BE-AE5E-E10140E04643}" type="slidenum">
              <a:rPr lang="en-US" sz="2000" noProof="0"/>
              <a:pPr algn="l"/>
              <a:t>7</a:t>
            </a:fld>
            <a:endParaRPr lang="en-US" sz="2000" noProof="0" dirty="0"/>
          </a:p>
        </p:txBody>
      </p:sp>
    </p:spTree>
    <p:extLst>
      <p:ext uri="{BB962C8B-B14F-4D97-AF65-F5344CB8AC3E}">
        <p14:creationId xmlns:p14="http://schemas.microsoft.com/office/powerpoint/2010/main" val="16704585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Intensive profiling - approach</a:t>
            </a:r>
            <a:endParaRPr lang="en-US" dirty="0"/>
          </a:p>
        </p:txBody>
      </p:sp>
      <p:sp>
        <p:nvSpPr>
          <p:cNvPr id="3" name="Tijdelijke aanduiding voor inhoud 2"/>
          <p:cNvSpPr>
            <a:spLocks noGrp="1"/>
          </p:cNvSpPr>
          <p:nvPr>
            <p:ph idx="1"/>
          </p:nvPr>
        </p:nvSpPr>
        <p:spPr>
          <a:xfrm>
            <a:off x="838200" y="1825625"/>
            <a:ext cx="6692153" cy="4351338"/>
          </a:xfrm>
        </p:spPr>
        <p:txBody>
          <a:bodyPr>
            <a:normAutofit/>
          </a:bodyPr>
          <a:lstStyle/>
          <a:p>
            <a:pPr marL="0" indent="0">
              <a:buNone/>
              <a:defRPr/>
            </a:pPr>
            <a:r>
              <a:rPr lang="en-GB" dirty="0"/>
              <a:t>One multi disciplinary team, that consists of: </a:t>
            </a:r>
          </a:p>
          <a:p>
            <a:pPr>
              <a:defRPr/>
            </a:pPr>
            <a:r>
              <a:rPr lang="en-GB" dirty="0" smtClean="0"/>
              <a:t>Account </a:t>
            </a:r>
            <a:r>
              <a:rPr lang="en-GB" dirty="0"/>
              <a:t>managers, responsible for relationship management and consistent data</a:t>
            </a:r>
          </a:p>
          <a:p>
            <a:pPr>
              <a:defRPr/>
            </a:pPr>
            <a:r>
              <a:rPr lang="en-GB" dirty="0" smtClean="0"/>
              <a:t>Profilers</a:t>
            </a:r>
            <a:r>
              <a:rPr lang="en-GB" dirty="0"/>
              <a:t>, who maintain the structure of the enterprise groups in the business register</a:t>
            </a:r>
          </a:p>
          <a:p>
            <a:pPr>
              <a:defRPr/>
            </a:pPr>
            <a:r>
              <a:rPr lang="en-GB" dirty="0" smtClean="0"/>
              <a:t>Analysts</a:t>
            </a:r>
            <a:r>
              <a:rPr lang="en-GB" dirty="0"/>
              <a:t>, that edit survey data and assist in assessing the consistency</a:t>
            </a:r>
          </a:p>
          <a:p>
            <a:pPr>
              <a:defRPr/>
            </a:pPr>
            <a:r>
              <a:rPr lang="en-GB" dirty="0" smtClean="0"/>
              <a:t>International </a:t>
            </a:r>
            <a:r>
              <a:rPr lang="en-GB" dirty="0"/>
              <a:t>trade specialists</a:t>
            </a:r>
          </a:p>
          <a:p>
            <a:endParaRPr lang="nl-NL" dirty="0"/>
          </a:p>
        </p:txBody>
      </p:sp>
      <p:sp>
        <p:nvSpPr>
          <p:cNvPr id="6" name="Slide Number Placeholder 5"/>
          <p:cNvSpPr>
            <a:spLocks noGrp="1"/>
          </p:cNvSpPr>
          <p:nvPr>
            <p:ph type="sldNum" sz="quarter" idx="12"/>
          </p:nvPr>
        </p:nvSpPr>
        <p:spPr>
          <a:xfrm>
            <a:off x="696340" y="6275800"/>
            <a:ext cx="2743200" cy="365125"/>
          </a:xfrm>
        </p:spPr>
        <p:txBody>
          <a:bodyPr/>
          <a:lstStyle/>
          <a:p>
            <a:pPr algn="l"/>
            <a:fld id="{48F63A3B-78C7-47BE-AE5E-E10140E04643}" type="slidenum">
              <a:rPr lang="en-US" sz="2000" noProof="0"/>
              <a:pPr algn="l"/>
              <a:t>8</a:t>
            </a:fld>
            <a:endParaRPr lang="en-US" sz="2000" noProof="0" dirty="0"/>
          </a:p>
        </p:txBody>
      </p:sp>
    </p:spTree>
    <p:extLst>
      <p:ext uri="{BB962C8B-B14F-4D97-AF65-F5344CB8AC3E}">
        <p14:creationId xmlns:p14="http://schemas.microsoft.com/office/powerpoint/2010/main" val="28271015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Sources for profiling</a:t>
            </a:r>
            <a:endParaRPr lang="en-US" dirty="0"/>
          </a:p>
        </p:txBody>
      </p:sp>
      <p:sp>
        <p:nvSpPr>
          <p:cNvPr id="3" name="Tijdelijke aanduiding voor inhoud 2"/>
          <p:cNvSpPr>
            <a:spLocks noGrp="1"/>
          </p:cNvSpPr>
          <p:nvPr>
            <p:ph idx="1"/>
          </p:nvPr>
        </p:nvSpPr>
        <p:spPr/>
        <p:txBody>
          <a:bodyPr>
            <a:normAutofit lnSpcReduction="10000"/>
          </a:bodyPr>
          <a:lstStyle/>
          <a:p>
            <a:r>
              <a:rPr lang="en-US" dirty="0" smtClean="0"/>
              <a:t>Trade register </a:t>
            </a:r>
          </a:p>
          <a:p>
            <a:r>
              <a:rPr lang="en-US" dirty="0" smtClean="0"/>
              <a:t>Tax register</a:t>
            </a:r>
          </a:p>
          <a:p>
            <a:r>
              <a:rPr lang="en-US" dirty="0" smtClean="0"/>
              <a:t>Annual reports </a:t>
            </a:r>
          </a:p>
          <a:p>
            <a:r>
              <a:rPr lang="en-US" dirty="0" smtClean="0"/>
              <a:t>Information from statistical departments</a:t>
            </a:r>
          </a:p>
          <a:p>
            <a:r>
              <a:rPr lang="en-US" dirty="0" smtClean="0"/>
              <a:t>Account management</a:t>
            </a:r>
          </a:p>
          <a:p>
            <a:r>
              <a:rPr lang="en-US" dirty="0" smtClean="0"/>
              <a:t>Statistical data </a:t>
            </a:r>
          </a:p>
          <a:p>
            <a:r>
              <a:rPr lang="en-US" dirty="0" smtClean="0"/>
              <a:t>Internet, press releases, financial/business sites.</a:t>
            </a:r>
          </a:p>
          <a:p>
            <a:r>
              <a:rPr lang="en-US" dirty="0" smtClean="0"/>
              <a:t>The AFM register</a:t>
            </a:r>
            <a:endParaRPr lang="en-US" dirty="0"/>
          </a:p>
        </p:txBody>
      </p:sp>
      <p:sp>
        <p:nvSpPr>
          <p:cNvPr id="5" name="Slide Number Placeholder 5"/>
          <p:cNvSpPr>
            <a:spLocks noGrp="1"/>
          </p:cNvSpPr>
          <p:nvPr>
            <p:ph type="sldNum" sz="quarter" idx="12"/>
          </p:nvPr>
        </p:nvSpPr>
        <p:spPr>
          <a:xfrm>
            <a:off x="696340" y="6275800"/>
            <a:ext cx="2743200" cy="365125"/>
          </a:xfrm>
        </p:spPr>
        <p:txBody>
          <a:bodyPr/>
          <a:lstStyle/>
          <a:p>
            <a:pPr algn="l"/>
            <a:fld id="{48F63A3B-78C7-47BE-AE5E-E10140E04643}" type="slidenum">
              <a:rPr lang="en-US" sz="2000" noProof="0"/>
              <a:pPr algn="l"/>
              <a:t>9</a:t>
            </a:fld>
            <a:endParaRPr lang="en-US" sz="2000" noProof="0" dirty="0"/>
          </a:p>
        </p:txBody>
      </p:sp>
    </p:spTree>
    <p:extLst>
      <p:ext uri="{BB962C8B-B14F-4D97-AF65-F5344CB8AC3E}">
        <p14:creationId xmlns:p14="http://schemas.microsoft.com/office/powerpoint/2010/main" val="306904742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Kantoorthem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th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th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1796</Words>
  <Application>Microsoft Office PowerPoint</Application>
  <PresentationFormat>Breedbeeld</PresentationFormat>
  <Paragraphs>175</Paragraphs>
  <Slides>22</Slides>
  <Notes>6</Notes>
  <HiddenSlides>0</HiddenSlides>
  <MMClips>0</MMClips>
  <ScaleCrop>false</ScaleCrop>
  <HeadingPairs>
    <vt:vector size="6" baseType="variant">
      <vt:variant>
        <vt:lpstr>Gebruikte lettertypen</vt:lpstr>
      </vt:variant>
      <vt:variant>
        <vt:i4>6</vt:i4>
      </vt:variant>
      <vt:variant>
        <vt:lpstr>Thema</vt:lpstr>
      </vt:variant>
      <vt:variant>
        <vt:i4>1</vt:i4>
      </vt:variant>
      <vt:variant>
        <vt:lpstr>Diatitels</vt:lpstr>
      </vt:variant>
      <vt:variant>
        <vt:i4>22</vt:i4>
      </vt:variant>
    </vt:vector>
  </HeadingPairs>
  <TitlesOfParts>
    <vt:vector size="29" baseType="lpstr">
      <vt:lpstr>Arial</vt:lpstr>
      <vt:lpstr>Calibri</vt:lpstr>
      <vt:lpstr>Calibri Light</vt:lpstr>
      <vt:lpstr>Corbel</vt:lpstr>
      <vt:lpstr>Montserrat</vt:lpstr>
      <vt:lpstr>Roboto</vt:lpstr>
      <vt:lpstr>Office Theme</vt:lpstr>
      <vt:lpstr>Regional Course on  Statistical Business Registers </vt:lpstr>
      <vt:lpstr>Definition of Profiling</vt:lpstr>
      <vt:lpstr>Statistical units in the Netherlands</vt:lpstr>
      <vt:lpstr>Definitions </vt:lpstr>
      <vt:lpstr>Defining a profiling population</vt:lpstr>
      <vt:lpstr>Maintenance subgroups</vt:lpstr>
      <vt:lpstr>Light profiling - approach</vt:lpstr>
      <vt:lpstr>Intensive profiling - approach</vt:lpstr>
      <vt:lpstr>Sources for profiling</vt:lpstr>
      <vt:lpstr>Triggers for profiling</vt:lpstr>
      <vt:lpstr>Active and reactive approach </vt:lpstr>
      <vt:lpstr>What is CSI? </vt:lpstr>
      <vt:lpstr>CSI derivation</vt:lpstr>
      <vt:lpstr>CSI derivation </vt:lpstr>
      <vt:lpstr>Key success factors for good profiling (1)</vt:lpstr>
      <vt:lpstr>Key success factors for good profiling (2)</vt:lpstr>
      <vt:lpstr>Uses of global registers of  multinational enterprises (MNEs)</vt:lpstr>
      <vt:lpstr>The EuroGroups Register (EGR)</vt:lpstr>
      <vt:lpstr>European (or global) profiling</vt:lpstr>
      <vt:lpstr>European (or global) profiling</vt:lpstr>
      <vt:lpstr>Workflow</vt:lpstr>
      <vt:lpstr>End of Session 14</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Foundational Course on  Statistical Business Registers</dc:title>
  <dc:creator>Hermans, H.J.C.M. (Hank)</dc:creator>
  <cp:lastModifiedBy>Hermans, H.J.C.M. (Hank)</cp:lastModifiedBy>
  <cp:revision>45</cp:revision>
  <dcterms:created xsi:type="dcterms:W3CDTF">2021-10-05T05:08:07Z</dcterms:created>
  <dcterms:modified xsi:type="dcterms:W3CDTF">2024-03-14T00:21:44Z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lassificationContentMarkingFooterLocations">
    <vt:lpwstr>Office Theme:7</vt:lpwstr>
  </property>
  <property fmtid="{D5CDD505-2E9C-101B-9397-08002B2CF9AE}" pid="3" name="ClassificationContentMarkingFooterText">
    <vt:lpwstr>PUBLIC. This information is being disclosed to the public in accordance with ADB’s Access to Information Policy.</vt:lpwstr>
  </property>
</Properties>
</file>