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8"/>
  </p:notesMasterIdLst>
  <p:sldIdLst>
    <p:sldId id="256" r:id="rId2"/>
    <p:sldId id="274" r:id="rId3"/>
    <p:sldId id="273" r:id="rId4"/>
    <p:sldId id="275" r:id="rId5"/>
    <p:sldId id="276" r:id="rId6"/>
    <p:sldId id="277" r:id="rId7"/>
    <p:sldId id="278" r:id="rId8"/>
    <p:sldId id="279" r:id="rId9"/>
    <p:sldId id="280" r:id="rId10"/>
    <p:sldId id="266" r:id="rId11"/>
    <p:sldId id="281" r:id="rId12"/>
    <p:sldId id="269" r:id="rId13"/>
    <p:sldId id="270" r:id="rId14"/>
    <p:sldId id="271" r:id="rId15"/>
    <p:sldId id="272" r:id="rId16"/>
    <p:sldId id="28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 id="3" name="Hermans, H.J.C.M. (Hank)" initials="HH(" lastIdx="1" clrIdx="2">
    <p:extLst>
      <p:ext uri="{19B8F6BF-5375-455C-9EA6-DF929625EA0E}">
        <p15:presenceInfo xmlns:p15="http://schemas.microsoft.com/office/powerpoint/2012/main" userId="Hermans, H.J.C.M. (Han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90" autoAdjust="0"/>
    <p:restoredTop sz="84673" autoAdjust="0"/>
  </p:normalViewPr>
  <p:slideViewPr>
    <p:cSldViewPr snapToGrid="0">
      <p:cViewPr varScale="1">
        <p:scale>
          <a:sx n="72" d="100"/>
          <a:sy n="72" d="100"/>
        </p:scale>
        <p:origin x="456" y="72"/>
      </p:cViewPr>
      <p:guideLst/>
    </p:cSldViewPr>
  </p:slideViewPr>
  <p:outlineViewPr>
    <p:cViewPr>
      <p:scale>
        <a:sx n="33" d="100"/>
        <a:sy n="33" d="100"/>
      </p:scale>
      <p:origin x="0" y="-228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05/03/2024</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‹nr.›</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err="1" smtClean="0">
                <a:solidFill>
                  <a:schemeClr val="tx1"/>
                </a:solidFill>
                <a:latin typeface="+mn-lt"/>
                <a:ea typeface="+mn-ea"/>
                <a:cs typeface="+mn-cs"/>
              </a:rPr>
              <a:t>Economic</a:t>
            </a:r>
            <a:r>
              <a:rPr lang="nl-NL" sz="1200" b="1" i="0" u="none" strike="noStrike" kern="1200" baseline="0" dirty="0" smtClean="0">
                <a:solidFill>
                  <a:schemeClr val="tx1"/>
                </a:solidFill>
                <a:latin typeface="+mn-lt"/>
                <a:ea typeface="+mn-ea"/>
                <a:cs typeface="+mn-cs"/>
              </a:rPr>
              <a:t> units </a:t>
            </a:r>
            <a:endParaRPr lang="nl-NL"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1.8 Economic units comprise legal/administrative units and statistical units. Legal/administrative units are units registered in administrative registers, such as taxation registers, social security register, company register, register of the chamber of commerce, etc., including also non-market units such as government departments and non-profit institutions. Legal/administrative units serve as the basis for delineation of statistical units, by which they are represented for statistical purposes. Examples of statistical units are the enterprise, the local unit and the establishment. In most cases a legal/administrative unit corresponds to a statistical unit. However, in specific cases, a legal unit might not correspond to a statistical unit. Therefore, in an SBR database these two types of units are recorded as two separate but related types of entities. This sort of approach applies to all types of units. For instance, enterprises and their local units are recorded as separate types of entities. Even in the case where an enterprise has only a single local unit (which is the most common situation) two units are to be recorded in the SBR: an enterprise unit and a local unit. </a:t>
            </a:r>
          </a:p>
          <a:p>
            <a:endParaRPr lang="nl-NL" dirty="0"/>
          </a:p>
        </p:txBody>
      </p:sp>
      <p:sp>
        <p:nvSpPr>
          <p:cNvPr id="4" name="Tijdelijke aanduiding voor dianummer 3"/>
          <p:cNvSpPr>
            <a:spLocks noGrp="1"/>
          </p:cNvSpPr>
          <p:nvPr>
            <p:ph type="sldNum" sz="quarter" idx="10"/>
          </p:nvPr>
        </p:nvSpPr>
        <p:spPr/>
        <p:txBody>
          <a:bodyPr/>
          <a:lstStyle/>
          <a:p>
            <a:fld id="{159E3EA2-7B88-46FC-B376-8D233EA6D08C}" type="slidenum">
              <a:rPr lang="en-PH" smtClean="0"/>
              <a:t>5</a:t>
            </a:fld>
            <a:endParaRPr lang="en-PH"/>
          </a:p>
        </p:txBody>
      </p:sp>
    </p:spTree>
    <p:extLst>
      <p:ext uri="{BB962C8B-B14F-4D97-AF65-F5344CB8AC3E}">
        <p14:creationId xmlns:p14="http://schemas.microsoft.com/office/powerpoint/2010/main" val="4290460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US" sz="1800" b="0" i="0" u="none" strike="noStrike" dirty="0">
                <a:solidFill>
                  <a:srgbClr val="000000"/>
                </a:solidFill>
                <a:effectLst/>
                <a:latin typeface="Calibri" panose="020F0502020204030204" pitchFamily="34" charset="0"/>
              </a:rPr>
              <a:t>Finally, we want to end this presentation with an important question which was also shown in Module 1: Considering that governments all around the world are pushing towards digitalization and e-governance, do we still need an SBR? </a:t>
            </a:r>
            <a:endParaRPr lang="en-US" b="0" dirty="0">
              <a:effectLst/>
            </a:endParaRPr>
          </a:p>
          <a:p>
            <a:pPr rtl="0">
              <a:spcBef>
                <a:spcPts val="0"/>
              </a:spcBef>
              <a:spcAft>
                <a:spcPts val="0"/>
              </a:spcAft>
            </a:pPr>
            <a:r>
              <a:rPr lang="en-US" b="0" dirty="0">
                <a:effectLst/>
              </a:rPr>
              <a:t/>
            </a:r>
            <a:br>
              <a:rPr lang="en-US" b="0" dirty="0">
                <a:effectLst/>
              </a:rPr>
            </a:br>
            <a:r>
              <a:rPr lang="en-US" sz="1800" b="0" i="0" u="none" strike="noStrike" dirty="0">
                <a:solidFill>
                  <a:srgbClr val="000000"/>
                </a:solidFill>
                <a:effectLst/>
                <a:latin typeface="Calibri" panose="020F0502020204030204" pitchFamily="34" charset="0"/>
              </a:rPr>
              <a:t>Answer: Yes, because these administrative data sources are not designed for statistical analysis, so their differing priorities may make them unsuitable without the proper process of integrating them into an SBR.</a:t>
            </a:r>
            <a:r>
              <a:rPr lang="en-US" sz="1200" b="0" i="0" u="none" strike="noStrike" dirty="0">
                <a:solidFill>
                  <a:srgbClr val="000000"/>
                </a:solidFill>
                <a:effectLst/>
                <a:latin typeface="+mn-lt"/>
                <a:ea typeface="+mn-ea"/>
                <a:cs typeface="+mn-cs"/>
              </a:rPr>
              <a:t> </a:t>
            </a:r>
            <a:r>
              <a:rPr lang="en-PH" sz="1800" dirty="0">
                <a:effectLst/>
                <a:latin typeface="Calibri" panose="020F0502020204030204" pitchFamily="34" charset="0"/>
                <a:ea typeface="Calibri" panose="020F0502020204030204" pitchFamily="34" charset="0"/>
                <a:cs typeface="Times New Roman" panose="02020603050405020304" pitchFamily="18" charset="0"/>
              </a:rPr>
              <a:t>While there are some data management practices that are universally applicable in many information management efforts, there are certain considerations that are unique to building and maintaining SBRs and other statistical processes. These methods can often be practical to implement on a database that is solely for the unique needs of the NSO and operated and maintained by an NSO.</a:t>
            </a:r>
          </a:p>
          <a:p>
            <a:pPr marL="0" lvl="0" indent="0">
              <a:buFont typeface="Calibri" panose="020F0502020204030204" pitchFamily="34" charset="0"/>
              <a:buNone/>
            </a:pPr>
            <a:endParaRPr lang="en-PH"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59E3EA2-7B88-46FC-B376-8D233EA6D08C}" type="slidenum">
              <a:rPr lang="en-PH" smtClean="0"/>
              <a:t>15</a:t>
            </a:fld>
            <a:endParaRPr lang="en-PH"/>
          </a:p>
        </p:txBody>
      </p:sp>
    </p:spTree>
    <p:extLst>
      <p:ext uri="{BB962C8B-B14F-4D97-AF65-F5344CB8AC3E}">
        <p14:creationId xmlns:p14="http://schemas.microsoft.com/office/powerpoint/2010/main" val="3115885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err="1" smtClean="0">
                <a:solidFill>
                  <a:schemeClr val="tx1"/>
                </a:solidFill>
                <a:latin typeface="+mn-lt"/>
                <a:ea typeface="+mn-ea"/>
                <a:cs typeface="+mn-cs"/>
              </a:rPr>
              <a:t>Regularly</a:t>
            </a:r>
            <a:r>
              <a:rPr lang="nl-NL" sz="1200" b="1" i="0" u="none" strike="noStrike" kern="1200" baseline="0" dirty="0" smtClean="0">
                <a:solidFill>
                  <a:schemeClr val="tx1"/>
                </a:solidFill>
                <a:latin typeface="+mn-lt"/>
                <a:ea typeface="+mn-ea"/>
                <a:cs typeface="+mn-cs"/>
              </a:rPr>
              <a:t> </a:t>
            </a:r>
            <a:r>
              <a:rPr lang="nl-NL" sz="1200" b="1" i="0" u="none" strike="noStrike" kern="1200" baseline="0" dirty="0" err="1" smtClean="0">
                <a:solidFill>
                  <a:schemeClr val="tx1"/>
                </a:solidFill>
                <a:latin typeface="+mn-lt"/>
                <a:ea typeface="+mn-ea"/>
                <a:cs typeface="+mn-cs"/>
              </a:rPr>
              <a:t>updated</a:t>
            </a:r>
            <a:r>
              <a:rPr lang="nl-NL" sz="1200" b="1" i="0" u="none" strike="noStrike" kern="1200" baseline="0" dirty="0" smtClean="0">
                <a:solidFill>
                  <a:schemeClr val="tx1"/>
                </a:solidFill>
                <a:latin typeface="+mn-lt"/>
                <a:ea typeface="+mn-ea"/>
                <a:cs typeface="+mn-cs"/>
              </a:rPr>
              <a:t> </a:t>
            </a:r>
            <a:endParaRPr lang="nl-NL"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1.9 An SBR that was not regularly updated would soon lose its value as ongoing changes in the numbers and structure of the economic units were not incorporated in the database. Such changes include: new economic units being created and others being closed; economic units being merged or changing legal form, location or activity; units having higher or lower turnover over time or engaging more or less employees than in the past period. Thus, also the stratification variables used for the delineation of survey frames may change over time. </a:t>
            </a:r>
          </a:p>
          <a:p>
            <a:r>
              <a:rPr lang="en-US" sz="1200" b="0" i="0" u="none" strike="noStrike" kern="1200" baseline="0" dirty="0" smtClean="0">
                <a:solidFill>
                  <a:schemeClr val="tx1"/>
                </a:solidFill>
                <a:latin typeface="+mn-lt"/>
                <a:ea typeface="+mn-ea"/>
                <a:cs typeface="+mn-cs"/>
              </a:rPr>
              <a:t>1.10 The frequency of SBR updating depends on data availability, including the availability of administrative data. If data for SBR updating are only available on an annual basis, the use of the SBR for monthly or quarterly surveys is hampered. Some administrative data are made available on a monthly or quarterly basis, others only on an annual basis, and some data may be available early after the reference period, others may be available only later. A further issue is the time lag between an actual business event and the date when it is recorded in the administrative or other data base. SBR updating is usually a continuous process in order to </a:t>
            </a:r>
            <a:r>
              <a:rPr lang="en-US" sz="1200" b="0" i="0" u="none" strike="noStrike" kern="1200" baseline="0" dirty="0" err="1" smtClean="0">
                <a:solidFill>
                  <a:schemeClr val="tx1"/>
                </a:solidFill>
                <a:latin typeface="+mn-lt"/>
                <a:ea typeface="+mn-ea"/>
                <a:cs typeface="+mn-cs"/>
              </a:rPr>
              <a:t>minimise</a:t>
            </a:r>
            <a:r>
              <a:rPr lang="en-US" sz="1200" b="0" i="0" u="none" strike="noStrike" kern="1200" baseline="0" dirty="0" smtClean="0">
                <a:solidFill>
                  <a:schemeClr val="tx1"/>
                </a:solidFill>
                <a:latin typeface="+mn-lt"/>
                <a:ea typeface="+mn-ea"/>
                <a:cs typeface="+mn-cs"/>
              </a:rPr>
              <a:t> time lags in processing data. The SBR contains the latest instance of the data collected (with timestamp). In cases where the SBR is derived primarily from survey or economic census data, the SBR should be updated as soon </a:t>
            </a:r>
          </a:p>
          <a:p>
            <a:r>
              <a:rPr lang="en-US" sz="1200" b="0" i="0" u="none" strike="noStrike" kern="1200" baseline="0" dirty="0" smtClean="0">
                <a:solidFill>
                  <a:schemeClr val="tx1"/>
                </a:solidFill>
                <a:latin typeface="+mn-lt"/>
                <a:ea typeface="+mn-ea"/>
                <a:cs typeface="+mn-cs"/>
              </a:rPr>
              <a:t>as data are collected and processed, even if there is a considerable time lag between the data collection and the availability of the final data. </a:t>
            </a:r>
          </a:p>
          <a:p>
            <a:endParaRPr lang="nl-NL" dirty="0"/>
          </a:p>
        </p:txBody>
      </p:sp>
      <p:sp>
        <p:nvSpPr>
          <p:cNvPr id="4" name="Tijdelijke aanduiding voor dianummer 3"/>
          <p:cNvSpPr>
            <a:spLocks noGrp="1"/>
          </p:cNvSpPr>
          <p:nvPr>
            <p:ph type="sldNum" sz="quarter" idx="10"/>
          </p:nvPr>
        </p:nvSpPr>
        <p:spPr/>
        <p:txBody>
          <a:bodyPr/>
          <a:lstStyle/>
          <a:p>
            <a:fld id="{159E3EA2-7B88-46FC-B376-8D233EA6D08C}" type="slidenum">
              <a:rPr lang="en-PH" smtClean="0"/>
              <a:t>6</a:t>
            </a:fld>
            <a:endParaRPr lang="en-PH"/>
          </a:p>
        </p:txBody>
      </p:sp>
    </p:spTree>
    <p:extLst>
      <p:ext uri="{BB962C8B-B14F-4D97-AF65-F5344CB8AC3E}">
        <p14:creationId xmlns:p14="http://schemas.microsoft.com/office/powerpoint/2010/main" val="2815584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err="1" smtClean="0">
                <a:solidFill>
                  <a:schemeClr val="tx1"/>
                </a:solidFill>
                <a:latin typeface="+mn-lt"/>
                <a:ea typeface="+mn-ea"/>
                <a:cs typeface="+mn-cs"/>
              </a:rPr>
              <a:t>Territorial</a:t>
            </a:r>
            <a:r>
              <a:rPr lang="nl-NL" sz="1200" b="1" i="0" u="none" strike="noStrike" kern="1200" baseline="0" dirty="0" smtClean="0">
                <a:solidFill>
                  <a:schemeClr val="tx1"/>
                </a:solidFill>
                <a:latin typeface="+mn-lt"/>
                <a:ea typeface="+mn-ea"/>
                <a:cs typeface="+mn-cs"/>
              </a:rPr>
              <a:t> area </a:t>
            </a:r>
            <a:endParaRPr lang="nl-NL"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1.11 An SBR is established to cover all business units that are resident in a specific territorial area. The territorial area is normally the economic territory of a country. Therefore, an affiliate of a resident enterprise in a foreign country would not be recorded in the SBR of the country of the enterprise. This affiliate would also not be covered in the administrative sources and therefore information for updating would not be available. However, information on foreign affiliates might be collected by a specific statistical survey. </a:t>
            </a:r>
          </a:p>
          <a:p>
            <a:r>
              <a:rPr lang="en-US" sz="1200" b="0" i="0" u="none" strike="noStrike" kern="1200" baseline="0" dirty="0" smtClean="0">
                <a:solidFill>
                  <a:schemeClr val="tx1"/>
                </a:solidFill>
                <a:latin typeface="+mn-lt"/>
                <a:ea typeface="+mn-ea"/>
                <a:cs typeface="+mn-cs"/>
              </a:rPr>
              <a:t>1.12 The backbone role of the SBR is not easily achievable if a separate SBR is established and maintained for each region of a country. This would lead to various practical and conceptual problems. For example, an enterprise could be active in different regions. In order to avoid such problems, it is highly recommended that there should be only one SBR in a country covering all units resident in that country. If regional SBRs exist they must be coordinated at national level. </a:t>
            </a:r>
          </a:p>
          <a:p>
            <a:r>
              <a:rPr lang="en-US" sz="1200" b="0" i="0" u="none" strike="noStrike" kern="1200" baseline="0" dirty="0" smtClean="0">
                <a:solidFill>
                  <a:schemeClr val="tx1"/>
                </a:solidFill>
                <a:latin typeface="+mn-lt"/>
                <a:ea typeface="+mn-ea"/>
                <a:cs typeface="+mn-cs"/>
              </a:rPr>
              <a:t>1.13 The restriction to the national territory has the consequence that multinational enterprise groups are not covered in their entirety, only the national parts of them. The coverage of multinationals would need a supra-national SBR with appropriate cross-country cooperation between the NSOs. </a:t>
            </a:r>
          </a:p>
          <a:p>
            <a:endParaRPr lang="nl-NL" dirty="0"/>
          </a:p>
        </p:txBody>
      </p:sp>
      <p:sp>
        <p:nvSpPr>
          <p:cNvPr id="4" name="Tijdelijke aanduiding voor dianummer 3"/>
          <p:cNvSpPr>
            <a:spLocks noGrp="1"/>
          </p:cNvSpPr>
          <p:nvPr>
            <p:ph type="sldNum" sz="quarter" idx="10"/>
          </p:nvPr>
        </p:nvSpPr>
        <p:spPr/>
        <p:txBody>
          <a:bodyPr/>
          <a:lstStyle/>
          <a:p>
            <a:fld id="{159E3EA2-7B88-46FC-B376-8D233EA6D08C}" type="slidenum">
              <a:rPr lang="en-PH" smtClean="0"/>
              <a:t>7</a:t>
            </a:fld>
            <a:endParaRPr lang="en-PH"/>
          </a:p>
        </p:txBody>
      </p:sp>
    </p:spTree>
    <p:extLst>
      <p:ext uri="{BB962C8B-B14F-4D97-AF65-F5344CB8AC3E}">
        <p14:creationId xmlns:p14="http://schemas.microsoft.com/office/powerpoint/2010/main" val="3749008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baseline="0" dirty="0" err="1" smtClean="0">
                <a:solidFill>
                  <a:schemeClr val="tx1"/>
                </a:solidFill>
                <a:latin typeface="+mn-lt"/>
                <a:ea typeface="+mn-ea"/>
                <a:cs typeface="+mn-cs"/>
              </a:rPr>
              <a:t>Maintained</a:t>
            </a:r>
            <a:r>
              <a:rPr lang="nl-NL" sz="1200" b="1" i="0" u="none" strike="noStrike" kern="1200" baseline="0" dirty="0" smtClean="0">
                <a:solidFill>
                  <a:schemeClr val="tx1"/>
                </a:solidFill>
                <a:latin typeface="+mn-lt"/>
                <a:ea typeface="+mn-ea"/>
                <a:cs typeface="+mn-cs"/>
              </a:rPr>
              <a:t> </a:t>
            </a:r>
            <a:r>
              <a:rPr lang="nl-NL" sz="1200" b="1" i="0" u="none" strike="noStrike" kern="1200" baseline="0" dirty="0" err="1" smtClean="0">
                <a:solidFill>
                  <a:schemeClr val="tx1"/>
                </a:solidFill>
                <a:latin typeface="+mn-lt"/>
                <a:ea typeface="+mn-ea"/>
                <a:cs typeface="+mn-cs"/>
              </a:rPr>
              <a:t>by</a:t>
            </a:r>
            <a:r>
              <a:rPr lang="nl-NL" sz="1200" b="1" i="0" u="none" strike="noStrike" kern="1200" baseline="0" dirty="0" smtClean="0">
                <a:solidFill>
                  <a:schemeClr val="tx1"/>
                </a:solidFill>
                <a:latin typeface="+mn-lt"/>
                <a:ea typeface="+mn-ea"/>
                <a:cs typeface="+mn-cs"/>
              </a:rPr>
              <a:t> </a:t>
            </a:r>
            <a:r>
              <a:rPr lang="nl-NL" sz="1200" b="1" i="0" u="none" strike="noStrike" kern="1200" baseline="0" dirty="0" err="1" smtClean="0">
                <a:solidFill>
                  <a:schemeClr val="tx1"/>
                </a:solidFill>
                <a:latin typeface="+mn-lt"/>
                <a:ea typeface="+mn-ea"/>
                <a:cs typeface="+mn-cs"/>
              </a:rPr>
              <a:t>an</a:t>
            </a:r>
            <a:r>
              <a:rPr lang="nl-NL" sz="1200" b="1" i="0" u="none" strike="noStrike" kern="1200" baseline="0" dirty="0" smtClean="0">
                <a:solidFill>
                  <a:schemeClr val="tx1"/>
                </a:solidFill>
                <a:latin typeface="+mn-lt"/>
                <a:ea typeface="+mn-ea"/>
                <a:cs typeface="+mn-cs"/>
              </a:rPr>
              <a:t> NSO </a:t>
            </a:r>
            <a:endParaRPr lang="nl-NL"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1.14 Administrative registers are maintained by administrative authorities for purposes of public administration and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Their coverage, characteristics, methods of updating, etc. are designed to serve administrative purposes. An administrative business register might not cover all units but only selected ones, for example those with a particular legal form (e.g. companies), or those with a particular type of economic activity (e.g. farms), or those in a certain region. An SBR has to fulfil the requirements for economic statistics. The coverage requirements are often quite different and more comprehensive than for administrative registers. Thus, an SBR has to be established and maintained by an NSO, in fulfilling its task of producing official statistics. </a:t>
            </a:r>
          </a:p>
          <a:p>
            <a:endParaRPr lang="nl-NL" dirty="0"/>
          </a:p>
        </p:txBody>
      </p:sp>
      <p:sp>
        <p:nvSpPr>
          <p:cNvPr id="4" name="Tijdelijke aanduiding voor dianummer 3"/>
          <p:cNvSpPr>
            <a:spLocks noGrp="1"/>
          </p:cNvSpPr>
          <p:nvPr>
            <p:ph type="sldNum" sz="quarter" idx="10"/>
          </p:nvPr>
        </p:nvSpPr>
        <p:spPr/>
        <p:txBody>
          <a:bodyPr/>
          <a:lstStyle/>
          <a:p>
            <a:fld id="{159E3EA2-7B88-46FC-B376-8D233EA6D08C}" type="slidenum">
              <a:rPr lang="en-PH" smtClean="0"/>
              <a:t>8</a:t>
            </a:fld>
            <a:endParaRPr lang="en-PH"/>
          </a:p>
        </p:txBody>
      </p:sp>
    </p:spTree>
    <p:extLst>
      <p:ext uri="{BB962C8B-B14F-4D97-AF65-F5344CB8AC3E}">
        <p14:creationId xmlns:p14="http://schemas.microsoft.com/office/powerpoint/2010/main" val="2782950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sz="1200" b="1" kern="1200" dirty="0" smtClean="0">
                <a:solidFill>
                  <a:schemeClr val="tx1"/>
                </a:solidFill>
                <a:effectLst/>
                <a:latin typeface="+mn-lt"/>
                <a:ea typeface="+mn-ea"/>
                <a:cs typeface="+mn-cs"/>
              </a:rPr>
              <a:t>Statistical purposes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1.15 An SBR is established in order to provide the frame population for economic surveys, and for other statistical purposes. The requirements for an SBR can therefore be quite different from the requirements of an administrative register. Even if the SBR is based on information from administrative registers, the concepts, characteristics, methods of maintenance, etc., of the SBR need to be based on statistical concepts, preferably on internationally recommended ones. There is also one other important feature in addition to the different nature of administrative and statistical business registers. The SBR is only to be used for statistical purposes. It may not be used for other purposes, especially for administrative purposes. The reason for this is the confidentiality of individual data collected by NSOs. Data on individual natural persons or businesses collected by NSOs for statistical compilation are to be strictly confidential and used exclusively for statistical purposes.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1.16 In satisfying the requirements implicit in the above definition, an SBR is a complex system both in terms of structure and in terms of technical implementation. It might seem that a quite simple system, such as a list of businesses with the appropriate variables, could serve to provide sets of units for survey frames for collection of data. This would be the case when only one type of unit, for example enterprise or establishment, was of interest, and there were very few surveys. However, even then such a list would have to contain many variables, including name, address, legal form, economic activity and other classification codes, and its handling and updating would be a difficult task. Where there are several types of units and many surveys to consider, a simple list is impractical, a database is needed.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1.17 A general principle is that a data update to the SBR should be time stamped to know, first, the date the change has been made, and, second, the date when the change becomes effective. For instance, a merger of two enterprises might have taken place (be effective from) 1 January 2020, but the appropriate changes to the SBR might be made at a later date, say 1 June 2020, when the information becomes available for the SBR updating purposes.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1.18 A second principle is that SBR data should never be physically deleted. For example: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An enterprise that has ceased activity will not be deleted; rather the </a:t>
            </a:r>
            <a:r>
              <a:rPr lang="en-US" sz="1200" i="1" kern="1200" dirty="0" smtClean="0">
                <a:solidFill>
                  <a:schemeClr val="tx1"/>
                </a:solidFill>
                <a:effectLst/>
                <a:latin typeface="+mn-lt"/>
                <a:ea typeface="+mn-ea"/>
                <a:cs typeface="+mn-cs"/>
              </a:rPr>
              <a:t>activity status </a:t>
            </a:r>
            <a:r>
              <a:rPr lang="en-US" sz="1200" kern="1200" dirty="0" smtClean="0">
                <a:solidFill>
                  <a:schemeClr val="tx1"/>
                </a:solidFill>
                <a:effectLst/>
                <a:latin typeface="+mn-lt"/>
                <a:ea typeface="+mn-ea"/>
                <a:cs typeface="+mn-cs"/>
              </a:rPr>
              <a:t>of the enterprise will be set to </a:t>
            </a:r>
            <a:r>
              <a:rPr lang="en-US" sz="1200" i="1" kern="1200" dirty="0" smtClean="0">
                <a:solidFill>
                  <a:schemeClr val="tx1"/>
                </a:solidFill>
                <a:effectLst/>
                <a:latin typeface="+mn-lt"/>
                <a:ea typeface="+mn-ea"/>
                <a:cs typeface="+mn-cs"/>
              </a:rPr>
              <a:t>inactive.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 change of the location of an enterprise will be recorded in such a way that the old address is marked as </a:t>
            </a:r>
            <a:r>
              <a:rPr lang="en-US" sz="1200" i="1" kern="1200" dirty="0" smtClean="0">
                <a:solidFill>
                  <a:schemeClr val="tx1"/>
                </a:solidFill>
                <a:effectLst/>
                <a:latin typeface="+mn-lt"/>
                <a:ea typeface="+mn-ea"/>
                <a:cs typeface="+mn-cs"/>
              </a:rPr>
              <a:t>no longer valid </a:t>
            </a:r>
            <a:r>
              <a:rPr lang="en-US" sz="1200" kern="1200" dirty="0" smtClean="0">
                <a:solidFill>
                  <a:schemeClr val="tx1"/>
                </a:solidFill>
                <a:effectLst/>
                <a:latin typeface="+mn-lt"/>
                <a:ea typeface="+mn-ea"/>
                <a:cs typeface="+mn-cs"/>
              </a:rPr>
              <a:t>and the new address is introduced with an effective starting date.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1.19 In addition, for a selection of variables the previous values should be stored, either directly in the SBR (in the same file) or in separate historical IT files, indicating the name of the variable, its previous value, source, and effective dates, or by other IT tools.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1.20 To manage these sorts of requirements a well-structured relational database is needed. They cannot be managed as a list.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1.21 As for any other statistical product, quality of the SBR is of extreme importance, particularly as the SBR is not an end in itself, but an input to all the economic statistical products based on it. The quality of an SBR can be measured by the same criteria that are used for measuring the quality of statistical data: relevance, accuracy, punctuality, accessibility, comparability and coherence. More specifically this means: that the information provided to the users corresponds to their needs; that the economic units covered are in accordance with the defined target population; that the data are as timely as possible: that the coverage of economic units and their characteristics are as complete and accurate as possible: that the data are comparable over the activities, regions and internationally as a result of using the same concepts, methods and definitions: and that the SBR is coherent with other statistical datasets, where relevant. </a:t>
            </a:r>
            <a:endParaRPr lang="nl-NL"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159E3EA2-7B88-46FC-B376-8D233EA6D08C}" type="slidenum">
              <a:rPr lang="en-PH" smtClean="0"/>
              <a:t>9</a:t>
            </a:fld>
            <a:endParaRPr lang="en-PH"/>
          </a:p>
        </p:txBody>
      </p:sp>
    </p:spTree>
    <p:extLst>
      <p:ext uri="{BB962C8B-B14F-4D97-AF65-F5344CB8AC3E}">
        <p14:creationId xmlns:p14="http://schemas.microsoft.com/office/powerpoint/2010/main" val="4000329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0"/>
          </a:p>
        </p:txBody>
      </p:sp>
      <p:sp>
        <p:nvSpPr>
          <p:cNvPr id="4" name="Slide Number Placeholder 3"/>
          <p:cNvSpPr>
            <a:spLocks noGrp="1"/>
          </p:cNvSpPr>
          <p:nvPr>
            <p:ph type="sldNum" sz="quarter" idx="5"/>
          </p:nvPr>
        </p:nvSpPr>
        <p:spPr/>
        <p:txBody>
          <a:bodyPr/>
          <a:lstStyle/>
          <a:p>
            <a:fld id="{159E3EA2-7B88-46FC-B376-8D233EA6D08C}" type="slidenum">
              <a:rPr lang="en-PH" smtClean="0"/>
              <a:t>10</a:t>
            </a:fld>
            <a:endParaRPr lang="en-PH"/>
          </a:p>
        </p:txBody>
      </p:sp>
    </p:spTree>
    <p:extLst>
      <p:ext uri="{BB962C8B-B14F-4D97-AF65-F5344CB8AC3E}">
        <p14:creationId xmlns:p14="http://schemas.microsoft.com/office/powerpoint/2010/main" val="4271177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0"/>
          </a:p>
        </p:txBody>
      </p:sp>
      <p:sp>
        <p:nvSpPr>
          <p:cNvPr id="4" name="Slide Number Placeholder 3"/>
          <p:cNvSpPr>
            <a:spLocks noGrp="1"/>
          </p:cNvSpPr>
          <p:nvPr>
            <p:ph type="sldNum" sz="quarter" idx="5"/>
          </p:nvPr>
        </p:nvSpPr>
        <p:spPr/>
        <p:txBody>
          <a:bodyPr/>
          <a:lstStyle/>
          <a:p>
            <a:fld id="{159E3EA2-7B88-46FC-B376-8D233EA6D08C}" type="slidenum">
              <a:rPr lang="en-PH" smtClean="0"/>
              <a:t>12</a:t>
            </a:fld>
            <a:endParaRPr lang="en-PH"/>
          </a:p>
        </p:txBody>
      </p:sp>
    </p:spTree>
    <p:extLst>
      <p:ext uri="{BB962C8B-B14F-4D97-AF65-F5344CB8AC3E}">
        <p14:creationId xmlns:p14="http://schemas.microsoft.com/office/powerpoint/2010/main" val="2190406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0"/>
          </a:p>
        </p:txBody>
      </p:sp>
      <p:sp>
        <p:nvSpPr>
          <p:cNvPr id="4" name="Slide Number Placeholder 3"/>
          <p:cNvSpPr>
            <a:spLocks noGrp="1"/>
          </p:cNvSpPr>
          <p:nvPr>
            <p:ph type="sldNum" sz="quarter" idx="5"/>
          </p:nvPr>
        </p:nvSpPr>
        <p:spPr/>
        <p:txBody>
          <a:bodyPr/>
          <a:lstStyle/>
          <a:p>
            <a:fld id="{159E3EA2-7B88-46FC-B376-8D233EA6D08C}" type="slidenum">
              <a:rPr lang="en-PH" smtClean="0"/>
              <a:t>13</a:t>
            </a:fld>
            <a:endParaRPr lang="en-PH"/>
          </a:p>
        </p:txBody>
      </p:sp>
    </p:spTree>
    <p:extLst>
      <p:ext uri="{BB962C8B-B14F-4D97-AF65-F5344CB8AC3E}">
        <p14:creationId xmlns:p14="http://schemas.microsoft.com/office/powerpoint/2010/main" val="1510113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0"/>
          </a:p>
        </p:txBody>
      </p:sp>
      <p:sp>
        <p:nvSpPr>
          <p:cNvPr id="4" name="Slide Number Placeholder 3"/>
          <p:cNvSpPr>
            <a:spLocks noGrp="1"/>
          </p:cNvSpPr>
          <p:nvPr>
            <p:ph type="sldNum" sz="quarter" idx="5"/>
          </p:nvPr>
        </p:nvSpPr>
        <p:spPr/>
        <p:txBody>
          <a:bodyPr/>
          <a:lstStyle/>
          <a:p>
            <a:fld id="{159E3EA2-7B88-46FC-B376-8D233EA6D08C}" type="slidenum">
              <a:rPr lang="en-PH" smtClean="0"/>
              <a:t>14</a:t>
            </a:fld>
            <a:endParaRPr lang="en-PH"/>
          </a:p>
        </p:txBody>
      </p:sp>
    </p:spTree>
    <p:extLst>
      <p:ext uri="{BB962C8B-B14F-4D97-AF65-F5344CB8AC3E}">
        <p14:creationId xmlns:p14="http://schemas.microsoft.com/office/powerpoint/2010/main" val="378733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12192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smtClean="0"/>
              <a:t>Klik om de ondertitelstijl van het model te bewerken</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cxnSp>
        <p:nvCxnSpPr>
          <p:cNvPr id="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4038600" y="3543014"/>
            <a:ext cx="41148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ctrTitle"/>
          </p:nvPr>
        </p:nvSpPr>
        <p:spPr>
          <a:xfrm>
            <a:off x="1545116" y="1122363"/>
            <a:ext cx="9122884" cy="2387600"/>
          </a:xfrm>
        </p:spPr>
        <p:txBody>
          <a:bodyPr anchor="b">
            <a:normAutofit/>
          </a:bodyPr>
          <a:lstStyle>
            <a:lvl1pPr algn="ctr">
              <a:defRPr sz="48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2156265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12784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511915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023627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612411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4113541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3D0E0D-B645-4A34-BBCB-C41FBC1229BD}"/>
              </a:ext>
            </a:extLst>
          </p:cNvPr>
          <p:cNvSpPr txBox="1"/>
          <p:nvPr userDrawn="1"/>
        </p:nvSpPr>
        <p:spPr>
          <a:xfrm>
            <a:off x="9918701" y="6349600"/>
            <a:ext cx="1739900" cy="265457"/>
          </a:xfrm>
          <a:prstGeom prst="rect">
            <a:avLst/>
          </a:prstGeom>
          <a:solidFill>
            <a:schemeClr val="bg1"/>
          </a:solidFill>
        </p:spPr>
        <p:txBody>
          <a:bodyPr wrap="square" rtlCol="0">
            <a:spAutoFit/>
          </a:bodyPr>
          <a:lstStyle/>
          <a:p>
            <a:pPr algn="r">
              <a:spcAft>
                <a:spcPts val="1350"/>
              </a:spcAft>
            </a:pPr>
            <a:endParaRPr lang="en-US" sz="1125" b="1" spc="-38" dirty="0">
              <a:latin typeface="Roboto" panose="02000000000000000000" pitchFamily="2" charset="0"/>
              <a:ea typeface="Roboto" panose="02000000000000000000" pitchFamily="2" charset="0"/>
            </a:endParaRPr>
          </a:p>
        </p:txBody>
      </p:sp>
      <p:pic>
        <p:nvPicPr>
          <p:cNvPr id="15" name="Graphic 14">
            <a:extLst>
              <a:ext uri="{FF2B5EF4-FFF2-40B4-BE49-F238E27FC236}">
                <a16:creationId xmlns:a16="http://schemas.microsoft.com/office/drawing/2014/main" id="{6C29B6B2-B8A6-4A82-800C-730696347F1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250465" y="192965"/>
            <a:ext cx="2719724" cy="493002"/>
          </a:xfrm>
          <a:prstGeom prst="rect">
            <a:avLst/>
          </a:prstGeom>
        </p:spPr>
      </p:pic>
      <p:sp>
        <p:nvSpPr>
          <p:cNvPr id="19" name="Text Placeholder 18">
            <a:extLst>
              <a:ext uri="{FF2B5EF4-FFF2-40B4-BE49-F238E27FC236}">
                <a16:creationId xmlns:a16="http://schemas.microsoft.com/office/drawing/2014/main" id="{50CA3B42-DE9C-4F26-A7D6-EF15C43F2137}"/>
              </a:ext>
            </a:extLst>
          </p:cNvPr>
          <p:cNvSpPr>
            <a:spLocks noGrp="1"/>
          </p:cNvSpPr>
          <p:nvPr>
            <p:ph type="body" sz="quarter" idx="10"/>
          </p:nvPr>
        </p:nvSpPr>
        <p:spPr>
          <a:xfrm>
            <a:off x="599568" y="1828799"/>
            <a:ext cx="10849889" cy="4301461"/>
          </a:xfrm>
        </p:spPr>
        <p:txBody>
          <a:bodyPr/>
          <a:lstStyle>
            <a:lvl1pPr>
              <a:defRPr sz="1800">
                <a:latin typeface="Roboto" panose="02000000000000000000"/>
              </a:defRPr>
            </a:lvl1pPr>
            <a:lvl2pPr>
              <a:defRPr sz="1650">
                <a:latin typeface="Roboto" panose="02000000000000000000"/>
              </a:defRPr>
            </a:lvl2pPr>
            <a:lvl3pPr>
              <a:defRPr>
                <a:latin typeface="Roboto" panose="02000000000000000000"/>
              </a:defRPr>
            </a:lvl3pPr>
            <a:lvl4pPr>
              <a:defRPr>
                <a:latin typeface="Roboto" panose="02000000000000000000"/>
              </a:defRPr>
            </a:lvl4pPr>
            <a:lvl5pPr>
              <a:defRPr>
                <a:latin typeface="Roboto" panose="020000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20">
            <a:extLst>
              <a:ext uri="{FF2B5EF4-FFF2-40B4-BE49-F238E27FC236}">
                <a16:creationId xmlns:a16="http://schemas.microsoft.com/office/drawing/2014/main" id="{C915257C-20D5-4CF1-8677-EDB4DB09BE1D}"/>
              </a:ext>
            </a:extLst>
          </p:cNvPr>
          <p:cNvSpPr>
            <a:spLocks noGrp="1"/>
          </p:cNvSpPr>
          <p:nvPr>
            <p:ph type="body" sz="quarter" idx="11" hasCustomPrompt="1"/>
          </p:nvPr>
        </p:nvSpPr>
        <p:spPr>
          <a:xfrm>
            <a:off x="603505" y="1133390"/>
            <a:ext cx="7523163" cy="579437"/>
          </a:xfrm>
        </p:spPr>
        <p:txBody>
          <a:bodyPr>
            <a:normAutofit/>
          </a:bodyPr>
          <a:lstStyle>
            <a:lvl1pPr marL="0" indent="0">
              <a:buNone/>
              <a:defRPr sz="2325">
                <a:latin typeface="Montserrat" panose="00000500000000000000"/>
              </a:defRPr>
            </a:lvl1pPr>
            <a:lvl2pPr marL="342900" indent="0">
              <a:buNone/>
              <a:defRPr/>
            </a:lvl2pPr>
          </a:lstStyle>
          <a:p>
            <a:pPr lvl="0"/>
            <a:r>
              <a:rPr lang="en-US"/>
              <a:t>Click to edit Master title styles</a:t>
            </a:r>
          </a:p>
        </p:txBody>
      </p:sp>
      <p:sp>
        <p:nvSpPr>
          <p:cNvPr id="24" name="Text Placeholder 22">
            <a:extLst>
              <a:ext uri="{FF2B5EF4-FFF2-40B4-BE49-F238E27FC236}">
                <a16:creationId xmlns:a16="http://schemas.microsoft.com/office/drawing/2014/main" id="{0ED48733-BB41-4D6C-A919-02A677AC71F3}"/>
              </a:ext>
            </a:extLst>
          </p:cNvPr>
          <p:cNvSpPr>
            <a:spLocks noGrp="1"/>
          </p:cNvSpPr>
          <p:nvPr>
            <p:ph type="body" sz="quarter" idx="12" hasCustomPrompt="1"/>
          </p:nvPr>
        </p:nvSpPr>
        <p:spPr>
          <a:xfrm>
            <a:off x="6667132" y="146306"/>
            <a:ext cx="4908785" cy="492125"/>
          </a:xfrm>
        </p:spPr>
        <p:txBody>
          <a:bodyPr>
            <a:noAutofit/>
          </a:bodyPr>
          <a:lstStyle>
            <a:lvl1pPr marL="0" indent="0" algn="r">
              <a:buNone/>
              <a:defRPr sz="2325" b="1">
                <a:latin typeface="Montserrat" panose="00000500000000000000"/>
              </a:defRPr>
            </a:lvl1pPr>
          </a:lstStyle>
          <a:p>
            <a:pPr lvl="0"/>
            <a:r>
              <a:rPr lang="en-US"/>
              <a:t>Presentation Title or Section</a:t>
            </a:r>
          </a:p>
        </p:txBody>
      </p:sp>
    </p:spTree>
    <p:extLst>
      <p:ext uri="{BB962C8B-B14F-4D97-AF65-F5344CB8AC3E}">
        <p14:creationId xmlns:p14="http://schemas.microsoft.com/office/powerpoint/2010/main" val="88024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p:txBody>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
        <p:nvSpPr>
          <p:cNvPr id="6" name="Slide Number Placeholder 5"/>
          <p:cNvSpPr>
            <a:spLocks noGrp="1"/>
          </p:cNvSpPr>
          <p:nvPr>
            <p:ph type="sldNum" sz="quarter" idx="12"/>
          </p:nvPr>
        </p:nvSpPr>
        <p:spPr/>
        <p:txBody>
          <a:bodyPr/>
          <a:lstStyle/>
          <a:p>
            <a:fld id="{48F63A3B-78C7-47BE-AE5E-E10140E04643}" type="slidenum">
              <a:rPr lang="en-US" noProof="0"/>
              <a:t>‹nr.›</a:t>
            </a:fld>
            <a:endParaRPr lang="en-US" noProof="0" dirty="0"/>
          </a:p>
        </p:txBody>
      </p:sp>
    </p:spTree>
    <p:extLst>
      <p:ext uri="{BB962C8B-B14F-4D97-AF65-F5344CB8AC3E}">
        <p14:creationId xmlns:p14="http://schemas.microsoft.com/office/powerpoint/2010/main" val="3352088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el en objec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8F63A3B-78C7-47BE-AE5E-E10140E04643}" type="slidenum">
              <a:rPr lang="en-US" noProof="0"/>
              <a:t>‹nr.›</a:t>
            </a:fld>
            <a:endParaRPr lang="en-US" noProof="0" dirty="0"/>
          </a:p>
        </p:txBody>
      </p:sp>
      <p:pic>
        <p:nvPicPr>
          <p:cNvPr id="5" name="Picture 2" descr="A 3D render of a database is placed on relational database tabl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flipH="1">
            <a:off x="4610961" y="130629"/>
            <a:ext cx="8905984" cy="584775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userDrawn="1"/>
        </p:nvSpPr>
        <p:spPr>
          <a:xfrm>
            <a:off x="4610961" y="130629"/>
            <a:ext cx="7824412" cy="6046334"/>
          </a:xfrm>
          <a:prstGeom prst="rect">
            <a:avLst/>
          </a:prstGeom>
          <a:gradFill>
            <a:gsLst>
              <a:gs pos="0">
                <a:schemeClr val="accent1">
                  <a:lumMod val="0"/>
                  <a:lumOff val="100000"/>
                </a:schemeClr>
              </a:gs>
              <a:gs pos="43000">
                <a:srgbClr val="FFFFFF">
                  <a:alpha val="85000"/>
                </a:srgbClr>
              </a:gs>
              <a:gs pos="81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825625"/>
            <a:ext cx="7015316" cy="4351338"/>
          </a:xfrm>
        </p:spPr>
        <p:txBody>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Tree>
    <p:extLst>
      <p:ext uri="{BB962C8B-B14F-4D97-AF65-F5344CB8AC3E}">
        <p14:creationId xmlns:p14="http://schemas.microsoft.com/office/powerpoint/2010/main" val="425971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el en objec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8F63A3B-78C7-47BE-AE5E-E10140E04643}" type="slidenum">
              <a:rPr lang="en-US" noProof="0"/>
              <a:t>‹nr.›</a:t>
            </a:fld>
            <a:endParaRPr lang="en-US" noProof="0" dirty="0"/>
          </a:p>
        </p:txBody>
      </p:sp>
      <p:pic>
        <p:nvPicPr>
          <p:cNvPr id="5" name="Picture 2" descr="84% of control room professionals would change their control room if they  could - Barc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97170" y="116270"/>
            <a:ext cx="10767727" cy="606069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userDrawn="1"/>
        </p:nvSpPr>
        <p:spPr>
          <a:xfrm>
            <a:off x="5761338" y="130629"/>
            <a:ext cx="6524068" cy="6046334"/>
          </a:xfrm>
          <a:prstGeom prst="rect">
            <a:avLst/>
          </a:prstGeom>
          <a:gradFill>
            <a:gsLst>
              <a:gs pos="7000">
                <a:schemeClr val="accent1">
                  <a:lumMod val="0"/>
                  <a:lumOff val="100000"/>
                </a:schemeClr>
              </a:gs>
              <a:gs pos="35000">
                <a:srgbClr val="FFFFFF">
                  <a:alpha val="85000"/>
                </a:srgbClr>
              </a:gs>
              <a:gs pos="85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p:nvPr>
        </p:nvSpPr>
        <p:spPr>
          <a:xfrm>
            <a:off x="838200" y="365125"/>
            <a:ext cx="6904703" cy="1325563"/>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825625"/>
            <a:ext cx="6904703" cy="4351338"/>
          </a:xfrm>
        </p:spPr>
        <p:txBody>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Tree>
    <p:extLst>
      <p:ext uri="{BB962C8B-B14F-4D97-AF65-F5344CB8AC3E}">
        <p14:creationId xmlns:p14="http://schemas.microsoft.com/office/powerpoint/2010/main" val="551245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46730"/>
          </a:xfrm>
        </p:spPr>
        <p:txBody>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Content Placeholder 2"/>
          <p:cNvSpPr>
            <a:spLocks noGrp="1"/>
          </p:cNvSpPr>
          <p:nvPr>
            <p:ph idx="1"/>
          </p:nvPr>
        </p:nvSpPr>
        <p:spPr>
          <a:xfrm>
            <a:off x="838200" y="1465243"/>
            <a:ext cx="10515600" cy="471172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91393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18082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680737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839788" y="2505075"/>
            <a:ext cx="5157787"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908580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87626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dirty="0" err="1" smtClean="0"/>
              <a:t>Klik</a:t>
            </a:r>
            <a:r>
              <a:rPr lang="en-US" noProof="0" dirty="0" smtClean="0"/>
              <a:t> om de </a:t>
            </a:r>
            <a:r>
              <a:rPr lang="en-US" noProof="0" dirty="0" err="1" smtClean="0"/>
              <a:t>stijl</a:t>
            </a:r>
            <a:r>
              <a:rPr lang="en-US" noProof="0" dirty="0" smtClean="0"/>
              <a:t> </a:t>
            </a:r>
            <a:r>
              <a:rPr lang="en-US" noProof="0" dirty="0" err="1" smtClean="0"/>
              <a:t>te</a:t>
            </a:r>
            <a:r>
              <a:rPr lang="en-US" noProof="0" dirty="0" smtClean="0"/>
              <a:t> </a:t>
            </a:r>
            <a:r>
              <a:rPr lang="en-US" noProof="0" dirty="0" err="1" smtClean="0"/>
              <a:t>bewerken</a:t>
            </a:r>
            <a:endParaRPr lang="en-US" noProof="0"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dirty="0" err="1" smtClean="0"/>
              <a:t>Tekststijl</a:t>
            </a:r>
            <a:r>
              <a:rPr lang="en-US" noProof="0" dirty="0" smtClean="0"/>
              <a:t> van het model </a:t>
            </a:r>
            <a:r>
              <a:rPr lang="en-US" noProof="0" dirty="0" err="1" smtClean="0"/>
              <a:t>bewerken</a:t>
            </a:r>
            <a:endParaRPr lang="en-US" noProof="0" dirty="0" smtClean="0"/>
          </a:p>
          <a:p>
            <a:pPr lvl="1"/>
            <a:r>
              <a:rPr lang="en-US" noProof="0" dirty="0" err="1" smtClean="0"/>
              <a:t>Tweede</a:t>
            </a:r>
            <a:r>
              <a:rPr lang="en-US" noProof="0" dirty="0" smtClean="0"/>
              <a:t> </a:t>
            </a:r>
            <a:r>
              <a:rPr lang="en-US" noProof="0" dirty="0" err="1" smtClean="0"/>
              <a:t>niveau</a:t>
            </a:r>
            <a:endParaRPr lang="en-US" noProof="0" dirty="0" smtClean="0"/>
          </a:p>
          <a:p>
            <a:pPr lvl="2"/>
            <a:r>
              <a:rPr lang="en-US" noProof="0" dirty="0" err="1" smtClean="0"/>
              <a:t>Derde</a:t>
            </a:r>
            <a:r>
              <a:rPr lang="en-US" noProof="0" dirty="0" smtClean="0"/>
              <a:t> </a:t>
            </a:r>
            <a:r>
              <a:rPr lang="en-US" noProof="0" dirty="0" err="1" smtClean="0"/>
              <a:t>niveau</a:t>
            </a:r>
            <a:endParaRPr lang="en-US" noProof="0" dirty="0" smtClean="0"/>
          </a:p>
          <a:p>
            <a:pPr lvl="3"/>
            <a:r>
              <a:rPr lang="en-US" noProof="0" dirty="0" err="1" smtClean="0"/>
              <a:t>Vierde</a:t>
            </a:r>
            <a:r>
              <a:rPr lang="en-US" noProof="0" dirty="0" smtClean="0"/>
              <a:t> </a:t>
            </a:r>
            <a:r>
              <a:rPr lang="en-US" noProof="0" dirty="0" err="1" smtClean="0"/>
              <a:t>niveau</a:t>
            </a:r>
            <a:endParaRPr lang="en-US" noProof="0" dirty="0" smtClean="0"/>
          </a:p>
          <a:p>
            <a:pPr lvl="4"/>
            <a:r>
              <a:rPr lang="en-US" noProof="0" dirty="0" err="1" smtClean="0"/>
              <a:t>Vijfde</a:t>
            </a:r>
            <a:r>
              <a:rPr lang="en-US" noProof="0" dirty="0" smtClean="0"/>
              <a:t> </a:t>
            </a:r>
            <a:r>
              <a:rPr lang="en-US" noProof="0" dirty="0" err="1" smtClean="0"/>
              <a:t>niveau</a:t>
            </a:r>
            <a:endParaRPr lang="en-US" noProof="0" dirty="0"/>
          </a:p>
        </p:txBody>
      </p:sp>
      <p:sp>
        <p:nvSpPr>
          <p:cNvPr id="6" name="Slide Number Placeholder 5"/>
          <p:cNvSpPr>
            <a:spLocks noGrp="1"/>
          </p:cNvSpPr>
          <p:nvPr>
            <p:ph type="sldNum" sz="quarter" idx="4"/>
          </p:nvPr>
        </p:nvSpPr>
        <p:spPr>
          <a:xfrm>
            <a:off x="7002133" y="6323300"/>
            <a:ext cx="2743200" cy="365125"/>
          </a:xfrm>
          <a:prstGeom prst="rect">
            <a:avLst/>
          </a:prstGeom>
        </p:spPr>
        <p:txBody>
          <a:bodyPr vert="horz" lIns="91440" tIns="45720" rIns="91440" bIns="45720" rtlCol="0" anchor="ctr"/>
          <a:lstStyle>
            <a:lvl1pPr algn="r">
              <a:defRPr sz="1600">
                <a:solidFill>
                  <a:srgbClr val="01719D"/>
                </a:solidFill>
              </a:defRPr>
            </a:lvl1pPr>
          </a:lstStyle>
          <a:p>
            <a:fld id="{48F63A3B-78C7-47BE-AE5E-E10140E04643}" type="slidenum">
              <a:rPr lang="en-US" noProof="0" smtClean="0"/>
              <a:pPr/>
              <a:t>‹nr.›</a:t>
            </a:fld>
            <a:endParaRPr lang="en-US" noProof="0" dirty="0"/>
          </a:p>
        </p:txBody>
      </p:sp>
      <p:sp>
        <p:nvSpPr>
          <p:cNvPr id="7" name="Rectangle 10">
            <a:extLst>
              <a:ext uri="{FF2B5EF4-FFF2-40B4-BE49-F238E27FC236}">
                <a16:creationId xmlns:a16="http://schemas.microsoft.com/office/drawing/2014/main" id="{0D4131B3-73A5-124D-B003-267D766B3145}"/>
              </a:ext>
            </a:extLst>
          </p:cNvPr>
          <p:cNvSpPr/>
          <p:nvPr userDrawn="1"/>
        </p:nvSpPr>
        <p:spPr>
          <a:xfrm>
            <a:off x="1" y="0"/>
            <a:ext cx="8535489"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8" name="Rectangle 11">
            <a:extLst>
              <a:ext uri="{FF2B5EF4-FFF2-40B4-BE49-F238E27FC236}">
                <a16:creationId xmlns:a16="http://schemas.microsoft.com/office/drawing/2014/main" id="{A7C6DB04-4620-8146-A4A3-3E5AC48EF5FA}"/>
              </a:ext>
            </a:extLst>
          </p:cNvPr>
          <p:cNvSpPr/>
          <p:nvPr userDrawn="1"/>
        </p:nvSpPr>
        <p:spPr>
          <a:xfrm>
            <a:off x="11745845" y="-3936"/>
            <a:ext cx="446156"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9" name="Rectangle 12">
            <a:extLst>
              <a:ext uri="{FF2B5EF4-FFF2-40B4-BE49-F238E27FC236}">
                <a16:creationId xmlns:a16="http://schemas.microsoft.com/office/drawing/2014/main" id="{226D3B29-0611-6247-8B10-5E9BE6965831}"/>
              </a:ext>
            </a:extLst>
          </p:cNvPr>
          <p:cNvSpPr/>
          <p:nvPr userDrawn="1"/>
        </p:nvSpPr>
        <p:spPr>
          <a:xfrm>
            <a:off x="11223486" y="-3936"/>
            <a:ext cx="446156"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0" name="Rectangle 13">
            <a:extLst>
              <a:ext uri="{FF2B5EF4-FFF2-40B4-BE49-F238E27FC236}">
                <a16:creationId xmlns:a16="http://schemas.microsoft.com/office/drawing/2014/main" id="{63008242-6FC0-CB46-B417-C45923211FA9}"/>
              </a:ext>
            </a:extLst>
          </p:cNvPr>
          <p:cNvSpPr/>
          <p:nvPr userDrawn="1"/>
        </p:nvSpPr>
        <p:spPr>
          <a:xfrm>
            <a:off x="10701127" y="-3936"/>
            <a:ext cx="446156"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1" name="Rectangle 14">
            <a:extLst>
              <a:ext uri="{FF2B5EF4-FFF2-40B4-BE49-F238E27FC236}">
                <a16:creationId xmlns:a16="http://schemas.microsoft.com/office/drawing/2014/main" id="{D47A9990-D042-3F48-8A9F-B37EA801BA61}"/>
              </a:ext>
            </a:extLst>
          </p:cNvPr>
          <p:cNvSpPr/>
          <p:nvPr userDrawn="1"/>
        </p:nvSpPr>
        <p:spPr>
          <a:xfrm>
            <a:off x="10178769" y="-3936"/>
            <a:ext cx="446156"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2" name="Rectangle 15">
            <a:extLst>
              <a:ext uri="{FF2B5EF4-FFF2-40B4-BE49-F238E27FC236}">
                <a16:creationId xmlns:a16="http://schemas.microsoft.com/office/drawing/2014/main" id="{BC761A8B-9370-004C-A186-F9D78441A4F7}"/>
              </a:ext>
            </a:extLst>
          </p:cNvPr>
          <p:cNvSpPr/>
          <p:nvPr userDrawn="1"/>
        </p:nvSpPr>
        <p:spPr>
          <a:xfrm>
            <a:off x="9656410" y="-3936"/>
            <a:ext cx="446156"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3" name="Rectangle 16">
            <a:extLst>
              <a:ext uri="{FF2B5EF4-FFF2-40B4-BE49-F238E27FC236}">
                <a16:creationId xmlns:a16="http://schemas.microsoft.com/office/drawing/2014/main" id="{DD09A5CC-5741-DC44-A440-930BE2452F25}"/>
              </a:ext>
            </a:extLst>
          </p:cNvPr>
          <p:cNvSpPr/>
          <p:nvPr userDrawn="1"/>
        </p:nvSpPr>
        <p:spPr>
          <a:xfrm>
            <a:off x="9134051" y="-3936"/>
            <a:ext cx="446156"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sp>
        <p:nvSpPr>
          <p:cNvPr id="14" name="Rectangle 17">
            <a:extLst>
              <a:ext uri="{FF2B5EF4-FFF2-40B4-BE49-F238E27FC236}">
                <a16:creationId xmlns:a16="http://schemas.microsoft.com/office/drawing/2014/main" id="{A150675E-C578-DB4B-8857-D5C0DC68B0E1}"/>
              </a:ext>
            </a:extLst>
          </p:cNvPr>
          <p:cNvSpPr/>
          <p:nvPr userDrawn="1"/>
        </p:nvSpPr>
        <p:spPr>
          <a:xfrm>
            <a:off x="8611693" y="-3936"/>
            <a:ext cx="446156"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noProof="0" dirty="0">
              <a:latin typeface="+mn-lt"/>
            </a:endParaRPr>
          </a:p>
        </p:txBody>
      </p:sp>
      <p:pic>
        <p:nvPicPr>
          <p:cNvPr id="17" name="Picture 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11450491" y="6153843"/>
            <a:ext cx="550625" cy="662480"/>
          </a:xfrm>
          <a:prstGeom prst="rect">
            <a:avLst/>
          </a:prstGeom>
          <a:noFill/>
          <a:ln>
            <a:noFill/>
          </a:ln>
        </p:spPr>
      </p:pic>
      <p:pic>
        <p:nvPicPr>
          <p:cNvPr id="18" name="Afbeelding 17"/>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9823033" y="6125929"/>
            <a:ext cx="1635244" cy="731686"/>
          </a:xfrm>
          <a:prstGeom prst="rect">
            <a:avLst/>
          </a:prstGeom>
        </p:spPr>
      </p:pic>
    </p:spTree>
    <p:extLst>
      <p:ext uri="{BB962C8B-B14F-4D97-AF65-F5344CB8AC3E}">
        <p14:creationId xmlns:p14="http://schemas.microsoft.com/office/powerpoint/2010/main" val="356301245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87" r:id="rId3"/>
    <p:sldLayoutId id="2147483688" r:id="rId4"/>
    <p:sldLayoutId id="214748368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6" r:id="rId15"/>
  </p:sldLayoutIdLst>
  <p:txStyles>
    <p:titleStyle>
      <a:lvl1pPr algn="l" defTabSz="914400" rtl="0" eaLnBrk="1" latinLnBrk="0" hangingPunct="1">
        <a:lnSpc>
          <a:spcPct val="90000"/>
        </a:lnSpc>
        <a:spcBef>
          <a:spcPct val="0"/>
        </a:spcBef>
        <a:buNone/>
        <a:defRPr sz="4400" b="1" kern="1200">
          <a:solidFill>
            <a:srgbClr val="01719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55414"/>
            <a:ext cx="9144000" cy="2387600"/>
          </a:xfrm>
        </p:spPr>
        <p:txBody>
          <a:bodyPr>
            <a:normAutofit/>
          </a:bodyPr>
          <a:lstStyle/>
          <a:p>
            <a:r>
              <a:rPr lang="en-US" dirty="0"/>
              <a:t>Regional Course on </a:t>
            </a:r>
            <a:r>
              <a:rPr lang="nl-NL" dirty="0"/>
              <a:t/>
            </a:r>
            <a:br>
              <a:rPr lang="nl-NL" dirty="0"/>
            </a:br>
            <a:r>
              <a:rPr lang="en-US" dirty="0"/>
              <a:t>Statistical Business Registers</a:t>
            </a:r>
            <a:r>
              <a:rPr lang="nl-NL" dirty="0"/>
              <a:t/>
            </a:r>
            <a:br>
              <a:rPr lang="nl-NL" dirty="0"/>
            </a:br>
            <a:endParaRPr lang="nl-NL" dirty="0"/>
          </a:p>
        </p:txBody>
      </p:sp>
      <p:sp>
        <p:nvSpPr>
          <p:cNvPr id="3" name="Ondertitel 2"/>
          <p:cNvSpPr>
            <a:spLocks noGrp="1"/>
          </p:cNvSpPr>
          <p:nvPr>
            <p:ph type="subTitle" idx="1"/>
          </p:nvPr>
        </p:nvSpPr>
        <p:spPr/>
        <p:txBody>
          <a:bodyPr/>
          <a:lstStyle/>
          <a:p>
            <a:r>
              <a:rPr lang="en-US" b="1" dirty="0" smtClean="0"/>
              <a:t>Session 1: Introduction </a:t>
            </a:r>
            <a:r>
              <a:rPr lang="en-US" b="1" dirty="0"/>
              <a:t>to Statistical Business Registers</a:t>
            </a:r>
            <a:r>
              <a:rPr lang="en-US" dirty="0"/>
              <a:t> </a:t>
            </a:r>
          </a:p>
          <a:p>
            <a:r>
              <a:rPr lang="nl-NL" dirty="0"/>
              <a:t>	</a:t>
            </a:r>
          </a:p>
          <a:p>
            <a:endParaRPr lang="en-US" dirty="0"/>
          </a:p>
        </p:txBody>
      </p:sp>
    </p:spTree>
    <p:extLst>
      <p:ext uri="{BB962C8B-B14F-4D97-AF65-F5344CB8AC3E}">
        <p14:creationId xmlns:p14="http://schemas.microsoft.com/office/powerpoint/2010/main" val="38658366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Office meet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543145" y="184355"/>
            <a:ext cx="8799223" cy="586248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p:nvPr/>
        </p:nvSpPr>
        <p:spPr>
          <a:xfrm>
            <a:off x="4336026" y="130629"/>
            <a:ext cx="8099347" cy="5967829"/>
          </a:xfrm>
          <a:prstGeom prst="rect">
            <a:avLst/>
          </a:prstGeom>
          <a:gradFill>
            <a:gsLst>
              <a:gs pos="0">
                <a:schemeClr val="accent1">
                  <a:lumMod val="0"/>
                  <a:lumOff val="100000"/>
                </a:schemeClr>
              </a:gs>
              <a:gs pos="43000">
                <a:srgbClr val="FFFFFF">
                  <a:alpha val="85000"/>
                </a:srgbClr>
              </a:gs>
              <a:gs pos="81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tle 3">
            <a:extLst>
              <a:ext uri="{FF2B5EF4-FFF2-40B4-BE49-F238E27FC236}">
                <a16:creationId xmlns:a16="http://schemas.microsoft.com/office/drawing/2014/main" id="{FF0A941E-6633-F74C-AB73-7CED100AF104}"/>
              </a:ext>
            </a:extLst>
          </p:cNvPr>
          <p:cNvSpPr>
            <a:spLocks noGrp="1"/>
          </p:cNvSpPr>
          <p:nvPr>
            <p:ph type="title"/>
          </p:nvPr>
        </p:nvSpPr>
        <p:spPr/>
        <p:txBody>
          <a:bodyPr/>
          <a:lstStyle/>
          <a:p>
            <a:r>
              <a:rPr lang="en-US" dirty="0"/>
              <a:t>Primary Users of an SBR</a:t>
            </a:r>
          </a:p>
        </p:txBody>
      </p:sp>
      <p:sp>
        <p:nvSpPr>
          <p:cNvPr id="5" name="Content Placeholder 4">
            <a:extLst>
              <a:ext uri="{FF2B5EF4-FFF2-40B4-BE49-F238E27FC236}">
                <a16:creationId xmlns:a16="http://schemas.microsoft.com/office/drawing/2014/main" id="{8230B8E1-9291-5944-8C83-60161E6899AD}"/>
              </a:ext>
            </a:extLst>
          </p:cNvPr>
          <p:cNvSpPr>
            <a:spLocks noGrp="1"/>
          </p:cNvSpPr>
          <p:nvPr>
            <p:ph idx="1"/>
          </p:nvPr>
        </p:nvSpPr>
        <p:spPr>
          <a:xfrm>
            <a:off x="838200" y="1825625"/>
            <a:ext cx="6159910" cy="4351338"/>
          </a:xfrm>
        </p:spPr>
        <p:txBody>
          <a:bodyPr>
            <a:normAutofit/>
          </a:bodyPr>
          <a:lstStyle/>
          <a:p>
            <a:r>
              <a:rPr lang="en-US" dirty="0"/>
              <a:t>Teams within NSOs involved in survey planning, implementation, and analysis</a:t>
            </a:r>
          </a:p>
          <a:p>
            <a:r>
              <a:rPr lang="en-US" dirty="0"/>
              <a:t>Producers of business demography statistics</a:t>
            </a:r>
          </a:p>
          <a:p>
            <a:r>
              <a:rPr lang="en-US" dirty="0"/>
              <a:t>Data users aiming to link external datasets with statistical data</a:t>
            </a:r>
          </a:p>
        </p:txBody>
      </p:sp>
      <p:sp>
        <p:nvSpPr>
          <p:cNvPr id="8"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10</a:t>
            </a:fld>
            <a:endParaRPr lang="en-US" sz="2000" noProof="0" dirty="0"/>
          </a:p>
        </p:txBody>
      </p:sp>
    </p:spTree>
    <p:extLst>
      <p:ext uri="{BB962C8B-B14F-4D97-AF65-F5344CB8AC3E}">
        <p14:creationId xmlns:p14="http://schemas.microsoft.com/office/powerpoint/2010/main" val="691145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Roles</a:t>
            </a:r>
            <a:r>
              <a:rPr lang="nl-NL" dirty="0" smtClean="0"/>
              <a:t> of </a:t>
            </a:r>
            <a:r>
              <a:rPr lang="nl-NL" dirty="0" err="1" smtClean="0"/>
              <a:t>an</a:t>
            </a:r>
            <a:r>
              <a:rPr lang="nl-NL" dirty="0" smtClean="0"/>
              <a:t> SBR</a:t>
            </a:r>
            <a:endParaRPr lang="nl-NL" dirty="0"/>
          </a:p>
        </p:txBody>
      </p:sp>
      <p:sp>
        <p:nvSpPr>
          <p:cNvPr id="4" name="Tijdelijke aanduiding voor inhoud 3"/>
          <p:cNvSpPr>
            <a:spLocks noGrp="1"/>
          </p:cNvSpPr>
          <p:nvPr>
            <p:ph idx="1"/>
          </p:nvPr>
        </p:nvSpPr>
        <p:spPr/>
        <p:txBody>
          <a:bodyPr/>
          <a:lstStyle/>
          <a:p>
            <a:pPr marL="0" indent="0">
              <a:buNone/>
            </a:pPr>
            <a:r>
              <a:rPr lang="en-US" dirty="0"/>
              <a:t>What are the different </a:t>
            </a:r>
            <a:r>
              <a:rPr lang="en-US" b="1" dirty="0"/>
              <a:t>roles</a:t>
            </a:r>
            <a:r>
              <a:rPr lang="en-US" dirty="0"/>
              <a:t> that may be fulfilled by the SBR as part of statistical infrastructure?</a:t>
            </a:r>
          </a:p>
          <a:p>
            <a:endParaRPr lang="nl-NL" dirty="0"/>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11</a:t>
            </a:fld>
            <a:endParaRPr lang="en-US" sz="2000" noProof="0" dirty="0"/>
          </a:p>
        </p:txBody>
      </p:sp>
    </p:spTree>
    <p:extLst>
      <p:ext uri="{BB962C8B-B14F-4D97-AF65-F5344CB8AC3E}">
        <p14:creationId xmlns:p14="http://schemas.microsoft.com/office/powerpoint/2010/main" val="41892433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0A941E-6633-F74C-AB73-7CED100AF104}"/>
              </a:ext>
            </a:extLst>
          </p:cNvPr>
          <p:cNvSpPr>
            <a:spLocks noGrp="1"/>
          </p:cNvSpPr>
          <p:nvPr>
            <p:ph type="title"/>
          </p:nvPr>
        </p:nvSpPr>
        <p:spPr/>
        <p:txBody>
          <a:bodyPr/>
          <a:lstStyle/>
          <a:p>
            <a:r>
              <a:rPr lang="en-US" dirty="0" smtClean="0"/>
              <a:t>Roles </a:t>
            </a:r>
            <a:r>
              <a:rPr lang="en-US" dirty="0"/>
              <a:t>of the SBR</a:t>
            </a:r>
          </a:p>
        </p:txBody>
      </p:sp>
      <p:sp>
        <p:nvSpPr>
          <p:cNvPr id="5" name="Content Placeholder 4">
            <a:extLst>
              <a:ext uri="{FF2B5EF4-FFF2-40B4-BE49-F238E27FC236}">
                <a16:creationId xmlns:a16="http://schemas.microsoft.com/office/drawing/2014/main" id="{6A984177-299B-5444-AC19-0823AACAD619}"/>
              </a:ext>
            </a:extLst>
          </p:cNvPr>
          <p:cNvSpPr>
            <a:spLocks noGrp="1"/>
          </p:cNvSpPr>
          <p:nvPr>
            <p:ph idx="1"/>
          </p:nvPr>
        </p:nvSpPr>
        <p:spPr/>
        <p:txBody>
          <a:bodyPr>
            <a:normAutofit/>
          </a:bodyPr>
          <a:lstStyle/>
          <a:p>
            <a:pPr marL="0" indent="0">
              <a:buNone/>
            </a:pPr>
            <a:r>
              <a:rPr lang="en-US" b="1" dirty="0"/>
              <a:t>SBR as </a:t>
            </a:r>
            <a:r>
              <a:rPr lang="en-US" b="1" i="1" dirty="0"/>
              <a:t>Live Register</a:t>
            </a:r>
            <a:r>
              <a:rPr lang="en-US" b="1" dirty="0"/>
              <a:t/>
            </a:r>
            <a:br>
              <a:rPr lang="en-US" b="1" dirty="0"/>
            </a:br>
            <a:r>
              <a:rPr lang="en-US" dirty="0"/>
              <a:t>Continuous and immediate update from all available sources</a:t>
            </a:r>
          </a:p>
          <a:p>
            <a:pPr marL="0" indent="0">
              <a:buNone/>
            </a:pPr>
            <a:r>
              <a:rPr lang="en-US" b="1" dirty="0"/>
              <a:t>SBR as </a:t>
            </a:r>
            <a:r>
              <a:rPr lang="en-US" b="1" i="1" dirty="0"/>
              <a:t>Historical Register</a:t>
            </a:r>
            <a:r>
              <a:rPr lang="en-US" i="1" dirty="0"/>
              <a:t/>
            </a:r>
            <a:br>
              <a:rPr lang="en-US" i="1" dirty="0"/>
            </a:br>
            <a:r>
              <a:rPr lang="en-US" dirty="0"/>
              <a:t>Contain snapshots (complete representation of the live register at a specific point in time)</a:t>
            </a:r>
          </a:p>
          <a:p>
            <a:pPr marL="0" indent="0">
              <a:buNone/>
            </a:pPr>
            <a:r>
              <a:rPr lang="en-US" b="1" dirty="0"/>
              <a:t>Frozen Frame</a:t>
            </a:r>
            <a:r>
              <a:rPr lang="en-US" dirty="0"/>
              <a:t>:</a:t>
            </a:r>
            <a:r>
              <a:rPr lang="en-US" b="1" dirty="0"/>
              <a:t> </a:t>
            </a:r>
            <a:r>
              <a:rPr lang="en-US" dirty="0"/>
              <a:t>a trimmed down version of a snapshot that contains only active units, and is used for further processing in producing survey frames</a:t>
            </a:r>
          </a:p>
        </p:txBody>
      </p:sp>
      <p:sp>
        <p:nvSpPr>
          <p:cNvPr id="6"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12</a:t>
            </a:fld>
            <a:endParaRPr lang="en-US" sz="2000" noProof="0" dirty="0"/>
          </a:p>
        </p:txBody>
      </p:sp>
    </p:spTree>
    <p:extLst>
      <p:ext uri="{BB962C8B-B14F-4D97-AF65-F5344CB8AC3E}">
        <p14:creationId xmlns:p14="http://schemas.microsoft.com/office/powerpoint/2010/main" val="3129373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0A941E-6633-F74C-AB73-7CED100AF104}"/>
              </a:ext>
            </a:extLst>
          </p:cNvPr>
          <p:cNvSpPr>
            <a:spLocks noGrp="1"/>
          </p:cNvSpPr>
          <p:nvPr>
            <p:ph type="title"/>
          </p:nvPr>
        </p:nvSpPr>
        <p:spPr/>
        <p:txBody>
          <a:bodyPr/>
          <a:lstStyle/>
          <a:p>
            <a:r>
              <a:rPr lang="en-US" dirty="0" smtClean="0"/>
              <a:t>Roles </a:t>
            </a:r>
            <a:r>
              <a:rPr lang="en-US" dirty="0"/>
              <a:t>of the SBR</a:t>
            </a:r>
          </a:p>
        </p:txBody>
      </p:sp>
      <p:sp>
        <p:nvSpPr>
          <p:cNvPr id="5" name="Content Placeholder 4">
            <a:extLst>
              <a:ext uri="{FF2B5EF4-FFF2-40B4-BE49-F238E27FC236}">
                <a16:creationId xmlns:a16="http://schemas.microsoft.com/office/drawing/2014/main" id="{6A984177-299B-5444-AC19-0823AACAD619}"/>
              </a:ext>
            </a:extLst>
          </p:cNvPr>
          <p:cNvSpPr>
            <a:spLocks noGrp="1"/>
          </p:cNvSpPr>
          <p:nvPr>
            <p:ph idx="1"/>
          </p:nvPr>
        </p:nvSpPr>
        <p:spPr/>
        <p:txBody>
          <a:bodyPr>
            <a:normAutofit/>
          </a:bodyPr>
          <a:lstStyle/>
          <a:p>
            <a:pPr marL="0" indent="0">
              <a:buNone/>
            </a:pPr>
            <a:r>
              <a:rPr lang="en-US" b="1" dirty="0"/>
              <a:t>SBR for Survey Support and Coordination</a:t>
            </a:r>
          </a:p>
          <a:p>
            <a:r>
              <a:rPr lang="en-US" dirty="0"/>
              <a:t>Maintaining data for producing survey frames</a:t>
            </a:r>
          </a:p>
          <a:p>
            <a:r>
              <a:rPr lang="en-US" dirty="0"/>
              <a:t>Determining history of survey inclusion, responses</a:t>
            </a:r>
          </a:p>
          <a:p>
            <a:r>
              <a:rPr lang="en-US" dirty="0"/>
              <a:t>Coordinate teams implementing and collecting survey responses</a:t>
            </a:r>
          </a:p>
          <a:p>
            <a:r>
              <a:rPr lang="en-US" dirty="0"/>
              <a:t>Help apply </a:t>
            </a:r>
            <a:r>
              <a:rPr lang="en-US" i="1" dirty="0"/>
              <a:t>Response Burden Management</a:t>
            </a:r>
            <a:endParaRPr lang="en-US" dirty="0"/>
          </a:p>
        </p:txBody>
      </p:sp>
      <p:sp>
        <p:nvSpPr>
          <p:cNvPr id="6"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13</a:t>
            </a:fld>
            <a:endParaRPr lang="en-US" sz="2000" noProof="0" dirty="0"/>
          </a:p>
        </p:txBody>
      </p:sp>
    </p:spTree>
    <p:extLst>
      <p:ext uri="{BB962C8B-B14F-4D97-AF65-F5344CB8AC3E}">
        <p14:creationId xmlns:p14="http://schemas.microsoft.com/office/powerpoint/2010/main" val="859522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0A941E-6633-F74C-AB73-7CED100AF104}"/>
              </a:ext>
            </a:extLst>
          </p:cNvPr>
          <p:cNvSpPr>
            <a:spLocks noGrp="1"/>
          </p:cNvSpPr>
          <p:nvPr>
            <p:ph type="title"/>
          </p:nvPr>
        </p:nvSpPr>
        <p:spPr/>
        <p:txBody>
          <a:bodyPr/>
          <a:lstStyle/>
          <a:p>
            <a:r>
              <a:rPr lang="en-US" dirty="0" smtClean="0"/>
              <a:t>Roles </a:t>
            </a:r>
            <a:r>
              <a:rPr lang="en-US" dirty="0"/>
              <a:t>of the SBR</a:t>
            </a:r>
          </a:p>
        </p:txBody>
      </p:sp>
      <p:sp>
        <p:nvSpPr>
          <p:cNvPr id="5" name="Content Placeholder 4">
            <a:extLst>
              <a:ext uri="{FF2B5EF4-FFF2-40B4-BE49-F238E27FC236}">
                <a16:creationId xmlns:a16="http://schemas.microsoft.com/office/drawing/2014/main" id="{6A984177-299B-5444-AC19-0823AACAD619}"/>
              </a:ext>
            </a:extLst>
          </p:cNvPr>
          <p:cNvSpPr>
            <a:spLocks noGrp="1"/>
          </p:cNvSpPr>
          <p:nvPr>
            <p:ph idx="1"/>
          </p:nvPr>
        </p:nvSpPr>
        <p:spPr/>
        <p:txBody>
          <a:bodyPr>
            <a:normAutofit fontScale="92500" lnSpcReduction="20000"/>
          </a:bodyPr>
          <a:lstStyle/>
          <a:p>
            <a:pPr marL="0" indent="0">
              <a:buNone/>
            </a:pPr>
            <a:r>
              <a:rPr lang="en-US" b="1" dirty="0"/>
              <a:t>SBR as a Direct Source of Statistics</a:t>
            </a:r>
            <a:br>
              <a:rPr lang="en-US" b="1" dirty="0"/>
            </a:br>
            <a:r>
              <a:rPr lang="en-US" dirty="0"/>
              <a:t>With high-quality* detailed information and sufficient coverage, can lower costs and response burden (* depending on quality standards and methodology)</a:t>
            </a:r>
            <a:endParaRPr lang="en-US" b="1" dirty="0"/>
          </a:p>
          <a:p>
            <a:pPr marL="0" indent="0">
              <a:buNone/>
            </a:pPr>
            <a:r>
              <a:rPr lang="en-US" b="1" dirty="0"/>
              <a:t>SBR for Linking Datasets</a:t>
            </a:r>
            <a:br>
              <a:rPr lang="en-US" b="1" dirty="0"/>
            </a:br>
            <a:r>
              <a:rPr lang="en-US" dirty="0"/>
              <a:t>With the spine function of SBRs, datasets are integrated to increase their analytical value</a:t>
            </a:r>
          </a:p>
          <a:p>
            <a:pPr marL="0" indent="0">
              <a:buNone/>
            </a:pPr>
            <a:r>
              <a:rPr lang="en-US" b="1" dirty="0"/>
              <a:t>SBRs for International Data Exchange</a:t>
            </a:r>
            <a:r>
              <a:rPr lang="en-US" dirty="0"/>
              <a:t/>
            </a:r>
            <a:br>
              <a:rPr lang="en-US" dirty="0"/>
            </a:br>
            <a:r>
              <a:rPr lang="en-US" dirty="0"/>
              <a:t>Can allow for harmonization of data to facilitate collaboration across regions</a:t>
            </a:r>
            <a:endParaRPr lang="en-US" b="1" dirty="0"/>
          </a:p>
          <a:p>
            <a:pPr marL="0" indent="0">
              <a:buNone/>
            </a:pPr>
            <a:r>
              <a:rPr lang="en-US" b="1" dirty="0"/>
              <a:t>SBRs for Modernizing Statistical Production and Services</a:t>
            </a:r>
          </a:p>
        </p:txBody>
      </p:sp>
      <p:sp>
        <p:nvSpPr>
          <p:cNvPr id="6"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14</a:t>
            </a:fld>
            <a:endParaRPr lang="en-US" sz="2000" noProof="0" dirty="0"/>
          </a:p>
        </p:txBody>
      </p:sp>
    </p:spTree>
    <p:extLst>
      <p:ext uri="{BB962C8B-B14F-4D97-AF65-F5344CB8AC3E}">
        <p14:creationId xmlns:p14="http://schemas.microsoft.com/office/powerpoint/2010/main" val="2120898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8A59E-B14F-49B1-839C-5FC47F8D980D}"/>
              </a:ext>
            </a:extLst>
          </p:cNvPr>
          <p:cNvSpPr>
            <a:spLocks noGrp="1"/>
          </p:cNvSpPr>
          <p:nvPr>
            <p:ph type="title"/>
          </p:nvPr>
        </p:nvSpPr>
        <p:spPr/>
        <p:txBody>
          <a:bodyPr/>
          <a:lstStyle/>
          <a:p>
            <a:r>
              <a:rPr lang="en-PH" dirty="0"/>
              <a:t>Why do we need SBRs?</a:t>
            </a:r>
          </a:p>
        </p:txBody>
      </p:sp>
      <p:sp>
        <p:nvSpPr>
          <p:cNvPr id="6" name="Content Placeholder 5">
            <a:extLst>
              <a:ext uri="{FF2B5EF4-FFF2-40B4-BE49-F238E27FC236}">
                <a16:creationId xmlns:a16="http://schemas.microsoft.com/office/drawing/2014/main" id="{3B55BCBA-7CA8-4860-91F3-B38A2FFE4DC0}"/>
              </a:ext>
            </a:extLst>
          </p:cNvPr>
          <p:cNvSpPr>
            <a:spLocks noGrp="1"/>
          </p:cNvSpPr>
          <p:nvPr>
            <p:ph idx="1"/>
          </p:nvPr>
        </p:nvSpPr>
        <p:spPr/>
        <p:txBody>
          <a:bodyPr/>
          <a:lstStyle/>
          <a:p>
            <a:r>
              <a:rPr lang="en-US" dirty="0"/>
              <a:t>Governments all around the world are pushing for digitalization and adopting e-governance, is there still a need for an SBR?</a:t>
            </a:r>
          </a:p>
          <a:p>
            <a:r>
              <a:rPr lang="en-US" dirty="0"/>
              <a:t>Yes, these new developments are designed to facilitate administering a government function, not readily suited for statistical analysis.</a:t>
            </a:r>
          </a:p>
          <a:p>
            <a:r>
              <a:rPr lang="en-US" dirty="0"/>
              <a:t>Preparing an SBR encompasses a process involving proper integration of those data </a:t>
            </a:r>
            <a:r>
              <a:rPr lang="en-US" dirty="0" smtClean="0"/>
              <a:t>sources</a:t>
            </a:r>
            <a:endParaRPr lang="en-US" dirty="0"/>
          </a:p>
        </p:txBody>
      </p:sp>
      <p:sp>
        <p:nvSpPr>
          <p:cNvPr id="7" name="TextBox 6">
            <a:extLst>
              <a:ext uri="{FF2B5EF4-FFF2-40B4-BE49-F238E27FC236}">
                <a16:creationId xmlns:a16="http://schemas.microsoft.com/office/drawing/2014/main" id="{7317991D-06EB-41F8-92A6-441C29551EDE}"/>
              </a:ext>
            </a:extLst>
          </p:cNvPr>
          <p:cNvSpPr txBox="1"/>
          <p:nvPr/>
        </p:nvSpPr>
        <p:spPr>
          <a:xfrm>
            <a:off x="3714553" y="5881013"/>
            <a:ext cx="3934257" cy="430887"/>
          </a:xfrm>
          <a:prstGeom prst="rect">
            <a:avLst/>
          </a:prstGeom>
          <a:noFill/>
        </p:spPr>
        <p:txBody>
          <a:bodyPr wrap="square" rtlCol="0">
            <a:spAutoFit/>
          </a:bodyPr>
          <a:lstStyle/>
          <a:p>
            <a:pPr algn="r"/>
            <a:r>
              <a:rPr lang="en-PH" sz="1100" dirty="0"/>
              <a:t>Source: </a:t>
            </a:r>
            <a:r>
              <a:rPr lang="en-US" sz="1100" dirty="0"/>
              <a:t>European business statistics methodological manual for statistical business registers (Eurostat, 2018)</a:t>
            </a:r>
            <a:endParaRPr lang="en-PH" sz="1100" dirty="0"/>
          </a:p>
        </p:txBody>
      </p:sp>
      <p:sp>
        <p:nvSpPr>
          <p:cNvPr id="5"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15</a:t>
            </a:fld>
            <a:endParaRPr lang="en-US" sz="2000" noProof="0" dirty="0"/>
          </a:p>
        </p:txBody>
      </p:sp>
    </p:spTree>
    <p:extLst>
      <p:ext uri="{BB962C8B-B14F-4D97-AF65-F5344CB8AC3E}">
        <p14:creationId xmlns:p14="http://schemas.microsoft.com/office/powerpoint/2010/main" val="2849843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ndertitel 5"/>
          <p:cNvSpPr>
            <a:spLocks noGrp="1"/>
          </p:cNvSpPr>
          <p:nvPr>
            <p:ph type="subTitle" idx="1"/>
          </p:nvPr>
        </p:nvSpPr>
        <p:spPr/>
        <p:txBody>
          <a:bodyPr/>
          <a:lstStyle/>
          <a:p>
            <a:endParaRPr lang="nl-NL"/>
          </a:p>
        </p:txBody>
      </p:sp>
      <p:sp>
        <p:nvSpPr>
          <p:cNvPr id="5" name="Titel 4"/>
          <p:cNvSpPr>
            <a:spLocks noGrp="1"/>
          </p:cNvSpPr>
          <p:nvPr>
            <p:ph type="ctrTitle"/>
          </p:nvPr>
        </p:nvSpPr>
        <p:spPr/>
        <p:txBody>
          <a:bodyPr/>
          <a:lstStyle/>
          <a:p>
            <a:r>
              <a:rPr lang="nl-NL" dirty="0" smtClean="0"/>
              <a:t>End of </a:t>
            </a:r>
            <a:r>
              <a:rPr lang="nl-NL" dirty="0" err="1" smtClean="0"/>
              <a:t>Session</a:t>
            </a:r>
            <a:r>
              <a:rPr lang="nl-NL" dirty="0" smtClean="0"/>
              <a:t> 1</a:t>
            </a:r>
            <a:endParaRPr lang="nl-NL" dirty="0"/>
          </a:p>
        </p:txBody>
      </p:sp>
    </p:spTree>
    <p:extLst>
      <p:ext uri="{BB962C8B-B14F-4D97-AF65-F5344CB8AC3E}">
        <p14:creationId xmlns:p14="http://schemas.microsoft.com/office/powerpoint/2010/main" val="189773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gital data flow on road with motion bl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09" y="128337"/>
            <a:ext cx="12400546" cy="594589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
          <p:cNvSpPr/>
          <p:nvPr/>
        </p:nvSpPr>
        <p:spPr>
          <a:xfrm>
            <a:off x="-80209" y="128340"/>
            <a:ext cx="12400546" cy="6095998"/>
          </a:xfrm>
          <a:prstGeom prst="rect">
            <a:avLst/>
          </a:prstGeom>
          <a:gradFill>
            <a:gsLst>
              <a:gs pos="0">
                <a:schemeClr val="accent1">
                  <a:lumMod val="0"/>
                  <a:lumOff val="100000"/>
                </a:schemeClr>
              </a:gs>
              <a:gs pos="21000">
                <a:srgbClr val="FFFFFF">
                  <a:alpha val="85000"/>
                </a:srgbClr>
              </a:gs>
              <a:gs pos="59000">
                <a:schemeClr val="accent1">
                  <a:lumMod val="0"/>
                  <a:lumOff val="100000"/>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ekstvak 1"/>
          <p:cNvSpPr txBox="1"/>
          <p:nvPr/>
        </p:nvSpPr>
        <p:spPr>
          <a:xfrm>
            <a:off x="513347" y="2502567"/>
            <a:ext cx="4170948" cy="1938992"/>
          </a:xfrm>
          <a:prstGeom prst="rect">
            <a:avLst/>
          </a:prstGeom>
          <a:noFill/>
        </p:spPr>
        <p:txBody>
          <a:bodyPr wrap="square" rtlCol="0">
            <a:spAutoFit/>
          </a:bodyPr>
          <a:lstStyle/>
          <a:p>
            <a:pPr algn="ctr"/>
            <a:r>
              <a:rPr lang="en-US" sz="4000" dirty="0" smtClean="0">
                <a:solidFill>
                  <a:srgbClr val="01719D"/>
                </a:solidFill>
              </a:rPr>
              <a:t>Why do we need an Statistical Business Register?</a:t>
            </a:r>
            <a:endParaRPr lang="en-US" sz="4000" dirty="0">
              <a:solidFill>
                <a:srgbClr val="01719D"/>
              </a:solidFill>
            </a:endParaRPr>
          </a:p>
        </p:txBody>
      </p:sp>
      <p:sp>
        <p:nvSpPr>
          <p:cNvPr id="5"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2</a:t>
            </a:fld>
            <a:endParaRPr lang="en-US" sz="2000" noProof="0" dirty="0"/>
          </a:p>
        </p:txBody>
      </p:sp>
    </p:spTree>
    <p:extLst>
      <p:ext uri="{BB962C8B-B14F-4D97-AF65-F5344CB8AC3E}">
        <p14:creationId xmlns:p14="http://schemas.microsoft.com/office/powerpoint/2010/main" val="4086013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t>An </a:t>
            </a:r>
            <a:r>
              <a:rPr lang="en-US" sz="2400" dirty="0"/>
              <a:t>SBR is a </a:t>
            </a:r>
            <a:r>
              <a:rPr lang="en-US" sz="2400" i="1" dirty="0"/>
              <a:t>regularly updated, structured database of economic units in a territorial area, maintained by an NSO, and used for statistical purposes </a:t>
            </a:r>
            <a:endParaRPr lang="en-US" sz="2400" dirty="0"/>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3</a:t>
            </a:fld>
            <a:endParaRPr lang="en-US" sz="2000" noProof="0" dirty="0"/>
          </a:p>
        </p:txBody>
      </p:sp>
    </p:spTree>
    <p:extLst>
      <p:ext uri="{BB962C8B-B14F-4D97-AF65-F5344CB8AC3E}">
        <p14:creationId xmlns:p14="http://schemas.microsoft.com/office/powerpoint/2010/main" val="1585603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solidFill>
                  <a:schemeClr val="bg1">
                    <a:lumMod val="75000"/>
                  </a:schemeClr>
                </a:solidFill>
              </a:rPr>
              <a:t>An </a:t>
            </a:r>
            <a:r>
              <a:rPr lang="en-US" sz="2400" dirty="0">
                <a:solidFill>
                  <a:schemeClr val="bg1">
                    <a:lumMod val="75000"/>
                  </a:schemeClr>
                </a:solidFill>
              </a:rPr>
              <a:t>SBR is a </a:t>
            </a:r>
            <a:r>
              <a:rPr lang="en-US" sz="2400" i="1" dirty="0">
                <a:solidFill>
                  <a:schemeClr val="bg1">
                    <a:lumMod val="75000"/>
                  </a:schemeClr>
                </a:solidFill>
              </a:rPr>
              <a:t>regularly updated, </a:t>
            </a:r>
            <a:r>
              <a:rPr lang="en-US" sz="2400" i="1" dirty="0"/>
              <a:t>structured database</a:t>
            </a:r>
            <a:r>
              <a:rPr lang="en-US" sz="2400" i="1" dirty="0">
                <a:solidFill>
                  <a:schemeClr val="bg1">
                    <a:lumMod val="75000"/>
                  </a:schemeClr>
                </a:solidFill>
              </a:rPr>
              <a:t> of economic units in a territorial area, maintained by an NSO, and used for statistical purposes </a:t>
            </a:r>
            <a:endParaRPr lang="en-US" sz="2400" i="1" dirty="0" smtClean="0">
              <a:solidFill>
                <a:schemeClr val="bg1">
                  <a:lumMod val="75000"/>
                </a:schemeClr>
              </a:solidFill>
            </a:endParaRPr>
          </a:p>
          <a:p>
            <a:endParaRPr lang="en-US" sz="2400" b="1" dirty="0" smtClean="0"/>
          </a:p>
          <a:p>
            <a:r>
              <a:rPr lang="en-US" sz="2400" b="1" dirty="0" smtClean="0"/>
              <a:t>Database</a:t>
            </a:r>
            <a:r>
              <a:rPr lang="en-US" sz="2400" dirty="0" smtClean="0"/>
              <a:t> </a:t>
            </a:r>
            <a:r>
              <a:rPr lang="en-US" sz="2400" dirty="0"/>
              <a:t>in electronic form, typically relational</a:t>
            </a:r>
            <a:r>
              <a:rPr lang="en-US" sz="2400" b="1" dirty="0"/>
              <a:t> </a:t>
            </a:r>
            <a:r>
              <a:rPr lang="en-US" sz="2400" dirty="0"/>
              <a:t>(tables &amp; rows)</a:t>
            </a:r>
          </a:p>
          <a:p>
            <a:r>
              <a:rPr lang="en-US" sz="2400" dirty="0"/>
              <a:t>Units are assigned </a:t>
            </a:r>
            <a:r>
              <a:rPr lang="en-US" sz="2400" b="1" dirty="0"/>
              <a:t>unique identifiers</a:t>
            </a:r>
          </a:p>
          <a:p>
            <a:r>
              <a:rPr lang="en-US" sz="2400" dirty="0"/>
              <a:t>Characteristics of the unit are stored for each record as distinct columns</a:t>
            </a:r>
          </a:p>
          <a:p>
            <a:pPr marL="0" indent="0">
              <a:buNone/>
            </a:pPr>
            <a:endParaRPr lang="en-US" sz="2400" dirty="0">
              <a:solidFill>
                <a:schemeClr val="bg1">
                  <a:lumMod val="75000"/>
                </a:schemeClr>
              </a:solidFill>
            </a:endParaRPr>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4</a:t>
            </a:fld>
            <a:endParaRPr lang="en-US" sz="2000" noProof="0" dirty="0"/>
          </a:p>
        </p:txBody>
      </p:sp>
    </p:spTree>
    <p:extLst>
      <p:ext uri="{BB962C8B-B14F-4D97-AF65-F5344CB8AC3E}">
        <p14:creationId xmlns:p14="http://schemas.microsoft.com/office/powerpoint/2010/main" val="2341522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fontScale="92500" lnSpcReduction="10000"/>
          </a:bodyPr>
          <a:lstStyle/>
          <a:p>
            <a:pPr marL="0" indent="0">
              <a:lnSpc>
                <a:spcPct val="100000"/>
              </a:lnSpc>
              <a:buNone/>
            </a:pPr>
            <a:r>
              <a:rPr lang="en-US" sz="2600" dirty="0" smtClean="0">
                <a:solidFill>
                  <a:schemeClr val="bg1">
                    <a:lumMod val="75000"/>
                  </a:schemeClr>
                </a:solidFill>
              </a:rPr>
              <a:t>An </a:t>
            </a:r>
            <a:r>
              <a:rPr lang="en-US" sz="2600" dirty="0">
                <a:solidFill>
                  <a:schemeClr val="bg1">
                    <a:lumMod val="75000"/>
                  </a:schemeClr>
                </a:solidFill>
              </a:rPr>
              <a:t>SBR is a </a:t>
            </a:r>
            <a:r>
              <a:rPr lang="en-US" sz="2600" i="1" dirty="0">
                <a:solidFill>
                  <a:schemeClr val="bg1">
                    <a:lumMod val="75000"/>
                  </a:schemeClr>
                </a:solidFill>
              </a:rPr>
              <a:t>regularly updated, structured database of </a:t>
            </a:r>
            <a:r>
              <a:rPr lang="en-US" sz="2600" i="1" dirty="0"/>
              <a:t>economic units</a:t>
            </a:r>
            <a:r>
              <a:rPr lang="en-US" sz="2600" i="1" dirty="0">
                <a:solidFill>
                  <a:schemeClr val="bg1">
                    <a:lumMod val="75000"/>
                  </a:schemeClr>
                </a:solidFill>
              </a:rPr>
              <a:t> in a territorial area, maintained by an NSO, and used for statistical </a:t>
            </a:r>
            <a:r>
              <a:rPr lang="en-US" sz="2600" i="1" dirty="0" smtClean="0">
                <a:solidFill>
                  <a:schemeClr val="bg1">
                    <a:lumMod val="75000"/>
                  </a:schemeClr>
                </a:solidFill>
              </a:rPr>
              <a:t>purposes</a:t>
            </a:r>
          </a:p>
          <a:p>
            <a:endParaRPr lang="en-US" sz="2400" dirty="0" smtClean="0"/>
          </a:p>
          <a:p>
            <a:r>
              <a:rPr lang="en-US" sz="2400" dirty="0" smtClean="0"/>
              <a:t>Statistical </a:t>
            </a:r>
            <a:r>
              <a:rPr lang="en-US" sz="2400" dirty="0"/>
              <a:t>units:</a:t>
            </a:r>
            <a:br>
              <a:rPr lang="en-US" sz="2400" dirty="0"/>
            </a:br>
            <a:r>
              <a:rPr lang="en-US" sz="2400" dirty="0">
                <a:sym typeface="Wingdings" pitchFamily="2" charset="2"/>
              </a:rPr>
              <a:t> </a:t>
            </a:r>
            <a:r>
              <a:rPr lang="en-US" sz="2400" dirty="0"/>
              <a:t>enterprise groups</a:t>
            </a:r>
            <a:br>
              <a:rPr lang="en-US" sz="2400" dirty="0"/>
            </a:br>
            <a:r>
              <a:rPr lang="en-US" sz="2400" dirty="0">
                <a:sym typeface="Wingdings" pitchFamily="2" charset="2"/>
              </a:rPr>
              <a:t> enterprises</a:t>
            </a:r>
            <a:br>
              <a:rPr lang="en-US" sz="2400" dirty="0">
                <a:sym typeface="Wingdings" pitchFamily="2" charset="2"/>
              </a:rPr>
            </a:br>
            <a:r>
              <a:rPr lang="en-US" sz="2400" dirty="0">
                <a:sym typeface="Wingdings" pitchFamily="2" charset="2"/>
              </a:rPr>
              <a:t> KAU    local unit</a:t>
            </a:r>
            <a:br>
              <a:rPr lang="en-US" sz="2400" dirty="0">
                <a:sym typeface="Wingdings" pitchFamily="2" charset="2"/>
              </a:rPr>
            </a:br>
            <a:r>
              <a:rPr lang="en-US" sz="2400" dirty="0">
                <a:sym typeface="Wingdings" pitchFamily="2" charset="2"/>
              </a:rPr>
              <a:t> establishments</a:t>
            </a:r>
          </a:p>
          <a:p>
            <a:r>
              <a:rPr lang="en-US" sz="2400" dirty="0">
                <a:sym typeface="Wingdings" pitchFamily="2" charset="2"/>
              </a:rPr>
              <a:t>Survey units: observation &amp; reporting units</a:t>
            </a:r>
          </a:p>
          <a:p>
            <a:r>
              <a:rPr lang="en-US" sz="2400" dirty="0">
                <a:sym typeface="Wingdings" pitchFamily="2" charset="2"/>
              </a:rPr>
              <a:t>Other classifications: Legal units, administrative units, operational </a:t>
            </a:r>
            <a:r>
              <a:rPr lang="en-US" sz="2400" dirty="0" smtClean="0">
                <a:sym typeface="Wingdings" pitchFamily="2" charset="2"/>
              </a:rPr>
              <a:t>units</a:t>
            </a:r>
            <a:endParaRPr lang="en-US" sz="2400" dirty="0"/>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5</a:t>
            </a:fld>
            <a:endParaRPr lang="en-US" sz="2000" noProof="0" dirty="0"/>
          </a:p>
        </p:txBody>
      </p:sp>
    </p:spTree>
    <p:extLst>
      <p:ext uri="{BB962C8B-B14F-4D97-AF65-F5344CB8AC3E}">
        <p14:creationId xmlns:p14="http://schemas.microsoft.com/office/powerpoint/2010/main" val="2390459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solidFill>
                  <a:schemeClr val="bg1">
                    <a:lumMod val="75000"/>
                  </a:schemeClr>
                </a:solidFill>
              </a:rPr>
              <a:t>An </a:t>
            </a:r>
            <a:r>
              <a:rPr lang="en-US" sz="2400" dirty="0">
                <a:solidFill>
                  <a:schemeClr val="bg1">
                    <a:lumMod val="75000"/>
                  </a:schemeClr>
                </a:solidFill>
              </a:rPr>
              <a:t>SBR is a </a:t>
            </a:r>
            <a:r>
              <a:rPr lang="en-US" sz="2400" i="1" dirty="0"/>
              <a:t>regularly updated</a:t>
            </a:r>
            <a:r>
              <a:rPr lang="en-US" sz="2400" i="1" dirty="0">
                <a:solidFill>
                  <a:schemeClr val="bg1">
                    <a:lumMod val="75000"/>
                  </a:schemeClr>
                </a:solidFill>
              </a:rPr>
              <a:t>, structured database of economic units in a territorial area, maintained by an NSO, and used for statistical purposes </a:t>
            </a:r>
            <a:endParaRPr lang="en-US" sz="2400" i="1" dirty="0" smtClean="0">
              <a:solidFill>
                <a:schemeClr val="bg1">
                  <a:lumMod val="75000"/>
                </a:schemeClr>
              </a:solidFill>
            </a:endParaRPr>
          </a:p>
          <a:p>
            <a:pPr marL="0" indent="0">
              <a:buNone/>
            </a:pPr>
            <a:endParaRPr lang="en-US" sz="2400" dirty="0" smtClean="0"/>
          </a:p>
          <a:p>
            <a:r>
              <a:rPr lang="en-US" sz="2400" dirty="0" smtClean="0"/>
              <a:t>Continuous </a:t>
            </a:r>
            <a:r>
              <a:rPr lang="en-US" sz="2400" dirty="0"/>
              <a:t>update</a:t>
            </a:r>
          </a:p>
          <a:p>
            <a:r>
              <a:rPr lang="en-US" sz="2400" dirty="0"/>
              <a:t>Continuous improvement</a:t>
            </a:r>
          </a:p>
          <a:p>
            <a:r>
              <a:rPr lang="en-US" sz="2400" dirty="0"/>
              <a:t>Feedback loop from users of the SBR</a:t>
            </a:r>
          </a:p>
          <a:p>
            <a:pPr marL="0" indent="0">
              <a:buNone/>
            </a:pPr>
            <a:endParaRPr lang="en-US" sz="2400" dirty="0">
              <a:solidFill>
                <a:schemeClr val="bg1">
                  <a:lumMod val="75000"/>
                </a:schemeClr>
              </a:solidFill>
            </a:endParaRPr>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6</a:t>
            </a:fld>
            <a:endParaRPr lang="en-US" sz="2000" noProof="0" dirty="0"/>
          </a:p>
        </p:txBody>
      </p:sp>
    </p:spTree>
    <p:extLst>
      <p:ext uri="{BB962C8B-B14F-4D97-AF65-F5344CB8AC3E}">
        <p14:creationId xmlns:p14="http://schemas.microsoft.com/office/powerpoint/2010/main" val="837548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solidFill>
                  <a:schemeClr val="bg1">
                    <a:lumMod val="75000"/>
                  </a:schemeClr>
                </a:solidFill>
              </a:rPr>
              <a:t>An </a:t>
            </a:r>
            <a:r>
              <a:rPr lang="en-US" sz="2400" dirty="0">
                <a:solidFill>
                  <a:schemeClr val="bg1">
                    <a:lumMod val="75000"/>
                  </a:schemeClr>
                </a:solidFill>
              </a:rPr>
              <a:t>SBR is a </a:t>
            </a:r>
            <a:r>
              <a:rPr lang="en-US" sz="2400" i="1" dirty="0">
                <a:solidFill>
                  <a:schemeClr val="bg1">
                    <a:lumMod val="75000"/>
                  </a:schemeClr>
                </a:solidFill>
              </a:rPr>
              <a:t>regularly updated, structured database of economic units in a </a:t>
            </a:r>
            <a:r>
              <a:rPr lang="en-US" sz="2400" i="1" dirty="0"/>
              <a:t>territorial area</a:t>
            </a:r>
            <a:r>
              <a:rPr lang="en-US" sz="2400" i="1" dirty="0">
                <a:solidFill>
                  <a:schemeClr val="bg1">
                    <a:lumMod val="75000"/>
                  </a:schemeClr>
                </a:solidFill>
              </a:rPr>
              <a:t>, maintained by an NSO, and used for statistical purposes </a:t>
            </a:r>
            <a:endParaRPr lang="en-US" sz="2400" i="1" dirty="0" smtClean="0">
              <a:solidFill>
                <a:schemeClr val="bg1">
                  <a:lumMod val="75000"/>
                </a:schemeClr>
              </a:solidFill>
            </a:endParaRPr>
          </a:p>
          <a:p>
            <a:pPr marL="0" indent="0">
              <a:buNone/>
            </a:pPr>
            <a:endParaRPr lang="en-US" sz="2400" i="1" dirty="0">
              <a:solidFill>
                <a:schemeClr val="bg1">
                  <a:lumMod val="75000"/>
                </a:schemeClr>
              </a:solidFill>
            </a:endParaRPr>
          </a:p>
          <a:p>
            <a:r>
              <a:rPr lang="en-US" sz="2400" dirty="0" smtClean="0"/>
              <a:t>Mostly economic territory of a country</a:t>
            </a:r>
          </a:p>
          <a:p>
            <a:r>
              <a:rPr lang="en-US" sz="2400" dirty="0" smtClean="0"/>
              <a:t>Multinational enterprise groups are not covered in there entirety, that would need a supra-national SBR</a:t>
            </a:r>
            <a:endParaRPr lang="en-US" sz="2400" dirty="0"/>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7</a:t>
            </a:fld>
            <a:endParaRPr lang="en-US" sz="2000" noProof="0" dirty="0"/>
          </a:p>
        </p:txBody>
      </p:sp>
    </p:spTree>
    <p:extLst>
      <p:ext uri="{BB962C8B-B14F-4D97-AF65-F5344CB8AC3E}">
        <p14:creationId xmlns:p14="http://schemas.microsoft.com/office/powerpoint/2010/main" val="213313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solidFill>
                  <a:schemeClr val="bg1">
                    <a:lumMod val="75000"/>
                  </a:schemeClr>
                </a:solidFill>
              </a:rPr>
              <a:t>An </a:t>
            </a:r>
            <a:r>
              <a:rPr lang="en-US" sz="2400" dirty="0">
                <a:solidFill>
                  <a:schemeClr val="bg1">
                    <a:lumMod val="75000"/>
                  </a:schemeClr>
                </a:solidFill>
              </a:rPr>
              <a:t>SBR is a </a:t>
            </a:r>
            <a:r>
              <a:rPr lang="en-US" sz="2400" i="1" dirty="0">
                <a:solidFill>
                  <a:schemeClr val="bg1">
                    <a:lumMod val="75000"/>
                  </a:schemeClr>
                </a:solidFill>
              </a:rPr>
              <a:t>regularly updated, structured database of economic units in a territorial area, </a:t>
            </a:r>
            <a:r>
              <a:rPr lang="en-US" sz="2400" i="1" dirty="0"/>
              <a:t>maintained by an NSO</a:t>
            </a:r>
            <a:r>
              <a:rPr lang="en-US" sz="2400" i="1" dirty="0">
                <a:solidFill>
                  <a:schemeClr val="bg1">
                    <a:lumMod val="75000"/>
                  </a:schemeClr>
                </a:solidFill>
              </a:rPr>
              <a:t>, and used for statistical </a:t>
            </a:r>
            <a:r>
              <a:rPr lang="en-US" sz="2400" i="1" dirty="0" smtClean="0">
                <a:solidFill>
                  <a:schemeClr val="bg1">
                    <a:lumMod val="75000"/>
                  </a:schemeClr>
                </a:solidFill>
              </a:rPr>
              <a:t>purposes</a:t>
            </a:r>
          </a:p>
          <a:p>
            <a:pPr marL="0" indent="0">
              <a:buNone/>
            </a:pPr>
            <a:endParaRPr lang="en-US" sz="2400" dirty="0" smtClean="0"/>
          </a:p>
          <a:p>
            <a:pPr marL="0" indent="0">
              <a:buNone/>
            </a:pPr>
            <a:r>
              <a:rPr lang="en-US" sz="2400" dirty="0" smtClean="0"/>
              <a:t>Typically</a:t>
            </a:r>
            <a:r>
              <a:rPr lang="en-US" sz="2400" dirty="0"/>
              <a:t>, </a:t>
            </a:r>
            <a:r>
              <a:rPr lang="en-US" sz="2400" b="1" dirty="0"/>
              <a:t>NSOs</a:t>
            </a:r>
            <a:r>
              <a:rPr lang="en-US" sz="2400" dirty="0"/>
              <a:t> are responsible for building, operating, maintaining, and improving SBRs, as part of and as backbone of </a:t>
            </a:r>
            <a:r>
              <a:rPr lang="en-US" sz="2400" b="1" dirty="0"/>
              <a:t>statistical infrastructure</a:t>
            </a:r>
            <a:r>
              <a:rPr lang="en-US" sz="2400" dirty="0"/>
              <a:t>, as NSOs are primary producers of </a:t>
            </a:r>
            <a:r>
              <a:rPr lang="en-US" sz="2400" b="1" dirty="0"/>
              <a:t>official statistics</a:t>
            </a:r>
            <a:r>
              <a:rPr lang="en-US" sz="2400" dirty="0"/>
              <a:t>.</a:t>
            </a:r>
            <a:endParaRPr lang="en-US" sz="1400" dirty="0"/>
          </a:p>
          <a:p>
            <a:pPr marL="0" indent="0">
              <a:buNone/>
            </a:pPr>
            <a:r>
              <a:rPr lang="en-US" sz="2400" i="1" dirty="0" smtClean="0">
                <a:solidFill>
                  <a:schemeClr val="bg1">
                    <a:lumMod val="75000"/>
                  </a:schemeClr>
                </a:solidFill>
              </a:rPr>
              <a:t> </a:t>
            </a:r>
            <a:endParaRPr lang="en-US" sz="2400" dirty="0">
              <a:solidFill>
                <a:schemeClr val="bg1">
                  <a:lumMod val="75000"/>
                </a:schemeClr>
              </a:solidFill>
            </a:endParaRPr>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8</a:t>
            </a:fld>
            <a:endParaRPr lang="en-US" sz="2000" noProof="0" dirty="0"/>
          </a:p>
        </p:txBody>
      </p:sp>
    </p:spTree>
    <p:extLst>
      <p:ext uri="{BB962C8B-B14F-4D97-AF65-F5344CB8AC3E}">
        <p14:creationId xmlns:p14="http://schemas.microsoft.com/office/powerpoint/2010/main" val="2481072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What is an Statistical Business Register?</a:t>
            </a:r>
            <a:endParaRPr lang="en-US" dirty="0"/>
          </a:p>
        </p:txBody>
      </p:sp>
      <p:sp>
        <p:nvSpPr>
          <p:cNvPr id="3" name="Tijdelijke aanduiding voor inhoud 2"/>
          <p:cNvSpPr>
            <a:spLocks noGrp="1"/>
          </p:cNvSpPr>
          <p:nvPr>
            <p:ph idx="1"/>
          </p:nvPr>
        </p:nvSpPr>
        <p:spPr/>
        <p:txBody>
          <a:bodyPr>
            <a:normAutofit/>
          </a:bodyPr>
          <a:lstStyle/>
          <a:p>
            <a:pPr marL="0" indent="0">
              <a:buNone/>
            </a:pPr>
            <a:r>
              <a:rPr lang="en-US" sz="2400" dirty="0" smtClean="0">
                <a:solidFill>
                  <a:schemeClr val="bg1">
                    <a:lumMod val="75000"/>
                  </a:schemeClr>
                </a:solidFill>
              </a:rPr>
              <a:t>An </a:t>
            </a:r>
            <a:r>
              <a:rPr lang="en-US" sz="2400" dirty="0">
                <a:solidFill>
                  <a:schemeClr val="bg1">
                    <a:lumMod val="75000"/>
                  </a:schemeClr>
                </a:solidFill>
              </a:rPr>
              <a:t>SBR is a </a:t>
            </a:r>
            <a:r>
              <a:rPr lang="en-US" sz="2400" i="1" dirty="0">
                <a:solidFill>
                  <a:schemeClr val="bg1">
                    <a:lumMod val="75000"/>
                  </a:schemeClr>
                </a:solidFill>
              </a:rPr>
              <a:t>regularly updated, structured database of economic units in a territorial area, maintained by an NSO, and used for </a:t>
            </a:r>
            <a:r>
              <a:rPr lang="en-US" sz="2400" i="1" dirty="0"/>
              <a:t>statistical purposes </a:t>
            </a:r>
            <a:endParaRPr lang="en-US" sz="2400" i="1" dirty="0" smtClean="0"/>
          </a:p>
          <a:p>
            <a:pPr marL="0" indent="0">
              <a:buNone/>
            </a:pPr>
            <a:endParaRPr lang="en-US" sz="2400" i="1" dirty="0"/>
          </a:p>
          <a:p>
            <a:pPr marL="0" indent="0">
              <a:buNone/>
            </a:pPr>
            <a:r>
              <a:rPr lang="en-US" sz="2400" dirty="0"/>
              <a:t>Necessary component of an efficient, harmonized, and high quality </a:t>
            </a:r>
            <a:r>
              <a:rPr lang="en-US" sz="2400" b="1" dirty="0"/>
              <a:t>National Statistical System</a:t>
            </a:r>
          </a:p>
          <a:p>
            <a:pPr marL="0" indent="0">
              <a:buNone/>
            </a:pPr>
            <a:endParaRPr lang="en-US" sz="2400" dirty="0"/>
          </a:p>
        </p:txBody>
      </p:sp>
      <p:sp>
        <p:nvSpPr>
          <p:cNvPr id="7" name="Slide Number Placeholder 5"/>
          <p:cNvSpPr>
            <a:spLocks noGrp="1"/>
          </p:cNvSpPr>
          <p:nvPr>
            <p:ph type="sldNum" sz="quarter" idx="12"/>
          </p:nvPr>
        </p:nvSpPr>
        <p:spPr>
          <a:xfrm>
            <a:off x="696340" y="6275800"/>
            <a:ext cx="2743200" cy="365125"/>
          </a:xfrm>
        </p:spPr>
        <p:txBody>
          <a:bodyPr/>
          <a:lstStyle/>
          <a:p>
            <a:pPr algn="l"/>
            <a:fld id="{48F63A3B-78C7-47BE-AE5E-E10140E04643}" type="slidenum">
              <a:rPr lang="en-US" sz="2000" noProof="0"/>
              <a:pPr algn="l"/>
              <a:t>9</a:t>
            </a:fld>
            <a:endParaRPr lang="en-US" sz="2000" noProof="0" dirty="0"/>
          </a:p>
        </p:txBody>
      </p:sp>
    </p:spTree>
    <p:extLst>
      <p:ext uri="{BB962C8B-B14F-4D97-AF65-F5344CB8AC3E}">
        <p14:creationId xmlns:p14="http://schemas.microsoft.com/office/powerpoint/2010/main" val="85320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2504</Words>
  <Application>Microsoft Office PowerPoint</Application>
  <PresentationFormat>Breedbeeld</PresentationFormat>
  <Paragraphs>114</Paragraphs>
  <Slides>16</Slides>
  <Notes>10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16</vt:i4>
      </vt:variant>
    </vt:vector>
  </HeadingPairs>
  <TitlesOfParts>
    <vt:vector size="24" baseType="lpstr">
      <vt:lpstr>Arial</vt:lpstr>
      <vt:lpstr>Calibri</vt:lpstr>
      <vt:lpstr>Calibri Light</vt:lpstr>
      <vt:lpstr>Montserrat</vt:lpstr>
      <vt:lpstr>Roboto</vt:lpstr>
      <vt:lpstr>Times New Roman</vt:lpstr>
      <vt:lpstr>Wingdings</vt:lpstr>
      <vt:lpstr>Office Theme</vt:lpstr>
      <vt:lpstr>Regional Course on  Statistical Business Registers </vt:lpstr>
      <vt:lpstr>PowerPoint-presentatie</vt:lpstr>
      <vt:lpstr>What is an Statistical Business Register?</vt:lpstr>
      <vt:lpstr>What is an Statistical Business Register?</vt:lpstr>
      <vt:lpstr>What is an Statistical Business Register?</vt:lpstr>
      <vt:lpstr>What is an Statistical Business Register?</vt:lpstr>
      <vt:lpstr>What is an Statistical Business Register?</vt:lpstr>
      <vt:lpstr>What is an Statistical Business Register?</vt:lpstr>
      <vt:lpstr>What is an Statistical Business Register?</vt:lpstr>
      <vt:lpstr>Primary Users of an SBR</vt:lpstr>
      <vt:lpstr>Roles of an SBR</vt:lpstr>
      <vt:lpstr>Roles of the SBR</vt:lpstr>
      <vt:lpstr>Roles of the SBR</vt:lpstr>
      <vt:lpstr>Roles of the SBR</vt:lpstr>
      <vt:lpstr>Why do we need SBRs?</vt:lpstr>
      <vt:lpstr>End of Session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Hermans, H.J.C.M. (Hank)</cp:lastModifiedBy>
  <cp:revision>43</cp:revision>
  <dcterms:created xsi:type="dcterms:W3CDTF">2021-10-05T05:08:07Z</dcterms:created>
  <dcterms:modified xsi:type="dcterms:W3CDTF">2024-03-05T20:19:15Z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ies>
</file>