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8"/>
  </p:notesMasterIdLst>
  <p:sldIdLst>
    <p:sldId id="256" r:id="rId2"/>
    <p:sldId id="285" r:id="rId3"/>
    <p:sldId id="286" r:id="rId4"/>
    <p:sldId id="294" r:id="rId5"/>
    <p:sldId id="293" r:id="rId6"/>
    <p:sldId id="295" r:id="rId7"/>
    <p:sldId id="287" r:id="rId8"/>
    <p:sldId id="292" r:id="rId9"/>
    <p:sldId id="296" r:id="rId10"/>
    <p:sldId id="288" r:id="rId11"/>
    <p:sldId id="289" r:id="rId12"/>
    <p:sldId id="290" r:id="rId13"/>
    <p:sldId id="316" r:id="rId14"/>
    <p:sldId id="298" r:id="rId15"/>
    <p:sldId id="317" r:id="rId16"/>
    <p:sldId id="318" r:id="rId17"/>
    <p:sldId id="319" r:id="rId18"/>
    <p:sldId id="321" r:id="rId19"/>
    <p:sldId id="322" r:id="rId20"/>
    <p:sldId id="323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291" r:id="rId36"/>
    <p:sldId id="2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 Marion" initials="RM" lastIdx="1" clrIdx="0">
    <p:extLst>
      <p:ext uri="{19B8F6BF-5375-455C-9EA6-DF929625EA0E}">
        <p15:presenceInfo xmlns:p15="http://schemas.microsoft.com/office/powerpoint/2012/main" userId="Renz Marion" providerId="None"/>
      </p:ext>
    </p:extLst>
  </p:cmAuthor>
  <p:cmAuthor id="2" name="Ilaria Di Matteo" initials="IDM" lastIdx="1" clrIdx="1">
    <p:extLst>
      <p:ext uri="{19B8F6BF-5375-455C-9EA6-DF929625EA0E}">
        <p15:presenceInfo xmlns:p15="http://schemas.microsoft.com/office/powerpoint/2012/main" userId="S::dimatteo@un.org::15a40d04-9af6-4bc1-882e-46ed86be2c6b" providerId="AD"/>
      </p:ext>
    </p:extLst>
  </p:cmAuthor>
  <p:cmAuthor id="3" name="Hermans, H.J.C.M. (Hank)" initials="HH(" lastIdx="1" clrIdx="2">
    <p:extLst>
      <p:ext uri="{19B8F6BF-5375-455C-9EA6-DF929625EA0E}">
        <p15:presenceInfo xmlns:p15="http://schemas.microsoft.com/office/powerpoint/2012/main" userId="Hermans, H.J.C.M. (Hank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983"/>
    <a:srgbClr val="01719D"/>
    <a:srgbClr val="F6F7FF"/>
    <a:srgbClr val="D7EDFE"/>
    <a:srgbClr val="EF412A"/>
    <a:srgbClr val="F36D22"/>
    <a:srgbClr val="FDB713"/>
    <a:srgbClr val="3DAD48"/>
    <a:srgbClr val="03ACD8"/>
    <a:srgbClr val="0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0" autoAdjust="0"/>
    <p:restoredTop sz="81548" autoAdjust="0"/>
  </p:normalViewPr>
  <p:slideViewPr>
    <p:cSldViewPr snapToGrid="0">
      <p:cViewPr varScale="1">
        <p:scale>
          <a:sx n="70" d="100"/>
          <a:sy n="70" d="100"/>
        </p:scale>
        <p:origin x="324" y="54"/>
      </p:cViewPr>
      <p:guideLst/>
    </p:cSldViewPr>
  </p:slideViewPr>
  <p:outlineViewPr>
    <p:cViewPr>
      <p:scale>
        <a:sx n="33" d="100"/>
        <a:sy n="33" d="100"/>
      </p:scale>
      <p:origin x="0" y="-22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Male</c:v>
                </c:pt>
              </c:strCache>
            </c:strRef>
          </c:tx>
          <c:spPr>
            <a:gradFill>
              <a:gsLst>
                <a:gs pos="0">
                  <a:schemeClr val="accent5">
                    <a:shade val="76000"/>
                  </a:schemeClr>
                </a:gs>
                <a:gs pos="100000">
                  <a:schemeClr val="accent5">
                    <a:shade val="76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Head of department</c:v>
                </c:pt>
                <c:pt idx="1">
                  <c:v>Expert/Statistician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C-494F-A133-4488E16BB7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Female</c:v>
                </c:pt>
              </c:strCache>
            </c:strRef>
          </c:tx>
          <c:spPr>
            <a:gradFill>
              <a:gsLst>
                <a:gs pos="0">
                  <a:schemeClr val="accent5">
                    <a:tint val="77000"/>
                  </a:schemeClr>
                </a:gs>
                <a:gs pos="100000">
                  <a:schemeClr val="accent5">
                    <a:tint val="77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Head of department</c:v>
                </c:pt>
                <c:pt idx="1">
                  <c:v>Expert/Statistician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18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E-4A1E-A287-C5ED27DA67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100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5">
                    <a:shade val="76000"/>
                  </a:schemeClr>
                </a:gs>
                <a:gs pos="100000">
                  <a:schemeClr val="accent5">
                    <a:shade val="76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29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C-494F-A133-4488E16BB7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5">
                    <a:tint val="77000"/>
                  </a:schemeClr>
                </a:gs>
                <a:gs pos="100000">
                  <a:schemeClr val="accent5">
                    <a:tint val="77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E-4A1E-A287-C5ED27DA67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CPR2021</c:v>
                </c:pt>
              </c:strCache>
            </c:strRef>
          </c:tx>
          <c:spPr>
            <a:gradFill>
              <a:gsLst>
                <a:gs pos="0">
                  <a:schemeClr val="accent5">
                    <a:shade val="76000"/>
                  </a:schemeClr>
                </a:gs>
                <a:gs pos="100000">
                  <a:schemeClr val="accent5">
                    <a:shade val="76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Administrative Data</c:v>
                </c:pt>
                <c:pt idx="1">
                  <c:v>Statistical Registers</c:v>
                </c:pt>
                <c:pt idx="2">
                  <c:v>Big Data</c:v>
                </c:pt>
                <c:pt idx="3">
                  <c:v>Censuses And Surveys</c:v>
                </c:pt>
                <c:pt idx="4">
                  <c:v>Other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51</c:v>
                </c:pt>
                <c:pt idx="1">
                  <c:v>22</c:v>
                </c:pt>
                <c:pt idx="2">
                  <c:v>2</c:v>
                </c:pt>
                <c:pt idx="3">
                  <c:v>44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D-451E-AB8B-79C30C9691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CPR2023</c:v>
                </c:pt>
              </c:strCache>
            </c:strRef>
          </c:tx>
          <c:spPr>
            <a:gradFill>
              <a:gsLst>
                <a:gs pos="0">
                  <a:schemeClr val="accent5">
                    <a:tint val="77000"/>
                  </a:schemeClr>
                </a:gs>
                <a:gs pos="100000">
                  <a:schemeClr val="accent5">
                    <a:tint val="77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Administrative Data</c:v>
                </c:pt>
                <c:pt idx="1">
                  <c:v>Statistical Registers</c:v>
                </c:pt>
                <c:pt idx="2">
                  <c:v>Big Data</c:v>
                </c:pt>
                <c:pt idx="3">
                  <c:v>Censuses And Surveys</c:v>
                </c:pt>
                <c:pt idx="4">
                  <c:v>Other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61</c:v>
                </c:pt>
                <c:pt idx="1">
                  <c:v>37</c:v>
                </c:pt>
                <c:pt idx="2">
                  <c:v>10</c:v>
                </c:pt>
                <c:pt idx="3">
                  <c:v>53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1-4E64-9CEA-FB3E9941A1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Progress &amp; Development</c:v>
                </c:pt>
              </c:strCache>
            </c:strRef>
          </c:tx>
          <c:spPr>
            <a:gradFill>
              <a:gsLst>
                <a:gs pos="0">
                  <a:schemeClr val="accent5">
                    <a:shade val="65000"/>
                  </a:schemeClr>
                </a:gs>
                <a:gs pos="100000">
                  <a:schemeClr val="accent5">
                    <a:shade val="65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Blad1!$A$2:$A$12</c:f>
              <c:strCache>
                <c:ptCount val="11"/>
                <c:pt idx="0">
                  <c:v>Coverage</c:v>
                </c:pt>
                <c:pt idx="1">
                  <c:v>Data sources</c:v>
                </c:pt>
                <c:pt idx="2">
                  <c:v>Dissemination</c:v>
                </c:pt>
                <c:pt idx="3">
                  <c:v>IT considerations</c:v>
                </c:pt>
                <c:pt idx="4">
                  <c:v>Maintenance</c:v>
                </c:pt>
                <c:pt idx="5">
                  <c:v>Others</c:v>
                </c:pt>
                <c:pt idx="6">
                  <c:v>Planning and governance</c:v>
                </c:pt>
                <c:pt idx="7">
                  <c:v>Quality</c:v>
                </c:pt>
                <c:pt idx="8">
                  <c:v>Roles of the SBR</c:v>
                </c:pt>
                <c:pt idx="9">
                  <c:v>Survey frame methodology</c:v>
                </c:pt>
                <c:pt idx="10">
                  <c:v>Units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11</c:v>
                </c:pt>
                <c:pt idx="1">
                  <c:v>27</c:v>
                </c:pt>
                <c:pt idx="2">
                  <c:v>13</c:v>
                </c:pt>
                <c:pt idx="3">
                  <c:v>12</c:v>
                </c:pt>
                <c:pt idx="4">
                  <c:v>21</c:v>
                </c:pt>
                <c:pt idx="5">
                  <c:v>7</c:v>
                </c:pt>
                <c:pt idx="6">
                  <c:v>4</c:v>
                </c:pt>
                <c:pt idx="7">
                  <c:v>13</c:v>
                </c:pt>
                <c:pt idx="8">
                  <c:v>8</c:v>
                </c:pt>
                <c:pt idx="9">
                  <c:v>3</c:v>
                </c:pt>
                <c:pt idx="1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D-451E-AB8B-79C30C9691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Future Plans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Blad1!$A$2:$A$12</c:f>
              <c:strCache>
                <c:ptCount val="11"/>
                <c:pt idx="0">
                  <c:v>Coverage</c:v>
                </c:pt>
                <c:pt idx="1">
                  <c:v>Data sources</c:v>
                </c:pt>
                <c:pt idx="2">
                  <c:v>Dissemination</c:v>
                </c:pt>
                <c:pt idx="3">
                  <c:v>IT considerations</c:v>
                </c:pt>
                <c:pt idx="4">
                  <c:v>Maintenance</c:v>
                </c:pt>
                <c:pt idx="5">
                  <c:v>Others</c:v>
                </c:pt>
                <c:pt idx="6">
                  <c:v>Planning and governance</c:v>
                </c:pt>
                <c:pt idx="7">
                  <c:v>Quality</c:v>
                </c:pt>
                <c:pt idx="8">
                  <c:v>Roles of the SBR</c:v>
                </c:pt>
                <c:pt idx="9">
                  <c:v>Survey frame methodology</c:v>
                </c:pt>
                <c:pt idx="10">
                  <c:v>Units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13</c:v>
                </c:pt>
                <c:pt idx="1">
                  <c:v>12</c:v>
                </c:pt>
                <c:pt idx="2">
                  <c:v>6</c:v>
                </c:pt>
                <c:pt idx="3">
                  <c:v>7</c:v>
                </c:pt>
                <c:pt idx="4">
                  <c:v>22</c:v>
                </c:pt>
                <c:pt idx="5">
                  <c:v>18</c:v>
                </c:pt>
                <c:pt idx="6">
                  <c:v>9</c:v>
                </c:pt>
                <c:pt idx="7">
                  <c:v>4</c:v>
                </c:pt>
                <c:pt idx="8">
                  <c:v>10</c:v>
                </c:pt>
                <c:pt idx="9">
                  <c:v>3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1-4E64-9CEA-FB3E9941A1D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Challenges</c:v>
                </c:pt>
              </c:strCache>
            </c:strRef>
          </c:tx>
          <c:spPr>
            <a:gradFill>
              <a:gsLst>
                <a:gs pos="0">
                  <a:schemeClr val="accent5">
                    <a:tint val="65000"/>
                  </a:schemeClr>
                </a:gs>
                <a:gs pos="100000">
                  <a:schemeClr val="accent5">
                    <a:tint val="65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Blad1!$A$2:$A$12</c:f>
              <c:strCache>
                <c:ptCount val="11"/>
                <c:pt idx="0">
                  <c:v>Coverage</c:v>
                </c:pt>
                <c:pt idx="1">
                  <c:v>Data sources</c:v>
                </c:pt>
                <c:pt idx="2">
                  <c:v>Dissemination</c:v>
                </c:pt>
                <c:pt idx="3">
                  <c:v>IT considerations</c:v>
                </c:pt>
                <c:pt idx="4">
                  <c:v>Maintenance</c:v>
                </c:pt>
                <c:pt idx="5">
                  <c:v>Others</c:v>
                </c:pt>
                <c:pt idx="6">
                  <c:v>Planning and governance</c:v>
                </c:pt>
                <c:pt idx="7">
                  <c:v>Quality</c:v>
                </c:pt>
                <c:pt idx="8">
                  <c:v>Roles of the SBR</c:v>
                </c:pt>
                <c:pt idx="9">
                  <c:v>Survey frame methodology</c:v>
                </c:pt>
                <c:pt idx="10">
                  <c:v>Units</c:v>
                </c:pt>
              </c:strCache>
            </c:strRef>
          </c:cat>
          <c:val>
            <c:numRef>
              <c:f>Blad1!$D$2:$D$12</c:f>
              <c:numCache>
                <c:formatCode>General</c:formatCode>
                <c:ptCount val="11"/>
                <c:pt idx="0">
                  <c:v>10</c:v>
                </c:pt>
                <c:pt idx="1">
                  <c:v>20</c:v>
                </c:pt>
                <c:pt idx="2">
                  <c:v>1</c:v>
                </c:pt>
                <c:pt idx="3">
                  <c:v>19</c:v>
                </c:pt>
                <c:pt idx="4">
                  <c:v>16</c:v>
                </c:pt>
                <c:pt idx="5">
                  <c:v>15</c:v>
                </c:pt>
                <c:pt idx="6">
                  <c:v>5</c:v>
                </c:pt>
                <c:pt idx="7">
                  <c:v>12</c:v>
                </c:pt>
                <c:pt idx="8">
                  <c:v>11</c:v>
                </c:pt>
                <c:pt idx="9">
                  <c:v>6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0-48C7-82BA-8D3D79BF04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1960 - 1970</c:v>
                </c:pt>
                <c:pt idx="1">
                  <c:v>1970 - 1980</c:v>
                </c:pt>
                <c:pt idx="2">
                  <c:v>1980 - 1990</c:v>
                </c:pt>
                <c:pt idx="3">
                  <c:v>1990 - 2000</c:v>
                </c:pt>
                <c:pt idx="4">
                  <c:v>2000 - 2010</c:v>
                </c:pt>
                <c:pt idx="5">
                  <c:v>2010 - 2020</c:v>
                </c:pt>
                <c:pt idx="6">
                  <c:v>2020 - 2023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5</c:v>
                </c:pt>
                <c:pt idx="3">
                  <c:v>16</c:v>
                </c:pt>
                <c:pt idx="4">
                  <c:v>15</c:v>
                </c:pt>
                <c:pt idx="5">
                  <c:v>13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C-494F-A133-4488E16BB7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2000 - 2009</c:v>
                </c:pt>
                <c:pt idx="1">
                  <c:v>2010 - 2014</c:v>
                </c:pt>
                <c:pt idx="2">
                  <c:v>2015 - 2019</c:v>
                </c:pt>
                <c:pt idx="3">
                  <c:v>2020 - 2023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19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D-451E-AB8B-79C30C9691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CPR2021</c:v>
                </c:pt>
              </c:strCache>
            </c:strRef>
          </c:tx>
          <c:spPr>
            <a:gradFill>
              <a:gsLst>
                <a:gs pos="0">
                  <a:schemeClr val="accent5">
                    <a:shade val="76000"/>
                  </a:schemeClr>
                </a:gs>
                <a:gs pos="100000">
                  <a:schemeClr val="accent5">
                    <a:shade val="76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Blad1!$A$2:$A$9</c:f>
              <c:strCache>
                <c:ptCount val="8"/>
                <c:pt idx="0">
                  <c:v>Survey frame</c:v>
                </c:pt>
                <c:pt idx="1">
                  <c:v>Make and offer the population frame for production of economic statistics</c:v>
                </c:pt>
                <c:pt idx="2">
                  <c:v>Production of economic statistics</c:v>
                </c:pt>
                <c:pt idx="3">
                  <c:v>Business demography</c:v>
                </c:pt>
                <c:pt idx="4">
                  <c:v>Collect information via administrative sources or link with administrative sources</c:v>
                </c:pt>
                <c:pt idx="5">
                  <c:v>Coordination and monitoring of surveys</c:v>
                </c:pt>
                <c:pt idx="6">
                  <c:v>International/national data exchange</c:v>
                </c:pt>
                <c:pt idx="7">
                  <c:v>Grossing up survey result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41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C-494F-A133-4488E16BB7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CPR2023</c:v>
                </c:pt>
              </c:strCache>
            </c:strRef>
          </c:tx>
          <c:spPr>
            <a:gradFill>
              <a:gsLst>
                <a:gs pos="0">
                  <a:schemeClr val="accent5">
                    <a:tint val="77000"/>
                  </a:schemeClr>
                </a:gs>
                <a:gs pos="100000">
                  <a:schemeClr val="accent5">
                    <a:tint val="77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Blad1!$A$2:$A$9</c:f>
              <c:strCache>
                <c:ptCount val="8"/>
                <c:pt idx="0">
                  <c:v>Survey frame</c:v>
                </c:pt>
                <c:pt idx="1">
                  <c:v>Make and offer the population frame for production of economic statistics</c:v>
                </c:pt>
                <c:pt idx="2">
                  <c:v>Production of economic statistics</c:v>
                </c:pt>
                <c:pt idx="3">
                  <c:v>Business demography</c:v>
                </c:pt>
                <c:pt idx="4">
                  <c:v>Collect information via administrative sources or link with administrative sources</c:v>
                </c:pt>
                <c:pt idx="5">
                  <c:v>Coordination and monitoring of surveys</c:v>
                </c:pt>
                <c:pt idx="6">
                  <c:v>International/national data exchange</c:v>
                </c:pt>
                <c:pt idx="7">
                  <c:v>Grossing up survey result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41</c:v>
                </c:pt>
                <c:pt idx="1">
                  <c:v>42</c:v>
                </c:pt>
                <c:pt idx="2">
                  <c:v>18</c:v>
                </c:pt>
                <c:pt idx="3">
                  <c:v>20</c:v>
                </c:pt>
                <c:pt idx="4">
                  <c:v>11</c:v>
                </c:pt>
                <c:pt idx="5">
                  <c:v>5</c:v>
                </c:pt>
                <c:pt idx="6">
                  <c:v>26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5-4140-84E2-A563CC5CF0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1 - 4</c:v>
                </c:pt>
                <c:pt idx="1">
                  <c:v>5 - 9</c:v>
                </c:pt>
                <c:pt idx="2">
                  <c:v>10 - 19</c:v>
                </c:pt>
                <c:pt idx="3">
                  <c:v>20 - 49</c:v>
                </c:pt>
                <c:pt idx="4">
                  <c:v>50 - 99</c:v>
                </c:pt>
                <c:pt idx="5">
                  <c:v>100+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17</c:v>
                </c:pt>
                <c:pt idx="1">
                  <c:v>15</c:v>
                </c:pt>
                <c:pt idx="2">
                  <c:v>12</c:v>
                </c:pt>
                <c:pt idx="3">
                  <c:v>9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C-494F-A133-4488E16BB7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5">
                    <a:shade val="76000"/>
                  </a:schemeClr>
                </a:gs>
                <a:gs pos="100000">
                  <a:schemeClr val="accent5">
                    <a:shade val="76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n.a.</c:v>
                </c:pt>
                <c:pt idx="1">
                  <c:v>0,0 &lt; 0,5m</c:v>
                </c:pt>
                <c:pt idx="2">
                  <c:v>0,5 &lt; 1,0m</c:v>
                </c:pt>
                <c:pt idx="3">
                  <c:v>1,0 &lt; 3,0m</c:v>
                </c:pt>
                <c:pt idx="4">
                  <c:v>3,0 &lt; 5,0m</c:v>
                </c:pt>
                <c:pt idx="5">
                  <c:v>&gt;= 5,0m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9</c:v>
                </c:pt>
                <c:pt idx="1">
                  <c:v>21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C-494F-A133-4488E16BB7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5">
                    <a:tint val="77000"/>
                  </a:schemeClr>
                </a:gs>
                <a:gs pos="100000">
                  <a:schemeClr val="accent5">
                    <a:tint val="77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n.a.</c:v>
                </c:pt>
                <c:pt idx="1">
                  <c:v>0,0 &lt; 0,5m</c:v>
                </c:pt>
                <c:pt idx="2">
                  <c:v>0,5 &lt; 1,0m</c:v>
                </c:pt>
                <c:pt idx="3">
                  <c:v>1,0 &lt; 3,0m</c:v>
                </c:pt>
                <c:pt idx="4">
                  <c:v>3,0 &lt; 5,0m</c:v>
                </c:pt>
                <c:pt idx="5">
                  <c:v>&gt;= 5,0m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1-432E-8B08-F77AF425BB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&lt; 10,000</c:v>
                </c:pt>
                <c:pt idx="1">
                  <c:v>10,000 - 50,000</c:v>
                </c:pt>
                <c:pt idx="2">
                  <c:v>50,000 - 100,000</c:v>
                </c:pt>
                <c:pt idx="3">
                  <c:v>&gt; 100,000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</c:v>
                </c:pt>
                <c:pt idx="1">
                  <c:v>21</c:v>
                </c:pt>
                <c:pt idx="2">
                  <c:v>11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D-451E-AB8B-79C30C9691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5">
                    <a:shade val="76000"/>
                  </a:schemeClr>
                </a:gs>
                <a:gs pos="100000">
                  <a:schemeClr val="accent5">
                    <a:shade val="76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Enterprise Group</c:v>
                </c:pt>
                <c:pt idx="1">
                  <c:v>Enterprise</c:v>
                </c:pt>
                <c:pt idx="2">
                  <c:v>Local Unit</c:v>
                </c:pt>
                <c:pt idx="3">
                  <c:v>Kind of Activity Unit</c:v>
                </c:pt>
                <c:pt idx="4">
                  <c:v>Legal Unit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32</c:v>
                </c:pt>
                <c:pt idx="3">
                  <c:v>19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D-451E-AB8B-79C30C9691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5">
                    <a:tint val="77000"/>
                  </a:schemeClr>
                </a:gs>
                <a:gs pos="100000">
                  <a:schemeClr val="accent5">
                    <a:tint val="77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Enterprise Group</c:v>
                </c:pt>
                <c:pt idx="1">
                  <c:v>Enterprise</c:v>
                </c:pt>
                <c:pt idx="2">
                  <c:v>Local Unit</c:v>
                </c:pt>
                <c:pt idx="3">
                  <c:v>Kind of Activity Unit</c:v>
                </c:pt>
                <c:pt idx="4">
                  <c:v>Legal Unit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40</c:v>
                </c:pt>
                <c:pt idx="1">
                  <c:v>53</c:v>
                </c:pt>
                <c:pt idx="2">
                  <c:v>37</c:v>
                </c:pt>
                <c:pt idx="3">
                  <c:v>32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1-4E64-9CEA-FB3E9941A1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Complete or near complete coverage (&gt;90%)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Blad1!$A$2:$A$6</c:f>
              <c:strCache>
                <c:ptCount val="5"/>
                <c:pt idx="0">
                  <c:v>Non Financial Corporations</c:v>
                </c:pt>
                <c:pt idx="1">
                  <c:v>Financial Corporations</c:v>
                </c:pt>
                <c:pt idx="2">
                  <c:v>Households</c:v>
                </c:pt>
                <c:pt idx="3">
                  <c:v>General Government</c:v>
                </c:pt>
                <c:pt idx="4">
                  <c:v>Others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49</c:v>
                </c:pt>
                <c:pt idx="1">
                  <c:v>54</c:v>
                </c:pt>
                <c:pt idx="2">
                  <c:v>18</c:v>
                </c:pt>
                <c:pt idx="3">
                  <c:v>50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C-494F-A133-4488E16BB7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Partial coverage (&lt;90%)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Blad1!$A$2:$A$6</c:f>
              <c:strCache>
                <c:ptCount val="5"/>
                <c:pt idx="0">
                  <c:v>Non Financial Corporations</c:v>
                </c:pt>
                <c:pt idx="1">
                  <c:v>Financial Corporations</c:v>
                </c:pt>
                <c:pt idx="2">
                  <c:v>Households</c:v>
                </c:pt>
                <c:pt idx="3">
                  <c:v>General Government</c:v>
                </c:pt>
                <c:pt idx="4">
                  <c:v>Others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13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E-4A1E-A287-C5ED27DA67C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No coverage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Blad1!$A$2:$A$6</c:f>
              <c:strCache>
                <c:ptCount val="5"/>
                <c:pt idx="0">
                  <c:v>Non Financial Corporations</c:v>
                </c:pt>
                <c:pt idx="1">
                  <c:v>Financial Corporations</c:v>
                </c:pt>
                <c:pt idx="2">
                  <c:v>Households</c:v>
                </c:pt>
                <c:pt idx="3">
                  <c:v>General Government</c:v>
                </c:pt>
                <c:pt idx="4">
                  <c:v>Others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31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1-437D-A6C4-7B76F5FB6A1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n.a.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Blad1!$A$2:$A$6</c:f>
              <c:strCache>
                <c:ptCount val="5"/>
                <c:pt idx="0">
                  <c:v>Non Financial Corporations</c:v>
                </c:pt>
                <c:pt idx="1">
                  <c:v>Financial Corporations</c:v>
                </c:pt>
                <c:pt idx="2">
                  <c:v>Households</c:v>
                </c:pt>
                <c:pt idx="3">
                  <c:v>General Government</c:v>
                </c:pt>
                <c:pt idx="4">
                  <c:v>Others</c:v>
                </c:pt>
              </c:strCache>
            </c:strRef>
          </c:cat>
          <c:val>
            <c:numRef>
              <c:f>Blad1!$E$2:$E$6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91-437D-A6C4-7B76F5FB6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86992480"/>
        <c:axId val="486986576"/>
      </c:barChart>
      <c:catAx>
        <c:axId val="486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6986576"/>
        <c:crosses val="autoZero"/>
        <c:auto val="1"/>
        <c:lblAlgn val="ctr"/>
        <c:lblOffset val="100"/>
        <c:noMultiLvlLbl val="0"/>
      </c:catAx>
      <c:valAx>
        <c:axId val="48698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B278-4F60-4996-80B5-EE2EB36ED605}" type="datetimeFigureOut">
              <a:rPr lang="en-PH" smtClean="0"/>
              <a:t>12/03/2024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3EA2-7B88-46FC-B376-8D233EA6D08C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59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55799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49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01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744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196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038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23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6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09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09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30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99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80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67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80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812B8C-FF92-3748-8E7F-F7BFE151B9A8}"/>
              </a:ext>
            </a:extLst>
          </p:cNvPr>
          <p:cNvSpPr/>
          <p:nvPr userDrawn="1"/>
        </p:nvSpPr>
        <p:spPr>
          <a:xfrm>
            <a:off x="0" y="181680"/>
            <a:ext cx="12192000" cy="5857876"/>
          </a:xfrm>
          <a:prstGeom prst="rect">
            <a:avLst/>
          </a:prstGeom>
          <a:solidFill>
            <a:srgbClr val="01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25D46178-5067-7E45-9E9C-85314B7EB9EE}"/>
              </a:ext>
            </a:extLst>
          </p:cNvPr>
          <p:cNvCxnSpPr>
            <a:cxnSpLocks/>
          </p:cNvCxnSpPr>
          <p:nvPr userDrawn="1"/>
        </p:nvCxnSpPr>
        <p:spPr>
          <a:xfrm>
            <a:off x="4038600" y="3543014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45116" y="1122363"/>
            <a:ext cx="9122884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26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8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6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4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1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2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11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4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316765"/>
            <a:ext cx="1017713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69"/>
            <a:ext cx="10177131" cy="6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8833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om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Tekststijl</a:t>
            </a:r>
            <a:r>
              <a:rPr lang="en-US" noProof="0" dirty="0" smtClean="0"/>
              <a:t> van het model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noProof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208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noProof="0"/>
              <a:t>‹nr.›</a:t>
            </a:fld>
            <a:endParaRPr lang="en-US" noProof="0" dirty="0"/>
          </a:p>
        </p:txBody>
      </p:sp>
      <p:pic>
        <p:nvPicPr>
          <p:cNvPr id="5" name="Picture 2" descr="A 3D render of a database is placed on relational database tables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0961" y="130629"/>
            <a:ext cx="8905984" cy="58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 userDrawn="1"/>
        </p:nvSpPr>
        <p:spPr>
          <a:xfrm>
            <a:off x="4610961" y="130629"/>
            <a:ext cx="7824412" cy="6046334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43000">
                <a:srgbClr val="FFFFFF">
                  <a:alpha val="85000"/>
                </a:srgbClr>
              </a:gs>
              <a:gs pos="81000">
                <a:schemeClr val="accent1">
                  <a:lumMod val="0"/>
                  <a:lumOff val="100000"/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om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15316" cy="4351338"/>
          </a:xfrm>
        </p:spPr>
        <p:txBody>
          <a:bodyPr/>
          <a:lstStyle/>
          <a:p>
            <a:pPr lvl="0"/>
            <a:r>
              <a:rPr lang="en-US" noProof="0" dirty="0" err="1" smtClean="0"/>
              <a:t>Tekststijl</a:t>
            </a:r>
            <a:r>
              <a:rPr lang="en-US" noProof="0" dirty="0" smtClean="0"/>
              <a:t> van het model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97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noProof="0"/>
              <a:t>‹nr.›</a:t>
            </a:fld>
            <a:endParaRPr lang="en-US" noProof="0" dirty="0"/>
          </a:p>
        </p:txBody>
      </p:sp>
      <p:pic>
        <p:nvPicPr>
          <p:cNvPr id="5" name="Picture 2" descr="84% of control room professionals would change their control room if they  could - Bar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70" y="116270"/>
            <a:ext cx="10767727" cy="60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 userDrawn="1"/>
        </p:nvSpPr>
        <p:spPr>
          <a:xfrm>
            <a:off x="5761338" y="130629"/>
            <a:ext cx="6524068" cy="6046334"/>
          </a:xfrm>
          <a:prstGeom prst="rect">
            <a:avLst/>
          </a:prstGeom>
          <a:gradFill>
            <a:gsLst>
              <a:gs pos="7000">
                <a:schemeClr val="accent1">
                  <a:lumMod val="0"/>
                  <a:lumOff val="100000"/>
                </a:schemeClr>
              </a:gs>
              <a:gs pos="35000">
                <a:srgbClr val="FFFFFF">
                  <a:alpha val="85000"/>
                </a:srgbClr>
              </a:gs>
              <a:gs pos="85000">
                <a:schemeClr val="accent1">
                  <a:lumMod val="0"/>
                  <a:lumOff val="100000"/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04703" cy="1325563"/>
          </a:xfrm>
        </p:spPr>
        <p:txBody>
          <a:bodyPr/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om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04703" cy="4351338"/>
          </a:xfrm>
        </p:spPr>
        <p:txBody>
          <a:bodyPr/>
          <a:lstStyle/>
          <a:p>
            <a:pPr lvl="0"/>
            <a:r>
              <a:rPr lang="en-US" noProof="0" dirty="0" err="1" smtClean="0"/>
              <a:t>Tekststijl</a:t>
            </a:r>
            <a:r>
              <a:rPr lang="en-US" noProof="0" dirty="0" smtClean="0"/>
              <a:t> van het model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124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aphic showing human evoluti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43" y="152052"/>
            <a:ext cx="8983517" cy="59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 userDrawn="1"/>
        </p:nvSpPr>
        <p:spPr>
          <a:xfrm>
            <a:off x="4602942" y="152052"/>
            <a:ext cx="7684307" cy="6046334"/>
          </a:xfrm>
          <a:prstGeom prst="rect">
            <a:avLst/>
          </a:prstGeom>
          <a:gradFill>
            <a:gsLst>
              <a:gs pos="18000">
                <a:schemeClr val="accent1">
                  <a:lumMod val="0"/>
                  <a:lumOff val="100000"/>
                </a:schemeClr>
              </a:gs>
              <a:gs pos="53000">
                <a:srgbClr val="FFFFFF">
                  <a:alpha val="85000"/>
                </a:srgbClr>
              </a:gs>
              <a:gs pos="100000">
                <a:schemeClr val="accent1">
                  <a:lumMod val="0"/>
                  <a:lumOff val="100000"/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262938" cy="846730"/>
          </a:xfrm>
        </p:spPr>
        <p:txBody>
          <a:bodyPr/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om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243"/>
            <a:ext cx="7091363" cy="4711720"/>
          </a:xfr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3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224785" y="171725"/>
            <a:ext cx="10008728" cy="6005237"/>
            <a:chOff x="4224785" y="171725"/>
            <a:chExt cx="10008728" cy="6005237"/>
          </a:xfrm>
        </p:grpSpPr>
        <p:pic>
          <p:nvPicPr>
            <p:cNvPr id="1026" name="Picture 2" descr="How to Facilitate Knowledge-Sharing in Remote Work | Associations No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785" y="171725"/>
              <a:ext cx="10008728" cy="600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 userDrawn="1"/>
          </p:nvSpPr>
          <p:spPr>
            <a:xfrm>
              <a:off x="4224785" y="171725"/>
              <a:ext cx="2507485" cy="6005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Rectangle 1"/>
          <p:cNvSpPr/>
          <p:nvPr userDrawn="1"/>
        </p:nvSpPr>
        <p:spPr>
          <a:xfrm>
            <a:off x="5852160" y="152052"/>
            <a:ext cx="6435089" cy="6046334"/>
          </a:xfrm>
          <a:prstGeom prst="rect">
            <a:avLst/>
          </a:prstGeom>
          <a:gradFill>
            <a:gsLst>
              <a:gs pos="9000">
                <a:schemeClr val="accent1">
                  <a:lumMod val="0"/>
                  <a:lumOff val="100000"/>
                </a:schemeClr>
              </a:gs>
              <a:gs pos="44000">
                <a:srgbClr val="FFFFFF">
                  <a:alpha val="85000"/>
                </a:srgbClr>
              </a:gs>
              <a:gs pos="94000">
                <a:schemeClr val="accent1">
                  <a:lumMod val="0"/>
                  <a:lumOff val="100000"/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730"/>
          </a:xfrm>
        </p:spPr>
        <p:txBody>
          <a:bodyPr/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om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243"/>
            <a:ext cx="10515600" cy="471172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1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730"/>
          </a:xfrm>
        </p:spPr>
        <p:txBody>
          <a:bodyPr/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om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243"/>
            <a:ext cx="10515600" cy="471172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9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2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3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om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Tekststijl</a:t>
            </a:r>
            <a:r>
              <a:rPr lang="en-US" noProof="0" dirty="0" smtClean="0"/>
              <a:t> van het model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2133" y="6323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719D"/>
                </a:solidFill>
              </a:defRPr>
            </a:lvl1pPr>
          </a:lstStyle>
          <a:p>
            <a:fld id="{48F63A3B-78C7-47BE-AE5E-E10140E04643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D4131B3-73A5-124D-B003-267D766B3145}"/>
              </a:ext>
            </a:extLst>
          </p:cNvPr>
          <p:cNvSpPr/>
          <p:nvPr userDrawn="1"/>
        </p:nvSpPr>
        <p:spPr>
          <a:xfrm>
            <a:off x="1" y="0"/>
            <a:ext cx="8535489" cy="132588"/>
          </a:xfrm>
          <a:prstGeom prst="rect">
            <a:avLst/>
          </a:prstGeom>
          <a:solidFill>
            <a:srgbClr val="01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+mn-lt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7C6DB04-4620-8146-A4A3-3E5AC48EF5FA}"/>
              </a:ext>
            </a:extLst>
          </p:cNvPr>
          <p:cNvSpPr/>
          <p:nvPr userDrawn="1"/>
        </p:nvSpPr>
        <p:spPr>
          <a:xfrm>
            <a:off x="11745845" y="-3936"/>
            <a:ext cx="446156" cy="136524"/>
          </a:xfrm>
          <a:prstGeom prst="rect">
            <a:avLst/>
          </a:prstGeom>
          <a:solidFill>
            <a:srgbClr val="E01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26D3B29-0611-6247-8B10-5E9BE6965831}"/>
              </a:ext>
            </a:extLst>
          </p:cNvPr>
          <p:cNvSpPr/>
          <p:nvPr userDrawn="1"/>
        </p:nvSpPr>
        <p:spPr>
          <a:xfrm>
            <a:off x="11223486" y="-3936"/>
            <a:ext cx="446156" cy="136524"/>
          </a:xfrm>
          <a:prstGeom prst="rect">
            <a:avLst/>
          </a:prstGeom>
          <a:solidFill>
            <a:srgbClr val="EF4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+mn-lt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3008242-6FC0-CB46-B417-C45923211FA9}"/>
              </a:ext>
            </a:extLst>
          </p:cNvPr>
          <p:cNvSpPr/>
          <p:nvPr userDrawn="1"/>
        </p:nvSpPr>
        <p:spPr>
          <a:xfrm>
            <a:off x="10701127" y="-3936"/>
            <a:ext cx="446156" cy="136524"/>
          </a:xfrm>
          <a:prstGeom prst="rect">
            <a:avLst/>
          </a:prstGeom>
          <a:solidFill>
            <a:srgbClr val="F3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+mn-lt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D47A9990-D042-3F48-8A9F-B37EA801BA61}"/>
              </a:ext>
            </a:extLst>
          </p:cNvPr>
          <p:cNvSpPr/>
          <p:nvPr userDrawn="1"/>
        </p:nvSpPr>
        <p:spPr>
          <a:xfrm>
            <a:off x="10178769" y="-3936"/>
            <a:ext cx="446156" cy="136524"/>
          </a:xfrm>
          <a:prstGeom prst="rect">
            <a:avLst/>
          </a:prstGeom>
          <a:solidFill>
            <a:srgbClr val="FDB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+mn-lt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C761A8B-9370-004C-A186-F9D78441A4F7}"/>
              </a:ext>
            </a:extLst>
          </p:cNvPr>
          <p:cNvSpPr/>
          <p:nvPr userDrawn="1"/>
        </p:nvSpPr>
        <p:spPr>
          <a:xfrm>
            <a:off x="9656410" y="-3936"/>
            <a:ext cx="446156" cy="136524"/>
          </a:xfrm>
          <a:prstGeom prst="rect">
            <a:avLst/>
          </a:prstGeom>
          <a:solidFill>
            <a:srgbClr val="3DA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+mn-lt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D09A5CC-5741-DC44-A440-930BE2452F25}"/>
              </a:ext>
            </a:extLst>
          </p:cNvPr>
          <p:cNvSpPr/>
          <p:nvPr userDrawn="1"/>
        </p:nvSpPr>
        <p:spPr>
          <a:xfrm>
            <a:off x="9134051" y="-3936"/>
            <a:ext cx="446156" cy="136524"/>
          </a:xfrm>
          <a:prstGeom prst="rect">
            <a:avLst/>
          </a:prstGeom>
          <a:solidFill>
            <a:srgbClr val="03A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+mn-lt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A150675E-C578-DB4B-8857-D5C0DC68B0E1}"/>
              </a:ext>
            </a:extLst>
          </p:cNvPr>
          <p:cNvSpPr/>
          <p:nvPr userDrawn="1"/>
        </p:nvSpPr>
        <p:spPr>
          <a:xfrm>
            <a:off x="8611693" y="-3936"/>
            <a:ext cx="446156" cy="136524"/>
          </a:xfrm>
          <a:prstGeom prst="rect">
            <a:avLst/>
          </a:prstGeom>
          <a:solidFill>
            <a:srgbClr val="0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+mn-lt"/>
            </a:endParaRPr>
          </a:p>
        </p:txBody>
      </p:sp>
      <p:pic>
        <p:nvPicPr>
          <p:cNvPr id="17" name="Picture 1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491" y="6153843"/>
            <a:ext cx="550625" cy="66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33" y="6125929"/>
            <a:ext cx="1635244" cy="7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1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7" r:id="rId3"/>
    <p:sldLayoutId id="2147483688" r:id="rId4"/>
    <p:sldLayoutId id="2147483685" r:id="rId5"/>
    <p:sldLayoutId id="2147483690" r:id="rId6"/>
    <p:sldLayoutId id="2147483691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719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5541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Regional Course on </a:t>
            </a:r>
            <a:r>
              <a:rPr lang="nl-NL" dirty="0"/>
              <a:t/>
            </a:r>
            <a:br>
              <a:rPr lang="nl-NL" dirty="0"/>
            </a:br>
            <a:r>
              <a:rPr lang="en-US" dirty="0"/>
              <a:t>Statistical Business Registers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Session 10: </a:t>
            </a:r>
            <a:r>
              <a:rPr lang="nl-NL" b="1" dirty="0" smtClean="0"/>
              <a:t>New </a:t>
            </a:r>
            <a:r>
              <a:rPr lang="nl-NL" b="1" dirty="0" err="1"/>
              <a:t>developments</a:t>
            </a:r>
            <a:r>
              <a:rPr lang="nl-NL" b="1" dirty="0"/>
              <a:t> in </a:t>
            </a:r>
            <a:r>
              <a:rPr lang="nl-NL" b="1" dirty="0" err="1" smtClean="0"/>
              <a:t>SBRs</a:t>
            </a:r>
            <a:r>
              <a:rPr lang="nl-NL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Wiesbaden Group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2 years</a:t>
            </a:r>
          </a:p>
          <a:p>
            <a:r>
              <a:rPr lang="en-US" dirty="0" smtClean="0"/>
              <a:t>Sharing experiences</a:t>
            </a:r>
          </a:p>
          <a:p>
            <a:r>
              <a:rPr lang="en-US" dirty="0" smtClean="0"/>
              <a:t>Meeting colleagues in person</a:t>
            </a:r>
          </a:p>
          <a:p>
            <a:r>
              <a:rPr lang="en-US" dirty="0" smtClean="0"/>
              <a:t>Country progress reports</a:t>
            </a:r>
          </a:p>
          <a:p>
            <a:r>
              <a:rPr lang="en-US" dirty="0" smtClean="0"/>
              <a:t>29th meeting in 2025</a:t>
            </a:r>
          </a:p>
          <a:p>
            <a:pPr lvl="1"/>
            <a:r>
              <a:rPr lang="en-US" dirty="0" smtClean="0"/>
              <a:t>Looking for a host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79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28th meeting Wiesbaden </a:t>
            </a:r>
            <a:r>
              <a:rPr lang="nl-NL" dirty="0" err="1" smtClean="0"/>
              <a:t>group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Country Progress Reports</a:t>
            </a:r>
          </a:p>
          <a:p>
            <a:r>
              <a:rPr lang="en-US" dirty="0" smtClean="0"/>
              <a:t>Profiling complex statistical units</a:t>
            </a:r>
          </a:p>
          <a:p>
            <a:r>
              <a:rPr lang="en-US" dirty="0" smtClean="0"/>
              <a:t>Globalization and Large Case Units</a:t>
            </a:r>
          </a:p>
          <a:p>
            <a:r>
              <a:rPr lang="en-US" dirty="0" smtClean="0"/>
              <a:t>Upcoming ISIC and NACE revision</a:t>
            </a:r>
          </a:p>
          <a:p>
            <a:r>
              <a:rPr lang="en-US" dirty="0" smtClean="0"/>
              <a:t>Workshop Maturity Model</a:t>
            </a:r>
          </a:p>
          <a:p>
            <a:pPr lvl="1"/>
            <a:r>
              <a:rPr lang="en-US" dirty="0" smtClean="0"/>
              <a:t>Country Presentations</a:t>
            </a:r>
          </a:p>
          <a:p>
            <a:pPr lvl="1"/>
            <a:r>
              <a:rPr lang="en-US" dirty="0" smtClean="0"/>
              <a:t>Advanced country presentations</a:t>
            </a:r>
          </a:p>
          <a:p>
            <a:pPr lvl="1"/>
            <a:r>
              <a:rPr lang="en-US" dirty="0" smtClean="0"/>
              <a:t>Geospatial information</a:t>
            </a:r>
          </a:p>
          <a:p>
            <a:r>
              <a:rPr lang="en-US" dirty="0" smtClean="0"/>
              <a:t>New data sources: opportunities and challenges</a:t>
            </a:r>
          </a:p>
          <a:p>
            <a:r>
              <a:rPr lang="en-US" dirty="0" smtClean="0"/>
              <a:t>Redesigning the SBR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2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of Experts on Business Registers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5243"/>
            <a:ext cx="8591550" cy="4711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16 – 18 October 2024 Geneva</a:t>
            </a:r>
          </a:p>
          <a:p>
            <a:endParaRPr lang="en-US" dirty="0" smtClean="0"/>
          </a:p>
          <a:p>
            <a:r>
              <a:rPr lang="en-US" dirty="0"/>
              <a:t>Country Progress Reports</a:t>
            </a:r>
          </a:p>
          <a:p>
            <a:r>
              <a:rPr lang="en-US" dirty="0" smtClean="0"/>
              <a:t>The use of administrative data, big data, and other data sources</a:t>
            </a:r>
          </a:p>
          <a:p>
            <a:r>
              <a:rPr lang="en-US" dirty="0" smtClean="0"/>
              <a:t>Modernization of the statistical business register</a:t>
            </a:r>
          </a:p>
          <a:p>
            <a:r>
              <a:rPr lang="en-US" dirty="0" smtClean="0"/>
              <a:t>Classification of statistical units in the business register</a:t>
            </a:r>
          </a:p>
          <a:p>
            <a:r>
              <a:rPr lang="en-US" dirty="0" smtClean="0"/>
              <a:t>Producing statistics based on the business register</a:t>
            </a:r>
          </a:p>
          <a:p>
            <a:r>
              <a:rPr lang="en-US" dirty="0" smtClean="0"/>
              <a:t>The statistical business register and the digital and green economy</a:t>
            </a:r>
          </a:p>
          <a:p>
            <a:r>
              <a:rPr lang="en-US" dirty="0" smtClean="0"/>
              <a:t>The maturity model for statistical business registers</a:t>
            </a:r>
          </a:p>
          <a:p>
            <a:r>
              <a:rPr lang="en-US" dirty="0" smtClean="0"/>
              <a:t>Publication and confidentiality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5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28th Wiesbaden Group meeting                                                                                                                                                                                             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Country </a:t>
            </a:r>
            <a:r>
              <a:rPr lang="nl-NL" dirty="0" err="1" smtClean="0"/>
              <a:t>Progress</a:t>
            </a:r>
            <a:r>
              <a:rPr lang="nl-NL" dirty="0" smtClean="0"/>
              <a:t> </a:t>
            </a:r>
            <a:r>
              <a:rPr lang="nl-NL" dirty="0" err="1" smtClean="0"/>
              <a:t>Reports</a:t>
            </a:r>
            <a:r>
              <a:rPr lang="nl-NL" dirty="0" smtClean="0"/>
              <a:t>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9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Reporter Data</a:t>
            </a:r>
            <a:endParaRPr lang="nl-NL" dirty="0"/>
          </a:p>
        </p:txBody>
      </p:sp>
      <p:pic>
        <p:nvPicPr>
          <p:cNvPr id="1026" name="Picture 2" descr="c9ceea2e-ef1e-4341-a2fc-0e6d7021c081@c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1" y="1211856"/>
            <a:ext cx="7162800" cy="51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73126" cy="4485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I. </a:t>
            </a:r>
            <a:r>
              <a:rPr lang="en-US" sz="2800" dirty="0" err="1"/>
              <a:t>Organisation</a:t>
            </a:r>
            <a:r>
              <a:rPr lang="en-US" sz="2800" dirty="0"/>
              <a:t>, Population and Usage of the Statistical Business Register</a:t>
            </a:r>
            <a:endParaRPr lang="nl-NL" sz="2800" dirty="0"/>
          </a:p>
        </p:txBody>
      </p:sp>
      <p:pic>
        <p:nvPicPr>
          <p:cNvPr id="2050" name="Picture 2" descr="3830bc78-13e3-4989-bb53-eae99ac9545c@c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9373"/>
            <a:ext cx="8677871" cy="522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8944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5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77926" cy="4485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I. </a:t>
            </a:r>
            <a:r>
              <a:rPr lang="en-US" sz="2800" dirty="0" err="1"/>
              <a:t>Organisation</a:t>
            </a:r>
            <a:r>
              <a:rPr lang="en-US" sz="2800" dirty="0"/>
              <a:t>, Population and Usage of the Statistical Business </a:t>
            </a:r>
            <a:r>
              <a:rPr lang="en-US" sz="2800" dirty="0" smtClean="0"/>
              <a:t>Register (2)</a:t>
            </a:r>
            <a:endParaRPr lang="nl-NL" sz="2800" dirty="0"/>
          </a:p>
        </p:txBody>
      </p:sp>
      <p:pic>
        <p:nvPicPr>
          <p:cNvPr id="3074" name="Picture 2" descr="e6bd11e3-ed9e-4962-830c-87f0aedf327c@c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78" y="829730"/>
            <a:ext cx="7913020" cy="54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95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77926" cy="4485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I. </a:t>
            </a:r>
            <a:r>
              <a:rPr lang="en-US" sz="2800" dirty="0" err="1"/>
              <a:t>Organisation</a:t>
            </a:r>
            <a:r>
              <a:rPr lang="en-US" sz="2800" dirty="0"/>
              <a:t>, Population and Usage of the Statistical Business </a:t>
            </a:r>
            <a:r>
              <a:rPr lang="en-US" sz="2800" dirty="0" smtClean="0"/>
              <a:t>Register (3)</a:t>
            </a:r>
            <a:endParaRPr lang="nl-NL" sz="2800" dirty="0"/>
          </a:p>
        </p:txBody>
      </p:sp>
      <p:pic>
        <p:nvPicPr>
          <p:cNvPr id="4098" name="Picture 2" descr="9b7bde9c-74c8-436d-8f10-dafe8a8203fe@c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3332"/>
            <a:ext cx="8645131" cy="3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15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77926" cy="4485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II. Progress and Developments</a:t>
            </a:r>
            <a:endParaRPr lang="nl-NL" sz="2800" dirty="0"/>
          </a:p>
        </p:txBody>
      </p:sp>
      <p:pic>
        <p:nvPicPr>
          <p:cNvPr id="5122" name="Picture 2" descr="fb02f14b-e991-45c5-9bd9-6611479a1c52@c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13688"/>
            <a:ext cx="8161421" cy="54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23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77926" cy="4485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III. Future plans</a:t>
            </a:r>
            <a:endParaRPr lang="nl-NL" sz="2800" dirty="0"/>
          </a:p>
        </p:txBody>
      </p:sp>
      <p:pic>
        <p:nvPicPr>
          <p:cNvPr id="6146" name="Picture 2" descr="9ed0ad32-567b-4d36-9b4f-60ad6849bc58@c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3688"/>
            <a:ext cx="7247021" cy="516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1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572" y="1260714"/>
            <a:ext cx="10225973" cy="574492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Importance</a:t>
            </a:r>
            <a:r>
              <a:rPr lang="nl-NL" dirty="0" smtClean="0"/>
              <a:t> of </a:t>
            </a:r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experiences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19638" y="1593831"/>
            <a:ext cx="3433763" cy="1849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There is no standard situation, many difference between countries.</a:t>
            </a:r>
          </a:p>
          <a:p>
            <a:endParaRPr lang="nl-NL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36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77926" cy="4485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IV. Main challenges</a:t>
            </a:r>
            <a:endParaRPr lang="nl-NL" sz="2800" dirty="0"/>
          </a:p>
        </p:txBody>
      </p:sp>
      <p:pic>
        <p:nvPicPr>
          <p:cNvPr id="7170" name="Picture 2" descr="f7f8225b-28a3-4eba-8a06-0860470d09fd@c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3688"/>
            <a:ext cx="9055508" cy="52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39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Response overview</a:t>
            </a: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623392" y="1316766"/>
            <a:ext cx="9077960" cy="4635797"/>
            <a:chOff x="284480" y="1024478"/>
            <a:chExt cx="7386320" cy="377952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80" y="1024478"/>
              <a:ext cx="7386320" cy="3779520"/>
            </a:xfrm>
            <a:prstGeom prst="rect">
              <a:avLst/>
            </a:prstGeom>
          </p:spPr>
        </p:pic>
        <p:sp>
          <p:nvSpPr>
            <p:cNvPr id="6" name="Rechthoek 5"/>
            <p:cNvSpPr/>
            <p:nvPr/>
          </p:nvSpPr>
          <p:spPr>
            <a:xfrm>
              <a:off x="342900" y="1111250"/>
              <a:ext cx="1504950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8336576" y="531690"/>
            <a:ext cx="2729552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 smtClean="0"/>
              <a:t>Including</a:t>
            </a:r>
            <a:r>
              <a:rPr lang="nl-NL" sz="2800" b="1" dirty="0" smtClean="0"/>
              <a:t>:</a:t>
            </a:r>
          </a:p>
          <a:p>
            <a:pPr algn="ctr"/>
            <a:r>
              <a:rPr lang="nl-NL" sz="2800" b="1" dirty="0" smtClean="0"/>
              <a:t>Fiji</a:t>
            </a:r>
          </a:p>
          <a:p>
            <a:pPr algn="ctr"/>
            <a:r>
              <a:rPr lang="nl-NL" sz="2800" b="1" dirty="0" smtClean="0"/>
              <a:t>Georgia</a:t>
            </a:r>
          </a:p>
          <a:p>
            <a:pPr algn="ctr"/>
            <a:r>
              <a:rPr lang="nl-NL" sz="2800" b="1" dirty="0" smtClean="0"/>
              <a:t>Nepal</a:t>
            </a:r>
          </a:p>
          <a:p>
            <a:pPr algn="ctr"/>
            <a:r>
              <a:rPr lang="nl-NL" sz="2800" b="1" dirty="0"/>
              <a:t>Sri Lanka</a:t>
            </a:r>
          </a:p>
          <a:p>
            <a:pPr algn="ctr"/>
            <a:r>
              <a:rPr lang="nl-NL" sz="2800" b="1" dirty="0" smtClean="0"/>
              <a:t>Turkey</a:t>
            </a:r>
            <a:endParaRPr lang="nl-NL" sz="2800" b="1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1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Response </a:t>
            </a:r>
            <a:r>
              <a:rPr lang="nl-NL" dirty="0" err="1" smtClean="0"/>
              <a:t>compared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2021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74846" y="1675236"/>
            <a:ext cx="1777613" cy="586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Africa</a:t>
            </a:r>
            <a:endParaRPr lang="nl-NL" sz="2400" dirty="0"/>
          </a:p>
        </p:txBody>
      </p:sp>
      <p:sp>
        <p:nvSpPr>
          <p:cNvPr id="6" name="Rechthoek 5"/>
          <p:cNvSpPr/>
          <p:nvPr/>
        </p:nvSpPr>
        <p:spPr>
          <a:xfrm>
            <a:off x="9344104" y="1675236"/>
            <a:ext cx="1777613" cy="586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Oceania</a:t>
            </a:r>
            <a:endParaRPr lang="nl-NL" sz="2400" dirty="0"/>
          </a:p>
        </p:txBody>
      </p:sp>
      <p:sp>
        <p:nvSpPr>
          <p:cNvPr id="7" name="Rechthoek 6"/>
          <p:cNvSpPr/>
          <p:nvPr/>
        </p:nvSpPr>
        <p:spPr>
          <a:xfrm>
            <a:off x="7237648" y="1675236"/>
            <a:ext cx="1777613" cy="586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Europe</a:t>
            </a:r>
          </a:p>
        </p:txBody>
      </p:sp>
      <p:sp>
        <p:nvSpPr>
          <p:cNvPr id="8" name="Rechthoek 7"/>
          <p:cNvSpPr/>
          <p:nvPr/>
        </p:nvSpPr>
        <p:spPr>
          <a:xfrm>
            <a:off x="5118782" y="1669031"/>
            <a:ext cx="1777613" cy="586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Asia</a:t>
            </a:r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2981302" y="1669031"/>
            <a:ext cx="1777613" cy="586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America</a:t>
            </a:r>
          </a:p>
        </p:txBody>
      </p:sp>
      <p:sp>
        <p:nvSpPr>
          <p:cNvPr id="11" name="Rechthoek 10"/>
          <p:cNvSpPr/>
          <p:nvPr/>
        </p:nvSpPr>
        <p:spPr>
          <a:xfrm>
            <a:off x="874846" y="3265160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3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981302" y="3268262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20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131192" y="3268262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5</a:t>
            </a:r>
          </a:p>
        </p:txBody>
      </p:sp>
      <p:sp>
        <p:nvSpPr>
          <p:cNvPr id="14" name="Rechthoek 13"/>
          <p:cNvSpPr/>
          <p:nvPr/>
        </p:nvSpPr>
        <p:spPr>
          <a:xfrm>
            <a:off x="7237648" y="3268262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22</a:t>
            </a:r>
          </a:p>
        </p:txBody>
      </p:sp>
      <p:sp>
        <p:nvSpPr>
          <p:cNvPr id="15" name="Rechthoek 14"/>
          <p:cNvSpPr/>
          <p:nvPr/>
        </p:nvSpPr>
        <p:spPr>
          <a:xfrm>
            <a:off x="9344104" y="3268262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2</a:t>
            </a:r>
          </a:p>
        </p:txBody>
      </p:sp>
      <p:sp>
        <p:nvSpPr>
          <p:cNvPr id="16" name="Rechthoek 15"/>
          <p:cNvSpPr/>
          <p:nvPr/>
        </p:nvSpPr>
        <p:spPr>
          <a:xfrm>
            <a:off x="874846" y="4807830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5</a:t>
            </a:r>
          </a:p>
        </p:txBody>
      </p:sp>
      <p:sp>
        <p:nvSpPr>
          <p:cNvPr id="17" name="Rechthoek 16"/>
          <p:cNvSpPr/>
          <p:nvPr/>
        </p:nvSpPr>
        <p:spPr>
          <a:xfrm>
            <a:off x="2981302" y="4810931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10</a:t>
            </a:r>
          </a:p>
        </p:txBody>
      </p:sp>
      <p:sp>
        <p:nvSpPr>
          <p:cNvPr id="18" name="Rechthoek 17"/>
          <p:cNvSpPr/>
          <p:nvPr/>
        </p:nvSpPr>
        <p:spPr>
          <a:xfrm>
            <a:off x="5131192" y="4810931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11</a:t>
            </a:r>
          </a:p>
        </p:txBody>
      </p:sp>
      <p:sp>
        <p:nvSpPr>
          <p:cNvPr id="19" name="Rechthoek 18"/>
          <p:cNvSpPr/>
          <p:nvPr/>
        </p:nvSpPr>
        <p:spPr>
          <a:xfrm>
            <a:off x="7237648" y="4810931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31</a:t>
            </a:r>
          </a:p>
        </p:txBody>
      </p:sp>
      <p:sp>
        <p:nvSpPr>
          <p:cNvPr id="20" name="Rechthoek 19"/>
          <p:cNvSpPr/>
          <p:nvPr/>
        </p:nvSpPr>
        <p:spPr>
          <a:xfrm>
            <a:off x="9344104" y="4810931"/>
            <a:ext cx="1777613" cy="58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3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74845" y="4074719"/>
            <a:ext cx="10246872" cy="508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2023</a:t>
            </a:r>
          </a:p>
        </p:txBody>
      </p:sp>
      <p:sp>
        <p:nvSpPr>
          <p:cNvPr id="22" name="Rechthoek 21"/>
          <p:cNvSpPr/>
          <p:nvPr/>
        </p:nvSpPr>
        <p:spPr>
          <a:xfrm>
            <a:off x="874845" y="2470197"/>
            <a:ext cx="10246872" cy="603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2021</a:t>
            </a: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95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Respondents</a:t>
            </a:r>
            <a:endParaRPr lang="nl-NL" dirty="0"/>
          </a:p>
        </p:txBody>
      </p:sp>
      <p:graphicFrame>
        <p:nvGraphicFramePr>
          <p:cNvPr id="8" name="Grafiek 7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30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Year of establishment</a:t>
            </a:r>
            <a:endParaRPr lang="nl-NL" dirty="0"/>
          </a:p>
        </p:txBody>
      </p:sp>
      <p:graphicFrame>
        <p:nvGraphicFramePr>
          <p:cNvPr id="8" name="Grafiek 7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91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Year of latest reengineering</a:t>
            </a:r>
            <a:endParaRPr lang="nl-NL" dirty="0"/>
          </a:p>
        </p:txBody>
      </p:sp>
      <p:graphicFrame>
        <p:nvGraphicFramePr>
          <p:cNvPr id="6" name="Grafiek 5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89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Uses of the SBR</a:t>
            </a:r>
            <a:endParaRPr lang="nl-NL" dirty="0"/>
          </a:p>
        </p:txBody>
      </p:sp>
      <p:graphicFrame>
        <p:nvGraphicFramePr>
          <p:cNvPr id="8" name="Grafiek 7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32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Size of SBR departments</a:t>
            </a:r>
            <a:endParaRPr lang="nl-NL" dirty="0"/>
          </a:p>
        </p:txBody>
      </p:sp>
      <p:graphicFrame>
        <p:nvGraphicFramePr>
          <p:cNvPr id="8" name="Grafiek 7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57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SBRs by number of enterprises</a:t>
            </a:r>
            <a:endParaRPr lang="nl-NL" dirty="0"/>
          </a:p>
        </p:txBody>
      </p:sp>
      <p:graphicFrame>
        <p:nvGraphicFramePr>
          <p:cNvPr id="8" name="Grafiek 7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0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SBR workload</a:t>
            </a:r>
            <a:endParaRPr lang="en-US" dirty="0"/>
          </a:p>
          <a:p>
            <a:r>
              <a:rPr lang="en-US" sz="2400" dirty="0"/>
              <a:t># of enterprises divided by # of employees</a:t>
            </a:r>
          </a:p>
        </p:txBody>
      </p:sp>
      <p:graphicFrame>
        <p:nvGraphicFramePr>
          <p:cNvPr id="6" name="Grafiek 5"/>
          <p:cNvGraphicFramePr/>
          <p:nvPr>
            <p:extLst/>
          </p:nvPr>
        </p:nvGraphicFramePr>
        <p:xfrm>
          <a:off x="838200" y="1642533"/>
          <a:ext cx="8873067" cy="470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29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43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SBR </a:t>
            </a:r>
            <a:r>
              <a:rPr lang="nl-NL" dirty="0" err="1" smtClean="0"/>
              <a:t>bodies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UNCEBTS</a:t>
            </a:r>
          </a:p>
          <a:p>
            <a:pPr lvl="1"/>
            <a:r>
              <a:rPr lang="nl-NL" dirty="0" err="1" smtClean="0"/>
              <a:t>Task</a:t>
            </a:r>
            <a:r>
              <a:rPr lang="nl-NL" dirty="0" smtClean="0"/>
              <a:t> Team Statistical Business Registers</a:t>
            </a:r>
          </a:p>
          <a:p>
            <a:r>
              <a:rPr lang="nl-NL" dirty="0" smtClean="0"/>
              <a:t>UN</a:t>
            </a:r>
          </a:p>
          <a:p>
            <a:pPr lvl="1"/>
            <a:r>
              <a:rPr lang="nl-NL" dirty="0" smtClean="0"/>
              <a:t>Wiesbaden Group</a:t>
            </a:r>
          </a:p>
          <a:p>
            <a:r>
              <a:rPr lang="nl-NL" dirty="0" smtClean="0"/>
              <a:t>UNECE</a:t>
            </a:r>
          </a:p>
          <a:p>
            <a:pPr lvl="1"/>
            <a:r>
              <a:rPr lang="nl-NL" dirty="0" smtClean="0"/>
              <a:t>Expert </a:t>
            </a:r>
            <a:r>
              <a:rPr lang="nl-NL" dirty="0" err="1" smtClean="0"/>
              <a:t>group</a:t>
            </a:r>
            <a:r>
              <a:rPr lang="nl-NL" dirty="0" smtClean="0"/>
              <a:t> on SBR</a:t>
            </a:r>
            <a:endParaRPr lang="nl-NL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29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SBR by type of unit</a:t>
            </a:r>
          </a:p>
        </p:txBody>
      </p:sp>
      <p:graphicFrame>
        <p:nvGraphicFramePr>
          <p:cNvPr id="6" name="Grafiek 5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94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SBRs by coverage</a:t>
            </a:r>
            <a:endParaRPr lang="nl-NL" dirty="0"/>
          </a:p>
        </p:txBody>
      </p:sp>
      <p:graphicFrame>
        <p:nvGraphicFramePr>
          <p:cNvPr id="8" name="Grafiek 7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31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32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1219170">
              <a:defRPr/>
            </a:pPr>
            <a:fld id="{845CA951-4815-4987-9CD6-BB5D6648C0B5}" type="slidenum">
              <a:rPr lang="nl-NL">
                <a:solidFill>
                  <a:srgbClr val="271D6C"/>
                </a:solidFill>
                <a:latin typeface="Calibri"/>
              </a:rPr>
              <a:pPr algn="ctr" defTabSz="1219170">
                <a:defRPr/>
              </a:pPr>
              <a:t>32</a:t>
            </a:fld>
            <a:endParaRPr lang="nl-NL" dirty="0">
              <a:solidFill>
                <a:srgbClr val="271D6C"/>
              </a:solidFill>
              <a:latin typeface="Calibri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Geo Coordinates</a:t>
            </a:r>
            <a:endParaRPr lang="nl-NL" dirty="0"/>
          </a:p>
        </p:txBody>
      </p:sp>
      <p:graphicFrame>
        <p:nvGraphicFramePr>
          <p:cNvPr id="8" name="Grafiek 7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32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97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1219170">
              <a:defRPr/>
            </a:pPr>
            <a:fld id="{845CA951-4815-4987-9CD6-BB5D6648C0B5}" type="slidenum">
              <a:rPr lang="nl-NL">
                <a:solidFill>
                  <a:srgbClr val="271D6C"/>
                </a:solidFill>
                <a:latin typeface="Calibri"/>
              </a:rPr>
              <a:pPr algn="ctr" defTabSz="1219170">
                <a:defRPr/>
              </a:pPr>
              <a:t>33</a:t>
            </a:fld>
            <a:endParaRPr lang="nl-NL" dirty="0">
              <a:solidFill>
                <a:srgbClr val="271D6C"/>
              </a:solidFill>
              <a:latin typeface="Calibri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Sources for maintenance</a:t>
            </a:r>
            <a:endParaRPr lang="nl-NL" dirty="0"/>
          </a:p>
        </p:txBody>
      </p:sp>
      <p:graphicFrame>
        <p:nvGraphicFramePr>
          <p:cNvPr id="6" name="Grafiek 5"/>
          <p:cNvGraphicFramePr/>
          <p:nvPr>
            <p:extLst/>
          </p:nvPr>
        </p:nvGraphicFramePr>
        <p:xfrm>
          <a:off x="838200" y="1320800"/>
          <a:ext cx="887306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33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40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Achievements, Future plans, and Challenges</a:t>
            </a:r>
            <a:endParaRPr lang="nl-NL" dirty="0"/>
          </a:p>
        </p:txBody>
      </p:sp>
      <p:graphicFrame>
        <p:nvGraphicFramePr>
          <p:cNvPr id="6" name="Grafiek 5"/>
          <p:cNvGraphicFramePr/>
          <p:nvPr>
            <p:extLst/>
          </p:nvPr>
        </p:nvGraphicFramePr>
        <p:xfrm>
          <a:off x="372276" y="1320800"/>
          <a:ext cx="1139160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34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8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assessment</a:t>
            </a:r>
          </a:p>
          <a:p>
            <a:pPr lvl="1"/>
            <a:r>
              <a:rPr lang="en-US" dirty="0" smtClean="0"/>
              <a:t>Based on Self assessment questionnaire</a:t>
            </a:r>
            <a:endParaRPr lang="nl-NL" dirty="0"/>
          </a:p>
          <a:p>
            <a:pPr marL="0" indent="0">
              <a:buNone/>
            </a:pPr>
            <a:r>
              <a:rPr lang="en-US" dirty="0" smtClean="0"/>
              <a:t>Combine with:</a:t>
            </a:r>
          </a:p>
          <a:p>
            <a:r>
              <a:rPr lang="en-US" dirty="0" smtClean="0"/>
              <a:t>Country Progress Report</a:t>
            </a:r>
          </a:p>
          <a:p>
            <a:endParaRPr lang="en-US" dirty="0"/>
          </a:p>
          <a:p>
            <a:r>
              <a:rPr lang="en-US" dirty="0" smtClean="0"/>
              <a:t>Supported by Statistical Commission in March 2024</a:t>
            </a:r>
          </a:p>
          <a:p>
            <a:r>
              <a:rPr lang="en-US" dirty="0" smtClean="0"/>
              <a:t>First time in 2025 (29</a:t>
            </a:r>
            <a:r>
              <a:rPr lang="en-US" baseline="30000" dirty="0" smtClean="0"/>
              <a:t>th</a:t>
            </a:r>
            <a:r>
              <a:rPr lang="en-US" dirty="0" smtClean="0"/>
              <a:t> Wiesbaden </a:t>
            </a:r>
            <a:r>
              <a:rPr lang="en-US" smtClean="0"/>
              <a:t>Group meeting)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0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End of </a:t>
            </a:r>
            <a:r>
              <a:rPr lang="nl-NL" dirty="0" err="1" smtClean="0"/>
              <a:t>Session</a:t>
            </a:r>
            <a:r>
              <a:rPr lang="nl-NL" dirty="0" smtClean="0"/>
              <a:t>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7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Task</a:t>
            </a:r>
            <a:r>
              <a:rPr lang="nl-NL" dirty="0"/>
              <a:t> Team Statistical Business Registers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5243"/>
            <a:ext cx="7868478" cy="471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task team focuses on further elaborating all elements of the Statistical Business Register Maturity Model (SBRMM).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SBRMM is meant to provide countries with a tool to assess the stage of development of their SBRs and identify possible improvements to the SBR, so that no one is behind. </a:t>
            </a:r>
            <a:endParaRPr lang="nl-NL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14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Task</a:t>
            </a:r>
            <a:r>
              <a:rPr lang="nl-NL" dirty="0"/>
              <a:t> Team Statistical Business Registers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5243"/>
            <a:ext cx="7868478" cy="4711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maturity model is a live framework that is periodically reviewed and adjusted. Having that in mind, the Maturity Model for Statistical Business Registers (SBRs) aims to be a tool to: </a:t>
            </a:r>
          </a:p>
          <a:p>
            <a:r>
              <a:rPr lang="en-US" dirty="0" smtClean="0"/>
              <a:t>share </a:t>
            </a:r>
            <a:r>
              <a:rPr lang="en-US" dirty="0"/>
              <a:t>knowledge and best practices by means of a knowledge base </a:t>
            </a:r>
          </a:p>
          <a:p>
            <a:r>
              <a:rPr lang="en-US" dirty="0" smtClean="0"/>
              <a:t>determine </a:t>
            </a:r>
            <a:r>
              <a:rPr lang="en-US" dirty="0"/>
              <a:t>the current state of your SBR by a self assessment questionnaire </a:t>
            </a:r>
          </a:p>
          <a:p>
            <a:r>
              <a:rPr lang="en-US" dirty="0" smtClean="0"/>
              <a:t>determine </a:t>
            </a:r>
            <a:r>
              <a:rPr lang="en-US" dirty="0"/>
              <a:t>possible next steps for development </a:t>
            </a:r>
          </a:p>
          <a:p>
            <a:r>
              <a:rPr lang="en-US" dirty="0" smtClean="0"/>
              <a:t>find </a:t>
            </a:r>
            <a:r>
              <a:rPr lang="en-US" dirty="0"/>
              <a:t>help and guidelines to actually be able to take those steps. </a:t>
            </a:r>
          </a:p>
          <a:p>
            <a:endParaRPr lang="nl-NL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3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Areas</a:t>
            </a:r>
            <a:r>
              <a:rPr lang="nl-NL" dirty="0" smtClean="0"/>
              <a:t> of </a:t>
            </a:r>
            <a:r>
              <a:rPr lang="nl-NL" dirty="0" err="1" smtClean="0"/>
              <a:t>work</a:t>
            </a:r>
            <a:r>
              <a:rPr lang="nl-NL" dirty="0" smtClean="0"/>
              <a:t> – TT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5243"/>
            <a:ext cx="8372061" cy="4711720"/>
          </a:xfrm>
        </p:spPr>
        <p:txBody>
          <a:bodyPr/>
          <a:lstStyle/>
          <a:p>
            <a:r>
              <a:rPr lang="en-US" dirty="0" smtClean="0"/>
              <a:t>Methodological </a:t>
            </a:r>
            <a:r>
              <a:rPr lang="en-US" dirty="0"/>
              <a:t>work (Statistical Business Register Maturity Model) </a:t>
            </a:r>
            <a:endParaRPr lang="en-US" dirty="0" smtClean="0"/>
          </a:p>
          <a:p>
            <a:r>
              <a:rPr lang="en-US" dirty="0" smtClean="0"/>
              <a:t>Capacity building</a:t>
            </a:r>
          </a:p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areas</a:t>
            </a:r>
            <a:r>
              <a:rPr lang="nl-NL" dirty="0" smtClean="0"/>
              <a:t>, like</a:t>
            </a:r>
          </a:p>
          <a:p>
            <a:pPr lvl="1"/>
            <a:r>
              <a:rPr lang="nl-NL" dirty="0" smtClean="0"/>
              <a:t>Multi National Enterprises</a:t>
            </a:r>
          </a:p>
          <a:p>
            <a:pPr lvl="1"/>
            <a:r>
              <a:rPr lang="nl-NL" dirty="0" err="1" smtClean="0"/>
              <a:t>Infrastructure</a:t>
            </a:r>
            <a:r>
              <a:rPr lang="nl-NL" dirty="0" smtClean="0"/>
              <a:t> SBR</a:t>
            </a:r>
          </a:p>
          <a:p>
            <a:pPr lvl="1"/>
            <a:r>
              <a:rPr lang="nl-NL" dirty="0" smtClean="0"/>
              <a:t>Knowledge </a:t>
            </a:r>
            <a:r>
              <a:rPr lang="nl-NL" dirty="0" err="1" smtClean="0"/>
              <a:t>sharing</a:t>
            </a:r>
            <a:endParaRPr lang="nl-NL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76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Team Statistical Business Registers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Member </a:t>
            </a:r>
            <a:r>
              <a:rPr lang="nl-NL" b="1" dirty="0" err="1" smtClean="0"/>
              <a:t>countries</a:t>
            </a:r>
            <a:r>
              <a:rPr lang="nl-NL" b="1" dirty="0" smtClean="0"/>
              <a:t>: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48266"/>
              </p:ext>
            </p:extLst>
          </p:nvPr>
        </p:nvGraphicFramePr>
        <p:xfrm>
          <a:off x="946798" y="2100260"/>
          <a:ext cx="7123776" cy="430486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66503">
                  <a:extLst>
                    <a:ext uri="{9D8B030D-6E8A-4147-A177-3AD203B41FA5}">
                      <a16:colId xmlns:a16="http://schemas.microsoft.com/office/drawing/2014/main" val="2715189745"/>
                    </a:ext>
                  </a:extLst>
                </a:gridCol>
                <a:gridCol w="4457273">
                  <a:extLst>
                    <a:ext uri="{9D8B030D-6E8A-4147-A177-3AD203B41FA5}">
                      <a16:colId xmlns:a16="http://schemas.microsoft.com/office/drawing/2014/main" val="3288334863"/>
                    </a:ext>
                  </a:extLst>
                </a:gridCol>
              </a:tblGrid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Australia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South Africa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0913555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Canada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Turkey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916876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Columbia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UK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430152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Egypt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247076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France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436333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Georgia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International Organisations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827295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Jamaica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AfDB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396433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Mexico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Eurostat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921893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Netherlands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IMF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9861374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Palestine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OECD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75851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Portugal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UNSD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08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Team Statistical Business Registers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5243"/>
            <a:ext cx="7484165" cy="471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Highlights work program 2024</a:t>
            </a:r>
          </a:p>
          <a:p>
            <a:r>
              <a:rPr lang="en-US" dirty="0" smtClean="0"/>
              <a:t>SBR Maturity Model</a:t>
            </a:r>
          </a:p>
          <a:p>
            <a:pPr lvl="1"/>
            <a:r>
              <a:rPr lang="en-US" dirty="0" smtClean="0"/>
              <a:t>Completing the toolkit</a:t>
            </a:r>
          </a:p>
          <a:p>
            <a:r>
              <a:rPr lang="en-US" dirty="0" smtClean="0"/>
              <a:t>Implementation ISIC revision</a:t>
            </a:r>
          </a:p>
          <a:p>
            <a:r>
              <a:rPr lang="en-US" dirty="0" smtClean="0"/>
              <a:t>Geospatial information</a:t>
            </a:r>
          </a:p>
          <a:p>
            <a:r>
              <a:rPr lang="en-US" dirty="0" smtClean="0"/>
              <a:t>Country presentations</a:t>
            </a:r>
          </a:p>
          <a:p>
            <a:r>
              <a:rPr lang="en-US" dirty="0" smtClean="0"/>
              <a:t>Big data for SBRs</a:t>
            </a:r>
          </a:p>
          <a:p>
            <a:pPr lvl="1"/>
            <a:r>
              <a:rPr lang="en-US" dirty="0" smtClean="0"/>
              <a:t>Artificial Intelligence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8</a:t>
            </a:fld>
            <a:endParaRPr lang="en-US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5216363" y="4402754"/>
            <a:ext cx="354273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Which of the </a:t>
            </a:r>
            <a:r>
              <a:rPr lang="en-US" sz="2400" dirty="0" smtClean="0"/>
              <a:t>topics </a:t>
            </a:r>
            <a:r>
              <a:rPr lang="en-US" sz="2400" dirty="0"/>
              <a:t>have your interest?</a:t>
            </a:r>
          </a:p>
          <a:p>
            <a:pPr marL="514350" indent="-514350">
              <a:buAutoNum type="arabicPeriod"/>
            </a:pPr>
            <a:r>
              <a:rPr lang="en-US" sz="2400" dirty="0"/>
              <a:t>Are there any topics missing from the list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9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Task</a:t>
            </a:r>
            <a:r>
              <a:rPr lang="nl-NL" dirty="0"/>
              <a:t> Team Statistical Business Registers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b="1" dirty="0" smtClean="0">
                <a:solidFill>
                  <a:srgbClr val="E01983"/>
                </a:solidFill>
              </a:rPr>
              <a:t>Next </a:t>
            </a:r>
            <a:r>
              <a:rPr lang="en-US" sz="4800" b="1" dirty="0">
                <a:solidFill>
                  <a:srgbClr val="E01983"/>
                </a:solidFill>
              </a:rPr>
              <a:t>meeting: 2 May 2024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Interested</a:t>
            </a:r>
            <a:r>
              <a:rPr lang="nl-NL" dirty="0" smtClean="0"/>
              <a:t>? </a:t>
            </a:r>
            <a:r>
              <a:rPr lang="nl-NL" dirty="0" err="1" smtClean="0"/>
              <a:t>Please</a:t>
            </a:r>
            <a:r>
              <a:rPr lang="nl-NL" dirty="0" smtClean="0"/>
              <a:t> </a:t>
            </a:r>
            <a:r>
              <a:rPr lang="nl-NL" dirty="0" err="1" smtClean="0"/>
              <a:t>send</a:t>
            </a:r>
            <a:r>
              <a:rPr lang="nl-NL" dirty="0" smtClean="0"/>
              <a:t> a mail </a:t>
            </a:r>
            <a:r>
              <a:rPr lang="nl-NL" dirty="0" err="1" smtClean="0"/>
              <a:t>to</a:t>
            </a:r>
            <a:r>
              <a:rPr lang="nl-NL" dirty="0" smtClean="0"/>
              <a:t> Julian, Pedro or Hank.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96340" y="6275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50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678</Words>
  <Application>Microsoft Office PowerPoint</Application>
  <PresentationFormat>Breedbeeld</PresentationFormat>
  <Paragraphs>198</Paragraphs>
  <Slides>36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Regional Course on  Statistical Business Registers </vt:lpstr>
      <vt:lpstr>Importance of sharing experiences</vt:lpstr>
      <vt:lpstr>SBR bodies</vt:lpstr>
      <vt:lpstr>Task Team Statistical Business Registers</vt:lpstr>
      <vt:lpstr>Task Team Statistical Business Registers</vt:lpstr>
      <vt:lpstr>Areas of work – TT SBR</vt:lpstr>
      <vt:lpstr>Task Team Statistical Business Registers</vt:lpstr>
      <vt:lpstr>Task Team Statistical Business Registers</vt:lpstr>
      <vt:lpstr>Task Team Statistical Business Registers</vt:lpstr>
      <vt:lpstr>Wiesbaden Group</vt:lpstr>
      <vt:lpstr>28th meeting Wiesbaden group</vt:lpstr>
      <vt:lpstr>Group of Experts on Business Registers</vt:lpstr>
      <vt:lpstr>Country Progress Reports 2023</vt:lpstr>
      <vt:lpstr>Reporter Data</vt:lpstr>
      <vt:lpstr>I. Organisation, Population and Usage of the Statistical Business Register</vt:lpstr>
      <vt:lpstr>I. Organisation, Population and Usage of the Statistical Business Register (2)</vt:lpstr>
      <vt:lpstr>I. Organisation, Population and Usage of the Statistical Business Register (3)</vt:lpstr>
      <vt:lpstr>II. Progress and Developments</vt:lpstr>
      <vt:lpstr>III. Future plans</vt:lpstr>
      <vt:lpstr>IV. Main challenges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Current work</vt:lpstr>
      <vt:lpstr>End of Session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Course on  Statistical Business Registers</dc:title>
  <dc:creator>Hermans, H.J.C.M. (Hank)</dc:creator>
  <cp:lastModifiedBy>Hermans, H.J.C.M. (Hank)</cp:lastModifiedBy>
  <cp:revision>75</cp:revision>
  <dcterms:created xsi:type="dcterms:W3CDTF">2021-10-05T05:08:07Z</dcterms:created>
  <dcterms:modified xsi:type="dcterms:W3CDTF">2024-03-12T13:43:44Z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Theme:7</vt:lpwstr>
  </property>
  <property fmtid="{D5CDD505-2E9C-101B-9397-08002B2CF9AE}" pid="3" name="ClassificationContentMarkingFooterText">
    <vt:lpwstr>PUBLIC. This information is being disclosed to the public in accordance with ADB’s Access to Information Policy.</vt:lpwstr>
  </property>
</Properties>
</file>