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8"/>
  </p:notesMasterIdLst>
  <p:sldIdLst>
    <p:sldId id="256" r:id="rId5"/>
    <p:sldId id="257" r:id="rId6"/>
    <p:sldId id="259" r:id="rId7"/>
    <p:sldId id="262" r:id="rId8"/>
    <p:sldId id="260" r:id="rId9"/>
    <p:sldId id="261" r:id="rId10"/>
    <p:sldId id="267" r:id="rId11"/>
    <p:sldId id="263" r:id="rId12"/>
    <p:sldId id="265" r:id="rId13"/>
    <p:sldId id="266" r:id="rId14"/>
    <p:sldId id="264" r:id="rId15"/>
    <p:sldId id="268" r:id="rId16"/>
    <p:sldId id="26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nz Marion" initials="RM" lastIdx="1" clrIdx="0">
    <p:extLst>
      <p:ext uri="{19B8F6BF-5375-455C-9EA6-DF929625EA0E}">
        <p15:presenceInfo xmlns:p15="http://schemas.microsoft.com/office/powerpoint/2012/main" userId="Renz Marion" providerId="None"/>
      </p:ext>
    </p:extLst>
  </p:cmAuthor>
  <p:cmAuthor id="2" name="Ilaria Di Matteo" initials="IDM" lastIdx="1" clrIdx="1">
    <p:extLst>
      <p:ext uri="{19B8F6BF-5375-455C-9EA6-DF929625EA0E}">
        <p15:presenceInfo xmlns:p15="http://schemas.microsoft.com/office/powerpoint/2012/main" userId="S::dimatteo@un.org::15a40d04-9af6-4bc1-882e-46ed86be2c6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719D"/>
    <a:srgbClr val="F6F7FF"/>
    <a:srgbClr val="D7EDFE"/>
    <a:srgbClr val="E01983"/>
    <a:srgbClr val="EF412A"/>
    <a:srgbClr val="F36D22"/>
    <a:srgbClr val="FDB713"/>
    <a:srgbClr val="3DAD48"/>
    <a:srgbClr val="03ACD8"/>
    <a:srgbClr val="0054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683" autoAdjust="0"/>
  </p:normalViewPr>
  <p:slideViewPr>
    <p:cSldViewPr snapToGrid="0">
      <p:cViewPr>
        <p:scale>
          <a:sx n="90" d="100"/>
          <a:sy n="90" d="100"/>
        </p:scale>
        <p:origin x="22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dro Farinas" userId="a13a3ff4-3a22-4df4-8f75-64dacc3896fd" providerId="ADAL" clId="{D266F49B-C78E-4CE2-ADA0-61C067E46B0E}"/>
    <pc:docChg chg="custSel modSld">
      <pc:chgData name="Pedro Farinas" userId="a13a3ff4-3a22-4df4-8f75-64dacc3896fd" providerId="ADAL" clId="{D266F49B-C78E-4CE2-ADA0-61C067E46B0E}" dt="2024-03-12T22:53:29.618" v="21" actId="368"/>
      <pc:docMkLst>
        <pc:docMk/>
      </pc:docMkLst>
      <pc:sldChg chg="modNotes">
        <pc:chgData name="Pedro Farinas" userId="a13a3ff4-3a22-4df4-8f75-64dacc3896fd" providerId="ADAL" clId="{D266F49B-C78E-4CE2-ADA0-61C067E46B0E}" dt="2024-03-12T22:53:29.308" v="1" actId="368"/>
        <pc:sldMkLst>
          <pc:docMk/>
          <pc:sldMk cId="1927599760" sldId="257"/>
        </pc:sldMkLst>
      </pc:sldChg>
      <pc:sldChg chg="modNotes">
        <pc:chgData name="Pedro Farinas" userId="a13a3ff4-3a22-4df4-8f75-64dacc3896fd" providerId="ADAL" clId="{D266F49B-C78E-4CE2-ADA0-61C067E46B0E}" dt="2024-03-12T22:53:29.333" v="3" actId="368"/>
        <pc:sldMkLst>
          <pc:docMk/>
          <pc:sldMk cId="2844521456" sldId="259"/>
        </pc:sldMkLst>
      </pc:sldChg>
      <pc:sldChg chg="modNotes">
        <pc:chgData name="Pedro Farinas" userId="a13a3ff4-3a22-4df4-8f75-64dacc3896fd" providerId="ADAL" clId="{D266F49B-C78E-4CE2-ADA0-61C067E46B0E}" dt="2024-03-12T22:53:29.395" v="7" actId="368"/>
        <pc:sldMkLst>
          <pc:docMk/>
          <pc:sldMk cId="4079628729" sldId="260"/>
        </pc:sldMkLst>
      </pc:sldChg>
      <pc:sldChg chg="modNotes">
        <pc:chgData name="Pedro Farinas" userId="a13a3ff4-3a22-4df4-8f75-64dacc3896fd" providerId="ADAL" clId="{D266F49B-C78E-4CE2-ADA0-61C067E46B0E}" dt="2024-03-12T22:53:29.439" v="9" actId="368"/>
        <pc:sldMkLst>
          <pc:docMk/>
          <pc:sldMk cId="3638288293" sldId="261"/>
        </pc:sldMkLst>
      </pc:sldChg>
      <pc:sldChg chg="modNotes">
        <pc:chgData name="Pedro Farinas" userId="a13a3ff4-3a22-4df4-8f75-64dacc3896fd" providerId="ADAL" clId="{D266F49B-C78E-4CE2-ADA0-61C067E46B0E}" dt="2024-03-12T22:53:29.364" v="5" actId="368"/>
        <pc:sldMkLst>
          <pc:docMk/>
          <pc:sldMk cId="3441004174" sldId="262"/>
        </pc:sldMkLst>
      </pc:sldChg>
      <pc:sldChg chg="modNotes">
        <pc:chgData name="Pedro Farinas" userId="a13a3ff4-3a22-4df4-8f75-64dacc3896fd" providerId="ADAL" clId="{D266F49B-C78E-4CE2-ADA0-61C067E46B0E}" dt="2024-03-12T22:53:29.489" v="13" actId="368"/>
        <pc:sldMkLst>
          <pc:docMk/>
          <pc:sldMk cId="163830498" sldId="263"/>
        </pc:sldMkLst>
      </pc:sldChg>
      <pc:sldChg chg="modNotes">
        <pc:chgData name="Pedro Farinas" userId="a13a3ff4-3a22-4df4-8f75-64dacc3896fd" providerId="ADAL" clId="{D266F49B-C78E-4CE2-ADA0-61C067E46B0E}" dt="2024-03-12T22:53:29.596" v="19" actId="368"/>
        <pc:sldMkLst>
          <pc:docMk/>
          <pc:sldMk cId="3969425745" sldId="264"/>
        </pc:sldMkLst>
      </pc:sldChg>
      <pc:sldChg chg="modNotes">
        <pc:chgData name="Pedro Farinas" userId="a13a3ff4-3a22-4df4-8f75-64dacc3896fd" providerId="ADAL" clId="{D266F49B-C78E-4CE2-ADA0-61C067E46B0E}" dt="2024-03-12T22:53:29.533" v="15" actId="368"/>
        <pc:sldMkLst>
          <pc:docMk/>
          <pc:sldMk cId="1543703530" sldId="265"/>
        </pc:sldMkLst>
      </pc:sldChg>
      <pc:sldChg chg="modNotes">
        <pc:chgData name="Pedro Farinas" userId="a13a3ff4-3a22-4df4-8f75-64dacc3896fd" providerId="ADAL" clId="{D266F49B-C78E-4CE2-ADA0-61C067E46B0E}" dt="2024-03-12T22:53:29.565" v="17" actId="368"/>
        <pc:sldMkLst>
          <pc:docMk/>
          <pc:sldMk cId="374825278" sldId="266"/>
        </pc:sldMkLst>
      </pc:sldChg>
      <pc:sldChg chg="modNotes">
        <pc:chgData name="Pedro Farinas" userId="a13a3ff4-3a22-4df4-8f75-64dacc3896fd" providerId="ADAL" clId="{D266F49B-C78E-4CE2-ADA0-61C067E46B0E}" dt="2024-03-12T22:53:29.471" v="11" actId="368"/>
        <pc:sldMkLst>
          <pc:docMk/>
          <pc:sldMk cId="1136303680" sldId="267"/>
        </pc:sldMkLst>
      </pc:sldChg>
      <pc:sldChg chg="modNotes">
        <pc:chgData name="Pedro Farinas" userId="a13a3ff4-3a22-4df4-8f75-64dacc3896fd" providerId="ADAL" clId="{D266F49B-C78E-4CE2-ADA0-61C067E46B0E}" dt="2024-03-12T22:53:29.618" v="21" actId="368"/>
        <pc:sldMkLst>
          <pc:docMk/>
          <pc:sldMk cId="2847207784"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25B278-4F60-4996-80B5-EE2EB36ED605}" type="datetimeFigureOut">
              <a:rPr lang="en-PH" smtClean="0"/>
              <a:t>12/03/2024</a:t>
            </a:fld>
            <a:endParaRPr lang="en-PH"/>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9E3EA2-7B88-46FC-B376-8D233EA6D08C}" type="slidenum">
              <a:rPr lang="en-PH" smtClean="0"/>
              <a:t>‹#›</a:t>
            </a:fld>
            <a:endParaRPr lang="en-PH"/>
          </a:p>
        </p:txBody>
      </p:sp>
    </p:spTree>
    <p:extLst>
      <p:ext uri="{BB962C8B-B14F-4D97-AF65-F5344CB8AC3E}">
        <p14:creationId xmlns:p14="http://schemas.microsoft.com/office/powerpoint/2010/main" val="183593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a:t>
            </a:fld>
            <a:endParaRPr lang="en-PH"/>
          </a:p>
        </p:txBody>
      </p:sp>
    </p:spTree>
    <p:extLst>
      <p:ext uri="{BB962C8B-B14F-4D97-AF65-F5344CB8AC3E}">
        <p14:creationId xmlns:p14="http://schemas.microsoft.com/office/powerpoint/2010/main" val="14424622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10</a:t>
            </a:fld>
            <a:endParaRPr lang="en-PH"/>
          </a:p>
        </p:txBody>
      </p:sp>
    </p:spTree>
    <p:extLst>
      <p:ext uri="{BB962C8B-B14F-4D97-AF65-F5344CB8AC3E}">
        <p14:creationId xmlns:p14="http://schemas.microsoft.com/office/powerpoint/2010/main" val="23439921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11</a:t>
            </a:fld>
            <a:endParaRPr lang="en-PH"/>
          </a:p>
        </p:txBody>
      </p:sp>
    </p:spTree>
    <p:extLst>
      <p:ext uri="{BB962C8B-B14F-4D97-AF65-F5344CB8AC3E}">
        <p14:creationId xmlns:p14="http://schemas.microsoft.com/office/powerpoint/2010/main" val="1586273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12</a:t>
            </a:fld>
            <a:endParaRPr lang="en-PH"/>
          </a:p>
        </p:txBody>
      </p:sp>
    </p:spTree>
    <p:extLst>
      <p:ext uri="{BB962C8B-B14F-4D97-AF65-F5344CB8AC3E}">
        <p14:creationId xmlns:p14="http://schemas.microsoft.com/office/powerpoint/2010/main" val="35942977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13</a:t>
            </a:fld>
            <a:endParaRPr lang="en-PH"/>
          </a:p>
        </p:txBody>
      </p:sp>
    </p:spTree>
    <p:extLst>
      <p:ext uri="{BB962C8B-B14F-4D97-AF65-F5344CB8AC3E}">
        <p14:creationId xmlns:p14="http://schemas.microsoft.com/office/powerpoint/2010/main" val="3375472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2</a:t>
            </a:fld>
            <a:endParaRPr lang="en-PH"/>
          </a:p>
        </p:txBody>
      </p:sp>
    </p:spTree>
    <p:extLst>
      <p:ext uri="{BB962C8B-B14F-4D97-AF65-F5344CB8AC3E}">
        <p14:creationId xmlns:p14="http://schemas.microsoft.com/office/powerpoint/2010/main" val="3466562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3</a:t>
            </a:fld>
            <a:endParaRPr lang="en-PH"/>
          </a:p>
        </p:txBody>
      </p:sp>
    </p:spTree>
    <p:extLst>
      <p:ext uri="{BB962C8B-B14F-4D97-AF65-F5344CB8AC3E}">
        <p14:creationId xmlns:p14="http://schemas.microsoft.com/office/powerpoint/2010/main" val="138165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4</a:t>
            </a:fld>
            <a:endParaRPr lang="en-PH"/>
          </a:p>
        </p:txBody>
      </p:sp>
    </p:spTree>
    <p:extLst>
      <p:ext uri="{BB962C8B-B14F-4D97-AF65-F5344CB8AC3E}">
        <p14:creationId xmlns:p14="http://schemas.microsoft.com/office/powerpoint/2010/main" val="3498480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5</a:t>
            </a:fld>
            <a:endParaRPr lang="en-PH"/>
          </a:p>
        </p:txBody>
      </p:sp>
    </p:spTree>
    <p:extLst>
      <p:ext uri="{BB962C8B-B14F-4D97-AF65-F5344CB8AC3E}">
        <p14:creationId xmlns:p14="http://schemas.microsoft.com/office/powerpoint/2010/main" val="3671868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6</a:t>
            </a:fld>
            <a:endParaRPr lang="en-PH"/>
          </a:p>
        </p:txBody>
      </p:sp>
    </p:spTree>
    <p:extLst>
      <p:ext uri="{BB962C8B-B14F-4D97-AF65-F5344CB8AC3E}">
        <p14:creationId xmlns:p14="http://schemas.microsoft.com/office/powerpoint/2010/main" val="2068008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7</a:t>
            </a:fld>
            <a:endParaRPr lang="en-PH"/>
          </a:p>
        </p:txBody>
      </p:sp>
    </p:spTree>
    <p:extLst>
      <p:ext uri="{BB962C8B-B14F-4D97-AF65-F5344CB8AC3E}">
        <p14:creationId xmlns:p14="http://schemas.microsoft.com/office/powerpoint/2010/main" val="753393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8</a:t>
            </a:fld>
            <a:endParaRPr lang="en-PH"/>
          </a:p>
        </p:txBody>
      </p:sp>
    </p:spTree>
    <p:extLst>
      <p:ext uri="{BB962C8B-B14F-4D97-AF65-F5344CB8AC3E}">
        <p14:creationId xmlns:p14="http://schemas.microsoft.com/office/powerpoint/2010/main" val="3724095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59E3EA2-7B88-46FC-B376-8D233EA6D08C}" type="slidenum">
              <a:rPr lang="en-PH" smtClean="0"/>
              <a:t>9</a:t>
            </a:fld>
            <a:endParaRPr lang="en-PH"/>
          </a:p>
        </p:txBody>
      </p:sp>
    </p:spTree>
    <p:extLst>
      <p:ext uri="{BB962C8B-B14F-4D97-AF65-F5344CB8AC3E}">
        <p14:creationId xmlns:p14="http://schemas.microsoft.com/office/powerpoint/2010/main" val="3236169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7D8C479-5C08-CF48-810A-1BDAE77499B4}"/>
              </a:ext>
            </a:extLst>
          </p:cNvPr>
          <p:cNvSpPr/>
          <p:nvPr userDrawn="1"/>
        </p:nvSpPr>
        <p:spPr>
          <a:xfrm>
            <a:off x="-2524" y="0"/>
            <a:ext cx="6401618" cy="138755"/>
          </a:xfrm>
          <a:prstGeom prst="rect">
            <a:avLst/>
          </a:prstGeom>
          <a:solidFill>
            <a:srgbClr val="D7EDF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C6812B8C-FF92-3748-8E7F-F7BFE151B9A8}"/>
              </a:ext>
            </a:extLst>
          </p:cNvPr>
          <p:cNvSpPr/>
          <p:nvPr userDrawn="1"/>
        </p:nvSpPr>
        <p:spPr>
          <a:xfrm>
            <a:off x="0" y="181680"/>
            <a:ext cx="9144000" cy="5857876"/>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normAutofit/>
          </a:bodyPr>
          <a:lstStyle>
            <a:lvl1pPr algn="ctr">
              <a:defRPr sz="4000" b="1">
                <a:solidFill>
                  <a:schemeClr val="bg1"/>
                </a:solidFill>
              </a:defRPr>
            </a:lvl1pPr>
          </a:lstStyle>
          <a:p>
            <a:r>
              <a:rPr lang="en-US"/>
              <a:t>Click to edit Master title style</a:t>
            </a:r>
          </a:p>
        </p:txBody>
      </p:sp>
      <p:sp>
        <p:nvSpPr>
          <p:cNvPr id="3" name="Subtitle 2"/>
          <p:cNvSpPr>
            <a:spLocks noGrp="1"/>
          </p:cNvSpPr>
          <p:nvPr>
            <p:ph type="subTitle" idx="1"/>
          </p:nvPr>
        </p:nvSpPr>
        <p:spPr>
          <a:xfrm>
            <a:off x="1143000" y="3848632"/>
            <a:ext cx="6858000" cy="1409167"/>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AF80ACBC-9F14-7143-8C4E-1956D115DE83}" type="datetimeFigureOut">
              <a:rPr lang="en-US" smtClean="0"/>
              <a:t>12/03/2024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cxnSp>
        <p:nvCxnSpPr>
          <p:cNvPr id="18" name="Straight Connector 17">
            <a:extLst>
              <a:ext uri="{FF2B5EF4-FFF2-40B4-BE49-F238E27FC236}">
                <a16:creationId xmlns:a16="http://schemas.microsoft.com/office/drawing/2014/main" id="{25D46178-5067-7E45-9E9C-85314B7EB9EE}"/>
              </a:ext>
            </a:extLst>
          </p:cNvPr>
          <p:cNvCxnSpPr>
            <a:cxnSpLocks/>
          </p:cNvCxnSpPr>
          <p:nvPr userDrawn="1"/>
        </p:nvCxnSpPr>
        <p:spPr>
          <a:xfrm>
            <a:off x="3561644" y="3668008"/>
            <a:ext cx="2020711"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7762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12/03/2024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45123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12/03/2024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502121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lvl1pPr>
              <a:defRPr>
                <a:solidFill>
                  <a:srgbClr val="01719D"/>
                </a:solidFill>
              </a:defRPr>
            </a:lvl1pPr>
          </a:lstStyle>
          <a:p>
            <a:r>
              <a:rPr lang="en-US" dirty="0"/>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12/03/2024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71618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01719D"/>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12/03/2024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36807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8670"/>
          </a:xfrm>
        </p:spPr>
        <p:txBody>
          <a:bodyPr>
            <a:normAutofit/>
          </a:bodyPr>
          <a:lstStyle>
            <a:lvl1pPr>
              <a:defRPr sz="3600">
                <a:solidFill>
                  <a:srgbClr val="01719D"/>
                </a:solidFill>
              </a:defRPr>
            </a:lvl1pPr>
          </a:lstStyle>
          <a:p>
            <a:r>
              <a:rPr lang="en-US"/>
              <a:t>Click to edit Master title style</a:t>
            </a:r>
          </a:p>
        </p:txBody>
      </p:sp>
      <p:sp>
        <p:nvSpPr>
          <p:cNvPr id="3" name="Content Placeholder 2"/>
          <p:cNvSpPr>
            <a:spLocks noGrp="1"/>
          </p:cNvSpPr>
          <p:nvPr>
            <p:ph idx="1"/>
          </p:nvPr>
        </p:nvSpPr>
        <p:spPr>
          <a:xfrm>
            <a:off x="628650" y="1242204"/>
            <a:ext cx="7886700" cy="49347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F80ACBC-9F14-7143-8C4E-1956D115DE83}" type="datetimeFigureOut">
              <a:rPr lang="en-US" smtClean="0"/>
              <a:t>12/03/2024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70175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normAutofit/>
          </a:bodyPr>
          <a:lstStyle>
            <a:lvl1pPr>
              <a:defRPr sz="4400">
                <a:solidFill>
                  <a:srgbClr val="01719D"/>
                </a:solidFill>
              </a:defRPr>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80ACBC-9F14-7143-8C4E-1956D115DE83}" type="datetimeFigureOut">
              <a:rPr lang="en-US" smtClean="0"/>
              <a:t>12/03/2024</a:t>
            </a:fld>
            <a:endParaRPr 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3019177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F80ACBC-9F14-7143-8C4E-1956D115DE83}" type="datetimeFigureOut">
              <a:rPr lang="en-US" smtClean="0"/>
              <a:t>12/03/2024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184245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F80ACBC-9F14-7143-8C4E-1956D115DE83}" type="datetimeFigureOut">
              <a:rPr lang="en-US" smtClean="0"/>
              <a:t>12/03/2024</a:t>
            </a:fld>
            <a:endParaRPr 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2000146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1719D"/>
                </a:solidFill>
              </a:defRPr>
            </a:lvl1pPr>
          </a:lstStyle>
          <a:p>
            <a:r>
              <a:rPr lang="en-US"/>
              <a:t>Click to edit Master title style</a:t>
            </a:r>
          </a:p>
        </p:txBody>
      </p:sp>
      <p:sp>
        <p:nvSpPr>
          <p:cNvPr id="3" name="Date Placeholder 2"/>
          <p:cNvSpPr>
            <a:spLocks noGrp="1"/>
          </p:cNvSpPr>
          <p:nvPr>
            <p:ph type="dt" sz="half" idx="10"/>
          </p:nvPr>
        </p:nvSpPr>
        <p:spPr/>
        <p:txBody>
          <a:bodyPr/>
          <a:lstStyle/>
          <a:p>
            <a:fld id="{AF80ACBC-9F14-7143-8C4E-1956D115DE83}" type="datetimeFigureOut">
              <a:rPr lang="en-US" smtClean="0"/>
              <a:t>12/03/2024</a:t>
            </a:fld>
            <a:endParaRPr 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1147819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80ACBC-9F14-7143-8C4E-1956D115DE83}" type="datetimeFigureOut">
              <a:rPr lang="en-US" smtClean="0"/>
              <a:t>12/03/2024</a:t>
            </a:fld>
            <a:endParaRPr 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0036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solidFill>
                  <a:srgbClr val="01719D"/>
                </a:solidFill>
              </a:defRPr>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80ACBC-9F14-7143-8C4E-1956D115DE83}" type="datetimeFigureOut">
              <a:rPr lang="en-US" smtClean="0"/>
              <a:t>12/03/2024</a:t>
            </a:fld>
            <a:endParaRPr 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A255660C-8DDE-1046-8401-EEC5FBFF18F3}" type="slidenum">
              <a:rPr lang="en-US" smtClean="0"/>
              <a:t>‹#›</a:t>
            </a:fld>
            <a:endParaRPr lang="en-US"/>
          </a:p>
        </p:txBody>
      </p:sp>
    </p:spTree>
    <p:extLst>
      <p:ext uri="{BB962C8B-B14F-4D97-AF65-F5344CB8AC3E}">
        <p14:creationId xmlns:p14="http://schemas.microsoft.com/office/powerpoint/2010/main" val="729922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mn-lt"/>
              </a:defRPr>
            </a:lvl1pPr>
          </a:lstStyle>
          <a:p>
            <a:fld id="{AF80ACBC-9F14-7143-8C4E-1956D115DE83}" type="datetimeFigureOut">
              <a:rPr lang="en-US" smtClean="0"/>
              <a:pPr/>
              <a:t>12/03/2024</a:t>
            </a:fld>
            <a:endParaRPr lang="en-US"/>
          </a:p>
        </p:txBody>
      </p:sp>
      <p:sp>
        <p:nvSpPr>
          <p:cNvPr id="11" name="Rectangle 10">
            <a:extLst>
              <a:ext uri="{FF2B5EF4-FFF2-40B4-BE49-F238E27FC236}">
                <a16:creationId xmlns:a16="http://schemas.microsoft.com/office/drawing/2014/main" id="{0D4131B3-73A5-124D-B003-267D766B3145}"/>
              </a:ext>
            </a:extLst>
          </p:cNvPr>
          <p:cNvSpPr/>
          <p:nvPr userDrawn="1"/>
        </p:nvSpPr>
        <p:spPr>
          <a:xfrm>
            <a:off x="0" y="0"/>
            <a:ext cx="6401617" cy="132588"/>
          </a:xfrm>
          <a:prstGeom prst="rect">
            <a:avLst/>
          </a:prstGeom>
          <a:solidFill>
            <a:srgbClr val="0171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2" name="Rectangle 11">
            <a:extLst>
              <a:ext uri="{FF2B5EF4-FFF2-40B4-BE49-F238E27FC236}">
                <a16:creationId xmlns:a16="http://schemas.microsoft.com/office/drawing/2014/main" id="{A7C6DB04-4620-8146-A4A3-3E5AC48EF5FA}"/>
              </a:ext>
            </a:extLst>
          </p:cNvPr>
          <p:cNvSpPr/>
          <p:nvPr userDrawn="1"/>
        </p:nvSpPr>
        <p:spPr>
          <a:xfrm>
            <a:off x="8809383" y="-3936"/>
            <a:ext cx="334617" cy="136524"/>
          </a:xfrm>
          <a:prstGeom prst="rect">
            <a:avLst/>
          </a:prstGeom>
          <a:solidFill>
            <a:srgbClr val="E019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3" name="Rectangle 12">
            <a:extLst>
              <a:ext uri="{FF2B5EF4-FFF2-40B4-BE49-F238E27FC236}">
                <a16:creationId xmlns:a16="http://schemas.microsoft.com/office/drawing/2014/main" id="{226D3B29-0611-6247-8B10-5E9BE6965831}"/>
              </a:ext>
            </a:extLst>
          </p:cNvPr>
          <p:cNvSpPr/>
          <p:nvPr userDrawn="1"/>
        </p:nvSpPr>
        <p:spPr>
          <a:xfrm>
            <a:off x="8417614" y="-3936"/>
            <a:ext cx="334617" cy="136524"/>
          </a:xfrm>
          <a:prstGeom prst="rect">
            <a:avLst/>
          </a:prstGeom>
          <a:solidFill>
            <a:srgbClr val="EF412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4" name="Rectangle 13">
            <a:extLst>
              <a:ext uri="{FF2B5EF4-FFF2-40B4-BE49-F238E27FC236}">
                <a16:creationId xmlns:a16="http://schemas.microsoft.com/office/drawing/2014/main" id="{63008242-6FC0-CB46-B417-C45923211FA9}"/>
              </a:ext>
            </a:extLst>
          </p:cNvPr>
          <p:cNvSpPr/>
          <p:nvPr userDrawn="1"/>
        </p:nvSpPr>
        <p:spPr>
          <a:xfrm>
            <a:off x="8025845" y="-3936"/>
            <a:ext cx="334617" cy="136524"/>
          </a:xfrm>
          <a:prstGeom prst="rect">
            <a:avLst/>
          </a:prstGeom>
          <a:solidFill>
            <a:srgbClr val="F36D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5" name="Rectangle 14">
            <a:extLst>
              <a:ext uri="{FF2B5EF4-FFF2-40B4-BE49-F238E27FC236}">
                <a16:creationId xmlns:a16="http://schemas.microsoft.com/office/drawing/2014/main" id="{D47A9990-D042-3F48-8A9F-B37EA801BA61}"/>
              </a:ext>
            </a:extLst>
          </p:cNvPr>
          <p:cNvSpPr/>
          <p:nvPr userDrawn="1"/>
        </p:nvSpPr>
        <p:spPr>
          <a:xfrm>
            <a:off x="7634076" y="-3936"/>
            <a:ext cx="334617" cy="136524"/>
          </a:xfrm>
          <a:prstGeom prst="rect">
            <a:avLst/>
          </a:prstGeom>
          <a:solidFill>
            <a:srgbClr val="FDB71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6" name="Rectangle 15">
            <a:extLst>
              <a:ext uri="{FF2B5EF4-FFF2-40B4-BE49-F238E27FC236}">
                <a16:creationId xmlns:a16="http://schemas.microsoft.com/office/drawing/2014/main" id="{BC761A8B-9370-004C-A186-F9D78441A4F7}"/>
              </a:ext>
            </a:extLst>
          </p:cNvPr>
          <p:cNvSpPr/>
          <p:nvPr userDrawn="1"/>
        </p:nvSpPr>
        <p:spPr>
          <a:xfrm>
            <a:off x="7242307" y="-3936"/>
            <a:ext cx="334617" cy="136524"/>
          </a:xfrm>
          <a:prstGeom prst="rect">
            <a:avLst/>
          </a:prstGeom>
          <a:solidFill>
            <a:srgbClr val="3DA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7" name="Rectangle 16">
            <a:extLst>
              <a:ext uri="{FF2B5EF4-FFF2-40B4-BE49-F238E27FC236}">
                <a16:creationId xmlns:a16="http://schemas.microsoft.com/office/drawing/2014/main" id="{DD09A5CC-5741-DC44-A440-930BE2452F25}"/>
              </a:ext>
            </a:extLst>
          </p:cNvPr>
          <p:cNvSpPr/>
          <p:nvPr userDrawn="1"/>
        </p:nvSpPr>
        <p:spPr>
          <a:xfrm>
            <a:off x="6850538" y="-3936"/>
            <a:ext cx="334617" cy="136524"/>
          </a:xfrm>
          <a:prstGeom prst="rect">
            <a:avLst/>
          </a:prstGeom>
          <a:solidFill>
            <a:srgbClr val="03A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18" name="Rectangle 17">
            <a:extLst>
              <a:ext uri="{FF2B5EF4-FFF2-40B4-BE49-F238E27FC236}">
                <a16:creationId xmlns:a16="http://schemas.microsoft.com/office/drawing/2014/main" id="{A150675E-C578-DB4B-8857-D5C0DC68B0E1}"/>
              </a:ext>
            </a:extLst>
          </p:cNvPr>
          <p:cNvSpPr/>
          <p:nvPr userDrawn="1"/>
        </p:nvSpPr>
        <p:spPr>
          <a:xfrm>
            <a:off x="6458769" y="-3936"/>
            <a:ext cx="334617" cy="136524"/>
          </a:xfrm>
          <a:prstGeom prst="rect">
            <a:avLst/>
          </a:prstGeom>
          <a:solidFill>
            <a:srgbClr val="00548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pic>
        <p:nvPicPr>
          <p:cNvPr id="19" name="Afbeelding 18" descr="C:\Users\hhmn\AppData\Local\Microsoft\Windows\INetCache\Content.MSO\1A665FE8.tmp"/>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96625" y="6126511"/>
            <a:ext cx="1191907" cy="686787"/>
          </a:xfrm>
          <a:prstGeom prst="rect">
            <a:avLst/>
          </a:prstGeom>
          <a:noFill/>
          <a:ln>
            <a:noFill/>
          </a:ln>
        </p:spPr>
      </p:pic>
      <p:pic>
        <p:nvPicPr>
          <p:cNvPr id="20" name="Picture 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8420844" y="6186894"/>
            <a:ext cx="550625" cy="662480"/>
          </a:xfrm>
          <a:prstGeom prst="rect">
            <a:avLst/>
          </a:prstGeom>
          <a:noFill/>
          <a:ln>
            <a:noFill/>
          </a:ln>
        </p:spPr>
      </p:pic>
    </p:spTree>
    <p:extLst>
      <p:ext uri="{BB962C8B-B14F-4D97-AF65-F5344CB8AC3E}">
        <p14:creationId xmlns:p14="http://schemas.microsoft.com/office/powerpoint/2010/main" val="16947828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000" kern="1200">
          <a:solidFill>
            <a:schemeClr val="tx1"/>
          </a:solidFill>
          <a:latin typeface="+mn-lt"/>
          <a:ea typeface="+mj-ea"/>
          <a:cs typeface="Arial" panose="020B0604020202020204" pitchFamily="34" charset="0"/>
        </a:defRPr>
      </a:lvl1pPr>
    </p:titleStyle>
    <p:bodyStyle>
      <a:lvl1pPr marL="228600" indent="-228600" algn="l" defTabSz="914400" rtl="0" eaLnBrk="1" latinLnBrk="0" hangingPunct="1">
        <a:lnSpc>
          <a:spcPct val="114000"/>
        </a:lnSpc>
        <a:spcBef>
          <a:spcPts val="1000"/>
        </a:spcBef>
        <a:buFont typeface="Arial" panose="020B0604020202020204" pitchFamily="34" charset="0"/>
        <a:buChar char="•"/>
        <a:defRPr sz="2400" kern="1200">
          <a:solidFill>
            <a:schemeClr val="tx1"/>
          </a:solidFill>
          <a:latin typeface="+mn-lt"/>
          <a:ea typeface="+mn-ea"/>
          <a:cs typeface="Arial" panose="020B0604020202020204" pitchFamily="34" charset="0"/>
        </a:defRPr>
      </a:lvl1pPr>
      <a:lvl2pPr marL="685800" indent="-228600" algn="l" defTabSz="914400" rtl="0" eaLnBrk="1" latinLnBrk="0" hangingPunct="1">
        <a:lnSpc>
          <a:spcPct val="114000"/>
        </a:lnSpc>
        <a:spcBef>
          <a:spcPts val="500"/>
        </a:spcBef>
        <a:buFont typeface="Arial" panose="020B0604020202020204" pitchFamily="34" charset="0"/>
        <a:buChar char="•"/>
        <a:defRPr sz="2000" kern="1200">
          <a:solidFill>
            <a:schemeClr val="tx1"/>
          </a:solidFill>
          <a:latin typeface="+mn-lt"/>
          <a:ea typeface="+mn-ea"/>
          <a:cs typeface="Arial" panose="020B0604020202020204" pitchFamily="34" charset="0"/>
        </a:defRPr>
      </a:lvl2pPr>
      <a:lvl3pPr marL="1143000" indent="-228600" algn="l" defTabSz="914400" rtl="0" eaLnBrk="1" latinLnBrk="0" hangingPunct="1">
        <a:lnSpc>
          <a:spcPct val="114000"/>
        </a:lnSpc>
        <a:spcBef>
          <a:spcPts val="500"/>
        </a:spcBef>
        <a:buFont typeface="Arial" panose="020B0604020202020204" pitchFamily="34" charset="0"/>
        <a:buChar char="•"/>
        <a:defRPr sz="1800" kern="1200">
          <a:solidFill>
            <a:schemeClr val="tx1"/>
          </a:solidFill>
          <a:latin typeface="+mn-lt"/>
          <a:ea typeface="+mn-ea"/>
          <a:cs typeface="Arial" panose="020B0604020202020204" pitchFamily="34" charset="0"/>
        </a:defRPr>
      </a:lvl3pPr>
      <a:lvl4pPr marL="16002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4pPr>
      <a:lvl5pPr marL="2057400" indent="-228600" algn="l" defTabSz="914400" rtl="0" eaLnBrk="1" latinLnBrk="0" hangingPunct="1">
        <a:lnSpc>
          <a:spcPct val="114000"/>
        </a:lnSpc>
        <a:spcBef>
          <a:spcPts val="500"/>
        </a:spcBef>
        <a:buFont typeface="Arial" panose="020B0604020202020204" pitchFamily="34" charset="0"/>
        <a:buChar char="•"/>
        <a:defRPr sz="16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unstats.un.org/unsd/business-stat/Webinar-Unique-BusinessID.cshtml"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gleif.org/"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s://www.gleif.org/en/lei-data/gleif-api" TargetMode="External"/><Relationship Id="rId4" Type="http://schemas.openxmlformats.org/officeDocument/2006/relationships/hyperlink" Target="https://search.gleif.org/#/record/KY37LUS27QQX7BB93L28"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a:t>Regional Course on </a:t>
            </a:r>
            <a:br>
              <a:rPr lang="nl-NL" dirty="0"/>
            </a:br>
            <a:r>
              <a:rPr lang="en-US" dirty="0"/>
              <a:t>Statistical Business Registers</a:t>
            </a:r>
            <a:br>
              <a:rPr lang="nl-NL" dirty="0"/>
            </a:br>
            <a:endParaRPr lang="nl-NL" dirty="0"/>
          </a:p>
        </p:txBody>
      </p:sp>
      <p:sp>
        <p:nvSpPr>
          <p:cNvPr id="3" name="Ondertitel 2"/>
          <p:cNvSpPr>
            <a:spLocks noGrp="1"/>
          </p:cNvSpPr>
          <p:nvPr>
            <p:ph type="subTitle" idx="1"/>
          </p:nvPr>
        </p:nvSpPr>
        <p:spPr/>
        <p:txBody>
          <a:bodyPr>
            <a:normAutofit fontScale="92500"/>
          </a:bodyPr>
          <a:lstStyle/>
          <a:p>
            <a:r>
              <a:rPr lang="nl-NL" sz="2800"/>
              <a:t>Session 12:  New developments in SBRs</a:t>
            </a:r>
            <a:endParaRPr lang="en-US" sz="2800"/>
          </a:p>
          <a:p>
            <a:r>
              <a:rPr lang="en-US"/>
              <a:t>● Global Initiative on Unique Identifiers for Businesses</a:t>
            </a:r>
            <a:endParaRPr lang="nl-NL"/>
          </a:p>
          <a:p>
            <a:endParaRPr lang="nl-NL"/>
          </a:p>
        </p:txBody>
      </p:sp>
    </p:spTree>
    <p:extLst>
      <p:ext uri="{BB962C8B-B14F-4D97-AF65-F5344CB8AC3E}">
        <p14:creationId xmlns:p14="http://schemas.microsoft.com/office/powerpoint/2010/main" val="38658366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buNone/>
            </a:pPr>
            <a:r>
              <a:rPr lang="en-US" b="1"/>
              <a:t>Potential Benefits of Global Unique Identifiers</a:t>
            </a:r>
            <a:endParaRPr lang="en-US"/>
          </a:p>
          <a:p>
            <a:pPr>
              <a:spcBef>
                <a:spcPts val="600"/>
              </a:spcBef>
            </a:pPr>
            <a:r>
              <a:rPr lang="en-US" sz="2000"/>
              <a:t>Able to profile multinational groups, making the work of the large cases units (LCUs) easier</a:t>
            </a:r>
          </a:p>
          <a:p>
            <a:pPr>
              <a:spcBef>
                <a:spcPts val="600"/>
              </a:spcBef>
            </a:pPr>
            <a:r>
              <a:rPr lang="en-US" sz="2000"/>
              <a:t>Reduce asymmetries between countries in international trade and balance of payments statistics</a:t>
            </a:r>
          </a:p>
          <a:p>
            <a:pPr>
              <a:spcBef>
                <a:spcPts val="600"/>
              </a:spcBef>
            </a:pPr>
            <a:r>
              <a:rPr lang="en-US" sz="2000"/>
              <a:t>Development of granular statistics </a:t>
            </a:r>
          </a:p>
          <a:p>
            <a:pPr>
              <a:spcBef>
                <a:spcPts val="600"/>
              </a:spcBef>
            </a:pPr>
            <a:r>
              <a:rPr lang="en-US" sz="2000"/>
              <a:t>Reducing response burden  </a:t>
            </a:r>
          </a:p>
          <a:p>
            <a:pPr>
              <a:spcBef>
                <a:spcPts val="600"/>
              </a:spcBef>
            </a:pPr>
            <a:r>
              <a:rPr lang="en-US" sz="2000"/>
              <a:t>Development of global registers</a:t>
            </a:r>
          </a:p>
          <a:p>
            <a:pPr marL="0" indent="0">
              <a:buNone/>
            </a:pPr>
            <a:r>
              <a:rPr lang="en-US" sz="2400" b="1"/>
              <a:t>Potential Issues</a:t>
            </a:r>
          </a:p>
          <a:p>
            <a:pPr>
              <a:spcBef>
                <a:spcPts val="600"/>
              </a:spcBef>
            </a:pPr>
            <a:r>
              <a:rPr lang="en-US" sz="2000"/>
              <a:t>Cost </a:t>
            </a:r>
          </a:p>
          <a:p>
            <a:pPr>
              <a:spcBef>
                <a:spcPts val="600"/>
              </a:spcBef>
            </a:pPr>
            <a:r>
              <a:rPr lang="en-US" sz="2000"/>
              <a:t>Lack of awareness</a:t>
            </a:r>
            <a:endParaRPr lang="nl-NL"/>
          </a:p>
        </p:txBody>
      </p:sp>
    </p:spTree>
    <p:extLst>
      <p:ext uri="{BB962C8B-B14F-4D97-AF65-F5344CB8AC3E}">
        <p14:creationId xmlns:p14="http://schemas.microsoft.com/office/powerpoint/2010/main" val="374825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buNone/>
            </a:pPr>
            <a:r>
              <a:rPr lang="en-US" sz="2800" b="1"/>
              <a:t>Next Steps</a:t>
            </a:r>
            <a:endParaRPr lang="en-US" sz="2800"/>
          </a:p>
          <a:p>
            <a:pPr marL="0" indent="0">
              <a:buNone/>
            </a:pPr>
            <a:r>
              <a:rPr lang="en-US" b="1"/>
              <a:t>Advisory Committee being established  </a:t>
            </a:r>
          </a:p>
          <a:p>
            <a:r>
              <a:rPr lang="en-US" sz="2000"/>
              <a:t>Collaborative platform for countries and international organizations</a:t>
            </a:r>
          </a:p>
          <a:p>
            <a:r>
              <a:rPr lang="en-US" sz="2000"/>
              <a:t>Common approach and implementation strategy</a:t>
            </a:r>
          </a:p>
          <a:p>
            <a:r>
              <a:rPr lang="en-US" sz="2000"/>
              <a:t>Identify pilot projects for improving SBRs and mapping to global unique identifiers</a:t>
            </a:r>
            <a:endParaRPr lang="en-US"/>
          </a:p>
          <a:p>
            <a:pPr marL="0" indent="0">
              <a:buNone/>
            </a:pPr>
            <a:r>
              <a:rPr lang="en-US" b="1"/>
              <a:t>Global Assessment will be held in 2024</a:t>
            </a:r>
          </a:p>
          <a:p>
            <a:r>
              <a:rPr lang="en-US" sz="2000"/>
              <a:t>Plan to develop repository on best practices/case studies</a:t>
            </a:r>
          </a:p>
          <a:p>
            <a:r>
              <a:rPr lang="en-US" sz="2000"/>
              <a:t>Seeking your input</a:t>
            </a:r>
          </a:p>
          <a:p>
            <a:pPr marL="0" indent="0">
              <a:buNone/>
            </a:pPr>
            <a:r>
              <a:rPr lang="en-US" b="1"/>
              <a:t>World Data Forum 2024</a:t>
            </a:r>
            <a:endParaRPr lang="nl-NL" b="1"/>
          </a:p>
        </p:txBody>
      </p:sp>
      <p:pic>
        <p:nvPicPr>
          <p:cNvPr id="4" name="Picture 3">
            <a:extLst>
              <a:ext uri="{FF2B5EF4-FFF2-40B4-BE49-F238E27FC236}">
                <a16:creationId xmlns:a16="http://schemas.microsoft.com/office/drawing/2014/main" id="{E7499315-8A3C-BC54-3C64-9CF35FEAF555}"/>
              </a:ext>
            </a:extLst>
          </p:cNvPr>
          <p:cNvPicPr>
            <a:picLocks noChangeAspect="1"/>
          </p:cNvPicPr>
          <p:nvPr/>
        </p:nvPicPr>
        <p:blipFill>
          <a:blip r:embed="rId3"/>
          <a:stretch>
            <a:fillRect/>
          </a:stretch>
        </p:blipFill>
        <p:spPr>
          <a:xfrm>
            <a:off x="6843821" y="3934433"/>
            <a:ext cx="2031289" cy="1502064"/>
          </a:xfrm>
          <a:prstGeom prst="rect">
            <a:avLst/>
          </a:prstGeom>
        </p:spPr>
      </p:pic>
    </p:spTree>
    <p:extLst>
      <p:ext uri="{BB962C8B-B14F-4D97-AF65-F5344CB8AC3E}">
        <p14:creationId xmlns:p14="http://schemas.microsoft.com/office/powerpoint/2010/main" val="3969425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sz="2800" b="1"/>
              <a:t>Questions</a:t>
            </a:r>
          </a:p>
          <a:p>
            <a:pPr marL="457200" indent="-457200">
              <a:buAutoNum type="arabicPeriod"/>
            </a:pPr>
            <a:r>
              <a:rPr lang="nl-NL" sz="2000"/>
              <a:t>Are you aware of global identifiers at all?  </a:t>
            </a:r>
          </a:p>
          <a:p>
            <a:pPr marL="457200" indent="-457200">
              <a:buAutoNum type="arabicPeriod"/>
            </a:pPr>
            <a:r>
              <a:rPr lang="nl-NL" sz="2000"/>
              <a:t>Are you aware of the Global Initiative?  </a:t>
            </a:r>
          </a:p>
          <a:p>
            <a:pPr marL="457200" indent="-457200">
              <a:buAutoNum type="arabicPeriod"/>
            </a:pPr>
            <a:r>
              <a:rPr lang="nl-NL" sz="2000"/>
              <a:t>Do you think using global identifiers would help your SBR/overall statistical production system?</a:t>
            </a:r>
          </a:p>
        </p:txBody>
      </p:sp>
    </p:spTree>
    <p:extLst>
      <p:ext uri="{BB962C8B-B14F-4D97-AF65-F5344CB8AC3E}">
        <p14:creationId xmlns:p14="http://schemas.microsoft.com/office/powerpoint/2010/main" val="2847207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lgn="ctr">
              <a:buNone/>
            </a:pPr>
            <a:endParaRPr lang="nl-NL" sz="3600" b="1"/>
          </a:p>
          <a:p>
            <a:pPr marL="0" indent="0" algn="ctr">
              <a:buNone/>
            </a:pPr>
            <a:endParaRPr lang="nl-NL" sz="3600" b="1"/>
          </a:p>
          <a:p>
            <a:pPr marL="0" indent="0" algn="ctr">
              <a:buNone/>
            </a:pPr>
            <a:r>
              <a:rPr lang="nl-NL" sz="3600" b="1"/>
              <a:t>Thank you!</a:t>
            </a:r>
          </a:p>
        </p:txBody>
      </p:sp>
    </p:spTree>
    <p:extLst>
      <p:ext uri="{BB962C8B-B14F-4D97-AF65-F5344CB8AC3E}">
        <p14:creationId xmlns:p14="http://schemas.microsoft.com/office/powerpoint/2010/main" val="3829065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lstStyle/>
          <a:p>
            <a:r>
              <a:rPr lang="nl-NL"/>
              <a:t>Intro to Unique Identifiers</a:t>
            </a:r>
          </a:p>
          <a:p>
            <a:r>
              <a:rPr lang="nl-NL"/>
              <a:t>Webinar series/WDF</a:t>
            </a:r>
          </a:p>
          <a:p>
            <a:r>
              <a:rPr lang="nl-NL"/>
              <a:t>GLEIF</a:t>
            </a:r>
          </a:p>
          <a:p>
            <a:r>
              <a:rPr lang="nl-NL"/>
              <a:t>Global Initiative</a:t>
            </a:r>
          </a:p>
          <a:p>
            <a:r>
              <a:rPr lang="nl-NL"/>
              <a:t>Way forward</a:t>
            </a:r>
            <a:endParaRPr lang="nl-NL" dirty="0"/>
          </a:p>
        </p:txBody>
      </p:sp>
    </p:spTree>
    <p:extLst>
      <p:ext uri="{BB962C8B-B14F-4D97-AF65-F5344CB8AC3E}">
        <p14:creationId xmlns:p14="http://schemas.microsoft.com/office/powerpoint/2010/main" val="1927599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lstStyle/>
          <a:p>
            <a:pPr marL="0" indent="0">
              <a:buNone/>
            </a:pPr>
            <a:r>
              <a:rPr lang="nl-NL" b="1"/>
              <a:t>Introduction to Unique Identifiers</a:t>
            </a:r>
          </a:p>
          <a:p>
            <a:r>
              <a:rPr lang="en-US"/>
              <a:t>Create a unique ID for all units, regardless of type</a:t>
            </a:r>
          </a:p>
          <a:p>
            <a:r>
              <a:rPr lang="en-US"/>
              <a:t>Use a non-confidential ID to facilitate statistical processing</a:t>
            </a:r>
          </a:p>
          <a:p>
            <a:r>
              <a:rPr lang="en-US"/>
              <a:t>Do not try to use meaningful codes, for example identifying the location, to preserve confidentiality</a:t>
            </a:r>
          </a:p>
          <a:p>
            <a:r>
              <a:rPr lang="en-US"/>
              <a:t>Make sure codes are not re-used</a:t>
            </a:r>
            <a:endParaRPr lang="nl-NL"/>
          </a:p>
        </p:txBody>
      </p:sp>
    </p:spTree>
    <p:extLst>
      <p:ext uri="{BB962C8B-B14F-4D97-AF65-F5344CB8AC3E}">
        <p14:creationId xmlns:p14="http://schemas.microsoft.com/office/powerpoint/2010/main" val="2844521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lstStyle/>
          <a:p>
            <a:pPr marL="0" indent="0">
              <a:buNone/>
            </a:pPr>
            <a:r>
              <a:rPr lang="nl-NL" b="1"/>
              <a:t>Introduction to Unique Identifiers</a:t>
            </a:r>
          </a:p>
          <a:p>
            <a:r>
              <a:rPr lang="en-US" sz="2200"/>
              <a:t>Similarities with established approach to Civil Registration, Vital Statistics and Population Registers/UN Legal Identity Agenda</a:t>
            </a:r>
          </a:p>
          <a:p>
            <a:r>
              <a:rPr lang="en-US" sz="2200"/>
              <a:t>Also supported by United Nations Commission on International Trade Law (UNCITRAL) </a:t>
            </a:r>
          </a:p>
          <a:p>
            <a:endParaRPr lang="nl-NL"/>
          </a:p>
        </p:txBody>
      </p:sp>
    </p:spTree>
    <p:extLst>
      <p:ext uri="{BB962C8B-B14F-4D97-AF65-F5344CB8AC3E}">
        <p14:creationId xmlns:p14="http://schemas.microsoft.com/office/powerpoint/2010/main" val="34410041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buNone/>
            </a:pPr>
            <a:r>
              <a:rPr lang="nl-NL" b="1"/>
              <a:t>UNSD/GLEIF Webinar Series</a:t>
            </a:r>
          </a:p>
          <a:p>
            <a:pPr marL="0" indent="0">
              <a:buNone/>
            </a:pPr>
            <a:r>
              <a:rPr lang="en-US"/>
              <a:t>Webinar series held Oct 2023 – Jan 2024  </a:t>
            </a:r>
            <a:br>
              <a:rPr lang="en-US"/>
            </a:br>
            <a:r>
              <a:rPr lang="en-US" sz="1800">
                <a:hlinkClick r:id="rId3"/>
              </a:rPr>
              <a:t>https://unstats.un.org/unsd/business-stat/Webinar-Unique-BusinessID.cshtml</a:t>
            </a:r>
            <a:endParaRPr lang="en-US" sz="1800"/>
          </a:p>
          <a:p>
            <a:r>
              <a:rPr lang="en-US" sz="2200"/>
              <a:t>Videos of all 3 webinars available on the site</a:t>
            </a:r>
          </a:p>
          <a:p>
            <a:r>
              <a:rPr lang="en-US" sz="2200"/>
              <a:t>Include roundtable discussions with experts</a:t>
            </a:r>
          </a:p>
          <a:p>
            <a:r>
              <a:rPr lang="en-US" sz="2200"/>
              <a:t>Country presentations </a:t>
            </a:r>
          </a:p>
          <a:p>
            <a:pPr marL="0" indent="0">
              <a:buNone/>
            </a:pPr>
            <a:endParaRPr lang="nl-NL"/>
          </a:p>
        </p:txBody>
      </p:sp>
    </p:spTree>
    <p:extLst>
      <p:ext uri="{BB962C8B-B14F-4D97-AF65-F5344CB8AC3E}">
        <p14:creationId xmlns:p14="http://schemas.microsoft.com/office/powerpoint/2010/main" val="4079628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buNone/>
            </a:pPr>
            <a:r>
              <a:rPr lang="en-US" b="1"/>
              <a:t>Global Legal Entity Identifier Foundation (GLEIF)</a:t>
            </a:r>
            <a:br>
              <a:rPr lang="en-US" b="1"/>
            </a:br>
            <a:r>
              <a:rPr lang="en-US" sz="1800">
                <a:hlinkClick r:id="rId3"/>
              </a:rPr>
              <a:t>https://www.gleif.org/</a:t>
            </a:r>
            <a:endParaRPr lang="en-US" sz="1800"/>
          </a:p>
          <a:p>
            <a:r>
              <a:rPr lang="en-US" sz="2200"/>
              <a:t>LEI is a global ISO standard  </a:t>
            </a:r>
          </a:p>
          <a:p>
            <a:r>
              <a:rPr lang="en-US" sz="2200"/>
              <a:t>Over 2.4 million LEIs issued globally  </a:t>
            </a:r>
          </a:p>
          <a:p>
            <a:r>
              <a:rPr lang="nl-NL" sz="2200"/>
              <a:t>Data is freely available</a:t>
            </a:r>
          </a:p>
          <a:p>
            <a:r>
              <a:rPr lang="en-US" sz="2200"/>
              <a:t>“Bulk issuing” of LEIs to all entities in a country </a:t>
            </a:r>
          </a:p>
          <a:p>
            <a:r>
              <a:rPr lang="en-US" sz="2200"/>
              <a:t>Nestle example </a:t>
            </a:r>
            <a:br>
              <a:rPr lang="en-US" sz="2200"/>
            </a:br>
            <a:r>
              <a:rPr lang="en-US" sz="1800">
                <a:hlinkClick r:id="rId4"/>
              </a:rPr>
              <a:t>https://search.gleif.org/#/record/KY37LUS27QQX7BB93L28</a:t>
            </a:r>
            <a:r>
              <a:rPr lang="en-US" sz="1800"/>
              <a:t>  </a:t>
            </a:r>
            <a:endParaRPr lang="en-US"/>
          </a:p>
          <a:p>
            <a:r>
              <a:rPr lang="en-US" sz="2200"/>
              <a:t>API demo as well:  </a:t>
            </a:r>
            <a:br>
              <a:rPr lang="en-US" sz="2000"/>
            </a:br>
            <a:r>
              <a:rPr lang="en-US" sz="1800">
                <a:hlinkClick r:id="rId5"/>
              </a:rPr>
              <a:t>https://www.gleif.org/en/lei-data/gleif-api</a:t>
            </a:r>
            <a:r>
              <a:rPr lang="en-US" sz="1800"/>
              <a:t> </a:t>
            </a:r>
          </a:p>
          <a:p>
            <a:endParaRPr lang="nl-NL" sz="2200"/>
          </a:p>
        </p:txBody>
      </p:sp>
      <p:pic>
        <p:nvPicPr>
          <p:cNvPr id="5" name="Picture 4">
            <a:extLst>
              <a:ext uri="{FF2B5EF4-FFF2-40B4-BE49-F238E27FC236}">
                <a16:creationId xmlns:a16="http://schemas.microsoft.com/office/drawing/2014/main" id="{32CCDFAE-147F-385A-2E0E-E411374E08BD}"/>
              </a:ext>
            </a:extLst>
          </p:cNvPr>
          <p:cNvPicPr>
            <a:picLocks noChangeAspect="1"/>
          </p:cNvPicPr>
          <p:nvPr/>
        </p:nvPicPr>
        <p:blipFill>
          <a:blip r:embed="rId6"/>
          <a:stretch>
            <a:fillRect/>
          </a:stretch>
        </p:blipFill>
        <p:spPr>
          <a:xfrm>
            <a:off x="6071822" y="1652954"/>
            <a:ext cx="2195205" cy="1530960"/>
          </a:xfrm>
          <a:prstGeom prst="rect">
            <a:avLst/>
          </a:prstGeom>
        </p:spPr>
      </p:pic>
    </p:spTree>
    <p:extLst>
      <p:ext uri="{BB962C8B-B14F-4D97-AF65-F5344CB8AC3E}">
        <p14:creationId xmlns:p14="http://schemas.microsoft.com/office/powerpoint/2010/main" val="3638288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pic>
        <p:nvPicPr>
          <p:cNvPr id="6" name="Content Placeholder 5">
            <a:extLst>
              <a:ext uri="{FF2B5EF4-FFF2-40B4-BE49-F238E27FC236}">
                <a16:creationId xmlns:a16="http://schemas.microsoft.com/office/drawing/2014/main" id="{58513575-EE02-CA61-853B-B1A4C6EA5733}"/>
              </a:ext>
            </a:extLst>
          </p:cNvPr>
          <p:cNvPicPr>
            <a:picLocks noGrp="1" noChangeAspect="1"/>
          </p:cNvPicPr>
          <p:nvPr>
            <p:ph idx="1"/>
          </p:nvPr>
        </p:nvPicPr>
        <p:blipFill>
          <a:blip r:embed="rId3"/>
          <a:stretch>
            <a:fillRect/>
          </a:stretch>
        </p:blipFill>
        <p:spPr>
          <a:xfrm>
            <a:off x="616092" y="1043797"/>
            <a:ext cx="3955908" cy="3984748"/>
          </a:xfrm>
        </p:spPr>
      </p:pic>
      <p:pic>
        <p:nvPicPr>
          <p:cNvPr id="10" name="Picture 9">
            <a:extLst>
              <a:ext uri="{FF2B5EF4-FFF2-40B4-BE49-F238E27FC236}">
                <a16:creationId xmlns:a16="http://schemas.microsoft.com/office/drawing/2014/main" id="{4182A127-30E4-E9DD-5B35-F7352FF28092}"/>
              </a:ext>
            </a:extLst>
          </p:cNvPr>
          <p:cNvPicPr>
            <a:picLocks noChangeAspect="1"/>
          </p:cNvPicPr>
          <p:nvPr/>
        </p:nvPicPr>
        <p:blipFill>
          <a:blip r:embed="rId4"/>
          <a:stretch>
            <a:fillRect/>
          </a:stretch>
        </p:blipFill>
        <p:spPr>
          <a:xfrm>
            <a:off x="4738888" y="991740"/>
            <a:ext cx="4164159" cy="2489318"/>
          </a:xfrm>
          <a:prstGeom prst="rect">
            <a:avLst/>
          </a:prstGeom>
        </p:spPr>
      </p:pic>
      <p:pic>
        <p:nvPicPr>
          <p:cNvPr id="14" name="Picture 13">
            <a:extLst>
              <a:ext uri="{FF2B5EF4-FFF2-40B4-BE49-F238E27FC236}">
                <a16:creationId xmlns:a16="http://schemas.microsoft.com/office/drawing/2014/main" id="{4A9764AF-736C-963C-BE75-CF53A69CDB2D}"/>
              </a:ext>
            </a:extLst>
          </p:cNvPr>
          <p:cNvPicPr>
            <a:picLocks noChangeAspect="1"/>
          </p:cNvPicPr>
          <p:nvPr/>
        </p:nvPicPr>
        <p:blipFill>
          <a:blip r:embed="rId5"/>
          <a:stretch>
            <a:fillRect/>
          </a:stretch>
        </p:blipFill>
        <p:spPr>
          <a:xfrm>
            <a:off x="3273783" y="3622431"/>
            <a:ext cx="3838790" cy="3020512"/>
          </a:xfrm>
          <a:prstGeom prst="rect">
            <a:avLst/>
          </a:prstGeom>
        </p:spPr>
      </p:pic>
    </p:spTree>
    <p:extLst>
      <p:ext uri="{BB962C8B-B14F-4D97-AF65-F5344CB8AC3E}">
        <p14:creationId xmlns:p14="http://schemas.microsoft.com/office/powerpoint/2010/main" val="1136303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a:bodyPr>
          <a:lstStyle/>
          <a:p>
            <a:pPr marL="0" indent="0">
              <a:buNone/>
            </a:pPr>
            <a:r>
              <a:rPr lang="en-US" sz="2800" b="1"/>
              <a:t>Global Initiative</a:t>
            </a:r>
            <a:endParaRPr lang="en-US"/>
          </a:p>
          <a:p>
            <a:pPr marL="0" indent="0">
              <a:buNone/>
            </a:pPr>
            <a:r>
              <a:rPr lang="en-US" sz="2000"/>
              <a:t>The UN Statistical Commission, at its last session in March 2023: </a:t>
            </a:r>
          </a:p>
          <a:p>
            <a:r>
              <a:rPr lang="en-US" sz="2000"/>
              <a:t>Endorsed the Global Initiative on Unique Identifiers for Businesses which was put forward by the UN Committee of Experts on Business and Trade Statistics (UNCEBTS)</a:t>
            </a:r>
          </a:p>
          <a:p>
            <a:r>
              <a:rPr lang="en-US" sz="2000"/>
              <a:t>Encouraged countries and relevant organizations to coordinate their activities in this area in an effort to provide a solid infrastructure for statistical business registers</a:t>
            </a:r>
            <a:endParaRPr lang="nl-NL" sz="2000"/>
          </a:p>
        </p:txBody>
      </p:sp>
    </p:spTree>
    <p:extLst>
      <p:ext uri="{BB962C8B-B14F-4D97-AF65-F5344CB8AC3E}">
        <p14:creationId xmlns:p14="http://schemas.microsoft.com/office/powerpoint/2010/main" val="163830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a:t>Global Initiative on Unique Identifiers</a:t>
            </a:r>
            <a:endParaRPr lang="nl-NL" dirty="0"/>
          </a:p>
        </p:txBody>
      </p:sp>
      <p:sp>
        <p:nvSpPr>
          <p:cNvPr id="3" name="Tijdelijke aanduiding voor inhoud 2"/>
          <p:cNvSpPr>
            <a:spLocks noGrp="1"/>
          </p:cNvSpPr>
          <p:nvPr>
            <p:ph idx="1"/>
          </p:nvPr>
        </p:nvSpPr>
        <p:spPr/>
        <p:txBody>
          <a:bodyPr>
            <a:normAutofit fontScale="92500" lnSpcReduction="10000"/>
          </a:bodyPr>
          <a:lstStyle/>
          <a:p>
            <a:pPr marL="0" indent="0">
              <a:buNone/>
            </a:pPr>
            <a:r>
              <a:rPr lang="en-US" sz="2800" b="1"/>
              <a:t>Main Objectives of Global Initiative</a:t>
            </a:r>
            <a:endParaRPr lang="en-US" sz="2800"/>
          </a:p>
          <a:p>
            <a:r>
              <a:rPr lang="en-US" sz="2000"/>
              <a:t>To strengthen the transparency on businesses in countries by improving their registration </a:t>
            </a:r>
          </a:p>
          <a:p>
            <a:r>
              <a:rPr lang="en-US" sz="2000"/>
              <a:t>To improve the availability of unique business identifiers in administrative data sources in countries </a:t>
            </a:r>
          </a:p>
          <a:p>
            <a:r>
              <a:rPr lang="en-US" sz="2000"/>
              <a:t>To promote access to and sharing of administrative data for statistical business registers  </a:t>
            </a:r>
          </a:p>
          <a:p>
            <a:pPr marL="0" indent="0">
              <a:buNone/>
            </a:pPr>
            <a:r>
              <a:rPr lang="en-US" sz="2000"/>
              <a:t>In addition, to better understand globalization and for profiling multinationals in their cross border legal ownership structures, it is important to link national unique identifiers with global identifiers so legal entities can be easily identified on a cross-border scale. This will facilitate the establishment and maintenance of global registers containing the legal structure of multinationals. </a:t>
            </a:r>
            <a:endParaRPr lang="nl-NL"/>
          </a:p>
        </p:txBody>
      </p:sp>
    </p:spTree>
    <p:extLst>
      <p:ext uri="{BB962C8B-B14F-4D97-AF65-F5344CB8AC3E}">
        <p14:creationId xmlns:p14="http://schemas.microsoft.com/office/powerpoint/2010/main" val="15437035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CE9CB7B05C164D8080449E5E0CE91F" ma:contentTypeVersion="18" ma:contentTypeDescription="Create a new document." ma:contentTypeScope="" ma:versionID="38b812cdcf11e84519cb3f9833148f86">
  <xsd:schema xmlns:xsd="http://www.w3.org/2001/XMLSchema" xmlns:xs="http://www.w3.org/2001/XMLSchema" xmlns:p="http://schemas.microsoft.com/office/2006/metadata/properties" xmlns:ns3="331bc5fa-37a0-4eaf-92e6-e8f500860589" xmlns:ns4="efb7f1d3-2f00-4f20-b7f7-b4cd1648c34e" targetNamespace="http://schemas.microsoft.com/office/2006/metadata/properties" ma:root="true" ma:fieldsID="6c4911a4b476f75509af3c2f07bd48b3" ns3:_="" ns4:_="">
    <xsd:import namespace="331bc5fa-37a0-4eaf-92e6-e8f500860589"/>
    <xsd:import namespace="efb7f1d3-2f00-4f20-b7f7-b4cd1648c34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OCR"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1bc5fa-37a0-4eaf-92e6-e8f5008605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Location" ma:index="16" nillable="true" ma:displayName="MediaServic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fb7f1d3-2f00-4f20-b7f7-b4cd1648c34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331bc5fa-37a0-4eaf-92e6-e8f50086058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2EB665-ECE3-4592-8B0D-0E9CE53ADF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31bc5fa-37a0-4eaf-92e6-e8f500860589"/>
    <ds:schemaRef ds:uri="efb7f1d3-2f00-4f20-b7f7-b4cd1648c3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2457AD-C4FD-48C8-9182-A43B45A67F14}">
  <ds:schemaRefs>
    <ds:schemaRef ds:uri="http://purl.org/dc/elements/1.1/"/>
    <ds:schemaRef ds:uri="http://purl.org/dc/terms/"/>
    <ds:schemaRef ds:uri="efb7f1d3-2f00-4f20-b7f7-b4cd1648c34e"/>
    <ds:schemaRef ds:uri="http://purl.org/dc/dcmitype/"/>
    <ds:schemaRef ds:uri="http://schemas.openxmlformats.org/package/2006/metadata/core-properties"/>
    <ds:schemaRef ds:uri="http://schemas.microsoft.com/office/2006/metadata/properties"/>
    <ds:schemaRef ds:uri="http://schemas.microsoft.com/office/2006/documentManagement/types"/>
    <ds:schemaRef ds:uri="http://schemas.microsoft.com/office/infopath/2007/PartnerControls"/>
    <ds:schemaRef ds:uri="331bc5fa-37a0-4eaf-92e6-e8f500860589"/>
    <ds:schemaRef ds:uri="http://www.w3.org/XML/1998/namespace"/>
  </ds:schemaRefs>
</ds:datastoreItem>
</file>

<file path=customXml/itemProps3.xml><?xml version="1.0" encoding="utf-8"?>
<ds:datastoreItem xmlns:ds="http://schemas.openxmlformats.org/officeDocument/2006/customXml" ds:itemID="{9B81A1D0-745C-4FD3-9A55-5396557E72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3327</TotalTime>
  <Words>626</Words>
  <Application>Microsoft Office PowerPoint</Application>
  <PresentationFormat>On-screen Show (4:3)</PresentationFormat>
  <Paragraphs>87</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Regional Course on  Statistical Business Registers </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lpstr>Global Initiative on Unique Identifiers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Foundational Course on  Statistical Business Registers</dc:title>
  <dc:creator>Hermans, H.J.C.M. (Hank)</dc:creator>
  <cp:lastModifiedBy>Pedro Farinas</cp:lastModifiedBy>
  <cp:revision>12</cp:revision>
  <dcterms:created xsi:type="dcterms:W3CDTF">2021-10-05T05:08:07Z</dcterms:created>
  <dcterms:modified xsi:type="dcterms:W3CDTF">2024-03-12T22:53:38Z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Theme:7</vt:lpwstr>
  </property>
  <property fmtid="{D5CDD505-2E9C-101B-9397-08002B2CF9AE}" pid="3" name="ClassificationContentMarkingFooterText">
    <vt:lpwstr>PUBLIC. This information is being disclosed to the public in accordance with ADB’s Access to Information Policy.</vt:lpwstr>
  </property>
  <property fmtid="{D5CDD505-2E9C-101B-9397-08002B2CF9AE}" pid="4" name="ContentTypeId">
    <vt:lpwstr>0x0101002ACE9CB7B05C164D8080449E5E0CE91F</vt:lpwstr>
  </property>
</Properties>
</file>