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2"/>
  </p:notesMasterIdLst>
  <p:sldIdLst>
    <p:sldId id="256" r:id="rId5"/>
    <p:sldId id="257" r:id="rId6"/>
    <p:sldId id="266" r:id="rId7"/>
    <p:sldId id="267" r:id="rId8"/>
    <p:sldId id="273" r:id="rId9"/>
    <p:sldId id="274" r:id="rId10"/>
    <p:sldId id="272" r:id="rId11"/>
    <p:sldId id="268" r:id="rId12"/>
    <p:sldId id="276" r:id="rId13"/>
    <p:sldId id="269" r:id="rId14"/>
    <p:sldId id="275" r:id="rId15"/>
    <p:sldId id="270" r:id="rId16"/>
    <p:sldId id="277" r:id="rId17"/>
    <p:sldId id="280" r:id="rId18"/>
    <p:sldId id="271" r:id="rId19"/>
    <p:sldId id="278" r:id="rId20"/>
    <p:sldId id="27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nz Marion" initials="RM" lastIdx="1" clrIdx="0">
    <p:extLst>
      <p:ext uri="{19B8F6BF-5375-455C-9EA6-DF929625EA0E}">
        <p15:presenceInfo xmlns:p15="http://schemas.microsoft.com/office/powerpoint/2012/main" userId="Renz Marion" providerId="None"/>
      </p:ext>
    </p:extLst>
  </p:cmAuthor>
  <p:cmAuthor id="2" name="Ilaria Di Matteo" initials="IDM" lastIdx="1" clrIdx="1">
    <p:extLst>
      <p:ext uri="{19B8F6BF-5375-455C-9EA6-DF929625EA0E}">
        <p15:presenceInfo xmlns:p15="http://schemas.microsoft.com/office/powerpoint/2012/main" userId="S::dimatteo@un.org::15a40d04-9af6-4bc1-882e-46ed86be2c6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719D"/>
    <a:srgbClr val="F6F7FF"/>
    <a:srgbClr val="D7EDFE"/>
    <a:srgbClr val="E01983"/>
    <a:srgbClr val="EF412A"/>
    <a:srgbClr val="F36D22"/>
    <a:srgbClr val="FDB713"/>
    <a:srgbClr val="3DAD48"/>
    <a:srgbClr val="03ACD8"/>
    <a:srgbClr val="0054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C63350-228C-46B4-BC4C-96DCC5F94DB6}" v="3" dt="2024-03-13T13:08:28.4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918" autoAdjust="0"/>
  </p:normalViewPr>
  <p:slideViewPr>
    <p:cSldViewPr snapToGrid="0">
      <p:cViewPr varScale="1">
        <p:scale>
          <a:sx n="79" d="100"/>
          <a:sy n="79" d="100"/>
        </p:scale>
        <p:origin x="254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dro Farinas" userId="a13a3ff4-3a22-4df4-8f75-64dacc3896fd" providerId="ADAL" clId="{D6C63350-228C-46B4-BC4C-96DCC5F94DB6}"/>
    <pc:docChg chg="custSel modSld">
      <pc:chgData name="Pedro Farinas" userId="a13a3ff4-3a22-4df4-8f75-64dacc3896fd" providerId="ADAL" clId="{D6C63350-228C-46B4-BC4C-96DCC5F94DB6}" dt="2024-03-13T13:07:26.836" v="29" actId="368"/>
      <pc:docMkLst>
        <pc:docMk/>
      </pc:docMkLst>
      <pc:sldChg chg="modNotes">
        <pc:chgData name="Pedro Farinas" userId="a13a3ff4-3a22-4df4-8f75-64dacc3896fd" providerId="ADAL" clId="{D6C63350-228C-46B4-BC4C-96DCC5F94DB6}" dt="2024-03-13T13:07:26.448" v="1" actId="368"/>
        <pc:sldMkLst>
          <pc:docMk/>
          <pc:sldMk cId="1927599760" sldId="257"/>
        </pc:sldMkLst>
      </pc:sldChg>
      <pc:sldChg chg="modNotes">
        <pc:chgData name="Pedro Farinas" userId="a13a3ff4-3a22-4df4-8f75-64dacc3896fd" providerId="ADAL" clId="{D6C63350-228C-46B4-BC4C-96DCC5F94DB6}" dt="2024-03-13T13:07:26.488" v="3" actId="368"/>
        <pc:sldMkLst>
          <pc:docMk/>
          <pc:sldMk cId="4051827496" sldId="266"/>
        </pc:sldMkLst>
      </pc:sldChg>
      <pc:sldChg chg="modNotes">
        <pc:chgData name="Pedro Farinas" userId="a13a3ff4-3a22-4df4-8f75-64dacc3896fd" providerId="ADAL" clId="{D6C63350-228C-46B4-BC4C-96DCC5F94DB6}" dt="2024-03-13T13:07:26.519" v="5" actId="368"/>
        <pc:sldMkLst>
          <pc:docMk/>
          <pc:sldMk cId="2623153807" sldId="267"/>
        </pc:sldMkLst>
      </pc:sldChg>
      <pc:sldChg chg="modNotes">
        <pc:chgData name="Pedro Farinas" userId="a13a3ff4-3a22-4df4-8f75-64dacc3896fd" providerId="ADAL" clId="{D6C63350-228C-46B4-BC4C-96DCC5F94DB6}" dt="2024-03-13T13:07:26.673" v="13" actId="368"/>
        <pc:sldMkLst>
          <pc:docMk/>
          <pc:sldMk cId="821304419" sldId="268"/>
        </pc:sldMkLst>
      </pc:sldChg>
      <pc:sldChg chg="modNotes">
        <pc:chgData name="Pedro Farinas" userId="a13a3ff4-3a22-4df4-8f75-64dacc3896fd" providerId="ADAL" clId="{D6C63350-228C-46B4-BC4C-96DCC5F94DB6}" dt="2024-03-13T13:07:26.736" v="17" actId="368"/>
        <pc:sldMkLst>
          <pc:docMk/>
          <pc:sldMk cId="624472058" sldId="269"/>
        </pc:sldMkLst>
      </pc:sldChg>
      <pc:sldChg chg="modNotes">
        <pc:chgData name="Pedro Farinas" userId="a13a3ff4-3a22-4df4-8f75-64dacc3896fd" providerId="ADAL" clId="{D6C63350-228C-46B4-BC4C-96DCC5F94DB6}" dt="2024-03-13T13:07:26.789" v="21" actId="368"/>
        <pc:sldMkLst>
          <pc:docMk/>
          <pc:sldMk cId="4055405011" sldId="270"/>
        </pc:sldMkLst>
      </pc:sldChg>
      <pc:sldChg chg="modNotes">
        <pc:chgData name="Pedro Farinas" userId="a13a3ff4-3a22-4df4-8f75-64dacc3896fd" providerId="ADAL" clId="{D6C63350-228C-46B4-BC4C-96DCC5F94DB6}" dt="2024-03-13T13:07:26.836" v="27" actId="368"/>
        <pc:sldMkLst>
          <pc:docMk/>
          <pc:sldMk cId="3515247125" sldId="271"/>
        </pc:sldMkLst>
      </pc:sldChg>
      <pc:sldChg chg="modNotes">
        <pc:chgData name="Pedro Farinas" userId="a13a3ff4-3a22-4df4-8f75-64dacc3896fd" providerId="ADAL" clId="{D6C63350-228C-46B4-BC4C-96DCC5F94DB6}" dt="2024-03-13T13:07:26.635" v="11" actId="368"/>
        <pc:sldMkLst>
          <pc:docMk/>
          <pc:sldMk cId="2871648119" sldId="272"/>
        </pc:sldMkLst>
      </pc:sldChg>
      <pc:sldChg chg="modNotes">
        <pc:chgData name="Pedro Farinas" userId="a13a3ff4-3a22-4df4-8f75-64dacc3896fd" providerId="ADAL" clId="{D6C63350-228C-46B4-BC4C-96DCC5F94DB6}" dt="2024-03-13T13:07:26.557" v="7" actId="368"/>
        <pc:sldMkLst>
          <pc:docMk/>
          <pc:sldMk cId="4210046237" sldId="273"/>
        </pc:sldMkLst>
      </pc:sldChg>
      <pc:sldChg chg="modNotes">
        <pc:chgData name="Pedro Farinas" userId="a13a3ff4-3a22-4df4-8f75-64dacc3896fd" providerId="ADAL" clId="{D6C63350-228C-46B4-BC4C-96DCC5F94DB6}" dt="2024-03-13T13:07:26.588" v="9" actId="368"/>
        <pc:sldMkLst>
          <pc:docMk/>
          <pc:sldMk cId="1960094242" sldId="274"/>
        </pc:sldMkLst>
      </pc:sldChg>
      <pc:sldChg chg="modNotes">
        <pc:chgData name="Pedro Farinas" userId="a13a3ff4-3a22-4df4-8f75-64dacc3896fd" providerId="ADAL" clId="{D6C63350-228C-46B4-BC4C-96DCC5F94DB6}" dt="2024-03-13T13:07:26.758" v="19" actId="368"/>
        <pc:sldMkLst>
          <pc:docMk/>
          <pc:sldMk cId="3034254362" sldId="275"/>
        </pc:sldMkLst>
      </pc:sldChg>
      <pc:sldChg chg="modNotes">
        <pc:chgData name="Pedro Farinas" userId="a13a3ff4-3a22-4df4-8f75-64dacc3896fd" providerId="ADAL" clId="{D6C63350-228C-46B4-BC4C-96DCC5F94DB6}" dt="2024-03-13T13:07:26.704" v="15" actId="368"/>
        <pc:sldMkLst>
          <pc:docMk/>
          <pc:sldMk cId="831268271" sldId="276"/>
        </pc:sldMkLst>
      </pc:sldChg>
      <pc:sldChg chg="modNotes">
        <pc:chgData name="Pedro Farinas" userId="a13a3ff4-3a22-4df4-8f75-64dacc3896fd" providerId="ADAL" clId="{D6C63350-228C-46B4-BC4C-96DCC5F94DB6}" dt="2024-03-13T13:07:26.820" v="23" actId="368"/>
        <pc:sldMkLst>
          <pc:docMk/>
          <pc:sldMk cId="3173287701" sldId="277"/>
        </pc:sldMkLst>
      </pc:sldChg>
      <pc:sldChg chg="modNotes">
        <pc:chgData name="Pedro Farinas" userId="a13a3ff4-3a22-4df4-8f75-64dacc3896fd" providerId="ADAL" clId="{D6C63350-228C-46B4-BC4C-96DCC5F94DB6}" dt="2024-03-13T13:07:26.836" v="29" actId="368"/>
        <pc:sldMkLst>
          <pc:docMk/>
          <pc:sldMk cId="909871418" sldId="278"/>
        </pc:sldMkLst>
      </pc:sldChg>
      <pc:sldChg chg="modNotes">
        <pc:chgData name="Pedro Farinas" userId="a13a3ff4-3a22-4df4-8f75-64dacc3896fd" providerId="ADAL" clId="{D6C63350-228C-46B4-BC4C-96DCC5F94DB6}" dt="2024-03-13T13:07:26.820" v="25" actId="368"/>
        <pc:sldMkLst>
          <pc:docMk/>
          <pc:sldMk cId="3142983621" sldId="28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25B278-4F60-4996-80B5-EE2EB36ED605}" type="datetimeFigureOut">
              <a:rPr lang="en-PH" smtClean="0"/>
              <a:t>13/03/2024</a:t>
            </a:fld>
            <a:endParaRPr lang="en-PH"/>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9E3EA2-7B88-46FC-B376-8D233EA6D08C}" type="slidenum">
              <a:rPr lang="en-PH" smtClean="0"/>
              <a:t>‹#›</a:t>
            </a:fld>
            <a:endParaRPr lang="en-PH"/>
          </a:p>
        </p:txBody>
      </p:sp>
    </p:spTree>
    <p:extLst>
      <p:ext uri="{BB962C8B-B14F-4D97-AF65-F5344CB8AC3E}">
        <p14:creationId xmlns:p14="http://schemas.microsoft.com/office/powerpoint/2010/main" val="1835937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a:t>
            </a:fld>
            <a:endParaRPr lang="en-PH"/>
          </a:p>
        </p:txBody>
      </p:sp>
    </p:spTree>
    <p:extLst>
      <p:ext uri="{BB962C8B-B14F-4D97-AF65-F5344CB8AC3E}">
        <p14:creationId xmlns:p14="http://schemas.microsoft.com/office/powerpoint/2010/main" val="317150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10</a:t>
            </a:fld>
            <a:endParaRPr lang="en-PH"/>
          </a:p>
        </p:txBody>
      </p:sp>
    </p:spTree>
    <p:extLst>
      <p:ext uri="{BB962C8B-B14F-4D97-AF65-F5344CB8AC3E}">
        <p14:creationId xmlns:p14="http://schemas.microsoft.com/office/powerpoint/2010/main" val="4220521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11</a:t>
            </a:fld>
            <a:endParaRPr lang="en-PH"/>
          </a:p>
        </p:txBody>
      </p:sp>
    </p:spTree>
    <p:extLst>
      <p:ext uri="{BB962C8B-B14F-4D97-AF65-F5344CB8AC3E}">
        <p14:creationId xmlns:p14="http://schemas.microsoft.com/office/powerpoint/2010/main" val="3417561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12</a:t>
            </a:fld>
            <a:endParaRPr lang="en-PH"/>
          </a:p>
        </p:txBody>
      </p:sp>
    </p:spTree>
    <p:extLst>
      <p:ext uri="{BB962C8B-B14F-4D97-AF65-F5344CB8AC3E}">
        <p14:creationId xmlns:p14="http://schemas.microsoft.com/office/powerpoint/2010/main" val="481937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13</a:t>
            </a:fld>
            <a:endParaRPr lang="en-PH"/>
          </a:p>
        </p:txBody>
      </p:sp>
    </p:spTree>
    <p:extLst>
      <p:ext uri="{BB962C8B-B14F-4D97-AF65-F5344CB8AC3E}">
        <p14:creationId xmlns:p14="http://schemas.microsoft.com/office/powerpoint/2010/main" val="21315956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14</a:t>
            </a:fld>
            <a:endParaRPr lang="en-PH"/>
          </a:p>
        </p:txBody>
      </p:sp>
    </p:spTree>
    <p:extLst>
      <p:ext uri="{BB962C8B-B14F-4D97-AF65-F5344CB8AC3E}">
        <p14:creationId xmlns:p14="http://schemas.microsoft.com/office/powerpoint/2010/main" val="3766886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15</a:t>
            </a:fld>
            <a:endParaRPr lang="en-PH"/>
          </a:p>
        </p:txBody>
      </p:sp>
    </p:spTree>
    <p:extLst>
      <p:ext uri="{BB962C8B-B14F-4D97-AF65-F5344CB8AC3E}">
        <p14:creationId xmlns:p14="http://schemas.microsoft.com/office/powerpoint/2010/main" val="5219251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16</a:t>
            </a:fld>
            <a:endParaRPr lang="en-PH"/>
          </a:p>
        </p:txBody>
      </p:sp>
    </p:spTree>
    <p:extLst>
      <p:ext uri="{BB962C8B-B14F-4D97-AF65-F5344CB8AC3E}">
        <p14:creationId xmlns:p14="http://schemas.microsoft.com/office/powerpoint/2010/main" val="25934130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159E3EA2-7B88-46FC-B376-8D233EA6D08C}" type="slidenum">
              <a:rPr lang="en-PH" smtClean="0"/>
              <a:t>17</a:t>
            </a:fld>
            <a:endParaRPr lang="en-PH"/>
          </a:p>
        </p:txBody>
      </p:sp>
    </p:spTree>
    <p:extLst>
      <p:ext uri="{BB962C8B-B14F-4D97-AF65-F5344CB8AC3E}">
        <p14:creationId xmlns:p14="http://schemas.microsoft.com/office/powerpoint/2010/main" val="1064704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2</a:t>
            </a:fld>
            <a:endParaRPr lang="en-PH"/>
          </a:p>
        </p:txBody>
      </p:sp>
    </p:spTree>
    <p:extLst>
      <p:ext uri="{BB962C8B-B14F-4D97-AF65-F5344CB8AC3E}">
        <p14:creationId xmlns:p14="http://schemas.microsoft.com/office/powerpoint/2010/main" val="789436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3</a:t>
            </a:fld>
            <a:endParaRPr lang="en-PH"/>
          </a:p>
        </p:txBody>
      </p:sp>
    </p:spTree>
    <p:extLst>
      <p:ext uri="{BB962C8B-B14F-4D97-AF65-F5344CB8AC3E}">
        <p14:creationId xmlns:p14="http://schemas.microsoft.com/office/powerpoint/2010/main" val="4149153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4</a:t>
            </a:fld>
            <a:endParaRPr lang="en-PH"/>
          </a:p>
        </p:txBody>
      </p:sp>
    </p:spTree>
    <p:extLst>
      <p:ext uri="{BB962C8B-B14F-4D97-AF65-F5344CB8AC3E}">
        <p14:creationId xmlns:p14="http://schemas.microsoft.com/office/powerpoint/2010/main" val="1673292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5</a:t>
            </a:fld>
            <a:endParaRPr lang="en-PH"/>
          </a:p>
        </p:txBody>
      </p:sp>
    </p:spTree>
    <p:extLst>
      <p:ext uri="{BB962C8B-B14F-4D97-AF65-F5344CB8AC3E}">
        <p14:creationId xmlns:p14="http://schemas.microsoft.com/office/powerpoint/2010/main" val="879658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6</a:t>
            </a:fld>
            <a:endParaRPr lang="en-PH"/>
          </a:p>
        </p:txBody>
      </p:sp>
    </p:spTree>
    <p:extLst>
      <p:ext uri="{BB962C8B-B14F-4D97-AF65-F5344CB8AC3E}">
        <p14:creationId xmlns:p14="http://schemas.microsoft.com/office/powerpoint/2010/main" val="2430441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7</a:t>
            </a:fld>
            <a:endParaRPr lang="en-PH"/>
          </a:p>
        </p:txBody>
      </p:sp>
    </p:spTree>
    <p:extLst>
      <p:ext uri="{BB962C8B-B14F-4D97-AF65-F5344CB8AC3E}">
        <p14:creationId xmlns:p14="http://schemas.microsoft.com/office/powerpoint/2010/main" val="4188796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8</a:t>
            </a:fld>
            <a:endParaRPr lang="en-PH"/>
          </a:p>
        </p:txBody>
      </p:sp>
    </p:spTree>
    <p:extLst>
      <p:ext uri="{BB962C8B-B14F-4D97-AF65-F5344CB8AC3E}">
        <p14:creationId xmlns:p14="http://schemas.microsoft.com/office/powerpoint/2010/main" val="3982014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9</a:t>
            </a:fld>
            <a:endParaRPr lang="en-PH"/>
          </a:p>
        </p:txBody>
      </p:sp>
    </p:spTree>
    <p:extLst>
      <p:ext uri="{BB962C8B-B14F-4D97-AF65-F5344CB8AC3E}">
        <p14:creationId xmlns:p14="http://schemas.microsoft.com/office/powerpoint/2010/main" val="2305286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7D8C479-5C08-CF48-810A-1BDAE77499B4}"/>
              </a:ext>
            </a:extLst>
          </p:cNvPr>
          <p:cNvSpPr/>
          <p:nvPr userDrawn="1"/>
        </p:nvSpPr>
        <p:spPr>
          <a:xfrm>
            <a:off x="-2524" y="0"/>
            <a:ext cx="6401618" cy="138755"/>
          </a:xfrm>
          <a:prstGeom prst="rect">
            <a:avLst/>
          </a:prstGeom>
          <a:solidFill>
            <a:srgbClr val="D7ED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6812B8C-FF92-3748-8E7F-F7BFE151B9A8}"/>
              </a:ext>
            </a:extLst>
          </p:cNvPr>
          <p:cNvSpPr/>
          <p:nvPr userDrawn="1"/>
        </p:nvSpPr>
        <p:spPr>
          <a:xfrm>
            <a:off x="0" y="181680"/>
            <a:ext cx="9144000" cy="5857876"/>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122363"/>
            <a:ext cx="7772400" cy="2387600"/>
          </a:xfrm>
        </p:spPr>
        <p:txBody>
          <a:bodyPr anchor="b">
            <a:normAutofit/>
          </a:bodyPr>
          <a:lstStyle>
            <a:lvl1pPr algn="ctr">
              <a:defRPr sz="4000" b="1">
                <a:solidFill>
                  <a:schemeClr val="bg1"/>
                </a:solidFill>
              </a:defRPr>
            </a:lvl1pPr>
          </a:lstStyle>
          <a:p>
            <a:r>
              <a:rPr lang="en-US"/>
              <a:t>Click to edit Master title style</a:t>
            </a:r>
          </a:p>
        </p:txBody>
      </p:sp>
      <p:sp>
        <p:nvSpPr>
          <p:cNvPr id="3" name="Subtitle 2"/>
          <p:cNvSpPr>
            <a:spLocks noGrp="1"/>
          </p:cNvSpPr>
          <p:nvPr>
            <p:ph type="subTitle" idx="1"/>
          </p:nvPr>
        </p:nvSpPr>
        <p:spPr>
          <a:xfrm>
            <a:off x="1143000" y="3848632"/>
            <a:ext cx="6858000" cy="140916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cxnSp>
        <p:nvCxnSpPr>
          <p:cNvPr id="18" name="Straight Connector 17">
            <a:extLst>
              <a:ext uri="{FF2B5EF4-FFF2-40B4-BE49-F238E27FC236}">
                <a16:creationId xmlns:a16="http://schemas.microsoft.com/office/drawing/2014/main" id="{25D46178-5067-7E45-9E9C-85314B7EB9EE}"/>
              </a:ext>
            </a:extLst>
          </p:cNvPr>
          <p:cNvCxnSpPr>
            <a:cxnSpLocks/>
          </p:cNvCxnSpPr>
          <p:nvPr userDrawn="1"/>
        </p:nvCxnSpPr>
        <p:spPr>
          <a:xfrm>
            <a:off x="3561644" y="3668008"/>
            <a:ext cx="2020711"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762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13/03/2024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45123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50212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lvl1pPr>
              <a:defRPr>
                <a:solidFill>
                  <a:srgbClr val="01719D"/>
                </a:solidFill>
              </a:defRPr>
            </a:lvl1pPr>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7161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1719D"/>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68071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78670"/>
          </a:xfrm>
        </p:spPr>
        <p:txBody>
          <a:bodyPr>
            <a:normAutofit/>
          </a:bodyPr>
          <a:lstStyle>
            <a:lvl1pPr>
              <a:defRPr sz="3600">
                <a:solidFill>
                  <a:srgbClr val="01719D"/>
                </a:solidFill>
              </a:defRPr>
            </a:lvl1pPr>
          </a:lstStyle>
          <a:p>
            <a:r>
              <a:rPr lang="en-US"/>
              <a:t>Click to edit Master title style</a:t>
            </a:r>
          </a:p>
        </p:txBody>
      </p:sp>
      <p:sp>
        <p:nvSpPr>
          <p:cNvPr id="3" name="Content Placeholder 2"/>
          <p:cNvSpPr>
            <a:spLocks noGrp="1"/>
          </p:cNvSpPr>
          <p:nvPr>
            <p:ph idx="1"/>
          </p:nvPr>
        </p:nvSpPr>
        <p:spPr>
          <a:xfrm>
            <a:off x="628650" y="1242204"/>
            <a:ext cx="7886700" cy="49347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01757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4400">
                <a:solidFill>
                  <a:srgbClr val="01719D"/>
                </a:solidFill>
              </a:defRPr>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80ACBC-9F14-7143-8C4E-1956D115DE83}" type="datetimeFigureOut">
              <a:rPr lang="en-US" smtClean="0"/>
              <a:t>13/03/2024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019177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F80ACBC-9F14-7143-8C4E-1956D115DE83}" type="datetimeFigureOut">
              <a:rPr lang="en-US" smtClean="0"/>
              <a:t>13/03/2024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18424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F80ACBC-9F14-7143-8C4E-1956D115DE83}" type="datetimeFigureOut">
              <a:rPr lang="en-US" smtClean="0"/>
              <a:t>13/03/2024</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000146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AF80ACBC-9F14-7143-8C4E-1956D115DE83}" type="datetimeFigureOut">
              <a:rPr lang="en-US" smtClean="0"/>
              <a:t>13/03/2024</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147819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0ACBC-9F14-7143-8C4E-1956D115DE83}" type="datetimeFigureOut">
              <a:rPr lang="en-US" smtClean="0"/>
              <a:t>13/03/2024</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0036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13/03/2024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29922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AF80ACBC-9F14-7143-8C4E-1956D115DE83}" type="datetimeFigureOut">
              <a:rPr lang="en-US" smtClean="0"/>
              <a:pPr/>
              <a:t>13/03/2024</a:t>
            </a:fld>
            <a:endParaRPr lang="en-US"/>
          </a:p>
        </p:txBody>
      </p:sp>
      <p:sp>
        <p:nvSpPr>
          <p:cNvPr id="11" name="Rectangle 10">
            <a:extLst>
              <a:ext uri="{FF2B5EF4-FFF2-40B4-BE49-F238E27FC236}">
                <a16:creationId xmlns:a16="http://schemas.microsoft.com/office/drawing/2014/main" id="{0D4131B3-73A5-124D-B003-267D766B3145}"/>
              </a:ext>
            </a:extLst>
          </p:cNvPr>
          <p:cNvSpPr/>
          <p:nvPr userDrawn="1"/>
        </p:nvSpPr>
        <p:spPr>
          <a:xfrm>
            <a:off x="0" y="0"/>
            <a:ext cx="6401617" cy="132588"/>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2" name="Rectangle 11">
            <a:extLst>
              <a:ext uri="{FF2B5EF4-FFF2-40B4-BE49-F238E27FC236}">
                <a16:creationId xmlns:a16="http://schemas.microsoft.com/office/drawing/2014/main" id="{A7C6DB04-4620-8146-A4A3-3E5AC48EF5FA}"/>
              </a:ext>
            </a:extLst>
          </p:cNvPr>
          <p:cNvSpPr/>
          <p:nvPr userDrawn="1"/>
        </p:nvSpPr>
        <p:spPr>
          <a:xfrm>
            <a:off x="8809383" y="-3936"/>
            <a:ext cx="334617" cy="136524"/>
          </a:xfrm>
          <a:prstGeom prst="rect">
            <a:avLst/>
          </a:prstGeom>
          <a:solidFill>
            <a:srgbClr val="E019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3" name="Rectangle 12">
            <a:extLst>
              <a:ext uri="{FF2B5EF4-FFF2-40B4-BE49-F238E27FC236}">
                <a16:creationId xmlns:a16="http://schemas.microsoft.com/office/drawing/2014/main" id="{226D3B29-0611-6247-8B10-5E9BE6965831}"/>
              </a:ext>
            </a:extLst>
          </p:cNvPr>
          <p:cNvSpPr/>
          <p:nvPr userDrawn="1"/>
        </p:nvSpPr>
        <p:spPr>
          <a:xfrm>
            <a:off x="8417614" y="-3936"/>
            <a:ext cx="334617" cy="136524"/>
          </a:xfrm>
          <a:prstGeom prst="rect">
            <a:avLst/>
          </a:prstGeom>
          <a:solidFill>
            <a:srgbClr val="EF41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4" name="Rectangle 13">
            <a:extLst>
              <a:ext uri="{FF2B5EF4-FFF2-40B4-BE49-F238E27FC236}">
                <a16:creationId xmlns:a16="http://schemas.microsoft.com/office/drawing/2014/main" id="{63008242-6FC0-CB46-B417-C45923211FA9}"/>
              </a:ext>
            </a:extLst>
          </p:cNvPr>
          <p:cNvSpPr/>
          <p:nvPr userDrawn="1"/>
        </p:nvSpPr>
        <p:spPr>
          <a:xfrm>
            <a:off x="8025845" y="-3936"/>
            <a:ext cx="334617" cy="136524"/>
          </a:xfrm>
          <a:prstGeom prst="rect">
            <a:avLst/>
          </a:prstGeom>
          <a:solidFill>
            <a:srgbClr val="F36D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5" name="Rectangle 14">
            <a:extLst>
              <a:ext uri="{FF2B5EF4-FFF2-40B4-BE49-F238E27FC236}">
                <a16:creationId xmlns:a16="http://schemas.microsoft.com/office/drawing/2014/main" id="{D47A9990-D042-3F48-8A9F-B37EA801BA61}"/>
              </a:ext>
            </a:extLst>
          </p:cNvPr>
          <p:cNvSpPr/>
          <p:nvPr userDrawn="1"/>
        </p:nvSpPr>
        <p:spPr>
          <a:xfrm>
            <a:off x="7634076" y="-3936"/>
            <a:ext cx="334617" cy="136524"/>
          </a:xfrm>
          <a:prstGeom prst="rect">
            <a:avLst/>
          </a:prstGeom>
          <a:solidFill>
            <a:srgbClr val="FDB7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6" name="Rectangle 15">
            <a:extLst>
              <a:ext uri="{FF2B5EF4-FFF2-40B4-BE49-F238E27FC236}">
                <a16:creationId xmlns:a16="http://schemas.microsoft.com/office/drawing/2014/main" id="{BC761A8B-9370-004C-A186-F9D78441A4F7}"/>
              </a:ext>
            </a:extLst>
          </p:cNvPr>
          <p:cNvSpPr/>
          <p:nvPr userDrawn="1"/>
        </p:nvSpPr>
        <p:spPr>
          <a:xfrm>
            <a:off x="7242307" y="-3936"/>
            <a:ext cx="334617" cy="136524"/>
          </a:xfrm>
          <a:prstGeom prst="rect">
            <a:avLst/>
          </a:prstGeom>
          <a:solidFill>
            <a:srgbClr val="3DA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7" name="Rectangle 16">
            <a:extLst>
              <a:ext uri="{FF2B5EF4-FFF2-40B4-BE49-F238E27FC236}">
                <a16:creationId xmlns:a16="http://schemas.microsoft.com/office/drawing/2014/main" id="{DD09A5CC-5741-DC44-A440-930BE2452F25}"/>
              </a:ext>
            </a:extLst>
          </p:cNvPr>
          <p:cNvSpPr/>
          <p:nvPr userDrawn="1"/>
        </p:nvSpPr>
        <p:spPr>
          <a:xfrm>
            <a:off x="6850538" y="-3936"/>
            <a:ext cx="334617" cy="136524"/>
          </a:xfrm>
          <a:prstGeom prst="rect">
            <a:avLst/>
          </a:prstGeom>
          <a:solidFill>
            <a:srgbClr val="03AC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8" name="Rectangle 17">
            <a:extLst>
              <a:ext uri="{FF2B5EF4-FFF2-40B4-BE49-F238E27FC236}">
                <a16:creationId xmlns:a16="http://schemas.microsoft.com/office/drawing/2014/main" id="{A150675E-C578-DB4B-8857-D5C0DC68B0E1}"/>
              </a:ext>
            </a:extLst>
          </p:cNvPr>
          <p:cNvSpPr/>
          <p:nvPr userDrawn="1"/>
        </p:nvSpPr>
        <p:spPr>
          <a:xfrm>
            <a:off x="6458769" y="-3936"/>
            <a:ext cx="334617" cy="136524"/>
          </a:xfrm>
          <a:prstGeom prst="rect">
            <a:avLst/>
          </a:prstGeom>
          <a:solidFill>
            <a:srgbClr val="0054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pic>
        <p:nvPicPr>
          <p:cNvPr id="19" name="Afbeelding 18" descr="C:\Users\hhmn\AppData\Local\Microsoft\Windows\INetCache\Content.MSO\1A665FE8.tmp"/>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96625" y="6126511"/>
            <a:ext cx="1191907" cy="686787"/>
          </a:xfrm>
          <a:prstGeom prst="rect">
            <a:avLst/>
          </a:prstGeom>
          <a:noFill/>
          <a:ln>
            <a:noFill/>
          </a:ln>
        </p:spPr>
      </p:pic>
      <p:pic>
        <p:nvPicPr>
          <p:cNvPr id="20" name="Picture 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420844" y="6186894"/>
            <a:ext cx="550625" cy="662480"/>
          </a:xfrm>
          <a:prstGeom prst="rect">
            <a:avLst/>
          </a:prstGeom>
          <a:noFill/>
          <a:ln>
            <a:noFill/>
          </a:ln>
        </p:spPr>
      </p:pic>
    </p:spTree>
    <p:extLst>
      <p:ext uri="{BB962C8B-B14F-4D97-AF65-F5344CB8AC3E}">
        <p14:creationId xmlns:p14="http://schemas.microsoft.com/office/powerpoint/2010/main" val="1694782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sz="4000" kern="1200">
          <a:solidFill>
            <a:schemeClr val="tx1"/>
          </a:solidFill>
          <a:latin typeface="+mn-lt"/>
          <a:ea typeface="+mj-ea"/>
          <a:cs typeface="Arial" panose="020B0604020202020204" pitchFamily="34" charset="0"/>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oecd.org/sdd/its/mne-platform.ht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hyperlink" Target="http://www.corpwatch.org/" TargetMode="External"/><Relationship Id="rId13" Type="http://schemas.openxmlformats.org/officeDocument/2006/relationships/hyperlink" Target="https://www.gleif.org/en/" TargetMode="External"/><Relationship Id="rId18" Type="http://schemas.openxmlformats.org/officeDocument/2006/relationships/hyperlink" Target="https://www.wikidata.org/wiki/Wikidata:Main_Page" TargetMode="External"/><Relationship Id="rId3" Type="http://schemas.openxmlformats.org/officeDocument/2006/relationships/hyperlink" Target="https://opencorporates.com/companies/nl/28071597" TargetMode="External"/><Relationship Id="rId7" Type="http://schemas.openxmlformats.org/officeDocument/2006/relationships/hyperlink" Target="https://www.openstreetmap.org/" TargetMode="External"/><Relationship Id="rId12" Type="http://schemas.openxmlformats.org/officeDocument/2006/relationships/hyperlink" Target="https://www.gdeltproject.org/" TargetMode="External"/><Relationship Id="rId17" Type="http://schemas.openxmlformats.org/officeDocument/2006/relationships/hyperlink" Target="https://www.openownership.org/en/" TargetMode="External"/><Relationship Id="rId2" Type="http://schemas.openxmlformats.org/officeDocument/2006/relationships/notesSlide" Target="../notesSlides/notesSlide6.xml"/><Relationship Id="rId16" Type="http://schemas.openxmlformats.org/officeDocument/2006/relationships/hyperlink" Target="http://webdatacommons.org/" TargetMode="External"/><Relationship Id="rId1" Type="http://schemas.openxmlformats.org/officeDocument/2006/relationships/slideLayout" Target="../slideLayouts/slideLayout3.xml"/><Relationship Id="rId6" Type="http://schemas.openxmlformats.org/officeDocument/2006/relationships/hyperlink" Target="https://commoncrawl.org/" TargetMode="External"/><Relationship Id="rId11" Type="http://schemas.openxmlformats.org/officeDocument/2006/relationships/hyperlink" Target="https://permid.org/" TargetMode="External"/><Relationship Id="rId5" Type="http://schemas.openxmlformats.org/officeDocument/2006/relationships/hyperlink" Target="https://permid.org/1-4298454609" TargetMode="External"/><Relationship Id="rId15" Type="http://schemas.openxmlformats.org/officeDocument/2006/relationships/hyperlink" Target="https://opencorporates.com/" TargetMode="External"/><Relationship Id="rId10" Type="http://schemas.openxmlformats.org/officeDocument/2006/relationships/hyperlink" Target="https://www.crunchbase.com/" TargetMode="External"/><Relationship Id="rId4" Type="http://schemas.openxmlformats.org/officeDocument/2006/relationships/hyperlink" Target="https://search.gleif.org/#/record/LUZQVYP4VS22CLWDAR65" TargetMode="External"/><Relationship Id="rId9" Type="http://schemas.openxmlformats.org/officeDocument/2006/relationships/hyperlink" Target="https://www.peopledatalabs.com/" TargetMode="External"/><Relationship Id="rId14" Type="http://schemas.openxmlformats.org/officeDocument/2006/relationships/hyperlink" Target="https://tranco-list.eu/"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dirty="0"/>
              <a:t>Regional Course on </a:t>
            </a:r>
            <a:br>
              <a:rPr lang="nl-NL" dirty="0"/>
            </a:br>
            <a:r>
              <a:rPr lang="en-US" dirty="0"/>
              <a:t>Statistical Business Registers</a:t>
            </a:r>
            <a:br>
              <a:rPr lang="nl-NL" dirty="0"/>
            </a:br>
            <a:endParaRPr lang="nl-NL" dirty="0"/>
          </a:p>
        </p:txBody>
      </p:sp>
      <p:sp>
        <p:nvSpPr>
          <p:cNvPr id="3" name="Ondertitel 2"/>
          <p:cNvSpPr>
            <a:spLocks noGrp="1"/>
          </p:cNvSpPr>
          <p:nvPr>
            <p:ph type="subTitle" idx="1"/>
          </p:nvPr>
        </p:nvSpPr>
        <p:spPr/>
        <p:txBody>
          <a:bodyPr>
            <a:normAutofit fontScale="92500" lnSpcReduction="10000"/>
          </a:bodyPr>
          <a:lstStyle/>
          <a:p>
            <a:r>
              <a:rPr lang="nl-NL" sz="2800"/>
              <a:t>Session 15:  Other developments in SBRs</a:t>
            </a:r>
            <a:endParaRPr lang="en-US" sz="2800"/>
          </a:p>
          <a:p>
            <a:r>
              <a:rPr lang="en-US"/>
              <a:t>● </a:t>
            </a:r>
            <a:r>
              <a:rPr lang="fr-FR"/>
              <a:t>UN/OECD Multinational Enterprise </a:t>
            </a:r>
            <a:br>
              <a:rPr lang="fr-FR"/>
            </a:br>
            <a:r>
              <a:rPr lang="fr-FR"/>
              <a:t>Information Platform (MEIP)</a:t>
            </a:r>
            <a:endParaRPr lang="nl-NL"/>
          </a:p>
        </p:txBody>
      </p:sp>
    </p:spTree>
    <p:extLst>
      <p:ext uri="{BB962C8B-B14F-4D97-AF65-F5344CB8AC3E}">
        <p14:creationId xmlns:p14="http://schemas.microsoft.com/office/powerpoint/2010/main" val="3865836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Digital Register</a:t>
            </a:r>
          </a:p>
          <a:p>
            <a:pPr marL="0" indent="0">
              <a:buNone/>
            </a:pPr>
            <a:r>
              <a:rPr lang="en-US" kern="100">
                <a:latin typeface="Calibri" panose="020F0502020204030204" pitchFamily="34" charset="0"/>
                <a:ea typeface="DengXian" panose="02010600030101010101" pitchFamily="2" charset="-122"/>
              </a:rPr>
              <a:t>~50,000 websites from 500 MNEs</a:t>
            </a:r>
          </a:p>
          <a:p>
            <a:pPr lvl="1"/>
            <a:r>
              <a:rPr lang="en-US" kern="100">
                <a:latin typeface="Calibri" panose="020F0502020204030204" pitchFamily="34" charset="0"/>
                <a:ea typeface="DengXian" panose="02010600030101010101" pitchFamily="2" charset="-122"/>
              </a:rPr>
              <a:t>Domain name</a:t>
            </a:r>
          </a:p>
          <a:p>
            <a:pPr lvl="1"/>
            <a:r>
              <a:rPr lang="en-US" kern="100">
                <a:latin typeface="Calibri" panose="020F0502020204030204" pitchFamily="34" charset="0"/>
                <a:ea typeface="DengXian" panose="02010600030101010101" pitchFamily="2" charset="-122"/>
              </a:rPr>
              <a:t>Location (top level domain, i.e. “.ar”, and country code)</a:t>
            </a:r>
          </a:p>
          <a:p>
            <a:pPr lvl="1"/>
            <a:r>
              <a:rPr lang="en-US" kern="100">
                <a:latin typeface="Calibri" panose="020F0502020204030204" pitchFamily="34" charset="0"/>
                <a:ea typeface="DengXian" panose="02010600030101010101" pitchFamily="2" charset="-122"/>
              </a:rPr>
              <a:t>Measures of importance</a:t>
            </a:r>
          </a:p>
          <a:p>
            <a:pPr lvl="2">
              <a:buFont typeface="Courier New" panose="02070309020205020404" pitchFamily="49" charset="0"/>
              <a:buChar char="o"/>
            </a:pPr>
            <a:r>
              <a:rPr lang="en-US" kern="100">
                <a:latin typeface="Calibri" panose="020F0502020204030204" pitchFamily="34" charset="0"/>
                <a:ea typeface="DengXian" panose="02010600030101010101" pitchFamily="2" charset="-122"/>
              </a:rPr>
              <a:t>Page rank/number of visitors</a:t>
            </a:r>
          </a:p>
          <a:p>
            <a:pPr lvl="2">
              <a:buFont typeface="Courier New" panose="02070309020205020404" pitchFamily="49" charset="0"/>
              <a:buChar char="o"/>
            </a:pPr>
            <a:r>
              <a:rPr lang="en-US" kern="100">
                <a:latin typeface="Calibri" panose="020F0502020204030204" pitchFamily="34" charset="0"/>
                <a:ea typeface="DengXian" panose="02010600030101010101" pitchFamily="2" charset="-122"/>
              </a:rPr>
              <a:t>“Harmonic centrality”</a:t>
            </a:r>
            <a:br>
              <a:rPr lang="en-US" kern="100">
                <a:latin typeface="Calibri" panose="020F0502020204030204" pitchFamily="34" charset="0"/>
                <a:ea typeface="DengXian" panose="02010600030101010101" pitchFamily="2" charset="-122"/>
              </a:rPr>
            </a:br>
            <a:endParaRPr lang="en-US" b="1" kern="100">
              <a:latin typeface="Calibri" panose="020F0502020204030204" pitchFamily="34" charset="0"/>
              <a:ea typeface="DengXian" panose="02010600030101010101" pitchFamily="2" charset="-122"/>
            </a:endParaRPr>
          </a:p>
          <a:p>
            <a:pPr lvl="1"/>
            <a:endParaRPr lang="en-US" sz="900" kern="10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624472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Digital Register</a:t>
            </a:r>
          </a:p>
          <a:p>
            <a:pPr marL="0" indent="0">
              <a:buNone/>
            </a:pPr>
            <a:br>
              <a:rPr lang="en-US" kern="100">
                <a:latin typeface="Calibri" panose="020F0502020204030204" pitchFamily="34" charset="0"/>
                <a:ea typeface="DengXian" panose="02010600030101010101" pitchFamily="2" charset="-122"/>
              </a:rPr>
            </a:br>
            <a:endParaRPr lang="en-US" b="1" kern="100">
              <a:latin typeface="Calibri" panose="020F0502020204030204" pitchFamily="34" charset="0"/>
              <a:ea typeface="DengXian" panose="02010600030101010101" pitchFamily="2" charset="-122"/>
            </a:endParaRPr>
          </a:p>
          <a:p>
            <a:pPr lvl="1"/>
            <a:endParaRPr lang="en-US" sz="900" kern="100">
              <a:effectLst/>
              <a:latin typeface="Calibri" panose="020F0502020204030204" pitchFamily="34" charset="0"/>
              <a:ea typeface="DengXian" panose="02010600030101010101" pitchFamily="2" charset="-122"/>
              <a:cs typeface="Arial" panose="020B0604020202020204" pitchFamily="34" charset="0"/>
            </a:endParaRPr>
          </a:p>
        </p:txBody>
      </p:sp>
      <p:pic>
        <p:nvPicPr>
          <p:cNvPr id="5" name="Picture 4">
            <a:extLst>
              <a:ext uri="{FF2B5EF4-FFF2-40B4-BE49-F238E27FC236}">
                <a16:creationId xmlns:a16="http://schemas.microsoft.com/office/drawing/2014/main" id="{7ABA084F-6864-D09A-0702-C39A0B730694}"/>
              </a:ext>
            </a:extLst>
          </p:cNvPr>
          <p:cNvPicPr>
            <a:picLocks noChangeAspect="1"/>
          </p:cNvPicPr>
          <p:nvPr/>
        </p:nvPicPr>
        <p:blipFill>
          <a:blip r:embed="rId3"/>
          <a:stretch>
            <a:fillRect/>
          </a:stretch>
        </p:blipFill>
        <p:spPr>
          <a:xfrm>
            <a:off x="628650" y="1817339"/>
            <a:ext cx="7531768" cy="3978750"/>
          </a:xfrm>
          <a:prstGeom prst="rect">
            <a:avLst/>
          </a:prstGeom>
        </p:spPr>
      </p:pic>
    </p:spTree>
    <p:extLst>
      <p:ext uri="{BB962C8B-B14F-4D97-AF65-F5344CB8AC3E}">
        <p14:creationId xmlns:p14="http://schemas.microsoft.com/office/powerpoint/2010/main" val="3034254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lstStyle/>
          <a:p>
            <a:pPr marL="0" indent="0">
              <a:buNone/>
            </a:pPr>
            <a:r>
              <a:rPr lang="en-US" b="1" kern="100">
                <a:latin typeface="Calibri" panose="020F0502020204030204" pitchFamily="34" charset="0"/>
                <a:ea typeface="DengXian" panose="02010600030101010101" pitchFamily="2" charset="-122"/>
              </a:rPr>
              <a:t>Media Monitor</a:t>
            </a:r>
          </a:p>
          <a:p>
            <a:pPr marL="0" indent="0">
              <a:buNone/>
            </a:pPr>
            <a:r>
              <a:rPr lang="en-US" kern="100">
                <a:latin typeface="Calibri" panose="020F0502020204030204" pitchFamily="34" charset="0"/>
                <a:ea typeface="DengXian" panose="02010600030101010101" pitchFamily="2" charset="-122"/>
              </a:rPr>
              <a:t>+ 10 million media articles</a:t>
            </a:r>
          </a:p>
          <a:p>
            <a:pPr lvl="1"/>
            <a:r>
              <a:rPr lang="en-US" kern="100">
                <a:latin typeface="Calibri" panose="020F0502020204030204" pitchFamily="34" charset="0"/>
                <a:ea typeface="DengXian" panose="02010600030101010101" pitchFamily="2" charset="-122"/>
              </a:rPr>
              <a:t>New to this release</a:t>
            </a:r>
          </a:p>
          <a:p>
            <a:pPr lvl="1"/>
            <a:r>
              <a:rPr lang="en-US" kern="100">
                <a:latin typeface="Calibri" panose="020F0502020204030204" pitchFamily="34" charset="0"/>
                <a:ea typeface="DengXian" panose="02010600030101010101" pitchFamily="2" charset="-122"/>
              </a:rPr>
              <a:t>Track major events related to MNE</a:t>
            </a:r>
          </a:p>
          <a:p>
            <a:pPr lvl="1"/>
            <a:r>
              <a:rPr lang="en-US" kern="100">
                <a:latin typeface="Calibri" panose="020F0502020204030204" pitchFamily="34" charset="0"/>
                <a:ea typeface="DengXian" panose="02010600030101010101" pitchFamily="2" charset="-122"/>
              </a:rPr>
              <a:t>Future potential for ML to assist in interpreting/organizing</a:t>
            </a:r>
          </a:p>
          <a:p>
            <a:pPr marL="0" indent="0">
              <a:buNone/>
            </a:pPr>
            <a:endParaRPr lang="en-US" sz="900" kern="10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4055405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lstStyle/>
          <a:p>
            <a:pPr marL="0" indent="0">
              <a:buNone/>
            </a:pPr>
            <a:r>
              <a:rPr lang="en-US" b="1" kern="100">
                <a:latin typeface="Calibri" panose="020F0502020204030204" pitchFamily="34" charset="0"/>
                <a:ea typeface="DengXian" panose="02010600030101010101" pitchFamily="2" charset="-122"/>
              </a:rPr>
              <a:t>Media Monitor</a:t>
            </a:r>
          </a:p>
          <a:p>
            <a:pPr marL="0" indent="0">
              <a:buNone/>
            </a:pPr>
            <a:endParaRPr lang="en-US" sz="900" kern="100">
              <a:effectLst/>
              <a:latin typeface="Calibri" panose="020F0502020204030204" pitchFamily="34" charset="0"/>
              <a:ea typeface="DengXian" panose="02010600030101010101" pitchFamily="2" charset="-122"/>
              <a:cs typeface="Arial" panose="020B0604020202020204" pitchFamily="34" charset="0"/>
            </a:endParaRPr>
          </a:p>
        </p:txBody>
      </p:sp>
      <p:pic>
        <p:nvPicPr>
          <p:cNvPr id="7" name="Picture 6">
            <a:extLst>
              <a:ext uri="{FF2B5EF4-FFF2-40B4-BE49-F238E27FC236}">
                <a16:creationId xmlns:a16="http://schemas.microsoft.com/office/drawing/2014/main" id="{C1F4D82D-BD25-10F6-E856-D84A3CAC34AD}"/>
              </a:ext>
            </a:extLst>
          </p:cNvPr>
          <p:cNvPicPr>
            <a:picLocks noChangeAspect="1"/>
          </p:cNvPicPr>
          <p:nvPr/>
        </p:nvPicPr>
        <p:blipFill>
          <a:blip r:embed="rId3"/>
          <a:stretch>
            <a:fillRect/>
          </a:stretch>
        </p:blipFill>
        <p:spPr>
          <a:xfrm>
            <a:off x="628650" y="1754006"/>
            <a:ext cx="7500026" cy="4340266"/>
          </a:xfrm>
          <a:prstGeom prst="rect">
            <a:avLst/>
          </a:prstGeom>
        </p:spPr>
      </p:pic>
    </p:spTree>
    <p:extLst>
      <p:ext uri="{BB962C8B-B14F-4D97-AF65-F5344CB8AC3E}">
        <p14:creationId xmlns:p14="http://schemas.microsoft.com/office/powerpoint/2010/main" val="3173287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lstStyle/>
          <a:p>
            <a:pPr marL="0" indent="0">
              <a:buNone/>
            </a:pPr>
            <a:r>
              <a:rPr lang="en-US" b="1" kern="100">
                <a:latin typeface="Calibri" panose="020F0502020204030204" pitchFamily="34" charset="0"/>
                <a:ea typeface="DengXian" panose="02010600030101010101" pitchFamily="2" charset="-122"/>
              </a:rPr>
              <a:t>Dashboard</a:t>
            </a:r>
          </a:p>
          <a:p>
            <a:pPr marL="0" indent="0">
              <a:buNone/>
            </a:pPr>
            <a:endParaRPr lang="en-US" sz="900" kern="100">
              <a:effectLst/>
              <a:latin typeface="Calibri" panose="020F0502020204030204" pitchFamily="34" charset="0"/>
              <a:ea typeface="DengXian" panose="02010600030101010101" pitchFamily="2" charset="-122"/>
              <a:cs typeface="Arial" panose="020B0604020202020204" pitchFamily="34" charset="0"/>
            </a:endParaRPr>
          </a:p>
        </p:txBody>
      </p:sp>
      <p:pic>
        <p:nvPicPr>
          <p:cNvPr id="5" name="Picture 4">
            <a:extLst>
              <a:ext uri="{FF2B5EF4-FFF2-40B4-BE49-F238E27FC236}">
                <a16:creationId xmlns:a16="http://schemas.microsoft.com/office/drawing/2014/main" id="{69714A79-530D-6158-31F2-E1C584F2D51D}"/>
              </a:ext>
            </a:extLst>
          </p:cNvPr>
          <p:cNvPicPr>
            <a:picLocks noChangeAspect="1"/>
          </p:cNvPicPr>
          <p:nvPr/>
        </p:nvPicPr>
        <p:blipFill>
          <a:blip r:embed="rId3"/>
          <a:stretch>
            <a:fillRect/>
          </a:stretch>
        </p:blipFill>
        <p:spPr>
          <a:xfrm>
            <a:off x="628650" y="1849490"/>
            <a:ext cx="7424928" cy="4047313"/>
          </a:xfrm>
          <a:prstGeom prst="rect">
            <a:avLst/>
          </a:prstGeom>
        </p:spPr>
      </p:pic>
    </p:spTree>
    <p:extLst>
      <p:ext uri="{BB962C8B-B14F-4D97-AF65-F5344CB8AC3E}">
        <p14:creationId xmlns:p14="http://schemas.microsoft.com/office/powerpoint/2010/main" val="3142983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lnSpcReduction="10000"/>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Next Steps</a:t>
            </a:r>
          </a:p>
          <a:p>
            <a:pPr marL="0" indent="0">
              <a:buNone/>
            </a:pPr>
            <a:r>
              <a:rPr lang="en-US" sz="2000" b="1" kern="100">
                <a:latin typeface="Calibri" panose="020F0502020204030204" pitchFamily="34" charset="0"/>
                <a:ea typeface="DengXian" panose="02010600030101010101" pitchFamily="2" charset="-122"/>
              </a:rPr>
              <a:t>Reduce resource burden </a:t>
            </a:r>
          </a:p>
          <a:p>
            <a:pPr lvl="1"/>
            <a:r>
              <a:rPr lang="en-US" sz="1600" kern="100">
                <a:latin typeface="Calibri" panose="020F0502020204030204" pitchFamily="34" charset="0"/>
                <a:ea typeface="DengXian" panose="02010600030101010101" pitchFamily="2" charset="-122"/>
              </a:rPr>
              <a:t>Auto data extraction and processing from PDFs?</a:t>
            </a:r>
          </a:p>
          <a:p>
            <a:pPr lvl="1"/>
            <a:r>
              <a:rPr lang="en-US" sz="1600" kern="100">
                <a:latin typeface="Calibri" panose="020F0502020204030204" pitchFamily="34" charset="0"/>
                <a:ea typeface="DengXian" panose="02010600030101010101" pitchFamily="2" charset="-122"/>
              </a:rPr>
              <a:t>AI tools to automate queries, i.e. is x a subsidiary of y?</a:t>
            </a:r>
          </a:p>
          <a:p>
            <a:pPr marL="0" indent="0">
              <a:buNone/>
            </a:pPr>
            <a:r>
              <a:rPr lang="en-US" sz="2000" b="1" kern="100">
                <a:latin typeface="Calibri" panose="020F0502020204030204" pitchFamily="34" charset="0"/>
                <a:ea typeface="DengXian" panose="02010600030101010101" pitchFamily="2" charset="-122"/>
              </a:rPr>
              <a:t>Widen scope</a:t>
            </a:r>
            <a:endParaRPr lang="en-US" sz="2000" b="1" kern="100">
              <a:effectLst/>
              <a:latin typeface="Calibri" panose="020F0502020204030204" pitchFamily="34" charset="0"/>
              <a:ea typeface="DengXian" panose="02010600030101010101" pitchFamily="2" charset="-122"/>
              <a:cs typeface="Arial" panose="020B0604020202020204" pitchFamily="34" charset="0"/>
            </a:endParaRPr>
          </a:p>
          <a:p>
            <a:pPr lvl="1"/>
            <a:r>
              <a:rPr lang="en-US" sz="1600" kern="100">
                <a:latin typeface="Calibri" panose="020F0502020204030204" pitchFamily="34" charset="0"/>
                <a:ea typeface="DengXian" panose="02010600030101010101" pitchFamily="2" charset="-122"/>
              </a:rPr>
              <a:t>Additional variables - employment, investment, turnover</a:t>
            </a:r>
          </a:p>
          <a:p>
            <a:pPr lvl="1"/>
            <a:r>
              <a:rPr lang="en-US" sz="1600" kern="100">
                <a:effectLst/>
                <a:latin typeface="Calibri" panose="020F0502020204030204" pitchFamily="34" charset="0"/>
                <a:ea typeface="DengXian" panose="02010600030101010101" pitchFamily="2" charset="-122"/>
                <a:cs typeface="Arial" panose="020B0604020202020204" pitchFamily="34" charset="0"/>
              </a:rPr>
              <a:t>Include more MNEs</a:t>
            </a:r>
          </a:p>
          <a:p>
            <a:pPr marL="0" indent="0">
              <a:buNone/>
            </a:pPr>
            <a:r>
              <a:rPr lang="en-US" sz="2000" b="1" kern="100">
                <a:effectLst/>
                <a:latin typeface="Calibri" panose="020F0502020204030204" pitchFamily="34" charset="0"/>
                <a:ea typeface="DengXian" panose="02010600030101010101" pitchFamily="2" charset="-122"/>
                <a:cs typeface="Arial" panose="020B0604020202020204" pitchFamily="34" charset="0"/>
              </a:rPr>
              <a:t>Improved timeliness </a:t>
            </a:r>
          </a:p>
          <a:p>
            <a:pPr marL="0" indent="0">
              <a:buNone/>
            </a:pPr>
            <a:r>
              <a:rPr lang="en-US" sz="2000" b="1" kern="100">
                <a:latin typeface="Calibri" panose="020F0502020204030204" pitchFamily="34" charset="0"/>
                <a:ea typeface="DengXian" panose="02010600030101010101" pitchFamily="2" charset="-122"/>
              </a:rPr>
              <a:t>NLP to classify news events</a:t>
            </a:r>
          </a:p>
          <a:p>
            <a:pPr marL="0" indent="0">
              <a:buNone/>
            </a:pPr>
            <a:r>
              <a:rPr lang="en-US" sz="2000" b="1" kern="100">
                <a:effectLst/>
                <a:latin typeface="Calibri" panose="020F0502020204030204" pitchFamily="34" charset="0"/>
                <a:ea typeface="DengXian" panose="02010600030101010101" pitchFamily="2" charset="-122"/>
                <a:cs typeface="Arial" panose="020B0604020202020204" pitchFamily="34" charset="0"/>
              </a:rPr>
              <a:t>Link MEIP with Global Initiative on Unique IDs</a:t>
            </a:r>
          </a:p>
          <a:p>
            <a:pPr marL="0" indent="0">
              <a:buNone/>
            </a:pPr>
            <a:r>
              <a:rPr lang="en-US" sz="2000" b="1" kern="100">
                <a:effectLst/>
                <a:latin typeface="Calibri" panose="020F0502020204030204" pitchFamily="34" charset="0"/>
                <a:ea typeface="DengXian" panose="02010600030101010101" pitchFamily="2" charset="-122"/>
                <a:cs typeface="Arial" panose="020B0604020202020204" pitchFamily="34" charset="0"/>
              </a:rPr>
              <a:t>Provide framework for users to profile other companies of interest</a:t>
            </a:r>
          </a:p>
          <a:p>
            <a:pPr lvl="1"/>
            <a:r>
              <a:rPr lang="en-US" sz="1600" kern="100">
                <a:latin typeface="Calibri" panose="020F0502020204030204" pitchFamily="34" charset="0"/>
                <a:ea typeface="DengXian" panose="02010600030101010101" pitchFamily="2" charset="-122"/>
              </a:rPr>
              <a:t>Native cloud-based database on the UN Global Platform</a:t>
            </a:r>
          </a:p>
        </p:txBody>
      </p:sp>
    </p:spTree>
    <p:extLst>
      <p:ext uri="{BB962C8B-B14F-4D97-AF65-F5344CB8AC3E}">
        <p14:creationId xmlns:p14="http://schemas.microsoft.com/office/powerpoint/2010/main" val="3515247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Questions/Discussion</a:t>
            </a:r>
            <a:endParaRPr lang="en-US" sz="3600" b="1" kern="100">
              <a:ea typeface="DengXian" panose="02010600030101010101" pitchFamily="2" charset="-122"/>
            </a:endParaRPr>
          </a:p>
          <a:p>
            <a:pPr marL="342900" indent="-342900">
              <a:buFont typeface="+mj-lt"/>
              <a:buAutoNum type="arabicPeriod"/>
            </a:pPr>
            <a:r>
              <a:rPr lang="en-US" sz="1800" b="0"/>
              <a:t>Do you think the MEIP could be a useful resource in your work?</a:t>
            </a:r>
          </a:p>
          <a:p>
            <a:pPr marL="342900" indent="-342900">
              <a:buFont typeface="+mj-lt"/>
              <a:buAutoNum type="arabicPeriod"/>
            </a:pPr>
            <a:r>
              <a:rPr lang="en-US" sz="1800"/>
              <a:t>Would it be useful to have a platform to profile other companies not in the top 500 MNEs?</a:t>
            </a:r>
            <a:endParaRPr lang="en-US" sz="1800" b="0"/>
          </a:p>
          <a:p>
            <a:pPr marL="342900" indent="-342900">
              <a:buFont typeface="+mj-lt"/>
              <a:buAutoNum type="arabicPeriod"/>
            </a:pPr>
            <a:r>
              <a:rPr lang="en-US" sz="1800" b="0"/>
              <a:t>What else would you like to see from an MNE platform?  </a:t>
            </a:r>
          </a:p>
          <a:p>
            <a:pPr marL="0" indent="0">
              <a:buNone/>
            </a:pPr>
            <a:endParaRPr lang="en-US" sz="1600" kern="100">
              <a:latin typeface="Calibri" panose="020F0502020204030204" pitchFamily="34" charset="0"/>
              <a:ea typeface="DengXian" panose="02010600030101010101" pitchFamily="2" charset="-122"/>
            </a:endParaRPr>
          </a:p>
        </p:txBody>
      </p:sp>
    </p:spTree>
    <p:extLst>
      <p:ext uri="{BB962C8B-B14F-4D97-AF65-F5344CB8AC3E}">
        <p14:creationId xmlns:p14="http://schemas.microsoft.com/office/powerpoint/2010/main" val="909871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a:bodyPr>
          <a:lstStyle/>
          <a:p>
            <a:pPr marL="0" indent="0" algn="ctr">
              <a:buNone/>
            </a:pPr>
            <a:endParaRPr lang="en-US" sz="3600" b="1" kern="100">
              <a:effectLst/>
              <a:latin typeface="Calibri" panose="020F0502020204030204" pitchFamily="34" charset="0"/>
              <a:ea typeface="DengXian" panose="02010600030101010101" pitchFamily="2" charset="-122"/>
              <a:cs typeface="Arial" panose="020B0604020202020204" pitchFamily="34" charset="0"/>
            </a:endParaRPr>
          </a:p>
          <a:p>
            <a:pPr marL="0" indent="0" algn="ctr">
              <a:buNone/>
            </a:pPr>
            <a:endParaRPr lang="en-US" sz="3600" b="1" kern="100">
              <a:effectLst/>
              <a:latin typeface="Calibri" panose="020F0502020204030204" pitchFamily="34" charset="0"/>
              <a:ea typeface="DengXian" panose="02010600030101010101" pitchFamily="2" charset="-122"/>
              <a:cs typeface="Arial" panose="020B0604020202020204" pitchFamily="34" charset="0"/>
            </a:endParaRPr>
          </a:p>
          <a:p>
            <a:pPr marL="0" indent="0" algn="ctr">
              <a:buNone/>
            </a:pPr>
            <a:r>
              <a:rPr lang="en-US" sz="3600" b="1" kern="100">
                <a:effectLst/>
                <a:latin typeface="Calibri" panose="020F0502020204030204" pitchFamily="34" charset="0"/>
                <a:ea typeface="DengXian" panose="02010600030101010101" pitchFamily="2" charset="-122"/>
                <a:cs typeface="Arial" panose="020B0604020202020204" pitchFamily="34" charset="0"/>
              </a:rPr>
              <a:t>Thank you!</a:t>
            </a:r>
            <a:endParaRPr lang="en-US" sz="3600" b="0"/>
          </a:p>
          <a:p>
            <a:pPr marL="0" indent="0">
              <a:buNone/>
            </a:pPr>
            <a:endParaRPr lang="en-US" sz="1600" kern="100">
              <a:latin typeface="Calibri" panose="020F0502020204030204" pitchFamily="34" charset="0"/>
              <a:ea typeface="DengXian" panose="02010600030101010101" pitchFamily="2" charset="-122"/>
            </a:endParaRPr>
          </a:p>
        </p:txBody>
      </p:sp>
    </p:spTree>
    <p:extLst>
      <p:ext uri="{BB962C8B-B14F-4D97-AF65-F5344CB8AC3E}">
        <p14:creationId xmlns:p14="http://schemas.microsoft.com/office/powerpoint/2010/main" val="3310110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a:xfrm>
            <a:off x="628650" y="1230173"/>
            <a:ext cx="7886700" cy="4934759"/>
          </a:xfrm>
        </p:spPr>
        <p:txBody>
          <a:bodyPr>
            <a:normAutofit/>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A joint initiative between OECD and UNSD</a:t>
            </a:r>
          </a:p>
          <a:p>
            <a:pPr marL="0" indent="0">
              <a:buNone/>
            </a:pPr>
            <a:endParaRPr lang="en-US" sz="1200" kern="100">
              <a:effectLst/>
              <a:latin typeface="Calibri" panose="020F0502020204030204" pitchFamily="34" charset="0"/>
              <a:ea typeface="DengXian" panose="02010600030101010101" pitchFamily="2" charset="-122"/>
              <a:cs typeface="Arial" panose="020B0604020202020204" pitchFamily="34" charset="0"/>
            </a:endParaRPr>
          </a:p>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Brings together previous projects:</a:t>
            </a:r>
          </a:p>
          <a:p>
            <a:pPr lvl="1"/>
            <a:r>
              <a:rPr lang="en-US" kern="100">
                <a:effectLst/>
                <a:latin typeface="Calibri" panose="020F0502020204030204" pitchFamily="34" charset="0"/>
                <a:ea typeface="DengXian" panose="02010600030101010101" pitchFamily="2" charset="-122"/>
                <a:cs typeface="Arial" panose="020B0604020202020204" pitchFamily="34" charset="0"/>
              </a:rPr>
              <a:t>Global Groups Register (GGR) from UNSD </a:t>
            </a:r>
          </a:p>
          <a:p>
            <a:pPr lvl="1"/>
            <a:r>
              <a:rPr lang="en-US" kern="100">
                <a:effectLst/>
                <a:latin typeface="Calibri" panose="020F0502020204030204" pitchFamily="34" charset="0"/>
                <a:ea typeface="DengXian" panose="02010600030101010101" pitchFamily="2" charset="-122"/>
                <a:cs typeface="Arial" panose="020B0604020202020204" pitchFamily="34" charset="0"/>
              </a:rPr>
              <a:t>Analytical Database on Individual Multinationals and Affiliates (ADIMA) from the OECD (Organisation for Economic and Co-operation and Development) </a:t>
            </a:r>
          </a:p>
          <a:p>
            <a:pPr marL="457200" lvl="1" indent="0">
              <a:buNone/>
            </a:pPr>
            <a:endParaRPr lang="en-US" sz="1400" b="1" kern="100">
              <a:latin typeface="Calibri" panose="020F0502020204030204" pitchFamily="34" charset="0"/>
              <a:ea typeface="DengXian" panose="02010600030101010101" pitchFamily="2" charset="-122"/>
            </a:endParaRPr>
          </a:p>
          <a:p>
            <a:pPr marL="0" indent="0">
              <a:buNone/>
            </a:pPr>
            <a:r>
              <a:rPr lang="en-US" b="1" kern="100">
                <a:latin typeface="Calibri" panose="020F0502020204030204" pitchFamily="34" charset="0"/>
                <a:ea typeface="DengXian" panose="02010600030101010101" pitchFamily="2" charset="-122"/>
              </a:rPr>
              <a:t>MEIP</a:t>
            </a:r>
          </a:p>
          <a:p>
            <a:pPr marL="0" indent="0">
              <a:buClr>
                <a:schemeClr val="tx1"/>
              </a:buClr>
              <a:buNone/>
            </a:pPr>
            <a:r>
              <a:rPr lang="en-US" sz="1800" kern="100">
                <a:latin typeface="Calibri" panose="020F0502020204030204" pitchFamily="34" charset="0"/>
                <a:ea typeface="DengXian" panose="02010600030101010101" pitchFamily="2" charset="-122"/>
              </a:rPr>
              <a:t>UNSD:  </a:t>
            </a:r>
            <a:r>
              <a:rPr lang="en-US" sz="1800" u="sng" kern="100">
                <a:solidFill>
                  <a:srgbClr val="0563C1"/>
                </a:solidFill>
                <a:effectLst/>
                <a:latin typeface="Calibri" panose="020F0502020204030204" pitchFamily="34" charset="0"/>
                <a:ea typeface="DengXian" panose="02010600030101010101" pitchFamily="2" charset="-122"/>
                <a:cs typeface="Arial" panose="020B0604020202020204" pitchFamily="34" charset="0"/>
              </a:rPr>
              <a:t>https://unstats.un.org/unsd/business-stat/mne-platform/</a:t>
            </a:r>
            <a:r>
              <a:rPr lang="en-US" sz="1800" kern="100">
                <a:effectLst/>
                <a:latin typeface="Calibri" panose="020F0502020204030204" pitchFamily="34" charset="0"/>
                <a:ea typeface="DengXian" panose="02010600030101010101" pitchFamily="2" charset="-122"/>
                <a:cs typeface="Arial" panose="020B0604020202020204" pitchFamily="34" charset="0"/>
              </a:rPr>
              <a:t> </a:t>
            </a:r>
          </a:p>
          <a:p>
            <a:pPr marL="0" indent="0">
              <a:buClr>
                <a:schemeClr val="tx1"/>
              </a:buClr>
              <a:buNone/>
            </a:pPr>
            <a:r>
              <a:rPr lang="en-US" sz="1800" kern="100">
                <a:latin typeface="Calibri" panose="020F0502020204030204" pitchFamily="34" charset="0"/>
                <a:ea typeface="DengXian" panose="02010600030101010101" pitchFamily="2" charset="-122"/>
              </a:rPr>
              <a:t>OECD:  </a:t>
            </a:r>
            <a:r>
              <a:rPr lang="en-US" sz="1800" u="sng" kern="100">
                <a:solidFill>
                  <a:srgbClr val="0563C1"/>
                </a:solidFill>
                <a:effectLst/>
                <a:latin typeface="Calibri" panose="020F0502020204030204" pitchFamily="34" charset="0"/>
                <a:ea typeface="DengXian" panose="02010600030101010101" pitchFamily="2" charset="-122"/>
                <a:cs typeface="Arial" panose="020B0604020202020204" pitchFamily="34" charset="0"/>
                <a:hlinkClick r:id="rId3"/>
              </a:rPr>
              <a:t>https://www.oecd.org/sdd/its/mne-platform.htm</a:t>
            </a:r>
            <a:endParaRPr lang="en-US" sz="1800" kern="100">
              <a:effectLst/>
              <a:latin typeface="Calibri" panose="020F0502020204030204" pitchFamily="34" charset="0"/>
              <a:ea typeface="DengXian" panose="02010600030101010101" pitchFamily="2" charset="-122"/>
              <a:cs typeface="Arial" panose="020B0604020202020204" pitchFamily="34" charset="0"/>
            </a:endParaRPr>
          </a:p>
          <a:p>
            <a:pPr marL="0" indent="0">
              <a:buNone/>
            </a:pPr>
            <a:endParaRPr lang="nl-NL" sz="3200" b="1" dirty="0"/>
          </a:p>
        </p:txBody>
      </p:sp>
    </p:spTree>
    <p:extLst>
      <p:ext uri="{BB962C8B-B14F-4D97-AF65-F5344CB8AC3E}">
        <p14:creationId xmlns:p14="http://schemas.microsoft.com/office/powerpoint/2010/main" val="1927599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a:bodyPr>
          <a:lstStyle/>
          <a:p>
            <a:pPr marL="0" indent="0">
              <a:buNone/>
            </a:pPr>
            <a:r>
              <a:rPr lang="en-US" b="1" kern="100">
                <a:latin typeface="Calibri" panose="020F0502020204030204" pitchFamily="34" charset="0"/>
                <a:ea typeface="DengXian" panose="02010600030101010101" pitchFamily="2" charset="-122"/>
              </a:rPr>
              <a:t>Why have an MNE information platform?</a:t>
            </a:r>
          </a:p>
          <a:p>
            <a:r>
              <a:rPr lang="en-US" sz="2000" kern="100">
                <a:effectLst/>
                <a:latin typeface="Calibri" panose="020F0502020204030204" pitchFamily="34" charset="0"/>
                <a:ea typeface="DengXian" panose="02010600030101010101" pitchFamily="2" charset="-122"/>
                <a:cs typeface="Arial" panose="020B0604020202020204" pitchFamily="34" charset="0"/>
              </a:rPr>
              <a:t>SBRs naturally focus first on the largest enterprises </a:t>
            </a:r>
          </a:p>
          <a:p>
            <a:r>
              <a:rPr lang="en-US" sz="2000" kern="100">
                <a:effectLst/>
                <a:latin typeface="Calibri" panose="020F0502020204030204" pitchFamily="34" charset="0"/>
                <a:ea typeface="DengXian" panose="02010600030101010101" pitchFamily="2" charset="-122"/>
                <a:cs typeface="Arial" panose="020B0604020202020204" pitchFamily="34" charset="0"/>
              </a:rPr>
              <a:t>MNEs have been at the forefront of changes in the global economy</a:t>
            </a:r>
          </a:p>
          <a:p>
            <a:r>
              <a:rPr lang="en-US" sz="2000" kern="100">
                <a:latin typeface="Calibri" panose="020F0502020204030204" pitchFamily="34" charset="0"/>
                <a:ea typeface="DengXian" panose="02010600030101010101" pitchFamily="2" charset="-122"/>
              </a:rPr>
              <a:t>Understanding their structure and behavior fundamental to consistency in global statistics / can help resolve discrepancies in trade data</a:t>
            </a:r>
          </a:p>
          <a:p>
            <a:r>
              <a:rPr lang="en-US" sz="2000" kern="100">
                <a:effectLst/>
                <a:latin typeface="Calibri" panose="020F0502020204030204" pitchFamily="34" charset="0"/>
                <a:ea typeface="DengXian" panose="02010600030101010101" pitchFamily="2" charset="-122"/>
                <a:cs typeface="Arial" panose="020B0604020202020204" pitchFamily="34" charset="0"/>
              </a:rPr>
              <a:t>Facilitates analysis of globalization’s impact on global value chains (GVCs)</a:t>
            </a:r>
          </a:p>
          <a:p>
            <a:r>
              <a:rPr lang="en-US" sz="2000" kern="100">
                <a:effectLst/>
                <a:latin typeface="Calibri" panose="020F0502020204030204" pitchFamily="34" charset="0"/>
                <a:ea typeface="DengXian" panose="02010600030101010101" pitchFamily="2" charset="-122"/>
                <a:cs typeface="Arial" panose="020B0604020202020204" pitchFamily="34" charset="0"/>
              </a:rPr>
              <a:t>Provides transparency to the public</a:t>
            </a:r>
          </a:p>
          <a:p>
            <a:pPr marL="0" indent="0">
              <a:buNone/>
            </a:pPr>
            <a:endParaRPr lang="en-US" sz="2000" kern="10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4051827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Methodology</a:t>
            </a:r>
          </a:p>
          <a:p>
            <a:pPr marL="0" indent="0">
              <a:spcBef>
                <a:spcPts val="0"/>
              </a:spcBef>
              <a:buNone/>
            </a:pPr>
            <a:endParaRPr lang="en-US" sz="2000" kern="100">
              <a:effectLst/>
              <a:latin typeface="Calibri" panose="020F0502020204030204" pitchFamily="34" charset="0"/>
              <a:ea typeface="DengXian" panose="02010600030101010101" pitchFamily="2" charset="-122"/>
              <a:cs typeface="Arial" panose="020B0604020202020204" pitchFamily="34" charset="0"/>
            </a:endParaRPr>
          </a:p>
          <a:p>
            <a:pPr>
              <a:spcBef>
                <a:spcPts val="0"/>
              </a:spcBef>
            </a:pPr>
            <a:r>
              <a:rPr lang="en-US" sz="2000" kern="100">
                <a:effectLst/>
                <a:latin typeface="Calibri" panose="020F0502020204030204" pitchFamily="34" charset="0"/>
                <a:ea typeface="DengXian" panose="02010600030101010101" pitchFamily="2" charset="-122"/>
                <a:cs typeface="Arial" panose="020B0604020202020204" pitchFamily="34" charset="0"/>
              </a:rPr>
              <a:t>Developed from a number of timely, publicly available data sources</a:t>
            </a:r>
          </a:p>
          <a:p>
            <a:pPr>
              <a:spcBef>
                <a:spcPts val="0"/>
              </a:spcBef>
            </a:pPr>
            <a:endParaRPr lang="en-US" sz="2000" kern="100">
              <a:latin typeface="Calibri" panose="020F0502020204030204" pitchFamily="34" charset="0"/>
              <a:ea typeface="DengXian" panose="02010600030101010101" pitchFamily="2" charset="-122"/>
            </a:endParaRPr>
          </a:p>
          <a:p>
            <a:pPr>
              <a:spcBef>
                <a:spcPts val="0"/>
              </a:spcBef>
            </a:pPr>
            <a:r>
              <a:rPr lang="en-US" sz="2000" kern="100">
                <a:effectLst/>
                <a:latin typeface="Calibri" panose="020F0502020204030204" pitchFamily="34" charset="0"/>
                <a:ea typeface="DengXian" panose="02010600030101010101" pitchFamily="2" charset="-122"/>
                <a:cs typeface="Arial" panose="020B0604020202020204" pitchFamily="34" charset="0"/>
              </a:rPr>
              <a:t>Platform combines traditional (i.e. annual reports) and alternative (i.e. webpage metdata) sources</a:t>
            </a:r>
          </a:p>
          <a:p>
            <a:pPr>
              <a:spcBef>
                <a:spcPts val="0"/>
              </a:spcBef>
            </a:pPr>
            <a:endParaRPr lang="en-US" sz="2000" kern="100">
              <a:latin typeface="Calibri" panose="020F0502020204030204" pitchFamily="34" charset="0"/>
              <a:ea typeface="DengXian" panose="02010600030101010101" pitchFamily="2" charset="-122"/>
            </a:endParaRPr>
          </a:p>
          <a:p>
            <a:pPr>
              <a:spcBef>
                <a:spcPts val="0"/>
              </a:spcBef>
            </a:pPr>
            <a:r>
              <a:rPr lang="en-US" sz="2000" kern="100">
                <a:effectLst/>
                <a:latin typeface="Calibri" panose="020F0502020204030204" pitchFamily="34" charset="0"/>
                <a:ea typeface="DengXian" panose="02010600030101010101" pitchFamily="2" charset="-122"/>
                <a:cs typeface="Arial" panose="020B0604020202020204" pitchFamily="34" charset="0"/>
              </a:rPr>
              <a:t>Includes review of websites, social media profiles, apps</a:t>
            </a:r>
          </a:p>
          <a:p>
            <a:pPr>
              <a:spcBef>
                <a:spcPts val="0"/>
              </a:spcBef>
            </a:pPr>
            <a:endParaRPr lang="en-US" sz="2000" kern="100">
              <a:latin typeface="Calibri" panose="020F0502020204030204" pitchFamily="34" charset="0"/>
              <a:ea typeface="DengXian" panose="02010600030101010101" pitchFamily="2" charset="-122"/>
            </a:endParaRPr>
          </a:p>
          <a:p>
            <a:pPr>
              <a:spcBef>
                <a:spcPts val="0"/>
              </a:spcBef>
            </a:pPr>
            <a:r>
              <a:rPr lang="en-US" sz="2000" kern="100">
                <a:effectLst/>
                <a:latin typeface="Calibri" panose="020F0502020204030204" pitchFamily="34" charset="0"/>
                <a:ea typeface="DengXian" panose="02010600030101010101" pitchFamily="2" charset="-122"/>
                <a:cs typeface="Arial" panose="020B0604020202020204" pitchFamily="34" charset="0"/>
              </a:rPr>
              <a:t>Advanced data techniques to match records (i.e. fuzzy matching)</a:t>
            </a:r>
          </a:p>
          <a:p>
            <a:pPr marL="0" indent="0">
              <a:spcBef>
                <a:spcPts val="0"/>
              </a:spcBef>
              <a:buNone/>
            </a:pPr>
            <a:endParaRPr lang="en-US" sz="2000" kern="100">
              <a:latin typeface="Calibri" panose="020F0502020204030204" pitchFamily="34" charset="0"/>
              <a:ea typeface="DengXian" panose="02010600030101010101" pitchFamily="2" charset="-122"/>
            </a:endParaRPr>
          </a:p>
          <a:p>
            <a:pPr>
              <a:spcBef>
                <a:spcPts val="0"/>
              </a:spcBef>
            </a:pPr>
            <a:r>
              <a:rPr lang="en-US" sz="2000" kern="100">
                <a:effectLst/>
                <a:latin typeface="Calibri" panose="020F0502020204030204" pitchFamily="34" charset="0"/>
                <a:ea typeface="DengXian" panose="02010600030101010101" pitchFamily="2" charset="-122"/>
                <a:cs typeface="Arial" panose="020B0604020202020204" pitchFamily="34" charset="0"/>
              </a:rPr>
              <a:t>Freely available to the public</a:t>
            </a:r>
          </a:p>
        </p:txBody>
      </p:sp>
    </p:spTree>
    <p:extLst>
      <p:ext uri="{BB962C8B-B14F-4D97-AF65-F5344CB8AC3E}">
        <p14:creationId xmlns:p14="http://schemas.microsoft.com/office/powerpoint/2010/main" val="2623153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Methodology</a:t>
            </a:r>
          </a:p>
          <a:p>
            <a:pPr marL="0" indent="0">
              <a:spcBef>
                <a:spcPts val="0"/>
              </a:spcBef>
              <a:buNone/>
            </a:pPr>
            <a:endParaRPr lang="en-US" sz="2000" kern="100">
              <a:latin typeface="Calibri" panose="020F0502020204030204" pitchFamily="34" charset="0"/>
              <a:ea typeface="DengXian" panose="02010600030101010101" pitchFamily="2" charset="-122"/>
            </a:endParaRPr>
          </a:p>
          <a:p>
            <a:pPr marL="0" indent="0">
              <a:spcBef>
                <a:spcPts val="0"/>
              </a:spcBef>
              <a:buNone/>
            </a:pPr>
            <a:r>
              <a:rPr lang="en-US" sz="2000" kern="100">
                <a:effectLst/>
                <a:latin typeface="Calibri" panose="020F0502020204030204" pitchFamily="34" charset="0"/>
                <a:ea typeface="DengXian" panose="02010600030101010101" pitchFamily="2" charset="-122"/>
                <a:cs typeface="Arial" panose="020B0604020202020204" pitchFamily="34" charset="0"/>
              </a:rPr>
              <a:t>More on “fuzzy” or “approximate string matching”</a:t>
            </a:r>
          </a:p>
          <a:p>
            <a:pPr>
              <a:spcBef>
                <a:spcPts val="0"/>
              </a:spcBef>
            </a:pPr>
            <a:endParaRPr lang="en-US" sz="2000" kern="100">
              <a:latin typeface="Calibri" panose="020F0502020204030204" pitchFamily="34" charset="0"/>
              <a:ea typeface="DengXian" panose="02010600030101010101" pitchFamily="2" charset="-122"/>
            </a:endParaRPr>
          </a:p>
          <a:p>
            <a:pPr>
              <a:spcBef>
                <a:spcPts val="0"/>
              </a:spcBef>
            </a:pPr>
            <a:endParaRPr lang="en-US" sz="2000" kern="100">
              <a:effectLst/>
              <a:latin typeface="Calibri" panose="020F0502020204030204" pitchFamily="34" charset="0"/>
              <a:ea typeface="DengXian" panose="02010600030101010101" pitchFamily="2" charset="-122"/>
              <a:cs typeface="Arial" panose="020B0604020202020204" pitchFamily="34" charset="0"/>
            </a:endParaRPr>
          </a:p>
        </p:txBody>
      </p:sp>
      <p:pic>
        <p:nvPicPr>
          <p:cNvPr id="5" name="Picture 4">
            <a:extLst>
              <a:ext uri="{FF2B5EF4-FFF2-40B4-BE49-F238E27FC236}">
                <a16:creationId xmlns:a16="http://schemas.microsoft.com/office/drawing/2014/main" id="{5ECF729F-AEBA-83AF-B96D-318DEC0F3CA2}"/>
              </a:ext>
            </a:extLst>
          </p:cNvPr>
          <p:cNvPicPr>
            <a:picLocks noChangeAspect="1"/>
          </p:cNvPicPr>
          <p:nvPr/>
        </p:nvPicPr>
        <p:blipFill>
          <a:blip r:embed="rId3"/>
          <a:stretch>
            <a:fillRect/>
          </a:stretch>
        </p:blipFill>
        <p:spPr>
          <a:xfrm>
            <a:off x="1928812" y="2586037"/>
            <a:ext cx="5286375" cy="1685925"/>
          </a:xfrm>
          <a:prstGeom prst="rect">
            <a:avLst/>
          </a:prstGeom>
        </p:spPr>
      </p:pic>
      <p:pic>
        <p:nvPicPr>
          <p:cNvPr id="7" name="Picture 6">
            <a:extLst>
              <a:ext uri="{FF2B5EF4-FFF2-40B4-BE49-F238E27FC236}">
                <a16:creationId xmlns:a16="http://schemas.microsoft.com/office/drawing/2014/main" id="{2DBD9F32-8FDC-2B6A-F6DF-61E558E6E67D}"/>
              </a:ext>
            </a:extLst>
          </p:cNvPr>
          <p:cNvPicPr>
            <a:picLocks noChangeAspect="1"/>
          </p:cNvPicPr>
          <p:nvPr/>
        </p:nvPicPr>
        <p:blipFill>
          <a:blip r:embed="rId4"/>
          <a:stretch>
            <a:fillRect/>
          </a:stretch>
        </p:blipFill>
        <p:spPr>
          <a:xfrm>
            <a:off x="1760370" y="4271962"/>
            <a:ext cx="5286375" cy="1857375"/>
          </a:xfrm>
          <a:prstGeom prst="rect">
            <a:avLst/>
          </a:prstGeom>
        </p:spPr>
      </p:pic>
    </p:spTree>
    <p:extLst>
      <p:ext uri="{BB962C8B-B14F-4D97-AF65-F5344CB8AC3E}">
        <p14:creationId xmlns:p14="http://schemas.microsoft.com/office/powerpoint/2010/main" val="4210046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a:xfrm>
            <a:off x="628650" y="1242205"/>
            <a:ext cx="7886700" cy="3392857"/>
          </a:xfrm>
        </p:spPr>
        <p:txBody>
          <a:bodyPr>
            <a:normAutofit fontScale="85000" lnSpcReduction="20000"/>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Sources</a:t>
            </a:r>
          </a:p>
          <a:p>
            <a:pPr marL="0" indent="0">
              <a:spcBef>
                <a:spcPts val="0"/>
              </a:spcBef>
              <a:buNone/>
            </a:pPr>
            <a:endParaRPr lang="en-US" sz="2000" kern="100">
              <a:effectLst/>
              <a:latin typeface="Calibri" panose="020F0502020204030204" pitchFamily="34" charset="0"/>
              <a:ea typeface="DengXian" panose="02010600030101010101" pitchFamily="2" charset="-122"/>
              <a:cs typeface="Arial" panose="020B0604020202020204" pitchFamily="34" charset="0"/>
            </a:endParaRPr>
          </a:p>
          <a:p>
            <a:pPr>
              <a:spcBef>
                <a:spcPts val="0"/>
              </a:spcBef>
            </a:pPr>
            <a:r>
              <a:rPr lang="en-US" sz="2000" b="1" kern="100">
                <a:effectLst/>
                <a:latin typeface="Calibri" panose="020F0502020204030204" pitchFamily="34" charset="0"/>
                <a:ea typeface="DengXian" panose="02010600030101010101" pitchFamily="2" charset="-122"/>
                <a:cs typeface="Arial" panose="020B0604020202020204" pitchFamily="34" charset="0"/>
              </a:rPr>
              <a:t>OpenCorporates</a:t>
            </a:r>
          </a:p>
          <a:p>
            <a:pPr marL="457200" lvl="1" indent="0">
              <a:spcBef>
                <a:spcPts val="0"/>
              </a:spcBef>
              <a:buNone/>
            </a:pPr>
            <a:r>
              <a:rPr lang="en-US" sz="1900" kern="100">
                <a:latin typeface="Calibri" panose="020F0502020204030204" pitchFamily="34" charset="0"/>
                <a:ea typeface="DengXian" panose="02010600030101010101" pitchFamily="2" charset="-122"/>
              </a:rPr>
              <a:t>Combines information from various business registers</a:t>
            </a:r>
            <a:endParaRPr lang="en-US" sz="1900" kern="100">
              <a:effectLst/>
              <a:latin typeface="Calibri" panose="020F0502020204030204" pitchFamily="34" charset="0"/>
              <a:ea typeface="DengXian" panose="02010600030101010101" pitchFamily="2" charset="-122"/>
              <a:cs typeface="Arial" panose="020B0604020202020204" pitchFamily="34" charset="0"/>
            </a:endParaRPr>
          </a:p>
          <a:p>
            <a:pPr marL="457200" lvl="1" indent="0">
              <a:spcBef>
                <a:spcPts val="0"/>
              </a:spcBef>
              <a:buNone/>
            </a:pPr>
            <a:r>
              <a:rPr lang="en-US" sz="1900" kern="100">
                <a:effectLst/>
                <a:latin typeface="Calibri" panose="020F0502020204030204" pitchFamily="34" charset="0"/>
                <a:ea typeface="DengXian" panose="02010600030101010101" pitchFamily="2" charset="-122"/>
                <a:cs typeface="Arial" panose="020B0604020202020204" pitchFamily="34" charset="0"/>
              </a:rPr>
              <a:t>Example:  </a:t>
            </a:r>
            <a:r>
              <a:rPr lang="en-US" sz="1900" kern="100">
                <a:effectLst/>
                <a:latin typeface="Calibri" panose="020F0502020204030204" pitchFamily="34" charset="0"/>
                <a:ea typeface="DengXian" panose="02010600030101010101" pitchFamily="2" charset="-122"/>
                <a:cs typeface="Arial" panose="020B0604020202020204" pitchFamily="34" charset="0"/>
                <a:hlinkClick r:id="rId3"/>
              </a:rPr>
              <a:t>https://opencorporates.com/companies/nl/28071597</a:t>
            </a:r>
            <a:r>
              <a:rPr lang="en-US" sz="1900" kern="100">
                <a:effectLst/>
                <a:latin typeface="Calibri" panose="020F0502020204030204" pitchFamily="34" charset="0"/>
                <a:ea typeface="DengXian" panose="02010600030101010101" pitchFamily="2" charset="-122"/>
                <a:cs typeface="Arial" panose="020B0604020202020204" pitchFamily="34" charset="0"/>
              </a:rPr>
              <a:t> </a:t>
            </a:r>
          </a:p>
          <a:p>
            <a:pPr>
              <a:spcBef>
                <a:spcPts val="0"/>
              </a:spcBef>
            </a:pPr>
            <a:endParaRPr lang="en-US" sz="2000" kern="100">
              <a:latin typeface="Calibri" panose="020F0502020204030204" pitchFamily="34" charset="0"/>
              <a:ea typeface="DengXian" panose="02010600030101010101" pitchFamily="2" charset="-122"/>
            </a:endParaRPr>
          </a:p>
          <a:p>
            <a:pPr>
              <a:spcBef>
                <a:spcPts val="0"/>
              </a:spcBef>
            </a:pPr>
            <a:r>
              <a:rPr lang="en-US" sz="2000" b="1" kern="100">
                <a:latin typeface="Calibri" panose="020F0502020204030204" pitchFamily="34" charset="0"/>
                <a:ea typeface="DengXian" panose="02010600030101010101" pitchFamily="2" charset="-122"/>
              </a:rPr>
              <a:t>Legal Entity Identifier</a:t>
            </a:r>
          </a:p>
          <a:p>
            <a:pPr marL="457200" lvl="1" indent="0">
              <a:spcBef>
                <a:spcPts val="0"/>
              </a:spcBef>
              <a:buNone/>
            </a:pPr>
            <a:r>
              <a:rPr lang="en-US" sz="1900" kern="100">
                <a:latin typeface="Calibri" panose="020F0502020204030204" pitchFamily="34" charset="0"/>
                <a:ea typeface="DengXian" panose="02010600030101010101" pitchFamily="2" charset="-122"/>
              </a:rPr>
              <a:t>Example:  </a:t>
            </a:r>
            <a:r>
              <a:rPr lang="en-US" sz="1900" kern="100">
                <a:latin typeface="Calibri" panose="020F0502020204030204" pitchFamily="34" charset="0"/>
                <a:ea typeface="DengXian" panose="02010600030101010101" pitchFamily="2" charset="-122"/>
                <a:hlinkClick r:id="rId4"/>
              </a:rPr>
              <a:t>https://search.gleif.org/#/record/LUZQVYP4VS22CLWDAR65</a:t>
            </a:r>
            <a:r>
              <a:rPr lang="en-US" sz="1900" kern="100">
                <a:latin typeface="Calibri" panose="020F0502020204030204" pitchFamily="34" charset="0"/>
                <a:ea typeface="DengXian" panose="02010600030101010101" pitchFamily="2" charset="-122"/>
              </a:rPr>
              <a:t> </a:t>
            </a:r>
          </a:p>
          <a:p>
            <a:pPr>
              <a:spcBef>
                <a:spcPts val="0"/>
              </a:spcBef>
            </a:pPr>
            <a:endParaRPr lang="en-US" sz="2000" kern="100">
              <a:effectLst/>
              <a:latin typeface="Calibri" panose="020F0502020204030204" pitchFamily="34" charset="0"/>
              <a:ea typeface="DengXian" panose="02010600030101010101" pitchFamily="2" charset="-122"/>
              <a:cs typeface="Arial" panose="020B0604020202020204" pitchFamily="34" charset="0"/>
            </a:endParaRPr>
          </a:p>
          <a:p>
            <a:pPr>
              <a:spcBef>
                <a:spcPts val="0"/>
              </a:spcBef>
            </a:pPr>
            <a:r>
              <a:rPr lang="en-US" sz="2000" b="1" kern="100">
                <a:latin typeface="Calibri" panose="020F0502020204030204" pitchFamily="34" charset="0"/>
                <a:ea typeface="DengXian" panose="02010600030101010101" pitchFamily="2" charset="-122"/>
              </a:rPr>
              <a:t>PermID</a:t>
            </a:r>
          </a:p>
          <a:p>
            <a:pPr marL="457200" lvl="1" indent="0">
              <a:spcBef>
                <a:spcPts val="0"/>
              </a:spcBef>
              <a:buNone/>
            </a:pPr>
            <a:r>
              <a:rPr lang="en-US" sz="1900" kern="100">
                <a:effectLst/>
                <a:latin typeface="Calibri" panose="020F0502020204030204" pitchFamily="34" charset="0"/>
                <a:ea typeface="DengXian" panose="02010600030101010101" pitchFamily="2" charset="-122"/>
                <a:cs typeface="Arial" panose="020B0604020202020204" pitchFamily="34" charset="0"/>
              </a:rPr>
              <a:t>Example:  </a:t>
            </a:r>
            <a:r>
              <a:rPr lang="en-US" sz="1900" kern="100">
                <a:effectLst/>
                <a:latin typeface="Calibri" panose="020F0502020204030204" pitchFamily="34" charset="0"/>
                <a:ea typeface="DengXian" panose="02010600030101010101" pitchFamily="2" charset="-122"/>
                <a:cs typeface="Arial" panose="020B0604020202020204" pitchFamily="34" charset="0"/>
                <a:hlinkClick r:id="rId5"/>
              </a:rPr>
              <a:t>https://permid.org/1-4298454609</a:t>
            </a:r>
            <a:endParaRPr lang="en-US" sz="1900" kern="100">
              <a:effectLst/>
              <a:latin typeface="Calibri" panose="020F0502020204030204" pitchFamily="34" charset="0"/>
              <a:ea typeface="DengXian" panose="02010600030101010101" pitchFamily="2" charset="-122"/>
              <a:cs typeface="Arial" panose="020B0604020202020204" pitchFamily="34" charset="0"/>
            </a:endParaRPr>
          </a:p>
          <a:p>
            <a:pPr marL="457200" lvl="1" indent="0">
              <a:spcBef>
                <a:spcPts val="0"/>
              </a:spcBef>
              <a:buNone/>
            </a:pPr>
            <a:endParaRPr lang="en-US" sz="1800" kern="100">
              <a:latin typeface="Calibri" panose="020F0502020204030204" pitchFamily="34" charset="0"/>
              <a:ea typeface="DengXian" panose="02010600030101010101" pitchFamily="2" charset="-122"/>
            </a:endParaRPr>
          </a:p>
          <a:p>
            <a:pPr marL="457200" lvl="1" indent="0">
              <a:spcBef>
                <a:spcPts val="0"/>
              </a:spcBef>
              <a:buNone/>
            </a:pPr>
            <a:r>
              <a:rPr lang="en-US" sz="1800" kern="100">
                <a:effectLst/>
                <a:latin typeface="Calibri" panose="020F0502020204030204" pitchFamily="34" charset="0"/>
                <a:ea typeface="DengXian" panose="02010600030101010101" pitchFamily="2" charset="-122"/>
                <a:cs typeface="Arial" panose="020B0604020202020204" pitchFamily="34" charset="0"/>
              </a:rPr>
              <a:t> </a:t>
            </a:r>
          </a:p>
        </p:txBody>
      </p:sp>
      <p:sp>
        <p:nvSpPr>
          <p:cNvPr id="4" name="TextBox 3">
            <a:extLst>
              <a:ext uri="{FF2B5EF4-FFF2-40B4-BE49-F238E27FC236}">
                <a16:creationId xmlns:a16="http://schemas.microsoft.com/office/drawing/2014/main" id="{76A4225A-45CB-003A-E22A-DDB7212A5748}"/>
              </a:ext>
            </a:extLst>
          </p:cNvPr>
          <p:cNvSpPr txBox="1"/>
          <p:nvPr/>
        </p:nvSpPr>
        <p:spPr>
          <a:xfrm>
            <a:off x="861847" y="4477407"/>
            <a:ext cx="6096001" cy="1600438"/>
          </a:xfrm>
          <a:prstGeom prst="rect">
            <a:avLst/>
          </a:prstGeom>
          <a:noFill/>
        </p:spPr>
        <p:txBody>
          <a:bodyPr wrap="square" numCol="2" rtlCol="0">
            <a:spAutoFit/>
          </a:bodyPr>
          <a:lstStyle/>
          <a:p>
            <a:r>
              <a:rPr lang="en-US" sz="1600" b="0" i="0" u="sng">
                <a:solidFill>
                  <a:srgbClr val="2973BD"/>
                </a:solidFill>
                <a:effectLst/>
                <a:hlinkClick r:id="rId6"/>
              </a:rPr>
              <a:t>CommonCrawl</a:t>
            </a:r>
            <a:br>
              <a:rPr lang="en-US" sz="1600" b="0" i="0" u="sng">
                <a:solidFill>
                  <a:srgbClr val="2973BD"/>
                </a:solidFill>
                <a:effectLst/>
                <a:hlinkClick r:id="rId6"/>
              </a:rPr>
            </a:br>
            <a:r>
              <a:rPr lang="en-US" sz="1600" b="0" i="0" u="sng">
                <a:solidFill>
                  <a:srgbClr val="2973BD"/>
                </a:solidFill>
                <a:effectLst/>
                <a:hlinkClick r:id="rId7"/>
              </a:rPr>
              <a:t>OpenStreetMap</a:t>
            </a:r>
            <a:br>
              <a:rPr lang="en-US" sz="1600" b="0" i="0" u="sng">
                <a:solidFill>
                  <a:srgbClr val="2973BD"/>
                </a:solidFill>
                <a:effectLst/>
                <a:hlinkClick r:id="rId7"/>
              </a:rPr>
            </a:br>
            <a:r>
              <a:rPr lang="en-US" sz="1600" b="0" i="0" u="sng">
                <a:solidFill>
                  <a:srgbClr val="2973BD"/>
                </a:solidFill>
                <a:effectLst/>
                <a:hlinkClick r:id="rId8"/>
              </a:rPr>
              <a:t>CorpWatch</a:t>
            </a:r>
            <a:br>
              <a:rPr lang="en-US" sz="1600" b="0" i="0" u="sng">
                <a:solidFill>
                  <a:srgbClr val="2973BD"/>
                </a:solidFill>
                <a:effectLst/>
                <a:hlinkClick r:id="rId8"/>
              </a:rPr>
            </a:br>
            <a:r>
              <a:rPr lang="en-US" sz="1600" b="0" i="0" u="sng">
                <a:solidFill>
                  <a:srgbClr val="2973BD"/>
                </a:solidFill>
                <a:effectLst/>
                <a:hlinkClick r:id="rId9"/>
              </a:rPr>
              <a:t>PeopleDataLabs</a:t>
            </a:r>
            <a:br>
              <a:rPr lang="en-US" sz="1600" b="0" i="0" u="sng">
                <a:solidFill>
                  <a:srgbClr val="2973BD"/>
                </a:solidFill>
                <a:effectLst/>
                <a:hlinkClick r:id="rId9"/>
              </a:rPr>
            </a:br>
            <a:r>
              <a:rPr lang="en-US" sz="1600" b="0" i="0" u="sng">
                <a:solidFill>
                  <a:srgbClr val="2973BD"/>
                </a:solidFill>
                <a:effectLst/>
                <a:hlinkClick r:id="rId10"/>
              </a:rPr>
              <a:t>Crunchbase</a:t>
            </a:r>
            <a:br>
              <a:rPr lang="en-US" sz="1600" b="0" i="0" u="sng">
                <a:solidFill>
                  <a:srgbClr val="2973BD"/>
                </a:solidFill>
                <a:effectLst/>
                <a:hlinkClick r:id="rId11"/>
              </a:rPr>
            </a:br>
            <a:r>
              <a:rPr lang="en-US" sz="1600" b="0" i="0" u="sng">
                <a:solidFill>
                  <a:srgbClr val="2973BD"/>
                </a:solidFill>
                <a:effectLst/>
                <a:hlinkClick r:id="rId12"/>
              </a:rPr>
              <a:t>GDELT</a:t>
            </a:r>
            <a:br>
              <a:rPr lang="en-US" sz="1600" b="0" i="0" u="sng">
                <a:solidFill>
                  <a:srgbClr val="2973BD"/>
                </a:solidFill>
                <a:effectLst/>
                <a:hlinkClick r:id="rId12"/>
              </a:rPr>
            </a:br>
            <a:r>
              <a:rPr lang="en-US" sz="1600" u="sng">
                <a:solidFill>
                  <a:srgbClr val="2973BD"/>
                </a:solidFill>
              </a:rPr>
              <a:t>Sectigo (crt.sh)</a:t>
            </a:r>
            <a:br>
              <a:rPr lang="en-US" sz="1600" b="0" i="0" u="sng">
                <a:solidFill>
                  <a:srgbClr val="2973BD"/>
                </a:solidFill>
                <a:effectLst/>
                <a:hlinkClick r:id="rId13"/>
              </a:rPr>
            </a:br>
            <a:r>
              <a:rPr lang="en-US" sz="1600" b="0" i="0" u="sng">
                <a:solidFill>
                  <a:srgbClr val="2973BD"/>
                </a:solidFill>
                <a:effectLst/>
                <a:hlinkClick r:id="rId14"/>
              </a:rPr>
              <a:t>Tranco</a:t>
            </a:r>
            <a:br>
              <a:rPr lang="en-US" sz="1600" b="0" i="0" u="sng">
                <a:solidFill>
                  <a:srgbClr val="2973BD"/>
                </a:solidFill>
                <a:effectLst/>
                <a:hlinkClick r:id="rId15"/>
              </a:rPr>
            </a:br>
            <a:r>
              <a:rPr lang="en-US" sz="1600" b="0" i="0" u="sng">
                <a:solidFill>
                  <a:srgbClr val="2973BD"/>
                </a:solidFill>
                <a:effectLst/>
                <a:hlinkClick r:id="rId16"/>
              </a:rPr>
              <a:t>WebDataCommons</a:t>
            </a:r>
            <a:br>
              <a:rPr lang="en-US" sz="1600" b="0" i="0" u="sng">
                <a:solidFill>
                  <a:srgbClr val="2973BD"/>
                </a:solidFill>
                <a:effectLst/>
                <a:hlinkClick r:id="rId16"/>
              </a:rPr>
            </a:br>
            <a:r>
              <a:rPr lang="en-US" sz="1600" b="0" i="0" u="sng">
                <a:solidFill>
                  <a:srgbClr val="2973BD"/>
                </a:solidFill>
                <a:effectLst/>
                <a:hlinkClick r:id="rId17"/>
              </a:rPr>
              <a:t>OpenOwnership</a:t>
            </a:r>
            <a:br>
              <a:rPr lang="en-US" sz="1600" b="0" i="0" u="sng">
                <a:solidFill>
                  <a:srgbClr val="2973BD"/>
                </a:solidFill>
                <a:effectLst/>
                <a:hlinkClick r:id="rId17"/>
              </a:rPr>
            </a:br>
            <a:r>
              <a:rPr lang="en-US" sz="1600" b="0" i="0" u="sng">
                <a:solidFill>
                  <a:srgbClr val="2973BD"/>
                </a:solidFill>
                <a:effectLst/>
                <a:hlinkClick r:id="rId18"/>
              </a:rPr>
              <a:t>WikiData</a:t>
            </a:r>
            <a:endParaRPr lang="en-US" sz="1600" b="0" i="0">
              <a:solidFill>
                <a:srgbClr val="111111"/>
              </a:solidFill>
              <a:effectLst/>
            </a:endParaRPr>
          </a:p>
          <a:p>
            <a:endParaRPr lang="en-US"/>
          </a:p>
        </p:txBody>
      </p:sp>
    </p:spTree>
    <p:extLst>
      <p:ext uri="{BB962C8B-B14F-4D97-AF65-F5344CB8AC3E}">
        <p14:creationId xmlns:p14="http://schemas.microsoft.com/office/powerpoint/2010/main" val="1960094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lnSpcReduction="10000"/>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Contents</a:t>
            </a:r>
          </a:p>
          <a:p>
            <a:r>
              <a:rPr lang="en-US" sz="2000" b="1" kern="100">
                <a:latin typeface="Calibri" panose="020F0502020204030204" pitchFamily="34" charset="0"/>
                <a:ea typeface="DengXian" panose="02010600030101010101" pitchFamily="2" charset="-122"/>
              </a:rPr>
              <a:t>Global register</a:t>
            </a:r>
          </a:p>
          <a:p>
            <a:pPr marL="457200" lvl="1" indent="0">
              <a:buNone/>
            </a:pPr>
            <a:r>
              <a:rPr lang="en-US" sz="1800" b="0" i="0">
                <a:effectLst/>
              </a:rPr>
              <a:t>Covering the structure of the 500 largest MNEs by providing information on the MNE’s head, their subsidiaries, their location and their ownership structure when available</a:t>
            </a:r>
            <a:endParaRPr lang="en-US" b="1" kern="100">
              <a:ea typeface="DengXian" panose="02010600030101010101" pitchFamily="2" charset="-122"/>
            </a:endParaRPr>
          </a:p>
          <a:p>
            <a:r>
              <a:rPr lang="en-US" sz="2000" b="1" kern="100">
                <a:ea typeface="DengXian" panose="02010600030101010101" pitchFamily="2" charset="-122"/>
              </a:rPr>
              <a:t>Digital register</a:t>
            </a:r>
          </a:p>
          <a:p>
            <a:pPr marL="457200" lvl="1" indent="0">
              <a:buNone/>
            </a:pPr>
            <a:r>
              <a:rPr lang="en-US" sz="1800" b="0" i="0">
                <a:effectLst/>
              </a:rPr>
              <a:t>Covering the web presence of MNEs around the world by providing a list of connected websites and their relative importance determined by the number of visitors and the importance of links to their website (page rank)</a:t>
            </a:r>
            <a:endParaRPr lang="en-US" sz="2400" b="1" kern="100">
              <a:ea typeface="DengXian" panose="02010600030101010101" pitchFamily="2" charset="-122"/>
            </a:endParaRPr>
          </a:p>
          <a:p>
            <a:r>
              <a:rPr lang="en-US" sz="2000" b="1" kern="100">
                <a:ea typeface="DengXian" panose="02010600030101010101" pitchFamily="2" charset="-122"/>
              </a:rPr>
              <a:t>Media monitor</a:t>
            </a:r>
          </a:p>
          <a:p>
            <a:pPr marL="457200" lvl="1" indent="0">
              <a:buNone/>
            </a:pPr>
            <a:r>
              <a:rPr lang="en-US" sz="1800" kern="100">
                <a:ea typeface="DengXian" panose="02010600030101010101" pitchFamily="2" charset="-122"/>
              </a:rPr>
              <a:t>Covering media articles relating to the largest 500 MNEs for 2022 and 2023. The aim of this data is to provide indications of significant events for each given company, such as mergers, acquisitions, restructuring, and investment</a:t>
            </a:r>
          </a:p>
          <a:p>
            <a:pPr marL="0" indent="0">
              <a:buNone/>
            </a:pPr>
            <a:endParaRPr lang="en-US" b="1" kern="100">
              <a:latin typeface="Calibri" panose="020F0502020204030204" pitchFamily="34" charset="0"/>
              <a:ea typeface="DengXian" panose="02010600030101010101" pitchFamily="2" charset="-122"/>
            </a:endParaRPr>
          </a:p>
          <a:p>
            <a:pPr marL="0" indent="0">
              <a:buNone/>
            </a:pPr>
            <a:endParaRPr lang="en-US" b="1" kern="10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287164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Global Register</a:t>
            </a:r>
          </a:p>
          <a:p>
            <a:pPr marL="0" indent="0">
              <a:buNone/>
            </a:pPr>
            <a:r>
              <a:rPr lang="en-US" kern="100">
                <a:latin typeface="Calibri" panose="020F0502020204030204" pitchFamily="34" charset="0"/>
                <a:ea typeface="DengXian" panose="02010600030101010101" pitchFamily="2" charset="-122"/>
              </a:rPr>
              <a:t>+120,000 subsidiaries from 500 MNEs</a:t>
            </a:r>
          </a:p>
          <a:p>
            <a:pPr lvl="1"/>
            <a:r>
              <a:rPr lang="en-US" kern="100">
                <a:latin typeface="Calibri" panose="020F0502020204030204" pitchFamily="34" charset="0"/>
                <a:ea typeface="DengXian" panose="02010600030101010101" pitchFamily="2" charset="-122"/>
              </a:rPr>
              <a:t>Name</a:t>
            </a:r>
          </a:p>
          <a:p>
            <a:pPr lvl="1"/>
            <a:r>
              <a:rPr lang="en-US" kern="100">
                <a:latin typeface="Calibri" panose="020F0502020204030204" pitchFamily="34" charset="0"/>
                <a:ea typeface="DengXian" panose="02010600030101010101" pitchFamily="2" charset="-122"/>
              </a:rPr>
              <a:t>Identifiers</a:t>
            </a:r>
          </a:p>
          <a:p>
            <a:pPr lvl="1"/>
            <a:r>
              <a:rPr lang="en-US" kern="100">
                <a:latin typeface="Calibri" panose="020F0502020204030204" pitchFamily="34" charset="0"/>
                <a:ea typeface="DengXian" panose="02010600030101010101" pitchFamily="2" charset="-122"/>
              </a:rPr>
              <a:t>Addresses</a:t>
            </a:r>
          </a:p>
          <a:p>
            <a:pPr lvl="1"/>
            <a:r>
              <a:rPr lang="en-US" kern="100">
                <a:latin typeface="Calibri" panose="020F0502020204030204" pitchFamily="34" charset="0"/>
                <a:ea typeface="DengXian" panose="02010600030101010101" pitchFamily="2" charset="-122"/>
              </a:rPr>
              <a:t>Alternative names</a:t>
            </a:r>
          </a:p>
          <a:p>
            <a:pPr lvl="1"/>
            <a:r>
              <a:rPr lang="en-US" kern="100">
                <a:latin typeface="Calibri" panose="020F0502020204030204" pitchFamily="34" charset="0"/>
                <a:ea typeface="DengXian" panose="02010600030101010101" pitchFamily="2" charset="-122"/>
              </a:rPr>
              <a:t>Hierarchy information where available</a:t>
            </a:r>
          </a:p>
          <a:p>
            <a:pPr marL="0" indent="0">
              <a:buNone/>
            </a:pPr>
            <a:r>
              <a:rPr lang="en-US" kern="100">
                <a:effectLst/>
                <a:latin typeface="Calibri" panose="020F0502020204030204" pitchFamily="34" charset="0"/>
                <a:ea typeface="DengXian" panose="02010600030101010101" pitchFamily="2" charset="-122"/>
                <a:cs typeface="Arial" panose="020B0604020202020204" pitchFamily="34" charset="0"/>
              </a:rPr>
              <a:t>Metadata, country codes also included</a:t>
            </a:r>
          </a:p>
        </p:txBody>
      </p:sp>
    </p:spTree>
    <p:extLst>
      <p:ext uri="{BB962C8B-B14F-4D97-AF65-F5344CB8AC3E}">
        <p14:creationId xmlns:p14="http://schemas.microsoft.com/office/powerpoint/2010/main" val="821304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marL="0" indent="0">
              <a:buNone/>
            </a:pPr>
            <a:r>
              <a:rPr lang="fr-FR" sz="2800" b="1"/>
              <a:t>Multinational Enterprise Information Platform</a:t>
            </a:r>
          </a:p>
        </p:txBody>
      </p:sp>
      <p:sp>
        <p:nvSpPr>
          <p:cNvPr id="3" name="Tijdelijke aanduiding voor inhoud 2"/>
          <p:cNvSpPr>
            <a:spLocks noGrp="1"/>
          </p:cNvSpPr>
          <p:nvPr>
            <p:ph idx="1"/>
          </p:nvPr>
        </p:nvSpPr>
        <p:spPr/>
        <p:txBody>
          <a:bodyPr>
            <a:normAutofit/>
          </a:bodyPr>
          <a:lstStyle/>
          <a:p>
            <a:pPr marL="0" indent="0">
              <a:buNone/>
            </a:pPr>
            <a:r>
              <a:rPr lang="en-US" b="1" kern="100">
                <a:effectLst/>
                <a:latin typeface="Calibri" panose="020F0502020204030204" pitchFamily="34" charset="0"/>
                <a:ea typeface="DengXian" panose="02010600030101010101" pitchFamily="2" charset="-122"/>
                <a:cs typeface="Arial" panose="020B0604020202020204" pitchFamily="34" charset="0"/>
              </a:rPr>
              <a:t>Global Register</a:t>
            </a:r>
          </a:p>
        </p:txBody>
      </p:sp>
      <p:pic>
        <p:nvPicPr>
          <p:cNvPr id="5" name="Picture 4">
            <a:extLst>
              <a:ext uri="{FF2B5EF4-FFF2-40B4-BE49-F238E27FC236}">
                <a16:creationId xmlns:a16="http://schemas.microsoft.com/office/drawing/2014/main" id="{F9DBCC8E-96CE-3431-D41C-85D13E1E75C3}"/>
              </a:ext>
            </a:extLst>
          </p:cNvPr>
          <p:cNvPicPr>
            <a:picLocks noChangeAspect="1"/>
          </p:cNvPicPr>
          <p:nvPr/>
        </p:nvPicPr>
        <p:blipFill>
          <a:blip r:embed="rId3"/>
          <a:stretch>
            <a:fillRect/>
          </a:stretch>
        </p:blipFill>
        <p:spPr>
          <a:xfrm>
            <a:off x="316892" y="1787979"/>
            <a:ext cx="8650930" cy="3698421"/>
          </a:xfrm>
          <a:prstGeom prst="rect">
            <a:avLst/>
          </a:prstGeom>
        </p:spPr>
      </p:pic>
    </p:spTree>
    <p:extLst>
      <p:ext uri="{BB962C8B-B14F-4D97-AF65-F5344CB8AC3E}">
        <p14:creationId xmlns:p14="http://schemas.microsoft.com/office/powerpoint/2010/main" val="8312682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CE9CB7B05C164D8080449E5E0CE91F" ma:contentTypeVersion="18" ma:contentTypeDescription="Create a new document." ma:contentTypeScope="" ma:versionID="38b812cdcf11e84519cb3f9833148f86">
  <xsd:schema xmlns:xsd="http://www.w3.org/2001/XMLSchema" xmlns:xs="http://www.w3.org/2001/XMLSchema" xmlns:p="http://schemas.microsoft.com/office/2006/metadata/properties" xmlns:ns3="331bc5fa-37a0-4eaf-92e6-e8f500860589" xmlns:ns4="efb7f1d3-2f00-4f20-b7f7-b4cd1648c34e" targetNamespace="http://schemas.microsoft.com/office/2006/metadata/properties" ma:root="true" ma:fieldsID="6c4911a4b476f75509af3c2f07bd48b3" ns3:_="" ns4:_="">
    <xsd:import namespace="331bc5fa-37a0-4eaf-92e6-e8f500860589"/>
    <xsd:import namespace="efb7f1d3-2f00-4f20-b7f7-b4cd1648c34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OCR"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1bc5fa-37a0-4eaf-92e6-e8f5008605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fb7f1d3-2f00-4f20-b7f7-b4cd1648c34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331bc5fa-37a0-4eaf-92e6-e8f500860589" xsi:nil="true"/>
  </documentManagement>
</p:properties>
</file>

<file path=customXml/itemProps1.xml><?xml version="1.0" encoding="utf-8"?>
<ds:datastoreItem xmlns:ds="http://schemas.openxmlformats.org/officeDocument/2006/customXml" ds:itemID="{9B81A1D0-745C-4FD3-9A55-5396557E7253}">
  <ds:schemaRefs>
    <ds:schemaRef ds:uri="http://schemas.microsoft.com/sharepoint/v3/contenttype/forms"/>
  </ds:schemaRefs>
</ds:datastoreItem>
</file>

<file path=customXml/itemProps2.xml><?xml version="1.0" encoding="utf-8"?>
<ds:datastoreItem xmlns:ds="http://schemas.openxmlformats.org/officeDocument/2006/customXml" ds:itemID="{4A2EB665-ECE3-4592-8B0D-0E9CE53ADF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1bc5fa-37a0-4eaf-92e6-e8f500860589"/>
    <ds:schemaRef ds:uri="efb7f1d3-2f00-4f20-b7f7-b4cd1648c3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2457AD-C4FD-48C8-9182-A43B45A67F14}">
  <ds:schemaRefs>
    <ds:schemaRef ds:uri="http://schemas.microsoft.com/office/2006/metadata/properties"/>
    <ds:schemaRef ds:uri="331bc5fa-37a0-4eaf-92e6-e8f500860589"/>
    <ds:schemaRef ds:uri="http://purl.org/dc/dcmitype/"/>
    <ds:schemaRef ds:uri="http://purl.org/dc/elements/1.1/"/>
    <ds:schemaRef ds:uri="http://www.w3.org/XML/1998/namespace"/>
    <ds:schemaRef ds:uri="http://purl.org/dc/terms/"/>
    <ds:schemaRef ds:uri="efb7f1d3-2f00-4f20-b7f7-b4cd1648c34e"/>
    <ds:schemaRef ds:uri="http://schemas.microsoft.com/office/2006/documentManagement/typ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6297</TotalTime>
  <Words>735</Words>
  <Application>Microsoft Office PowerPoint</Application>
  <PresentationFormat>On-screen Show (4:3)</PresentationFormat>
  <Paragraphs>130</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Courier New</vt:lpstr>
      <vt:lpstr>Office Theme</vt:lpstr>
      <vt:lpstr>Regional Course on  Statistical Business Registers </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lpstr>Multinational Enterprise Information Platform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Foundational Course on  Statistical Business Registers</dc:title>
  <dc:creator>Hermans, H.J.C.M. (Hank)</dc:creator>
  <cp:lastModifiedBy>Pedro Farinas</cp:lastModifiedBy>
  <cp:revision>13</cp:revision>
  <dcterms:created xsi:type="dcterms:W3CDTF">2021-10-05T05:08:07Z</dcterms:created>
  <dcterms:modified xsi:type="dcterms:W3CDTF">2024-03-13T13:08:28Z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Theme:7</vt:lpwstr>
  </property>
  <property fmtid="{D5CDD505-2E9C-101B-9397-08002B2CF9AE}" pid="3" name="ClassificationContentMarkingFooterText">
    <vt:lpwstr>PUBLIC. This information is being disclosed to the public in accordance with ADB’s Access to Information Policy.</vt:lpwstr>
  </property>
  <property fmtid="{D5CDD505-2E9C-101B-9397-08002B2CF9AE}" pid="4" name="ContentTypeId">
    <vt:lpwstr>0x0101002ACE9CB7B05C164D8080449E5E0CE91F</vt:lpwstr>
  </property>
</Properties>
</file>