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3" r:id="rId1"/>
  </p:sldMasterIdLst>
  <p:notesMasterIdLst>
    <p:notesMasterId r:id="rId16"/>
  </p:notesMasterIdLst>
  <p:sldIdLst>
    <p:sldId id="256" r:id="rId2"/>
    <p:sldId id="299" r:id="rId3"/>
    <p:sldId id="285" r:id="rId4"/>
    <p:sldId id="301" r:id="rId5"/>
    <p:sldId id="300" r:id="rId6"/>
    <p:sldId id="302" r:id="rId7"/>
    <p:sldId id="303" r:id="rId8"/>
    <p:sldId id="304" r:id="rId9"/>
    <p:sldId id="305" r:id="rId10"/>
    <p:sldId id="306" r:id="rId11"/>
    <p:sldId id="307" r:id="rId12"/>
    <p:sldId id="308" r:id="rId13"/>
    <p:sldId id="309" r:id="rId14"/>
    <p:sldId id="282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enz Marion" initials="RM" lastIdx="1" clrIdx="0">
    <p:extLst>
      <p:ext uri="{19B8F6BF-5375-455C-9EA6-DF929625EA0E}">
        <p15:presenceInfo xmlns:p15="http://schemas.microsoft.com/office/powerpoint/2012/main" userId="Renz Marion" providerId="None"/>
      </p:ext>
    </p:extLst>
  </p:cmAuthor>
  <p:cmAuthor id="2" name="Ilaria Di Matteo" initials="IDM" lastIdx="1" clrIdx="1">
    <p:extLst>
      <p:ext uri="{19B8F6BF-5375-455C-9EA6-DF929625EA0E}">
        <p15:presenceInfo xmlns:p15="http://schemas.microsoft.com/office/powerpoint/2012/main" userId="S::dimatteo@un.org::15a40d04-9af6-4bc1-882e-46ed86be2c6b" providerId="AD"/>
      </p:ext>
    </p:extLst>
  </p:cmAuthor>
  <p:cmAuthor id="3" name="Hermans, H.J.C.M. (Hank)" initials="HH(" lastIdx="1" clrIdx="2">
    <p:extLst>
      <p:ext uri="{19B8F6BF-5375-455C-9EA6-DF929625EA0E}">
        <p15:presenceInfo xmlns:p15="http://schemas.microsoft.com/office/powerpoint/2012/main" userId="Hermans, H.J.C.M. (Hank)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1719D"/>
    <a:srgbClr val="F6F7FF"/>
    <a:srgbClr val="D7EDFE"/>
    <a:srgbClr val="E01983"/>
    <a:srgbClr val="EF412A"/>
    <a:srgbClr val="F36D22"/>
    <a:srgbClr val="FDB713"/>
    <a:srgbClr val="3DAD48"/>
    <a:srgbClr val="03ACD8"/>
    <a:srgbClr val="00548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890" autoAdjust="0"/>
    <p:restoredTop sz="84673" autoAdjust="0"/>
  </p:normalViewPr>
  <p:slideViewPr>
    <p:cSldViewPr snapToGrid="0">
      <p:cViewPr varScale="1">
        <p:scale>
          <a:sx n="67" d="100"/>
          <a:sy n="67" d="100"/>
        </p:scale>
        <p:origin x="48" y="138"/>
      </p:cViewPr>
      <p:guideLst/>
    </p:cSldViewPr>
  </p:slideViewPr>
  <p:outlineViewPr>
    <p:cViewPr>
      <p:scale>
        <a:sx n="33" d="100"/>
        <a:sy n="33" d="100"/>
      </p:scale>
      <p:origin x="0" y="-2286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PH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625B278-4F60-4996-80B5-EE2EB36ED605}" type="datetimeFigureOut">
              <a:rPr lang="en-PH" smtClean="0"/>
              <a:t>05/03/2024</a:t>
            </a:fld>
            <a:endParaRPr lang="en-PH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PH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P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P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59E3EA2-7B88-46FC-B376-8D233EA6D08C}" type="slidenum">
              <a:rPr lang="en-PH" smtClean="0"/>
              <a:t>‹nr.›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18359374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C6812B8C-FF92-3748-8E7F-F7BFE151B9A8}"/>
              </a:ext>
            </a:extLst>
          </p:cNvPr>
          <p:cNvSpPr/>
          <p:nvPr userDrawn="1"/>
        </p:nvSpPr>
        <p:spPr>
          <a:xfrm>
            <a:off x="0" y="181680"/>
            <a:ext cx="12192000" cy="5857876"/>
          </a:xfrm>
          <a:prstGeom prst="rect">
            <a:avLst/>
          </a:prstGeom>
          <a:solidFill>
            <a:srgbClr val="01719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  <a:latin typeface="+mn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 dirty="0" smtClean="0"/>
              <a:t>Klik om de ondertitelstijl van het model te bewerken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‹nr.›</a:t>
            </a:fld>
            <a:endParaRPr lang="en-US" dirty="0"/>
          </a:p>
        </p:txBody>
      </p:sp>
      <p:cxnSp>
        <p:nvCxnSpPr>
          <p:cNvPr id="8" name="Straight Connector 17">
            <a:extLst>
              <a:ext uri="{FF2B5EF4-FFF2-40B4-BE49-F238E27FC236}">
                <a16:creationId xmlns:a16="http://schemas.microsoft.com/office/drawing/2014/main" id="{25D46178-5067-7E45-9E9C-85314B7EB9EE}"/>
              </a:ext>
            </a:extLst>
          </p:cNvPr>
          <p:cNvCxnSpPr>
            <a:cxnSpLocks/>
          </p:cNvCxnSpPr>
          <p:nvPr userDrawn="1"/>
        </p:nvCxnSpPr>
        <p:spPr>
          <a:xfrm>
            <a:off x="4038600" y="3543014"/>
            <a:ext cx="4114800" cy="0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itle 1"/>
          <p:cNvSpPr>
            <a:spLocks noGrp="1"/>
          </p:cNvSpPr>
          <p:nvPr>
            <p:ph type="ctrTitle"/>
          </p:nvPr>
        </p:nvSpPr>
        <p:spPr>
          <a:xfrm>
            <a:off x="1545116" y="1122363"/>
            <a:ext cx="9122884" cy="2387600"/>
          </a:xfrm>
        </p:spPr>
        <p:txBody>
          <a:bodyPr anchor="b">
            <a:normAutofit/>
          </a:bodyPr>
          <a:lstStyle>
            <a:lvl1pPr algn="ctr">
              <a:defRPr sz="4800" b="1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1562659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62669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784970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191556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 smtClean="0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362794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241161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35412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 err="1" smtClean="0"/>
              <a:t>Klik</a:t>
            </a:r>
            <a:r>
              <a:rPr lang="en-US" noProof="0" dirty="0" smtClean="0"/>
              <a:t> om de </a:t>
            </a:r>
            <a:r>
              <a:rPr lang="en-US" noProof="0" dirty="0" err="1" smtClean="0"/>
              <a:t>stijl</a:t>
            </a:r>
            <a:r>
              <a:rPr lang="en-US" noProof="0" dirty="0" smtClean="0"/>
              <a:t> </a:t>
            </a:r>
            <a:r>
              <a:rPr lang="en-US" noProof="0" dirty="0" err="1" smtClean="0"/>
              <a:t>te</a:t>
            </a:r>
            <a:r>
              <a:rPr lang="en-US" noProof="0" dirty="0" smtClean="0"/>
              <a:t> </a:t>
            </a:r>
            <a:r>
              <a:rPr lang="en-US" noProof="0" dirty="0" err="1" smtClean="0"/>
              <a:t>bewerken</a:t>
            </a:r>
            <a:endParaRPr lang="en-US" noProof="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noProof="0" dirty="0" err="1" smtClean="0"/>
              <a:t>Tekststijl</a:t>
            </a:r>
            <a:r>
              <a:rPr lang="en-US" noProof="0" dirty="0" smtClean="0"/>
              <a:t> van het model </a:t>
            </a:r>
            <a:r>
              <a:rPr lang="en-US" noProof="0" dirty="0" err="1" smtClean="0"/>
              <a:t>bewerken</a:t>
            </a:r>
            <a:endParaRPr lang="en-US" noProof="0" dirty="0" smtClean="0"/>
          </a:p>
          <a:p>
            <a:pPr lvl="1"/>
            <a:r>
              <a:rPr lang="en-US" noProof="0" dirty="0" err="1" smtClean="0"/>
              <a:t>Tweede</a:t>
            </a:r>
            <a:r>
              <a:rPr lang="en-US" noProof="0" dirty="0" smtClean="0"/>
              <a:t> </a:t>
            </a:r>
            <a:r>
              <a:rPr lang="en-US" noProof="0" dirty="0" err="1" smtClean="0"/>
              <a:t>niveau</a:t>
            </a:r>
            <a:endParaRPr lang="en-US" noProof="0" dirty="0" smtClean="0"/>
          </a:p>
          <a:p>
            <a:pPr lvl="2"/>
            <a:r>
              <a:rPr lang="en-US" noProof="0" dirty="0" err="1" smtClean="0"/>
              <a:t>Derde</a:t>
            </a:r>
            <a:r>
              <a:rPr lang="en-US" noProof="0" dirty="0" smtClean="0"/>
              <a:t> </a:t>
            </a:r>
            <a:r>
              <a:rPr lang="en-US" noProof="0" dirty="0" err="1" smtClean="0"/>
              <a:t>niveau</a:t>
            </a:r>
            <a:endParaRPr lang="en-US" noProof="0" dirty="0" smtClean="0"/>
          </a:p>
          <a:p>
            <a:pPr lvl="3"/>
            <a:r>
              <a:rPr lang="en-US" noProof="0" dirty="0" err="1" smtClean="0"/>
              <a:t>Vierde</a:t>
            </a:r>
            <a:r>
              <a:rPr lang="en-US" noProof="0" dirty="0" smtClean="0"/>
              <a:t> </a:t>
            </a:r>
            <a:r>
              <a:rPr lang="en-US" noProof="0" dirty="0" err="1" smtClean="0"/>
              <a:t>niveau</a:t>
            </a:r>
            <a:endParaRPr lang="en-US" noProof="0" dirty="0" smtClean="0"/>
          </a:p>
          <a:p>
            <a:pPr lvl="4"/>
            <a:r>
              <a:rPr lang="en-US" noProof="0" dirty="0" err="1" smtClean="0"/>
              <a:t>Vijfde</a:t>
            </a:r>
            <a:r>
              <a:rPr lang="en-US" noProof="0" dirty="0" smtClean="0"/>
              <a:t> </a:t>
            </a:r>
            <a:r>
              <a:rPr lang="en-US" noProof="0" dirty="0" err="1" smtClean="0"/>
              <a:t>niveau</a:t>
            </a:r>
            <a:endParaRPr lang="en-US" noProof="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noProof="0"/>
              <a:t>‹nr.›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3520884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_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noProof="0"/>
              <a:t>‹nr.›</a:t>
            </a:fld>
            <a:endParaRPr lang="en-US" noProof="0" dirty="0"/>
          </a:p>
        </p:txBody>
      </p:sp>
      <p:pic>
        <p:nvPicPr>
          <p:cNvPr id="5" name="Picture 2" descr="A 3D render of a database is placed on relational database tables.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4610961" y="130629"/>
            <a:ext cx="8905984" cy="58477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1"/>
          <p:cNvSpPr/>
          <p:nvPr userDrawn="1"/>
        </p:nvSpPr>
        <p:spPr>
          <a:xfrm>
            <a:off x="4610961" y="130629"/>
            <a:ext cx="7824412" cy="6046334"/>
          </a:xfrm>
          <a:prstGeom prst="rect">
            <a:avLst/>
          </a:prstGeom>
          <a:gradFill>
            <a:gsLst>
              <a:gs pos="0">
                <a:schemeClr val="accent1">
                  <a:lumMod val="0"/>
                  <a:lumOff val="100000"/>
                </a:schemeClr>
              </a:gs>
              <a:gs pos="43000">
                <a:srgbClr val="FFFFFF">
                  <a:alpha val="85000"/>
                </a:srgbClr>
              </a:gs>
              <a:gs pos="81000">
                <a:schemeClr val="accent1">
                  <a:lumMod val="0"/>
                  <a:lumOff val="100000"/>
                  <a:alpha val="20000"/>
                </a:schemeClr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 err="1" smtClean="0"/>
              <a:t>Klik</a:t>
            </a:r>
            <a:r>
              <a:rPr lang="en-US" noProof="0" dirty="0" smtClean="0"/>
              <a:t> om de </a:t>
            </a:r>
            <a:r>
              <a:rPr lang="en-US" noProof="0" dirty="0" err="1" smtClean="0"/>
              <a:t>stijl</a:t>
            </a:r>
            <a:r>
              <a:rPr lang="en-US" noProof="0" dirty="0" smtClean="0"/>
              <a:t> </a:t>
            </a:r>
            <a:r>
              <a:rPr lang="en-US" noProof="0" dirty="0" err="1" smtClean="0"/>
              <a:t>te</a:t>
            </a:r>
            <a:r>
              <a:rPr lang="en-US" noProof="0" dirty="0" smtClean="0"/>
              <a:t> </a:t>
            </a:r>
            <a:r>
              <a:rPr lang="en-US" noProof="0" dirty="0" err="1" smtClean="0"/>
              <a:t>bewerken</a:t>
            </a:r>
            <a:endParaRPr lang="en-US" noProof="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7015316" cy="4351338"/>
          </a:xfrm>
        </p:spPr>
        <p:txBody>
          <a:bodyPr/>
          <a:lstStyle/>
          <a:p>
            <a:pPr lvl="0"/>
            <a:r>
              <a:rPr lang="en-US" noProof="0" dirty="0" err="1" smtClean="0"/>
              <a:t>Tekststijl</a:t>
            </a:r>
            <a:r>
              <a:rPr lang="en-US" noProof="0" dirty="0" smtClean="0"/>
              <a:t> van het model </a:t>
            </a:r>
            <a:r>
              <a:rPr lang="en-US" noProof="0" dirty="0" err="1" smtClean="0"/>
              <a:t>bewerken</a:t>
            </a:r>
            <a:endParaRPr lang="en-US" noProof="0" dirty="0" smtClean="0"/>
          </a:p>
          <a:p>
            <a:pPr lvl="1"/>
            <a:r>
              <a:rPr lang="en-US" noProof="0" dirty="0" err="1" smtClean="0"/>
              <a:t>Tweede</a:t>
            </a:r>
            <a:r>
              <a:rPr lang="en-US" noProof="0" dirty="0" smtClean="0"/>
              <a:t> </a:t>
            </a:r>
            <a:r>
              <a:rPr lang="en-US" noProof="0" dirty="0" err="1" smtClean="0"/>
              <a:t>niveau</a:t>
            </a:r>
            <a:endParaRPr lang="en-US" noProof="0" dirty="0" smtClean="0"/>
          </a:p>
          <a:p>
            <a:pPr lvl="2"/>
            <a:r>
              <a:rPr lang="en-US" noProof="0" dirty="0" err="1" smtClean="0"/>
              <a:t>Derde</a:t>
            </a:r>
            <a:r>
              <a:rPr lang="en-US" noProof="0" dirty="0" smtClean="0"/>
              <a:t> </a:t>
            </a:r>
            <a:r>
              <a:rPr lang="en-US" noProof="0" dirty="0" err="1" smtClean="0"/>
              <a:t>niveau</a:t>
            </a:r>
            <a:endParaRPr lang="en-US" noProof="0" dirty="0" smtClean="0"/>
          </a:p>
          <a:p>
            <a:pPr lvl="3"/>
            <a:r>
              <a:rPr lang="en-US" noProof="0" dirty="0" err="1" smtClean="0"/>
              <a:t>Vierde</a:t>
            </a:r>
            <a:r>
              <a:rPr lang="en-US" noProof="0" dirty="0" smtClean="0"/>
              <a:t> </a:t>
            </a:r>
            <a:r>
              <a:rPr lang="en-US" noProof="0" dirty="0" err="1" smtClean="0"/>
              <a:t>niveau</a:t>
            </a:r>
            <a:endParaRPr lang="en-US" noProof="0" dirty="0" smtClean="0"/>
          </a:p>
          <a:p>
            <a:pPr lvl="4"/>
            <a:r>
              <a:rPr lang="en-US" noProof="0" dirty="0" err="1" smtClean="0"/>
              <a:t>Vijfde</a:t>
            </a:r>
            <a:r>
              <a:rPr lang="en-US" noProof="0" dirty="0" smtClean="0"/>
              <a:t> </a:t>
            </a:r>
            <a:r>
              <a:rPr lang="en-US" noProof="0" dirty="0" err="1" smtClean="0"/>
              <a:t>niveau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42597107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3_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noProof="0"/>
              <a:t>‹nr.›</a:t>
            </a:fld>
            <a:endParaRPr lang="en-US" noProof="0" dirty="0"/>
          </a:p>
        </p:txBody>
      </p:sp>
      <p:pic>
        <p:nvPicPr>
          <p:cNvPr id="5" name="Picture 2" descr="84% of control room professionals would change their control room if they  could - Barco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7170" y="116270"/>
            <a:ext cx="10767727" cy="60606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1"/>
          <p:cNvSpPr/>
          <p:nvPr userDrawn="1"/>
        </p:nvSpPr>
        <p:spPr>
          <a:xfrm>
            <a:off x="5761338" y="130629"/>
            <a:ext cx="6524068" cy="6046334"/>
          </a:xfrm>
          <a:prstGeom prst="rect">
            <a:avLst/>
          </a:prstGeom>
          <a:gradFill>
            <a:gsLst>
              <a:gs pos="7000">
                <a:schemeClr val="accent1">
                  <a:lumMod val="0"/>
                  <a:lumOff val="100000"/>
                </a:schemeClr>
              </a:gs>
              <a:gs pos="35000">
                <a:srgbClr val="FFFFFF">
                  <a:alpha val="85000"/>
                </a:srgbClr>
              </a:gs>
              <a:gs pos="85000">
                <a:schemeClr val="accent1">
                  <a:lumMod val="0"/>
                  <a:lumOff val="100000"/>
                  <a:alpha val="20000"/>
                </a:schemeClr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6904703" cy="1325563"/>
          </a:xfrm>
        </p:spPr>
        <p:txBody>
          <a:bodyPr/>
          <a:lstStyle/>
          <a:p>
            <a:r>
              <a:rPr lang="en-US" noProof="0" dirty="0" err="1" smtClean="0"/>
              <a:t>Klik</a:t>
            </a:r>
            <a:r>
              <a:rPr lang="en-US" noProof="0" dirty="0" smtClean="0"/>
              <a:t> om de </a:t>
            </a:r>
            <a:r>
              <a:rPr lang="en-US" noProof="0" dirty="0" err="1" smtClean="0"/>
              <a:t>stijl</a:t>
            </a:r>
            <a:r>
              <a:rPr lang="en-US" noProof="0" dirty="0" smtClean="0"/>
              <a:t> </a:t>
            </a:r>
            <a:r>
              <a:rPr lang="en-US" noProof="0" dirty="0" err="1" smtClean="0"/>
              <a:t>te</a:t>
            </a:r>
            <a:r>
              <a:rPr lang="en-US" noProof="0" dirty="0" smtClean="0"/>
              <a:t> </a:t>
            </a:r>
            <a:r>
              <a:rPr lang="en-US" noProof="0" dirty="0" err="1" smtClean="0"/>
              <a:t>bewerken</a:t>
            </a:r>
            <a:endParaRPr lang="en-US" noProof="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6904703" cy="4351338"/>
          </a:xfrm>
        </p:spPr>
        <p:txBody>
          <a:bodyPr/>
          <a:lstStyle/>
          <a:p>
            <a:pPr lvl="0"/>
            <a:r>
              <a:rPr lang="en-US" noProof="0" dirty="0" err="1" smtClean="0"/>
              <a:t>Tekststijl</a:t>
            </a:r>
            <a:r>
              <a:rPr lang="en-US" noProof="0" dirty="0" smtClean="0"/>
              <a:t> van het model </a:t>
            </a:r>
            <a:r>
              <a:rPr lang="en-US" noProof="0" dirty="0" err="1" smtClean="0"/>
              <a:t>bewerken</a:t>
            </a:r>
            <a:endParaRPr lang="en-US" noProof="0" dirty="0" smtClean="0"/>
          </a:p>
          <a:p>
            <a:pPr lvl="1"/>
            <a:r>
              <a:rPr lang="en-US" noProof="0" dirty="0" err="1" smtClean="0"/>
              <a:t>Tweede</a:t>
            </a:r>
            <a:r>
              <a:rPr lang="en-US" noProof="0" dirty="0" smtClean="0"/>
              <a:t> </a:t>
            </a:r>
            <a:r>
              <a:rPr lang="en-US" noProof="0" dirty="0" err="1" smtClean="0"/>
              <a:t>niveau</a:t>
            </a:r>
            <a:endParaRPr lang="en-US" noProof="0" dirty="0" smtClean="0"/>
          </a:p>
          <a:p>
            <a:pPr lvl="2"/>
            <a:r>
              <a:rPr lang="en-US" noProof="0" dirty="0" err="1" smtClean="0"/>
              <a:t>Derde</a:t>
            </a:r>
            <a:r>
              <a:rPr lang="en-US" noProof="0" dirty="0" smtClean="0"/>
              <a:t> </a:t>
            </a:r>
            <a:r>
              <a:rPr lang="en-US" noProof="0" dirty="0" err="1" smtClean="0"/>
              <a:t>niveau</a:t>
            </a:r>
            <a:endParaRPr lang="en-US" noProof="0" dirty="0" smtClean="0"/>
          </a:p>
          <a:p>
            <a:pPr lvl="3"/>
            <a:r>
              <a:rPr lang="en-US" noProof="0" dirty="0" err="1" smtClean="0"/>
              <a:t>Vierde</a:t>
            </a:r>
            <a:r>
              <a:rPr lang="en-US" noProof="0" dirty="0" smtClean="0"/>
              <a:t> </a:t>
            </a:r>
            <a:r>
              <a:rPr lang="en-US" noProof="0" dirty="0" err="1" smtClean="0"/>
              <a:t>niveau</a:t>
            </a:r>
            <a:endParaRPr lang="en-US" noProof="0" dirty="0" smtClean="0"/>
          </a:p>
          <a:p>
            <a:pPr lvl="4"/>
            <a:r>
              <a:rPr lang="en-US" noProof="0" dirty="0" err="1" smtClean="0"/>
              <a:t>Vijfde</a:t>
            </a:r>
            <a:r>
              <a:rPr lang="en-US" noProof="0" dirty="0" smtClean="0"/>
              <a:t> </a:t>
            </a:r>
            <a:r>
              <a:rPr lang="en-US" noProof="0" dirty="0" err="1" smtClean="0"/>
              <a:t>niveau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5512453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A graphic showing human evolution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02943" y="152052"/>
            <a:ext cx="8983517" cy="59769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1"/>
          <p:cNvSpPr/>
          <p:nvPr userDrawn="1"/>
        </p:nvSpPr>
        <p:spPr>
          <a:xfrm>
            <a:off x="4602942" y="152052"/>
            <a:ext cx="7684307" cy="6046334"/>
          </a:xfrm>
          <a:prstGeom prst="rect">
            <a:avLst/>
          </a:prstGeom>
          <a:gradFill>
            <a:gsLst>
              <a:gs pos="18000">
                <a:schemeClr val="accent1">
                  <a:lumMod val="0"/>
                  <a:lumOff val="100000"/>
                </a:schemeClr>
              </a:gs>
              <a:gs pos="53000">
                <a:srgbClr val="FFFFFF">
                  <a:alpha val="85000"/>
                </a:srgbClr>
              </a:gs>
              <a:gs pos="100000">
                <a:schemeClr val="accent1">
                  <a:lumMod val="0"/>
                  <a:lumOff val="100000"/>
                  <a:alpha val="20000"/>
                </a:schemeClr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8262938" cy="846730"/>
          </a:xfrm>
        </p:spPr>
        <p:txBody>
          <a:bodyPr/>
          <a:lstStyle/>
          <a:p>
            <a:r>
              <a:rPr lang="en-US" noProof="0" dirty="0" err="1" smtClean="0"/>
              <a:t>Klik</a:t>
            </a:r>
            <a:r>
              <a:rPr lang="en-US" noProof="0" dirty="0" smtClean="0"/>
              <a:t> om de </a:t>
            </a:r>
            <a:r>
              <a:rPr lang="en-US" noProof="0" dirty="0" err="1" smtClean="0"/>
              <a:t>stijl</a:t>
            </a:r>
            <a:r>
              <a:rPr lang="en-US" noProof="0" dirty="0" smtClean="0"/>
              <a:t> </a:t>
            </a:r>
            <a:r>
              <a:rPr lang="en-US" noProof="0" dirty="0" err="1" smtClean="0"/>
              <a:t>te</a:t>
            </a:r>
            <a:r>
              <a:rPr lang="en-US" noProof="0" dirty="0" smtClean="0"/>
              <a:t> </a:t>
            </a:r>
            <a:r>
              <a:rPr lang="en-US" noProof="0" dirty="0" err="1" smtClean="0"/>
              <a:t>bewerken</a:t>
            </a:r>
            <a:endParaRPr lang="en-US" noProof="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465243"/>
            <a:ext cx="7091363" cy="4711720"/>
          </a:xfrm>
        </p:spPr>
        <p:txBody>
          <a:bodyPr/>
          <a:lstStyle/>
          <a:p>
            <a:pPr lvl="0"/>
            <a:r>
              <a:rPr lang="nl-NL" dirty="0" smtClean="0"/>
              <a:t>Tekststijl van het model bewerken</a:t>
            </a:r>
          </a:p>
          <a:p>
            <a:pPr lvl="1"/>
            <a:r>
              <a:rPr lang="nl-NL" dirty="0" smtClean="0"/>
              <a:t>Tweede niveau</a:t>
            </a:r>
          </a:p>
          <a:p>
            <a:pPr lvl="2"/>
            <a:r>
              <a:rPr lang="nl-NL" dirty="0" smtClean="0"/>
              <a:t>Derde niveau</a:t>
            </a:r>
          </a:p>
          <a:p>
            <a:pPr lvl="3"/>
            <a:r>
              <a:rPr lang="nl-NL" dirty="0" smtClean="0"/>
              <a:t>Vierde niveau</a:t>
            </a:r>
          </a:p>
          <a:p>
            <a:pPr lvl="4"/>
            <a:r>
              <a:rPr lang="nl-NL" dirty="0" smtClean="0"/>
              <a:t>Vijfde niveau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39329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4_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46730"/>
          </a:xfrm>
        </p:spPr>
        <p:txBody>
          <a:bodyPr/>
          <a:lstStyle/>
          <a:p>
            <a:r>
              <a:rPr lang="en-US" noProof="0" dirty="0" err="1" smtClean="0"/>
              <a:t>Klik</a:t>
            </a:r>
            <a:r>
              <a:rPr lang="en-US" noProof="0" dirty="0" smtClean="0"/>
              <a:t> om de </a:t>
            </a:r>
            <a:r>
              <a:rPr lang="en-US" noProof="0" dirty="0" err="1" smtClean="0"/>
              <a:t>stijl</a:t>
            </a:r>
            <a:r>
              <a:rPr lang="en-US" noProof="0" dirty="0" smtClean="0"/>
              <a:t> </a:t>
            </a:r>
            <a:r>
              <a:rPr lang="en-US" noProof="0" dirty="0" err="1" smtClean="0"/>
              <a:t>te</a:t>
            </a:r>
            <a:r>
              <a:rPr lang="en-US" noProof="0" dirty="0" smtClean="0"/>
              <a:t> </a:t>
            </a:r>
            <a:r>
              <a:rPr lang="en-US" noProof="0" dirty="0" err="1" smtClean="0"/>
              <a:t>bewerken</a:t>
            </a:r>
            <a:endParaRPr lang="en-US" noProof="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465243"/>
            <a:ext cx="10515600" cy="4711720"/>
          </a:xfrm>
        </p:spPr>
        <p:txBody>
          <a:bodyPr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47124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08266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07370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85804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noProof="0" dirty="0" err="1" smtClean="0"/>
              <a:t>Klik</a:t>
            </a:r>
            <a:r>
              <a:rPr lang="en-US" noProof="0" dirty="0" smtClean="0"/>
              <a:t> om de </a:t>
            </a:r>
            <a:r>
              <a:rPr lang="en-US" noProof="0" dirty="0" err="1" smtClean="0"/>
              <a:t>stijl</a:t>
            </a:r>
            <a:r>
              <a:rPr lang="en-US" noProof="0" dirty="0" smtClean="0"/>
              <a:t> </a:t>
            </a:r>
            <a:r>
              <a:rPr lang="en-US" noProof="0" dirty="0" err="1" smtClean="0"/>
              <a:t>te</a:t>
            </a:r>
            <a:r>
              <a:rPr lang="en-US" noProof="0" dirty="0" smtClean="0"/>
              <a:t> </a:t>
            </a:r>
            <a:r>
              <a:rPr lang="en-US" noProof="0" dirty="0" err="1" smtClean="0"/>
              <a:t>bewerken</a:t>
            </a:r>
            <a:endParaRPr lang="en-US" noProof="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dirty="0" err="1" smtClean="0"/>
              <a:t>Tekststijl</a:t>
            </a:r>
            <a:r>
              <a:rPr lang="en-US" noProof="0" dirty="0" smtClean="0"/>
              <a:t> van het model </a:t>
            </a:r>
            <a:r>
              <a:rPr lang="en-US" noProof="0" dirty="0" err="1" smtClean="0"/>
              <a:t>bewerken</a:t>
            </a:r>
            <a:endParaRPr lang="en-US" noProof="0" dirty="0" smtClean="0"/>
          </a:p>
          <a:p>
            <a:pPr lvl="1"/>
            <a:r>
              <a:rPr lang="en-US" noProof="0" dirty="0" err="1" smtClean="0"/>
              <a:t>Tweede</a:t>
            </a:r>
            <a:r>
              <a:rPr lang="en-US" noProof="0" dirty="0" smtClean="0"/>
              <a:t> </a:t>
            </a:r>
            <a:r>
              <a:rPr lang="en-US" noProof="0" dirty="0" err="1" smtClean="0"/>
              <a:t>niveau</a:t>
            </a:r>
            <a:endParaRPr lang="en-US" noProof="0" dirty="0" smtClean="0"/>
          </a:p>
          <a:p>
            <a:pPr lvl="2"/>
            <a:r>
              <a:rPr lang="en-US" noProof="0" dirty="0" err="1" smtClean="0"/>
              <a:t>Derde</a:t>
            </a:r>
            <a:r>
              <a:rPr lang="en-US" noProof="0" dirty="0" smtClean="0"/>
              <a:t> </a:t>
            </a:r>
            <a:r>
              <a:rPr lang="en-US" noProof="0" dirty="0" err="1" smtClean="0"/>
              <a:t>niveau</a:t>
            </a:r>
            <a:endParaRPr lang="en-US" noProof="0" dirty="0" smtClean="0"/>
          </a:p>
          <a:p>
            <a:pPr lvl="3"/>
            <a:r>
              <a:rPr lang="en-US" noProof="0" dirty="0" err="1" smtClean="0"/>
              <a:t>Vierde</a:t>
            </a:r>
            <a:r>
              <a:rPr lang="en-US" noProof="0" dirty="0" smtClean="0"/>
              <a:t> </a:t>
            </a:r>
            <a:r>
              <a:rPr lang="en-US" noProof="0" dirty="0" err="1" smtClean="0"/>
              <a:t>niveau</a:t>
            </a:r>
            <a:endParaRPr lang="en-US" noProof="0" dirty="0" smtClean="0"/>
          </a:p>
          <a:p>
            <a:pPr lvl="4"/>
            <a:r>
              <a:rPr lang="en-US" noProof="0" dirty="0" err="1" smtClean="0"/>
              <a:t>Vijfde</a:t>
            </a:r>
            <a:r>
              <a:rPr lang="en-US" noProof="0" dirty="0" smtClean="0"/>
              <a:t> </a:t>
            </a:r>
            <a:r>
              <a:rPr lang="en-US" noProof="0" dirty="0" err="1" smtClean="0"/>
              <a:t>niveau</a:t>
            </a:r>
            <a:endParaRPr lang="en-US" noProof="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002133" y="63233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rgbClr val="01719D"/>
                </a:solidFill>
              </a:defRPr>
            </a:lvl1pPr>
          </a:lstStyle>
          <a:p>
            <a:fld id="{48F63A3B-78C7-47BE-AE5E-E10140E04643}" type="slidenum">
              <a:rPr lang="en-US" noProof="0" smtClean="0"/>
              <a:pPr/>
              <a:t>‹nr.›</a:t>
            </a:fld>
            <a:endParaRPr lang="en-US" noProof="0" dirty="0"/>
          </a:p>
        </p:txBody>
      </p:sp>
      <p:sp>
        <p:nvSpPr>
          <p:cNvPr id="7" name="Rectangle 10">
            <a:extLst>
              <a:ext uri="{FF2B5EF4-FFF2-40B4-BE49-F238E27FC236}">
                <a16:creationId xmlns:a16="http://schemas.microsoft.com/office/drawing/2014/main" id="{0D4131B3-73A5-124D-B003-267D766B3145}"/>
              </a:ext>
            </a:extLst>
          </p:cNvPr>
          <p:cNvSpPr/>
          <p:nvPr userDrawn="1"/>
        </p:nvSpPr>
        <p:spPr>
          <a:xfrm>
            <a:off x="1" y="0"/>
            <a:ext cx="8535489" cy="132588"/>
          </a:xfrm>
          <a:prstGeom prst="rect">
            <a:avLst/>
          </a:prstGeom>
          <a:solidFill>
            <a:srgbClr val="01719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noProof="0" dirty="0">
              <a:latin typeface="+mn-lt"/>
            </a:endParaRPr>
          </a:p>
        </p:txBody>
      </p:sp>
      <p:sp>
        <p:nvSpPr>
          <p:cNvPr id="8" name="Rectangle 11">
            <a:extLst>
              <a:ext uri="{FF2B5EF4-FFF2-40B4-BE49-F238E27FC236}">
                <a16:creationId xmlns:a16="http://schemas.microsoft.com/office/drawing/2014/main" id="{A7C6DB04-4620-8146-A4A3-3E5AC48EF5FA}"/>
              </a:ext>
            </a:extLst>
          </p:cNvPr>
          <p:cNvSpPr/>
          <p:nvPr userDrawn="1"/>
        </p:nvSpPr>
        <p:spPr>
          <a:xfrm>
            <a:off x="11745845" y="-3936"/>
            <a:ext cx="446156" cy="136524"/>
          </a:xfrm>
          <a:prstGeom prst="rect">
            <a:avLst/>
          </a:prstGeom>
          <a:solidFill>
            <a:srgbClr val="E0198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noProof="0" dirty="0">
              <a:latin typeface="+mn-lt"/>
            </a:endParaRPr>
          </a:p>
        </p:txBody>
      </p:sp>
      <p:sp>
        <p:nvSpPr>
          <p:cNvPr id="9" name="Rectangle 12">
            <a:extLst>
              <a:ext uri="{FF2B5EF4-FFF2-40B4-BE49-F238E27FC236}">
                <a16:creationId xmlns:a16="http://schemas.microsoft.com/office/drawing/2014/main" id="{226D3B29-0611-6247-8B10-5E9BE6965831}"/>
              </a:ext>
            </a:extLst>
          </p:cNvPr>
          <p:cNvSpPr/>
          <p:nvPr userDrawn="1"/>
        </p:nvSpPr>
        <p:spPr>
          <a:xfrm>
            <a:off x="11223486" y="-3936"/>
            <a:ext cx="446156" cy="136524"/>
          </a:xfrm>
          <a:prstGeom prst="rect">
            <a:avLst/>
          </a:prstGeom>
          <a:solidFill>
            <a:srgbClr val="EF412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noProof="0" dirty="0">
              <a:latin typeface="+mn-lt"/>
            </a:endParaRPr>
          </a:p>
        </p:txBody>
      </p:sp>
      <p:sp>
        <p:nvSpPr>
          <p:cNvPr id="10" name="Rectangle 13">
            <a:extLst>
              <a:ext uri="{FF2B5EF4-FFF2-40B4-BE49-F238E27FC236}">
                <a16:creationId xmlns:a16="http://schemas.microsoft.com/office/drawing/2014/main" id="{63008242-6FC0-CB46-B417-C45923211FA9}"/>
              </a:ext>
            </a:extLst>
          </p:cNvPr>
          <p:cNvSpPr/>
          <p:nvPr userDrawn="1"/>
        </p:nvSpPr>
        <p:spPr>
          <a:xfrm>
            <a:off x="10701127" y="-3936"/>
            <a:ext cx="446156" cy="136524"/>
          </a:xfrm>
          <a:prstGeom prst="rect">
            <a:avLst/>
          </a:prstGeom>
          <a:solidFill>
            <a:srgbClr val="F36D2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noProof="0" dirty="0">
              <a:latin typeface="+mn-lt"/>
            </a:endParaRPr>
          </a:p>
        </p:txBody>
      </p:sp>
      <p:sp>
        <p:nvSpPr>
          <p:cNvPr id="11" name="Rectangle 14">
            <a:extLst>
              <a:ext uri="{FF2B5EF4-FFF2-40B4-BE49-F238E27FC236}">
                <a16:creationId xmlns:a16="http://schemas.microsoft.com/office/drawing/2014/main" id="{D47A9990-D042-3F48-8A9F-B37EA801BA61}"/>
              </a:ext>
            </a:extLst>
          </p:cNvPr>
          <p:cNvSpPr/>
          <p:nvPr userDrawn="1"/>
        </p:nvSpPr>
        <p:spPr>
          <a:xfrm>
            <a:off x="10178769" y="-3936"/>
            <a:ext cx="446156" cy="136524"/>
          </a:xfrm>
          <a:prstGeom prst="rect">
            <a:avLst/>
          </a:prstGeom>
          <a:solidFill>
            <a:srgbClr val="FDB71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noProof="0" dirty="0">
              <a:latin typeface="+mn-lt"/>
            </a:endParaRPr>
          </a:p>
        </p:txBody>
      </p:sp>
      <p:sp>
        <p:nvSpPr>
          <p:cNvPr id="12" name="Rectangle 15">
            <a:extLst>
              <a:ext uri="{FF2B5EF4-FFF2-40B4-BE49-F238E27FC236}">
                <a16:creationId xmlns:a16="http://schemas.microsoft.com/office/drawing/2014/main" id="{BC761A8B-9370-004C-A186-F9D78441A4F7}"/>
              </a:ext>
            </a:extLst>
          </p:cNvPr>
          <p:cNvSpPr/>
          <p:nvPr userDrawn="1"/>
        </p:nvSpPr>
        <p:spPr>
          <a:xfrm>
            <a:off x="9656410" y="-3936"/>
            <a:ext cx="446156" cy="136524"/>
          </a:xfrm>
          <a:prstGeom prst="rect">
            <a:avLst/>
          </a:prstGeom>
          <a:solidFill>
            <a:srgbClr val="3DAD4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noProof="0" dirty="0">
              <a:latin typeface="+mn-lt"/>
            </a:endParaRPr>
          </a:p>
        </p:txBody>
      </p:sp>
      <p:sp>
        <p:nvSpPr>
          <p:cNvPr id="13" name="Rectangle 16">
            <a:extLst>
              <a:ext uri="{FF2B5EF4-FFF2-40B4-BE49-F238E27FC236}">
                <a16:creationId xmlns:a16="http://schemas.microsoft.com/office/drawing/2014/main" id="{DD09A5CC-5741-DC44-A440-930BE2452F25}"/>
              </a:ext>
            </a:extLst>
          </p:cNvPr>
          <p:cNvSpPr/>
          <p:nvPr userDrawn="1"/>
        </p:nvSpPr>
        <p:spPr>
          <a:xfrm>
            <a:off x="9134051" y="-3936"/>
            <a:ext cx="446156" cy="136524"/>
          </a:xfrm>
          <a:prstGeom prst="rect">
            <a:avLst/>
          </a:prstGeom>
          <a:solidFill>
            <a:srgbClr val="03ACD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noProof="0" dirty="0">
              <a:latin typeface="+mn-lt"/>
            </a:endParaRPr>
          </a:p>
        </p:txBody>
      </p:sp>
      <p:sp>
        <p:nvSpPr>
          <p:cNvPr id="14" name="Rectangle 17">
            <a:extLst>
              <a:ext uri="{FF2B5EF4-FFF2-40B4-BE49-F238E27FC236}">
                <a16:creationId xmlns:a16="http://schemas.microsoft.com/office/drawing/2014/main" id="{A150675E-C578-DB4B-8857-D5C0DC68B0E1}"/>
              </a:ext>
            </a:extLst>
          </p:cNvPr>
          <p:cNvSpPr/>
          <p:nvPr userDrawn="1"/>
        </p:nvSpPr>
        <p:spPr>
          <a:xfrm>
            <a:off x="8611693" y="-3936"/>
            <a:ext cx="446156" cy="136524"/>
          </a:xfrm>
          <a:prstGeom prst="rect">
            <a:avLst/>
          </a:prstGeom>
          <a:solidFill>
            <a:srgbClr val="00548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noProof="0" dirty="0">
              <a:latin typeface="+mn-lt"/>
            </a:endParaRPr>
          </a:p>
        </p:txBody>
      </p:sp>
      <p:pic>
        <p:nvPicPr>
          <p:cNvPr id="17" name="Picture 1"/>
          <p:cNvPicPr/>
          <p:nvPr userDrawn="1"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50491" y="6153843"/>
            <a:ext cx="550625" cy="662480"/>
          </a:xfrm>
          <a:prstGeom prst="rect">
            <a:avLst/>
          </a:prstGeom>
          <a:noFill/>
          <a:ln>
            <a:noFill/>
          </a:ln>
        </p:spPr>
      </p:pic>
      <p:pic>
        <p:nvPicPr>
          <p:cNvPr id="18" name="Afbeelding 17"/>
          <p:cNvPicPr>
            <a:picLocks noChangeAspect="1"/>
          </p:cNvPicPr>
          <p:nvPr userDrawn="1"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23033" y="6125929"/>
            <a:ext cx="1635244" cy="7316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30124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87" r:id="rId3"/>
    <p:sldLayoutId id="2147483688" r:id="rId4"/>
    <p:sldLayoutId id="2147483685" r:id="rId5"/>
    <p:sldLayoutId id="2147483690" r:id="rId6"/>
    <p:sldLayoutId id="2147483676" r:id="rId7"/>
    <p:sldLayoutId id="2147483677" r:id="rId8"/>
    <p:sldLayoutId id="2147483678" r:id="rId9"/>
    <p:sldLayoutId id="2147483679" r:id="rId10"/>
    <p:sldLayoutId id="2147483680" r:id="rId11"/>
    <p:sldLayoutId id="2147483681" r:id="rId12"/>
    <p:sldLayoutId id="2147483682" r:id="rId13"/>
    <p:sldLayoutId id="2147483683" r:id="rId14"/>
    <p:sldLayoutId id="2147483684" r:id="rId15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rgbClr val="01719D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55414"/>
            <a:ext cx="9144000" cy="2387600"/>
          </a:xfrm>
        </p:spPr>
        <p:txBody>
          <a:bodyPr>
            <a:normAutofit/>
          </a:bodyPr>
          <a:lstStyle/>
          <a:p>
            <a:r>
              <a:rPr lang="en-US" dirty="0"/>
              <a:t>Regional Course on </a:t>
            </a:r>
            <a:r>
              <a:rPr lang="nl-NL" dirty="0"/>
              <a:t/>
            </a:r>
            <a:br>
              <a:rPr lang="nl-NL" dirty="0"/>
            </a:br>
            <a:r>
              <a:rPr lang="en-US" dirty="0"/>
              <a:t>Statistical Business Registers</a:t>
            </a:r>
            <a:r>
              <a:rPr lang="nl-NL" dirty="0"/>
              <a:t/>
            </a:r>
            <a:br>
              <a:rPr lang="nl-NL" dirty="0"/>
            </a:br>
            <a:endParaRPr lang="nl-NL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b="1" dirty="0" smtClean="0"/>
              <a:t>Session </a:t>
            </a:r>
            <a:r>
              <a:rPr lang="en-US" b="1" dirty="0" smtClean="0"/>
              <a:t>5: SBR Maturity Model</a:t>
            </a:r>
            <a:r>
              <a:rPr lang="en-US" dirty="0" smtClean="0"/>
              <a:t> </a:t>
            </a:r>
            <a:endParaRPr lang="en-US" dirty="0"/>
          </a:p>
          <a:p>
            <a:r>
              <a:rPr lang="nl-NL" dirty="0"/>
              <a:t>	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58366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Maintenance and update</a:t>
            </a:r>
            <a:endParaRPr lang="nl-NL" dirty="0"/>
          </a:p>
        </p:txBody>
      </p:sp>
      <p:pic>
        <p:nvPicPr>
          <p:cNvPr id="5" name="Afbeelding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15099" y="1824972"/>
            <a:ext cx="6971723" cy="4530361"/>
          </a:xfrm>
          <a:prstGeom prst="rect">
            <a:avLst/>
          </a:prstGeom>
        </p:spPr>
      </p:pic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28594" indent="-228594"/>
            <a:r>
              <a:rPr lang="en-US" sz="2133" dirty="0"/>
              <a:t>Reference to specific passages in handbooks and guidelines</a:t>
            </a:r>
            <a:endParaRPr lang="nl-NL" sz="2133" dirty="0"/>
          </a:p>
          <a:p>
            <a:pPr marL="228594" indent="-228594"/>
            <a:r>
              <a:rPr lang="en-US" sz="2133" dirty="0"/>
              <a:t>Reference to documented best practices, like</a:t>
            </a:r>
            <a:endParaRPr lang="nl-NL" sz="2133" dirty="0"/>
          </a:p>
          <a:p>
            <a:pPr marL="838179" lvl="1" indent="-228594"/>
            <a:r>
              <a:rPr lang="en-US" sz="2133" dirty="0"/>
              <a:t>Procedures and methods</a:t>
            </a:r>
            <a:endParaRPr lang="nl-NL" sz="2133" dirty="0"/>
          </a:p>
          <a:p>
            <a:pPr marL="838179" lvl="1" indent="-228594"/>
            <a:r>
              <a:rPr lang="en-US" sz="2133" dirty="0"/>
              <a:t>Dialogue frameworks</a:t>
            </a:r>
            <a:endParaRPr lang="nl-NL" sz="2133" dirty="0"/>
          </a:p>
          <a:p>
            <a:pPr marL="838179" lvl="1" indent="-228594"/>
            <a:r>
              <a:rPr lang="en-US" sz="2133" dirty="0"/>
              <a:t>Chain management</a:t>
            </a:r>
            <a:endParaRPr lang="nl-NL" sz="2133" dirty="0"/>
          </a:p>
          <a:p>
            <a:pPr marL="838179" lvl="1" indent="-228594"/>
            <a:r>
              <a:rPr lang="en-US" sz="2133" dirty="0"/>
              <a:t>Partnerships</a:t>
            </a:r>
            <a:endParaRPr lang="nl-NL" sz="2133" dirty="0"/>
          </a:p>
          <a:p>
            <a:endParaRPr lang="nl-NL" dirty="0"/>
          </a:p>
        </p:txBody>
      </p:sp>
      <p:sp>
        <p:nvSpPr>
          <p:cNvPr id="6" name="Slide Number Placeholder 5"/>
          <p:cNvSpPr txBox="1">
            <a:spLocks/>
          </p:cNvSpPr>
          <p:nvPr/>
        </p:nvSpPr>
        <p:spPr>
          <a:xfrm>
            <a:off x="696340" y="6275800"/>
            <a:ext cx="274320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48F63A3B-78C7-47BE-AE5E-E10140E04643}" type="slidenum">
              <a:rPr lang="en-US" sz="2000" smtClean="0"/>
              <a:pPr/>
              <a:t>10</a:t>
            </a:fld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3630781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Additional tools: Maturity model toolkit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to help NSOs identify gaps in their SBRs’ level of maturity in each dimension and to provide resources and training material to NSOs to facilitate efforts to improve in these areas. </a:t>
            </a:r>
          </a:p>
          <a:p>
            <a:endParaRPr lang="en-US" dirty="0"/>
          </a:p>
          <a:p>
            <a:r>
              <a:rPr lang="en-US" dirty="0"/>
              <a:t>The maturity model toolkit consists of the following: </a:t>
            </a:r>
          </a:p>
          <a:p>
            <a:pPr lvl="1"/>
            <a:r>
              <a:rPr lang="en-US" dirty="0"/>
              <a:t>Interactive Self-assessment questionnaire </a:t>
            </a:r>
          </a:p>
          <a:p>
            <a:pPr lvl="1"/>
            <a:r>
              <a:rPr lang="en-US" dirty="0"/>
              <a:t>Link to existing manuals handbooks and training material </a:t>
            </a:r>
          </a:p>
          <a:p>
            <a:pPr lvl="1"/>
            <a:r>
              <a:rPr lang="en-US" dirty="0"/>
              <a:t>Regular global assessment on the implementation of SBR in countries</a:t>
            </a:r>
          </a:p>
          <a:p>
            <a:endParaRPr lang="nl-NL" dirty="0"/>
          </a:p>
        </p:txBody>
      </p:sp>
      <p:sp>
        <p:nvSpPr>
          <p:cNvPr id="4" name="Slide Number Placeholder 5"/>
          <p:cNvSpPr txBox="1">
            <a:spLocks/>
          </p:cNvSpPr>
          <p:nvPr/>
        </p:nvSpPr>
        <p:spPr>
          <a:xfrm>
            <a:off x="696340" y="6275800"/>
            <a:ext cx="274320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48F63A3B-78C7-47BE-AE5E-E10140E04643}" type="slidenum">
              <a:rPr lang="en-US" sz="2000" smtClean="0"/>
              <a:pPr/>
              <a:t>11</a:t>
            </a:fld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00968962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Link to existing manuals handbooks and training material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Stocktaking </a:t>
            </a:r>
            <a:r>
              <a:rPr lang="en-US" dirty="0"/>
              <a:t>of existing manuals, training material, tools, best practices etc.</a:t>
            </a:r>
          </a:p>
          <a:p>
            <a:r>
              <a:rPr lang="en-US" dirty="0"/>
              <a:t>Mapping of list of materials to dimensions and stages of maturity</a:t>
            </a:r>
          </a:p>
          <a:p>
            <a:endParaRPr lang="nl-NL" dirty="0"/>
          </a:p>
        </p:txBody>
      </p:sp>
      <p:sp>
        <p:nvSpPr>
          <p:cNvPr id="4" name="Slide Number Placeholder 5"/>
          <p:cNvSpPr txBox="1">
            <a:spLocks/>
          </p:cNvSpPr>
          <p:nvPr/>
        </p:nvSpPr>
        <p:spPr>
          <a:xfrm>
            <a:off x="696340" y="6275800"/>
            <a:ext cx="274320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48F63A3B-78C7-47BE-AE5E-E10140E04643}" type="slidenum">
              <a:rPr lang="en-US" sz="2000" smtClean="0"/>
              <a:pPr/>
              <a:t>12</a:t>
            </a:fld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58991694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Global assessment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The maturity model and the self-assessment questionnaire will be the basis for the development of a regular global assessment on the implementation of SBR in countries. </a:t>
            </a:r>
          </a:p>
          <a:p>
            <a:r>
              <a:rPr lang="en-US" dirty="0"/>
              <a:t>The global assessment is intended to be conducted on a regular basis, </a:t>
            </a:r>
            <a:r>
              <a:rPr lang="en-US" dirty="0" smtClean="0"/>
              <a:t>integrated with the </a:t>
            </a:r>
            <a:r>
              <a:rPr lang="en-US" dirty="0"/>
              <a:t>country progress reports of the Wiesbaden Group on SBR and the Expert Group on </a:t>
            </a:r>
            <a:r>
              <a:rPr lang="en-US" dirty="0" smtClean="0"/>
              <a:t>SBRs. </a:t>
            </a:r>
            <a:endParaRPr lang="en-US" dirty="0"/>
          </a:p>
          <a:p>
            <a:r>
              <a:rPr lang="en-US" dirty="0"/>
              <a:t>The main objectives of the global assessment are to: </a:t>
            </a:r>
          </a:p>
          <a:p>
            <a:pPr lvl="1"/>
            <a:r>
              <a:rPr lang="en-US" dirty="0"/>
              <a:t>monitor the implementation of SBRs in countries, and </a:t>
            </a:r>
          </a:p>
          <a:p>
            <a:pPr lvl="1"/>
            <a:r>
              <a:rPr lang="en-US" dirty="0"/>
              <a:t>identify priority areas to develop technical assistance </a:t>
            </a:r>
            <a:r>
              <a:rPr lang="en-US" dirty="0" err="1"/>
              <a:t>programmes</a:t>
            </a:r>
            <a:r>
              <a:rPr lang="en-US" dirty="0"/>
              <a:t> and further guidance and training </a:t>
            </a:r>
            <a:r>
              <a:rPr lang="en-US" dirty="0" smtClean="0"/>
              <a:t>materials</a:t>
            </a:r>
            <a:endParaRPr lang="en-US" dirty="0"/>
          </a:p>
        </p:txBody>
      </p:sp>
      <p:sp>
        <p:nvSpPr>
          <p:cNvPr id="4" name="Slide Number Placeholder 5"/>
          <p:cNvSpPr txBox="1">
            <a:spLocks/>
          </p:cNvSpPr>
          <p:nvPr/>
        </p:nvSpPr>
        <p:spPr>
          <a:xfrm>
            <a:off x="696340" y="6275800"/>
            <a:ext cx="274320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48F63A3B-78C7-47BE-AE5E-E10140E04643}" type="slidenum">
              <a:rPr lang="en-US" sz="2000" smtClean="0"/>
              <a:pPr/>
              <a:t>13</a:t>
            </a:fld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42583142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ndertitel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tel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NL" dirty="0" smtClean="0"/>
              <a:t>End of </a:t>
            </a:r>
            <a:r>
              <a:rPr lang="nl-NL" dirty="0" err="1" smtClean="0"/>
              <a:t>Session</a:t>
            </a:r>
            <a:r>
              <a:rPr lang="nl-NL" dirty="0" smtClean="0"/>
              <a:t> </a:t>
            </a:r>
            <a:r>
              <a:rPr lang="nl-NL" dirty="0" smtClean="0"/>
              <a:t>5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8977324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it was developed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dirty="0"/>
              <a:t>The </a:t>
            </a:r>
            <a:r>
              <a:rPr lang="en-US" i="1" dirty="0"/>
              <a:t>Manual on the Maturity Model for Statistical Business Registers</a:t>
            </a:r>
            <a:r>
              <a:rPr lang="en-US" dirty="0"/>
              <a:t> was prepared by the UN Committee of Experts on Business and Trade Statistics. In particular:</a:t>
            </a:r>
          </a:p>
          <a:p>
            <a:endParaRPr lang="en-US" dirty="0"/>
          </a:p>
          <a:p>
            <a:r>
              <a:rPr lang="en-US" b="1" dirty="0"/>
              <a:t>Task Team on Exhaustive Business </a:t>
            </a:r>
            <a:r>
              <a:rPr lang="en-US" b="1" dirty="0" smtClean="0"/>
              <a:t>registers</a:t>
            </a:r>
            <a:endParaRPr lang="en-US" dirty="0"/>
          </a:p>
          <a:p>
            <a:pPr marL="171450" indent="0">
              <a:buNone/>
            </a:pPr>
            <a:r>
              <a:rPr lang="en-US" dirty="0" smtClean="0"/>
              <a:t>Developing </a:t>
            </a:r>
            <a:r>
              <a:rPr lang="en-US" dirty="0"/>
              <a:t>guidance for the development of Statistical Business Registers (SBR) to become more inclusive and exhaustive in a rapidly changing economy and to be better tailored to statistical production.</a:t>
            </a:r>
          </a:p>
          <a:p>
            <a:pPr marL="0" indent="-114300">
              <a:buNone/>
            </a:pPr>
            <a:endParaRPr lang="en-US" dirty="0"/>
          </a:p>
          <a:p>
            <a:r>
              <a:rPr lang="en-US" b="1" dirty="0"/>
              <a:t>Task Team on Capacity </a:t>
            </a:r>
            <a:r>
              <a:rPr lang="en-US" b="1" dirty="0" smtClean="0"/>
              <a:t>Building</a:t>
            </a:r>
            <a:endParaRPr lang="en-US" dirty="0"/>
          </a:p>
          <a:p>
            <a:pPr marL="171450" indent="0">
              <a:buNone/>
            </a:pPr>
            <a:r>
              <a:rPr lang="en-US" dirty="0"/>
              <a:t>Develop and examine the best ways to reduce the gap between countries in utilizing administrative registers in producing business statistics and integration.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The </a:t>
            </a:r>
            <a:r>
              <a:rPr lang="en-US" dirty="0"/>
              <a:t>ultimate goal is to leave no one behind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4" name="Slide Number Placeholder 5"/>
          <p:cNvSpPr txBox="1">
            <a:spLocks/>
          </p:cNvSpPr>
          <p:nvPr/>
        </p:nvSpPr>
        <p:spPr>
          <a:xfrm>
            <a:off x="696340" y="6275800"/>
            <a:ext cx="274320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48F63A3B-78C7-47BE-AE5E-E10140E04643}" type="slidenum">
              <a:rPr lang="en-US" sz="2000" smtClean="0"/>
              <a:pPr/>
              <a:t>2</a:t>
            </a:fld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253629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Afbeelding 4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472572" y="1260714"/>
            <a:ext cx="10225973" cy="5744929"/>
          </a:xfrm>
          <a:prstGeom prst="rect">
            <a:avLst/>
          </a:prstGeom>
        </p:spPr>
      </p:pic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err="1" smtClean="0"/>
              <a:t>Challenges</a:t>
            </a:r>
            <a:endParaRPr lang="nl-NL" dirty="0"/>
          </a:p>
        </p:txBody>
      </p:sp>
      <p:sp>
        <p:nvSpPr>
          <p:cNvPr id="6" name="Tijdelijke aanduiding voor inhoud 5"/>
          <p:cNvSpPr>
            <a:spLocks noGrp="1"/>
          </p:cNvSpPr>
          <p:nvPr>
            <p:ph idx="1"/>
          </p:nvPr>
        </p:nvSpPr>
        <p:spPr>
          <a:xfrm>
            <a:off x="4152910" y="1308084"/>
            <a:ext cx="4057565" cy="1949466"/>
          </a:xfrm>
        </p:spPr>
        <p:txBody>
          <a:bodyPr>
            <a:normAutofit fontScale="62500" lnSpcReduction="20000"/>
          </a:bodyPr>
          <a:lstStyle/>
          <a:p>
            <a:pPr marL="342900" indent="-342900"/>
            <a:r>
              <a:rPr lang="en-GB" dirty="0"/>
              <a:t>There is no standard situation, many difference between countries.</a:t>
            </a:r>
          </a:p>
          <a:p>
            <a:pPr marL="342900" indent="-342900"/>
            <a:r>
              <a:rPr lang="en-GB" dirty="0"/>
              <a:t>How to create a guidance tool for all?</a:t>
            </a:r>
          </a:p>
          <a:p>
            <a:pPr marL="342900" indent="-342900"/>
            <a:r>
              <a:rPr lang="en-GB" dirty="0"/>
              <a:t>How to make use of existing material and rich experiences across countries?</a:t>
            </a:r>
          </a:p>
          <a:p>
            <a:endParaRPr lang="nl-NL" dirty="0"/>
          </a:p>
        </p:txBody>
      </p:sp>
      <p:sp>
        <p:nvSpPr>
          <p:cNvPr id="2" name="Tijdelijke aanduiding voor dianummer 1"/>
          <p:cNvSpPr>
            <a:spLocks noGrp="1"/>
          </p:cNvSpPr>
          <p:nvPr>
            <p:ph type="sldNum" sz="quarter" idx="4294967295"/>
          </p:nvPr>
        </p:nvSpPr>
        <p:spPr>
          <a:xfrm>
            <a:off x="9448800" y="6323013"/>
            <a:ext cx="2743200" cy="365125"/>
          </a:xfrm>
        </p:spPr>
        <p:txBody>
          <a:bodyPr/>
          <a:lstStyle/>
          <a:p>
            <a:pPr algn="ctr"/>
            <a:fld id="{845CA951-4815-4987-9CD6-BB5D6648C0B5}" type="slidenum">
              <a:rPr lang="en-US"/>
              <a:pPr algn="ctr"/>
              <a:t>3</a:t>
            </a:fld>
            <a:endParaRPr lang="en-US" dirty="0"/>
          </a:p>
        </p:txBody>
      </p:sp>
      <p:sp>
        <p:nvSpPr>
          <p:cNvPr id="7" name="Slide Number Placeholder 5"/>
          <p:cNvSpPr txBox="1">
            <a:spLocks/>
          </p:cNvSpPr>
          <p:nvPr/>
        </p:nvSpPr>
        <p:spPr>
          <a:xfrm>
            <a:off x="696340" y="6275800"/>
            <a:ext cx="274320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48F63A3B-78C7-47BE-AE5E-E10140E04643}" type="slidenum">
              <a:rPr lang="en-US" sz="2000" smtClean="0"/>
              <a:pPr/>
              <a:t>3</a:t>
            </a:fld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3636321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Conceptual visualization SBR MM</a:t>
            </a:r>
            <a:endParaRPr lang="nl-NL" dirty="0"/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1695" y="1042980"/>
            <a:ext cx="8019534" cy="5197177"/>
          </a:xfrm>
          <a:prstGeom prst="rect">
            <a:avLst/>
          </a:prstGeom>
        </p:spPr>
      </p:pic>
      <p:sp>
        <p:nvSpPr>
          <p:cNvPr id="5" name="Slide Number Placeholder 5"/>
          <p:cNvSpPr txBox="1">
            <a:spLocks/>
          </p:cNvSpPr>
          <p:nvPr/>
        </p:nvSpPr>
        <p:spPr>
          <a:xfrm>
            <a:off x="696340" y="6275800"/>
            <a:ext cx="274320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48F63A3B-78C7-47BE-AE5E-E10140E04643}" type="slidenum">
              <a:rPr lang="en-US" sz="2000" smtClean="0"/>
              <a:pPr/>
              <a:t>4</a:t>
            </a:fld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3262601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8991600" cy="846730"/>
          </a:xfrm>
        </p:spPr>
        <p:txBody>
          <a:bodyPr>
            <a:normAutofit fontScale="90000"/>
          </a:bodyPr>
          <a:lstStyle/>
          <a:p>
            <a:r>
              <a:rPr lang="en-US" dirty="0"/>
              <a:t>Statistical Business Register Maturity Model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457189" indent="-457189"/>
            <a:r>
              <a:rPr lang="en-US" dirty="0"/>
              <a:t>Seven dimensions</a:t>
            </a:r>
          </a:p>
          <a:p>
            <a:pPr lvl="2" indent="-609585">
              <a:buFont typeface="+mj-lt"/>
              <a:buAutoNum type="arabicPeriod"/>
            </a:pPr>
            <a:r>
              <a:rPr lang="en-US" sz="2667" spc="53" dirty="0">
                <a:latin typeface="Calibri" pitchFamily="34" charset="0"/>
              </a:rPr>
              <a:t>Legal and institutional framework</a:t>
            </a:r>
          </a:p>
          <a:p>
            <a:pPr lvl="2" indent="-609585">
              <a:buFont typeface="+mj-lt"/>
              <a:buAutoNum type="arabicPeriod"/>
            </a:pPr>
            <a:r>
              <a:rPr lang="en-US" sz="2667" spc="53" dirty="0">
                <a:latin typeface="Calibri" pitchFamily="34" charset="0"/>
              </a:rPr>
              <a:t>Data sources for SBR</a:t>
            </a:r>
          </a:p>
          <a:p>
            <a:pPr lvl="2" indent="-609585">
              <a:buFont typeface="+mj-lt"/>
              <a:buAutoNum type="arabicPeriod"/>
            </a:pPr>
            <a:r>
              <a:rPr lang="en-US" sz="2667" spc="53" dirty="0">
                <a:latin typeface="Calibri" pitchFamily="34" charset="0"/>
              </a:rPr>
              <a:t>Maintenance and update of SBRs</a:t>
            </a:r>
          </a:p>
          <a:p>
            <a:pPr lvl="2" indent="-609585">
              <a:buFont typeface="+mj-lt"/>
              <a:buAutoNum type="arabicPeriod"/>
            </a:pPr>
            <a:r>
              <a:rPr lang="en-US" sz="2667" spc="53" dirty="0">
                <a:latin typeface="Calibri" pitchFamily="34" charset="0"/>
              </a:rPr>
              <a:t>Coverage of a SBR</a:t>
            </a:r>
          </a:p>
          <a:p>
            <a:pPr lvl="2" indent="-609585">
              <a:buFont typeface="+mj-lt"/>
              <a:buAutoNum type="arabicPeriod"/>
            </a:pPr>
            <a:r>
              <a:rPr lang="en-US" sz="2667" spc="53" dirty="0">
                <a:latin typeface="Calibri" pitchFamily="34" charset="0"/>
              </a:rPr>
              <a:t>Use of SBR</a:t>
            </a:r>
          </a:p>
          <a:p>
            <a:pPr lvl="2" indent="-609585">
              <a:buFont typeface="+mj-lt"/>
              <a:buAutoNum type="arabicPeriod"/>
            </a:pPr>
            <a:r>
              <a:rPr lang="en-US" sz="2667" spc="53" dirty="0">
                <a:latin typeface="Calibri" pitchFamily="34" charset="0"/>
              </a:rPr>
              <a:t>IT environment</a:t>
            </a:r>
          </a:p>
          <a:p>
            <a:pPr lvl="2" indent="-609585">
              <a:buFont typeface="+mj-lt"/>
              <a:buAutoNum type="arabicPeriod"/>
            </a:pPr>
            <a:r>
              <a:rPr lang="en-US" sz="2667" spc="53" dirty="0">
                <a:latin typeface="Calibri" pitchFamily="34" charset="0"/>
              </a:rPr>
              <a:t>Interoperability</a:t>
            </a:r>
          </a:p>
          <a:p>
            <a:pPr marL="609585" lvl="2"/>
            <a:endParaRPr lang="en-US" sz="2667" spc="53" dirty="0">
              <a:latin typeface="Calibri" pitchFamily="34" charset="0"/>
            </a:endParaRPr>
          </a:p>
          <a:p>
            <a:pPr marL="457189" indent="-457189"/>
            <a:r>
              <a:rPr lang="en-US" dirty="0"/>
              <a:t>Four maturity stages:</a:t>
            </a:r>
          </a:p>
          <a:p>
            <a:pPr marL="609585" lvl="2"/>
            <a:r>
              <a:rPr lang="en-US" sz="2667" spc="53" dirty="0">
                <a:latin typeface="Calibri" pitchFamily="34" charset="0"/>
              </a:rPr>
              <a:t>	preliminary, early, mature, advanced</a:t>
            </a:r>
          </a:p>
          <a:p>
            <a:endParaRPr lang="nl-NL" dirty="0"/>
          </a:p>
        </p:txBody>
      </p:sp>
      <p:sp>
        <p:nvSpPr>
          <p:cNvPr id="4" name="Slide Number Placeholder 5"/>
          <p:cNvSpPr txBox="1">
            <a:spLocks/>
          </p:cNvSpPr>
          <p:nvPr/>
        </p:nvSpPr>
        <p:spPr>
          <a:xfrm>
            <a:off x="696340" y="6275800"/>
            <a:ext cx="274320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48F63A3B-78C7-47BE-AE5E-E10140E04643}" type="slidenum">
              <a:rPr lang="en-US" sz="2000" smtClean="0"/>
              <a:pPr/>
              <a:t>5</a:t>
            </a:fld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4438007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Tool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189" indent="-457189"/>
            <a:r>
              <a:rPr lang="en-US" dirty="0"/>
              <a:t>share knowledge and best practices</a:t>
            </a:r>
            <a:endParaRPr lang="nl-NL" dirty="0"/>
          </a:p>
          <a:p>
            <a:pPr marL="457189" indent="-457189"/>
            <a:r>
              <a:rPr lang="en-GB" dirty="0"/>
              <a:t>determine the current state of your SBR</a:t>
            </a:r>
            <a:endParaRPr lang="nl-NL" dirty="0"/>
          </a:p>
          <a:p>
            <a:pPr marL="457189" indent="-457189"/>
            <a:r>
              <a:rPr lang="en-GB" dirty="0"/>
              <a:t>determine possible next steps for development</a:t>
            </a:r>
            <a:endParaRPr lang="nl-NL" dirty="0"/>
          </a:p>
          <a:p>
            <a:pPr marL="457189" indent="-457189"/>
            <a:r>
              <a:rPr lang="en-US" dirty="0"/>
              <a:t>find help and guidelines to actually be able to take those steps</a:t>
            </a:r>
            <a:endParaRPr lang="nl-NL" dirty="0"/>
          </a:p>
          <a:p>
            <a:endParaRPr lang="nl-NL" dirty="0"/>
          </a:p>
        </p:txBody>
      </p:sp>
      <p:sp>
        <p:nvSpPr>
          <p:cNvPr id="4" name="Slide Number Placeholder 5"/>
          <p:cNvSpPr txBox="1">
            <a:spLocks/>
          </p:cNvSpPr>
          <p:nvPr/>
        </p:nvSpPr>
        <p:spPr>
          <a:xfrm>
            <a:off x="696340" y="6275800"/>
            <a:ext cx="274320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48F63A3B-78C7-47BE-AE5E-E10140E04643}" type="slidenum">
              <a:rPr lang="en-US" sz="2000" smtClean="0"/>
              <a:pPr/>
              <a:t>6</a:t>
            </a:fld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4856872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199" y="365126"/>
            <a:ext cx="8677275" cy="846730"/>
          </a:xfrm>
        </p:spPr>
        <p:txBody>
          <a:bodyPr>
            <a:normAutofit fontScale="90000"/>
          </a:bodyPr>
          <a:lstStyle/>
          <a:p>
            <a:r>
              <a:rPr lang="en-US" dirty="0"/>
              <a:t>Interactive Self-assessment questionnaire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/>
              <a:t>An online tool to assess the status of implementation of the SBR </a:t>
            </a:r>
          </a:p>
          <a:p>
            <a:r>
              <a:rPr lang="en-US" dirty="0"/>
              <a:t>Seven modules, each corresponding to a specific dimension</a:t>
            </a:r>
          </a:p>
          <a:p>
            <a:r>
              <a:rPr lang="en-US" dirty="0"/>
              <a:t>Each module contains several questions and based </a:t>
            </a:r>
            <a:br>
              <a:rPr lang="en-US" dirty="0"/>
            </a:br>
            <a:r>
              <a:rPr lang="en-US" dirty="0"/>
              <a:t>on the answers, the stage of maturity for that </a:t>
            </a:r>
            <a:br>
              <a:rPr lang="en-US" dirty="0"/>
            </a:br>
            <a:r>
              <a:rPr lang="en-US" dirty="0"/>
              <a:t>dimension can be derived</a:t>
            </a:r>
          </a:p>
          <a:p>
            <a:endParaRPr lang="en-US" dirty="0"/>
          </a:p>
          <a:p>
            <a:r>
              <a:rPr lang="en-AU" dirty="0"/>
              <a:t>The SBR Maturity model: </a:t>
            </a:r>
          </a:p>
          <a:p>
            <a:pPr marL="714375" indent="-188913"/>
            <a:r>
              <a:rPr lang="en-AU" dirty="0"/>
              <a:t>can be used to evaluate the maturity of the national SBR; and </a:t>
            </a:r>
          </a:p>
          <a:p>
            <a:pPr marL="714375" indent="-188913"/>
            <a:r>
              <a:rPr lang="en-AU" dirty="0"/>
              <a:t>can be used to develop a roadmap towards maturity</a:t>
            </a:r>
          </a:p>
          <a:p>
            <a:endParaRPr lang="en-US" dirty="0"/>
          </a:p>
          <a:p>
            <a:endParaRPr lang="nl-NL" dirty="0"/>
          </a:p>
        </p:txBody>
      </p:sp>
      <p:sp>
        <p:nvSpPr>
          <p:cNvPr id="4" name="Slide Number Placeholder 5"/>
          <p:cNvSpPr txBox="1">
            <a:spLocks/>
          </p:cNvSpPr>
          <p:nvPr/>
        </p:nvSpPr>
        <p:spPr>
          <a:xfrm>
            <a:off x="696340" y="6275800"/>
            <a:ext cx="274320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48F63A3B-78C7-47BE-AE5E-E10140E04643}" type="slidenum">
              <a:rPr lang="en-US" sz="2000" smtClean="0"/>
              <a:pPr/>
              <a:t>7</a:t>
            </a:fld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68895335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How does the </a:t>
            </a:r>
            <a:r>
              <a:rPr lang="en-US" dirty="0" smtClean="0"/>
              <a:t>SBR </a:t>
            </a:r>
            <a:r>
              <a:rPr lang="en-US" dirty="0"/>
              <a:t>MM work?</a:t>
            </a:r>
            <a:endParaRPr lang="nl-NL" dirty="0"/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5014" y="908013"/>
            <a:ext cx="7177647" cy="5860796"/>
          </a:xfrm>
          <a:prstGeom prst="rect">
            <a:avLst/>
          </a:prstGeom>
        </p:spPr>
      </p:pic>
      <p:sp>
        <p:nvSpPr>
          <p:cNvPr id="5" name="Slide Number Placeholder 5"/>
          <p:cNvSpPr txBox="1">
            <a:spLocks/>
          </p:cNvSpPr>
          <p:nvPr/>
        </p:nvSpPr>
        <p:spPr>
          <a:xfrm>
            <a:off x="696340" y="6275800"/>
            <a:ext cx="274320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48F63A3B-78C7-47BE-AE5E-E10140E04643}" type="slidenum">
              <a:rPr lang="en-US" sz="2000" smtClean="0"/>
              <a:pPr/>
              <a:t>8</a:t>
            </a:fld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51125158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Afbeelding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0110" y="897870"/>
            <a:ext cx="7714140" cy="5860796"/>
          </a:xfrm>
          <a:prstGeom prst="rect">
            <a:avLst/>
          </a:prstGeom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How does the </a:t>
            </a:r>
            <a:r>
              <a:rPr lang="en-US" dirty="0" smtClean="0"/>
              <a:t>SBR </a:t>
            </a:r>
            <a:r>
              <a:rPr lang="en-US" dirty="0"/>
              <a:t>MM work?</a:t>
            </a:r>
            <a:endParaRPr lang="nl-NL" dirty="0"/>
          </a:p>
        </p:txBody>
      </p:sp>
      <p:sp>
        <p:nvSpPr>
          <p:cNvPr id="6" name="Slide Number Placeholder 5"/>
          <p:cNvSpPr txBox="1">
            <a:spLocks/>
          </p:cNvSpPr>
          <p:nvPr/>
        </p:nvSpPr>
        <p:spPr>
          <a:xfrm>
            <a:off x="696340" y="6275800"/>
            <a:ext cx="274320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48F63A3B-78C7-47BE-AE5E-E10140E04643}" type="slidenum">
              <a:rPr lang="en-US" sz="2000" smtClean="0"/>
              <a:pPr/>
              <a:t>9</a:t>
            </a:fld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4734265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Kantoorthem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them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th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561</Words>
  <Application>Microsoft Office PowerPoint</Application>
  <PresentationFormat>Breedbeeld</PresentationFormat>
  <Paragraphs>81</Paragraphs>
  <Slides>14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14</vt:i4>
      </vt:variant>
    </vt:vector>
  </HeadingPairs>
  <TitlesOfParts>
    <vt:vector size="18" baseType="lpstr">
      <vt:lpstr>Arial</vt:lpstr>
      <vt:lpstr>Calibri</vt:lpstr>
      <vt:lpstr>Calibri Light</vt:lpstr>
      <vt:lpstr>Office Theme</vt:lpstr>
      <vt:lpstr>Regional Course on  Statistical Business Registers </vt:lpstr>
      <vt:lpstr>How it was developed</vt:lpstr>
      <vt:lpstr>Challenges</vt:lpstr>
      <vt:lpstr>Conceptual visualization SBR MM</vt:lpstr>
      <vt:lpstr>Statistical Business Register Maturity Model</vt:lpstr>
      <vt:lpstr>Tool</vt:lpstr>
      <vt:lpstr>Interactive Self-assessment questionnaire</vt:lpstr>
      <vt:lpstr>How does the SBR MM work?</vt:lpstr>
      <vt:lpstr>How does the SBR MM work?</vt:lpstr>
      <vt:lpstr>Maintenance and update</vt:lpstr>
      <vt:lpstr>Additional tools: Maturity model toolkit</vt:lpstr>
      <vt:lpstr>Link to existing manuals handbooks and training material</vt:lpstr>
      <vt:lpstr>Global assessment</vt:lpstr>
      <vt:lpstr>End of Session 5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Foundational Course on  Statistical Business Registers</dc:title>
  <dc:creator>Hermans, H.J.C.M. (Hank)</dc:creator>
  <cp:lastModifiedBy>Hermans, H.J.C.M. (Hank)</cp:lastModifiedBy>
  <cp:revision>50</cp:revision>
  <dcterms:created xsi:type="dcterms:W3CDTF">2021-10-05T05:08:07Z</dcterms:created>
  <dcterms:modified xsi:type="dcterms:W3CDTF">2024-03-05T20:07:37Z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lassificationContentMarkingFooterLocations">
    <vt:lpwstr>Office Theme:7</vt:lpwstr>
  </property>
  <property fmtid="{D5CDD505-2E9C-101B-9397-08002B2CF9AE}" pid="3" name="ClassificationContentMarkingFooterText">
    <vt:lpwstr>PUBLIC. This information is being disclosed to the public in accordance with ADB’s Access to Information Policy.</vt:lpwstr>
  </property>
</Properties>
</file>