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sldIdLst>
    <p:sldId id="256" r:id="rId5"/>
    <p:sldId id="257" r:id="rId6"/>
    <p:sldId id="260" r:id="rId7"/>
    <p:sldId id="286" r:id="rId8"/>
    <p:sldId id="287" r:id="rId9"/>
    <p:sldId id="291" r:id="rId10"/>
    <p:sldId id="295" r:id="rId11"/>
    <p:sldId id="298" r:id="rId12"/>
    <p:sldId id="306" r:id="rId13"/>
    <p:sldId id="296" r:id="rId14"/>
    <p:sldId id="297" r:id="rId15"/>
    <p:sldId id="299" r:id="rId16"/>
    <p:sldId id="294" r:id="rId17"/>
    <p:sldId id="293" r:id="rId18"/>
    <p:sldId id="308" r:id="rId19"/>
    <p:sldId id="300" r:id="rId20"/>
    <p:sldId id="301" r:id="rId21"/>
    <p:sldId id="289" r:id="rId22"/>
    <p:sldId id="267" r:id="rId23"/>
    <p:sldId id="303" r:id="rId24"/>
    <p:sldId id="288" r:id="rId25"/>
    <p:sldId id="302" r:id="rId26"/>
    <p:sldId id="304" r:id="rId27"/>
    <p:sldId id="305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z Marion" initials="RM" lastIdx="1" clrIdx="0">
    <p:extLst>
      <p:ext uri="{19B8F6BF-5375-455C-9EA6-DF929625EA0E}">
        <p15:presenceInfo xmlns:p15="http://schemas.microsoft.com/office/powerpoint/2012/main" userId="Renz Marion" providerId="None"/>
      </p:ext>
    </p:extLst>
  </p:cmAuthor>
  <p:cmAuthor id="2" name="Ilaria Di Matteo" initials="IDM" lastIdx="1" clrIdx="1">
    <p:extLst>
      <p:ext uri="{19B8F6BF-5375-455C-9EA6-DF929625EA0E}">
        <p15:presenceInfo xmlns:p15="http://schemas.microsoft.com/office/powerpoint/2012/main" userId="S::dimatteo@un.org::15a40d04-9af6-4bc1-882e-46ed86be2c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19D"/>
    <a:srgbClr val="F6F7FF"/>
    <a:srgbClr val="D7EDFE"/>
    <a:srgbClr val="E01983"/>
    <a:srgbClr val="EF412A"/>
    <a:srgbClr val="F36D22"/>
    <a:srgbClr val="FDB713"/>
    <a:srgbClr val="3DAD48"/>
    <a:srgbClr val="03ACD8"/>
    <a:srgbClr val="005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62217" autoAdjust="0"/>
  </p:normalViewPr>
  <p:slideViewPr>
    <p:cSldViewPr snapToGrid="0">
      <p:cViewPr varScale="1">
        <p:scale>
          <a:sx n="71" d="100"/>
          <a:sy n="71" d="100"/>
        </p:scale>
        <p:origin x="29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Farinas" userId="a13a3ff4-3a22-4df4-8f75-64dacc3896fd" providerId="ADAL" clId="{FA8168E1-B323-4D76-B46D-5116CBD928BE}"/>
    <pc:docChg chg="custSel modSld">
      <pc:chgData name="Pedro Farinas" userId="a13a3ff4-3a22-4df4-8f75-64dacc3896fd" providerId="ADAL" clId="{FA8168E1-B323-4D76-B46D-5116CBD928BE}" dt="2024-03-11T11:25:16.742" v="47" actId="368"/>
      <pc:docMkLst>
        <pc:docMk/>
      </pc:docMkLst>
      <pc:sldChg chg="modNotes">
        <pc:chgData name="Pedro Farinas" userId="a13a3ff4-3a22-4df4-8f75-64dacc3896fd" providerId="ADAL" clId="{FA8168E1-B323-4D76-B46D-5116CBD928BE}" dt="2024-03-11T11:25:16.091" v="1" actId="368"/>
        <pc:sldMkLst>
          <pc:docMk/>
          <pc:sldMk cId="1927599760" sldId="257"/>
        </pc:sldMkLst>
      </pc:sldChg>
      <pc:sldChg chg="modNotes">
        <pc:chgData name="Pedro Farinas" userId="a13a3ff4-3a22-4df4-8f75-64dacc3896fd" providerId="ADAL" clId="{FA8168E1-B323-4D76-B46D-5116CBD928BE}" dt="2024-03-11T11:25:16.123" v="3" actId="368"/>
        <pc:sldMkLst>
          <pc:docMk/>
          <pc:sldMk cId="3204051681" sldId="260"/>
        </pc:sldMkLst>
      </pc:sldChg>
      <pc:sldChg chg="modNotes">
        <pc:chgData name="Pedro Farinas" userId="a13a3ff4-3a22-4df4-8f75-64dacc3896fd" providerId="ADAL" clId="{FA8168E1-B323-4D76-B46D-5116CBD928BE}" dt="2024-03-11T11:25:16.588" v="35" actId="368"/>
        <pc:sldMkLst>
          <pc:docMk/>
          <pc:sldMk cId="3101709313" sldId="267"/>
        </pc:sldMkLst>
      </pc:sldChg>
      <pc:sldChg chg="modNotes">
        <pc:chgData name="Pedro Farinas" userId="a13a3ff4-3a22-4df4-8f75-64dacc3896fd" providerId="ADAL" clId="{FA8168E1-B323-4D76-B46D-5116CBD928BE}" dt="2024-03-11T11:25:16.156" v="5" actId="368"/>
        <pc:sldMkLst>
          <pc:docMk/>
          <pc:sldMk cId="4116606619" sldId="286"/>
        </pc:sldMkLst>
      </pc:sldChg>
      <pc:sldChg chg="modNotes">
        <pc:chgData name="Pedro Farinas" userId="a13a3ff4-3a22-4df4-8f75-64dacc3896fd" providerId="ADAL" clId="{FA8168E1-B323-4D76-B46D-5116CBD928BE}" dt="2024-03-11T11:25:16.187" v="7" actId="368"/>
        <pc:sldMkLst>
          <pc:docMk/>
          <pc:sldMk cId="4025355448" sldId="287"/>
        </pc:sldMkLst>
      </pc:sldChg>
      <pc:sldChg chg="modNotes">
        <pc:chgData name="Pedro Farinas" userId="a13a3ff4-3a22-4df4-8f75-64dacc3896fd" providerId="ADAL" clId="{FA8168E1-B323-4D76-B46D-5116CBD928BE}" dt="2024-03-11T11:25:16.641" v="39" actId="368"/>
        <pc:sldMkLst>
          <pc:docMk/>
          <pc:sldMk cId="3623099222" sldId="288"/>
        </pc:sldMkLst>
      </pc:sldChg>
      <pc:sldChg chg="modNotes">
        <pc:chgData name="Pedro Farinas" userId="a13a3ff4-3a22-4df4-8f75-64dacc3896fd" providerId="ADAL" clId="{FA8168E1-B323-4D76-B46D-5116CBD928BE}" dt="2024-03-11T11:25:16.557" v="33" actId="368"/>
        <pc:sldMkLst>
          <pc:docMk/>
          <pc:sldMk cId="470178614" sldId="289"/>
        </pc:sldMkLst>
      </pc:sldChg>
      <pc:sldChg chg="modNotes">
        <pc:chgData name="Pedro Farinas" userId="a13a3ff4-3a22-4df4-8f75-64dacc3896fd" providerId="ADAL" clId="{FA8168E1-B323-4D76-B46D-5116CBD928BE}" dt="2024-03-11T11:25:16.218" v="9" actId="368"/>
        <pc:sldMkLst>
          <pc:docMk/>
          <pc:sldMk cId="1108653788" sldId="291"/>
        </pc:sldMkLst>
      </pc:sldChg>
      <pc:sldChg chg="modNotes">
        <pc:chgData name="Pedro Farinas" userId="a13a3ff4-3a22-4df4-8f75-64dacc3896fd" providerId="ADAL" clId="{FA8168E1-B323-4D76-B46D-5116CBD928BE}" dt="2024-03-11T11:25:16.441" v="25" actId="368"/>
        <pc:sldMkLst>
          <pc:docMk/>
          <pc:sldMk cId="1036251110" sldId="293"/>
        </pc:sldMkLst>
      </pc:sldChg>
      <pc:sldChg chg="modNotes">
        <pc:chgData name="Pedro Farinas" userId="a13a3ff4-3a22-4df4-8f75-64dacc3896fd" providerId="ADAL" clId="{FA8168E1-B323-4D76-B46D-5116CBD928BE}" dt="2024-03-11T11:25:16.419" v="23" actId="368"/>
        <pc:sldMkLst>
          <pc:docMk/>
          <pc:sldMk cId="1327833580" sldId="294"/>
        </pc:sldMkLst>
      </pc:sldChg>
      <pc:sldChg chg="modNotes">
        <pc:chgData name="Pedro Farinas" userId="a13a3ff4-3a22-4df4-8f75-64dacc3896fd" providerId="ADAL" clId="{FA8168E1-B323-4D76-B46D-5116CBD928BE}" dt="2024-03-11T11:25:16.240" v="11" actId="368"/>
        <pc:sldMkLst>
          <pc:docMk/>
          <pc:sldMk cId="1393730093" sldId="295"/>
        </pc:sldMkLst>
      </pc:sldChg>
      <pc:sldChg chg="modNotes">
        <pc:chgData name="Pedro Farinas" userId="a13a3ff4-3a22-4df4-8f75-64dacc3896fd" providerId="ADAL" clId="{FA8168E1-B323-4D76-B46D-5116CBD928BE}" dt="2024-03-11T11:25:16.334" v="17" actId="368"/>
        <pc:sldMkLst>
          <pc:docMk/>
          <pc:sldMk cId="1093442017" sldId="296"/>
        </pc:sldMkLst>
      </pc:sldChg>
      <pc:sldChg chg="modNotes">
        <pc:chgData name="Pedro Farinas" userId="a13a3ff4-3a22-4df4-8f75-64dacc3896fd" providerId="ADAL" clId="{FA8168E1-B323-4D76-B46D-5116CBD928BE}" dt="2024-03-11T11:25:16.356" v="19" actId="368"/>
        <pc:sldMkLst>
          <pc:docMk/>
          <pc:sldMk cId="1677853774" sldId="297"/>
        </pc:sldMkLst>
      </pc:sldChg>
      <pc:sldChg chg="modNotes">
        <pc:chgData name="Pedro Farinas" userId="a13a3ff4-3a22-4df4-8f75-64dacc3896fd" providerId="ADAL" clId="{FA8168E1-B323-4D76-B46D-5116CBD928BE}" dt="2024-03-11T11:25:16.272" v="13" actId="368"/>
        <pc:sldMkLst>
          <pc:docMk/>
          <pc:sldMk cId="334799917" sldId="298"/>
        </pc:sldMkLst>
      </pc:sldChg>
      <pc:sldChg chg="modNotes">
        <pc:chgData name="Pedro Farinas" userId="a13a3ff4-3a22-4df4-8f75-64dacc3896fd" providerId="ADAL" clId="{FA8168E1-B323-4D76-B46D-5116CBD928BE}" dt="2024-03-11T11:25:16.387" v="21" actId="368"/>
        <pc:sldMkLst>
          <pc:docMk/>
          <pc:sldMk cId="3527134934" sldId="299"/>
        </pc:sldMkLst>
      </pc:sldChg>
      <pc:sldChg chg="modNotes">
        <pc:chgData name="Pedro Farinas" userId="a13a3ff4-3a22-4df4-8f75-64dacc3896fd" providerId="ADAL" clId="{FA8168E1-B323-4D76-B46D-5116CBD928BE}" dt="2024-03-11T11:25:16.503" v="29" actId="368"/>
        <pc:sldMkLst>
          <pc:docMk/>
          <pc:sldMk cId="3643058696" sldId="300"/>
        </pc:sldMkLst>
      </pc:sldChg>
      <pc:sldChg chg="modNotes">
        <pc:chgData name="Pedro Farinas" userId="a13a3ff4-3a22-4df4-8f75-64dacc3896fd" providerId="ADAL" clId="{FA8168E1-B323-4D76-B46D-5116CBD928BE}" dt="2024-03-11T11:25:16.535" v="31" actId="368"/>
        <pc:sldMkLst>
          <pc:docMk/>
          <pc:sldMk cId="3611189170" sldId="301"/>
        </pc:sldMkLst>
      </pc:sldChg>
      <pc:sldChg chg="modNotes">
        <pc:chgData name="Pedro Farinas" userId="a13a3ff4-3a22-4df4-8f75-64dacc3896fd" providerId="ADAL" clId="{FA8168E1-B323-4D76-B46D-5116CBD928BE}" dt="2024-03-11T11:25:16.673" v="41" actId="368"/>
        <pc:sldMkLst>
          <pc:docMk/>
          <pc:sldMk cId="3980138596" sldId="302"/>
        </pc:sldMkLst>
      </pc:sldChg>
      <pc:sldChg chg="modNotes">
        <pc:chgData name="Pedro Farinas" userId="a13a3ff4-3a22-4df4-8f75-64dacc3896fd" providerId="ADAL" clId="{FA8168E1-B323-4D76-B46D-5116CBD928BE}" dt="2024-03-11T11:25:16.604" v="37" actId="368"/>
        <pc:sldMkLst>
          <pc:docMk/>
          <pc:sldMk cId="2545663053" sldId="303"/>
        </pc:sldMkLst>
      </pc:sldChg>
      <pc:sldChg chg="modNotes">
        <pc:chgData name="Pedro Farinas" userId="a13a3ff4-3a22-4df4-8f75-64dacc3896fd" providerId="ADAL" clId="{FA8168E1-B323-4D76-B46D-5116CBD928BE}" dt="2024-03-11T11:25:16.688" v="43" actId="368"/>
        <pc:sldMkLst>
          <pc:docMk/>
          <pc:sldMk cId="1397755909" sldId="304"/>
        </pc:sldMkLst>
      </pc:sldChg>
      <pc:sldChg chg="modNotes">
        <pc:chgData name="Pedro Farinas" userId="a13a3ff4-3a22-4df4-8f75-64dacc3896fd" providerId="ADAL" clId="{FA8168E1-B323-4D76-B46D-5116CBD928BE}" dt="2024-03-11T11:25:16.720" v="45" actId="368"/>
        <pc:sldMkLst>
          <pc:docMk/>
          <pc:sldMk cId="1390649031" sldId="305"/>
        </pc:sldMkLst>
      </pc:sldChg>
      <pc:sldChg chg="modNotes">
        <pc:chgData name="Pedro Farinas" userId="a13a3ff4-3a22-4df4-8f75-64dacc3896fd" providerId="ADAL" clId="{FA8168E1-B323-4D76-B46D-5116CBD928BE}" dt="2024-03-11T11:25:16.303" v="15" actId="368"/>
        <pc:sldMkLst>
          <pc:docMk/>
          <pc:sldMk cId="3798498236" sldId="306"/>
        </pc:sldMkLst>
      </pc:sldChg>
      <pc:sldChg chg="modNotes">
        <pc:chgData name="Pedro Farinas" userId="a13a3ff4-3a22-4df4-8f75-64dacc3896fd" providerId="ADAL" clId="{FA8168E1-B323-4D76-B46D-5116CBD928BE}" dt="2024-03-11T11:25:16.742" v="47" actId="368"/>
        <pc:sldMkLst>
          <pc:docMk/>
          <pc:sldMk cId="1533858371" sldId="307"/>
        </pc:sldMkLst>
      </pc:sldChg>
      <pc:sldChg chg="modNotes">
        <pc:chgData name="Pedro Farinas" userId="a13a3ff4-3a22-4df4-8f75-64dacc3896fd" providerId="ADAL" clId="{FA8168E1-B323-4D76-B46D-5116CBD928BE}" dt="2024-03-11T11:25:16.472" v="27" actId="368"/>
        <pc:sldMkLst>
          <pc:docMk/>
          <pc:sldMk cId="2087059430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B278-4F60-4996-80B5-EE2EB36ED605}" type="datetimeFigureOut">
              <a:rPr lang="en-PH" smtClean="0"/>
              <a:t>11/03/2024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3EA2-7B88-46FC-B376-8D233EA6D08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3593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51808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36958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98322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37959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28833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44203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5538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73921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14479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26938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19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9309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20498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87113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90437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21632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51915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98453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25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7699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5058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4056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0851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8324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58877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92483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E3EA2-7B88-46FC-B376-8D233EA6D08C}" type="slidenum">
              <a:rPr lang="en-PH" smtClean="0"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1610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7D8C479-5C08-CF48-810A-1BDAE77499B4}"/>
              </a:ext>
            </a:extLst>
          </p:cNvPr>
          <p:cNvSpPr/>
          <p:nvPr userDrawn="1"/>
        </p:nvSpPr>
        <p:spPr>
          <a:xfrm>
            <a:off x="-2524" y="0"/>
            <a:ext cx="6401618" cy="138755"/>
          </a:xfrm>
          <a:prstGeom prst="rect">
            <a:avLst/>
          </a:prstGeom>
          <a:solidFill>
            <a:srgbClr val="D7E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12B8C-FF92-3748-8E7F-F7BFE151B9A8}"/>
              </a:ext>
            </a:extLst>
          </p:cNvPr>
          <p:cNvSpPr/>
          <p:nvPr userDrawn="1"/>
        </p:nvSpPr>
        <p:spPr>
          <a:xfrm>
            <a:off x="0" y="181680"/>
            <a:ext cx="9144000" cy="5857876"/>
          </a:xfrm>
          <a:prstGeom prst="rect">
            <a:avLst/>
          </a:prstGeom>
          <a:solidFill>
            <a:srgbClr val="01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8632"/>
            <a:ext cx="6858000" cy="140916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D46178-5067-7E45-9E9C-85314B7EB9EE}"/>
              </a:ext>
            </a:extLst>
          </p:cNvPr>
          <p:cNvCxnSpPr>
            <a:cxnSpLocks/>
          </p:cNvCxnSpPr>
          <p:nvPr userDrawn="1"/>
        </p:nvCxnSpPr>
        <p:spPr>
          <a:xfrm>
            <a:off x="3561644" y="3668008"/>
            <a:ext cx="202071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76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0171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1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1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171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171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7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867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171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2204"/>
            <a:ext cx="7886700" cy="4934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5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0171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7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1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4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4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1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1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0171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CBC-9F14-7143-8C4E-1956D115DE83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55660C-8DDE-1046-8401-EEC5FBFF1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2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F80ACBC-9F14-7143-8C4E-1956D115DE83}" type="datetimeFigureOut">
              <a:rPr lang="en-US" smtClean="0"/>
              <a:pPr/>
              <a:t>11/03/2024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4131B3-73A5-124D-B003-267D766B3145}"/>
              </a:ext>
            </a:extLst>
          </p:cNvPr>
          <p:cNvSpPr/>
          <p:nvPr userDrawn="1"/>
        </p:nvSpPr>
        <p:spPr>
          <a:xfrm>
            <a:off x="0" y="0"/>
            <a:ext cx="6401617" cy="132588"/>
          </a:xfrm>
          <a:prstGeom prst="rect">
            <a:avLst/>
          </a:prstGeom>
          <a:solidFill>
            <a:srgbClr val="017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6DB04-4620-8146-A4A3-3E5AC48EF5FA}"/>
              </a:ext>
            </a:extLst>
          </p:cNvPr>
          <p:cNvSpPr/>
          <p:nvPr userDrawn="1"/>
        </p:nvSpPr>
        <p:spPr>
          <a:xfrm>
            <a:off x="8809383" y="-3936"/>
            <a:ext cx="334617" cy="136524"/>
          </a:xfrm>
          <a:prstGeom prst="rect">
            <a:avLst/>
          </a:prstGeom>
          <a:solidFill>
            <a:srgbClr val="E01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D3B29-0611-6247-8B10-5E9BE6965831}"/>
              </a:ext>
            </a:extLst>
          </p:cNvPr>
          <p:cNvSpPr/>
          <p:nvPr userDrawn="1"/>
        </p:nvSpPr>
        <p:spPr>
          <a:xfrm>
            <a:off x="8417614" y="-3936"/>
            <a:ext cx="334617" cy="136524"/>
          </a:xfrm>
          <a:prstGeom prst="rect">
            <a:avLst/>
          </a:prstGeom>
          <a:solidFill>
            <a:srgbClr val="EF4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008242-6FC0-CB46-B417-C45923211FA9}"/>
              </a:ext>
            </a:extLst>
          </p:cNvPr>
          <p:cNvSpPr/>
          <p:nvPr userDrawn="1"/>
        </p:nvSpPr>
        <p:spPr>
          <a:xfrm>
            <a:off x="8025845" y="-3936"/>
            <a:ext cx="334617" cy="136524"/>
          </a:xfrm>
          <a:prstGeom prst="rect">
            <a:avLst/>
          </a:prstGeom>
          <a:solidFill>
            <a:srgbClr val="F3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7A9990-D042-3F48-8A9F-B37EA801BA61}"/>
              </a:ext>
            </a:extLst>
          </p:cNvPr>
          <p:cNvSpPr/>
          <p:nvPr userDrawn="1"/>
        </p:nvSpPr>
        <p:spPr>
          <a:xfrm>
            <a:off x="7634076" y="-3936"/>
            <a:ext cx="334617" cy="136524"/>
          </a:xfrm>
          <a:prstGeom prst="rect">
            <a:avLst/>
          </a:prstGeom>
          <a:solidFill>
            <a:srgbClr val="FDB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761A8B-9370-004C-A186-F9D78441A4F7}"/>
              </a:ext>
            </a:extLst>
          </p:cNvPr>
          <p:cNvSpPr/>
          <p:nvPr userDrawn="1"/>
        </p:nvSpPr>
        <p:spPr>
          <a:xfrm>
            <a:off x="7242307" y="-3936"/>
            <a:ext cx="334617" cy="136524"/>
          </a:xfrm>
          <a:prstGeom prst="rect">
            <a:avLst/>
          </a:prstGeom>
          <a:solidFill>
            <a:srgbClr val="3DA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09A5CC-5741-DC44-A440-930BE2452F25}"/>
              </a:ext>
            </a:extLst>
          </p:cNvPr>
          <p:cNvSpPr/>
          <p:nvPr userDrawn="1"/>
        </p:nvSpPr>
        <p:spPr>
          <a:xfrm>
            <a:off x="6850538" y="-3936"/>
            <a:ext cx="334617" cy="136524"/>
          </a:xfrm>
          <a:prstGeom prst="rect">
            <a:avLst/>
          </a:prstGeom>
          <a:solidFill>
            <a:srgbClr val="03A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50675E-C578-DB4B-8857-D5C0DC68B0E1}"/>
              </a:ext>
            </a:extLst>
          </p:cNvPr>
          <p:cNvSpPr/>
          <p:nvPr userDrawn="1"/>
        </p:nvSpPr>
        <p:spPr>
          <a:xfrm>
            <a:off x="6458769" y="-3936"/>
            <a:ext cx="334617" cy="136524"/>
          </a:xfrm>
          <a:prstGeom prst="rect">
            <a:avLst/>
          </a:prstGeom>
          <a:solidFill>
            <a:srgbClr val="00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Afbeelding 18" descr="C:\Users\hhmn\AppData\Local\Microsoft\Windows\INetCache\Content.MSO\1A665FE8.tmp"/>
          <p:cNvPicPr/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25" y="6126511"/>
            <a:ext cx="1191907" cy="68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44" y="6186894"/>
            <a:ext cx="550625" cy="662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78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ednations-my.sharepoint.com/personal/farinas_un_org/Documents/__BSS/SIAP%20Workshop%20-%20Japan/Statbus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nitednations-my.sharepoint.com/personal/farinas_un_org/Documents/__BSS/SIAP%20Workshop%20-%20Japan/github.com/statisticsnorway/SB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ingstat.gov.sg/-/media/files/publications/economy/ssn222-pg1-4.ashx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nstats.un.org/wiki/download/attachments/36143964/Guide%20to%20interoperability.pdf?version=1&amp;modificationDa%20te=1540053145360&amp;api=v2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Regional Course on </a:t>
            </a:r>
            <a:br>
              <a:rPr lang="nl-NL" dirty="0"/>
            </a:br>
            <a:r>
              <a:rPr lang="en-US" dirty="0"/>
              <a:t>Statistical Business Registers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800"/>
              <a:t>Session 8:  SBR Maturity Model </a:t>
            </a:r>
            <a:r>
              <a:rPr lang="en-US" sz="2800"/>
              <a:t>(continued)</a:t>
            </a:r>
          </a:p>
          <a:p>
            <a:r>
              <a:rPr lang="en-US"/>
              <a:t>● Dimension 6:  IT environment</a:t>
            </a:r>
            <a:br>
              <a:rPr lang="nl-NL"/>
            </a:br>
            <a:r>
              <a:rPr lang="en-US"/>
              <a:t>● Dimension 7:  Interoperability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83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6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Other elements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b="1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Unique Identifiers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kern="100">
                <a:latin typeface="Calibri" panose="020F0502020204030204" pitchFamily="34" charset="0"/>
                <a:ea typeface="DengXian" panose="02010600030101010101" pitchFamily="2" charset="-122"/>
              </a:rPr>
              <a:t>E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ssential, will discuss more in the session on the Global Initiative on Unique IDs </a:t>
            </a:r>
            <a:endParaRPr lang="en-US" sz="18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b="1" kern="100">
                <a:latin typeface="Calibri" panose="020F0502020204030204" pitchFamily="34" charset="0"/>
                <a:ea typeface="DengXian" panose="02010600030101010101" pitchFamily="2" charset="-122"/>
              </a:rPr>
              <a:t>D</a:t>
            </a:r>
            <a:r>
              <a:rPr lang="en-US" sz="20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ata retention policy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kern="100">
                <a:latin typeface="Calibri" panose="020F0502020204030204" pitchFamily="34" charset="0"/>
                <a:ea typeface="DengXian" panose="02010600030101010101" pitchFamily="2" charset="-122"/>
              </a:rPr>
              <a:t>Don’t 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just change the information in the system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kern="100">
                <a:latin typeface="Calibri" panose="020F0502020204030204" pitchFamily="34" charset="0"/>
                <a:ea typeface="DengXian" panose="02010600030101010101" pitchFamily="2" charset="-122"/>
              </a:rPr>
              <a:t>Instead 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add information about the change, including the time when change occurred (or was implemented), and maintain the old value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kern="100">
                <a:latin typeface="Calibri" panose="020F0502020204030204" pitchFamily="34" charset="0"/>
                <a:ea typeface="DengXian" panose="02010600030101010101" pitchFamily="2" charset="-122"/>
              </a:rPr>
              <a:t>C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 help in reconstructing the register and maintaining the historical register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0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Documentation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kern="100">
                <a:latin typeface="Calibri" panose="020F0502020204030204" pitchFamily="34" charset="0"/>
                <a:ea typeface="DengXian" panose="02010600030101010101" pitchFamily="2" charset="-122"/>
              </a:rPr>
              <a:t>U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ser manual/wiki/technical documentation</a:t>
            </a:r>
            <a:endParaRPr lang="en-US" sz="16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4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ADB and Statistics Norway-developed systems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Adaptable, NSOs maintain ownership of the system and code 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Statistics Norway:  STATBUS </a:t>
            </a: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3"/>
              </a:rPr>
              <a:t>Statbus.org</a:t>
            </a:r>
            <a:r>
              <a:rPr lang="en-US" sz="1800">
                <a:latin typeface="Calibri" panose="020F0502020204030204" pitchFamily="34" charset="0"/>
                <a:ea typeface="DengXian" panose="02010600030101010101" pitchFamily="2" charset="-122"/>
              </a:rPr>
              <a:t> + </a:t>
            </a: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4"/>
              </a:rPr>
              <a:t>github.com/statisticsnorway/SBR</a:t>
            </a:r>
            <a:endParaRPr lang="en-US" sz="1800" b="1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kern="100">
                <a:latin typeface="Calibri" panose="020F0502020204030204" pitchFamily="34" charset="0"/>
                <a:ea typeface="DengXian" panose="02010600030101010101" pitchFamily="2" charset="-122"/>
              </a:rPr>
              <a:t>R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uns on Microsoft’s IIS (Internet Information Server) and is written in ASP.NET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Choice of underlying database – Microsoft SQL Server, PostgreSQL, MySQL 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Data can be uploaded in CSV or XML format </a:t>
            </a:r>
            <a:endParaRPr lang="en-US" sz="18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1600" u="sng" kern="100">
              <a:solidFill>
                <a:srgbClr val="0563C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  <a:hlinkClick r:id="rId3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4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Includes data quality checks, system user management 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Different languages, different classification systems</a:t>
            </a:r>
            <a:endParaRPr lang="en-US" sz="18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Define, construct, maintain statistical units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Classify units by sector/activity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Produce survey frames and register-based statistics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Upload from different sources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Multiple ID fields including computer generated; up to 3 languages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2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5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242204"/>
            <a:ext cx="6277118" cy="493475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ADB and Statistics Norway-developed systems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000" b="1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ADB SBR System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kern="100">
                <a:latin typeface="Calibri" panose="020F0502020204030204" pitchFamily="34" charset="0"/>
                <a:ea typeface="DengXian" panose="02010600030101010101" pitchFamily="2" charset="-122"/>
              </a:rPr>
              <a:t>M</a:t>
            </a:r>
            <a:r>
              <a:rPr lang="en-US" sz="16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any of the same features as STATBUS: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kern="100">
                <a:latin typeface="Calibri" panose="020F0502020204030204" pitchFamily="34" charset="0"/>
                <a:ea typeface="DengXian" panose="02010600030101010101" pitchFamily="2" charset="-122"/>
              </a:rPr>
              <a:t>W</a:t>
            </a:r>
            <a:r>
              <a:rPr lang="en-US" sz="16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eb-based application</a:t>
            </a:r>
            <a:endParaRPr lang="en-US" sz="16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kern="100">
                <a:latin typeface="Calibri" panose="020F0502020204030204" pitchFamily="34" charset="0"/>
                <a:ea typeface="DengXian" panose="02010600030101010101" pitchFamily="2" charset="-122"/>
              </a:rPr>
              <a:t>U</a:t>
            </a:r>
            <a:r>
              <a:rPr lang="en-US" sz="16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ser accounts</a:t>
            </a:r>
            <a:endParaRPr lang="en-US" sz="16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kern="100">
                <a:latin typeface="Calibri" panose="020F0502020204030204" pitchFamily="34" charset="0"/>
                <a:ea typeface="DengXian" panose="02010600030101010101" pitchFamily="2" charset="-122"/>
              </a:rPr>
              <a:t>C</a:t>
            </a:r>
            <a:r>
              <a:rPr lang="en-US" sz="16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reate frames/snapshots, historical data</a:t>
            </a:r>
            <a:endParaRPr lang="en-US" sz="16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API integration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4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4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4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4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4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b="1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These systems are not “plug-and-play”!       </a:t>
            </a:r>
            <a:endParaRPr lang="en-US" sz="1800" b="1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kern="100">
                <a:latin typeface="Calibri" panose="020F0502020204030204" pitchFamily="34" charset="0"/>
                <a:ea typeface="DengXian" panose="02010600030101010101" pitchFamily="2" charset="-122"/>
              </a:rPr>
              <a:t>R</a:t>
            </a:r>
            <a:r>
              <a:rPr lang="en-US" sz="16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equire collaboration with these organizations 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kern="100">
                <a:latin typeface="Calibri" panose="020F0502020204030204" pitchFamily="34" charset="0"/>
                <a:ea typeface="DengXian" panose="02010600030101010101" pitchFamily="2" charset="-122"/>
              </a:rPr>
              <a:t>I</a:t>
            </a:r>
            <a:r>
              <a:rPr lang="en-US" sz="16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nternal planning and management and maintenance are still needed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2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1FEFD-0EEC-A38A-A072-A9599C285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29" y="1708383"/>
            <a:ext cx="4542064" cy="32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34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/>
              <a:t>Big Data, Artificial intelligence (AI) and Machine Learning (ML</a:t>
            </a:r>
            <a:r>
              <a:rPr lang="nl-NL"/>
              <a:t>)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226A4-9A80-6A27-9552-9DB8D0CD6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02605"/>
            <a:ext cx="7438904" cy="42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3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/>
              <a:t>Big Data, Artificial intelligence (AI) and Machine Learning (ML</a:t>
            </a:r>
            <a:r>
              <a:rPr lang="nl-NL" sz="2000"/>
              <a:t>)</a:t>
            </a:r>
          </a:p>
          <a:p>
            <a:pPr marL="0" indent="0">
              <a:buNone/>
            </a:pPr>
            <a:r>
              <a:rPr lang="nl-NL" sz="1050"/>
              <a:t> </a:t>
            </a:r>
            <a:endParaRPr lang="nl-NL" sz="100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l-NL" sz="1800"/>
              <a:t>Many web scraping tools available online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l-NL" sz="1800"/>
              <a:t>Companies providing data -&gt; now also providing web scraping services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l-NL" sz="1800"/>
              <a:t>Can be used to help identify web stores/online retail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l-NL" sz="1800"/>
              <a:t>AI can help write code for scraping, etc.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l-NL" sz="1800"/>
              <a:t>Language recognition is a major component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nl-NL" sz="1800"/>
          </a:p>
          <a:p>
            <a:pPr marL="0" indent="0">
              <a:buNone/>
            </a:pP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03625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/>
              <a:t>Big Data, Artificial intelligence (AI) and Machine Learning (ML</a:t>
            </a:r>
            <a:r>
              <a:rPr lang="nl-NL" sz="2000"/>
              <a:t>)</a:t>
            </a:r>
          </a:p>
          <a:p>
            <a:pPr marL="0" indent="0">
              <a:buNone/>
            </a:pPr>
            <a:r>
              <a:rPr lang="nl-NL" sz="1800" b="1"/>
              <a:t> Singapore example</a:t>
            </a:r>
            <a:endParaRPr lang="nl-NL" sz="1600" b="1"/>
          </a:p>
          <a:p>
            <a:pPr marL="0" indent="0">
              <a:buNone/>
            </a:pPr>
            <a:endParaRPr lang="nl-NL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60F3A-24F3-4C4F-F999-72D604F74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796" y="1670304"/>
            <a:ext cx="3687863" cy="21040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3D95C-8663-A6FA-4DBC-FA2F8B529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2349079"/>
            <a:ext cx="3171355" cy="29404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AA93F-F06F-86B1-5D96-69FF6F696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814" y="3847242"/>
            <a:ext cx="3680907" cy="2399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A5DE13-5414-DC09-B353-0AB3CAF3D5D9}"/>
              </a:ext>
            </a:extLst>
          </p:cNvPr>
          <p:cNvSpPr txBox="1"/>
          <p:nvPr/>
        </p:nvSpPr>
        <p:spPr>
          <a:xfrm>
            <a:off x="562737" y="5569543"/>
            <a:ext cx="3680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hlinkClick r:id="rId6"/>
              </a:rPr>
              <a:t>https://www.singstat.gov.sg/-/media/files/publications/economy/ssn222-pg1-4.ashx</a:t>
            </a:r>
            <a:r>
              <a:rPr 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7059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06DDD-247F-7584-24D5-3B1A86109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230557"/>
            <a:ext cx="7886699" cy="470787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3058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/>
              <a:t>Preliminary →</a:t>
            </a:r>
          </a:p>
          <a:p>
            <a:pPr lvl="1">
              <a:spcBef>
                <a:spcPts val="0"/>
              </a:spcBef>
            </a:pPr>
            <a:r>
              <a:rPr lang="nl-NL" sz="2100"/>
              <a:t>No integrated insfrastructure</a:t>
            </a:r>
          </a:p>
          <a:p>
            <a:pPr lvl="1">
              <a:spcBef>
                <a:spcPts val="0"/>
              </a:spcBef>
            </a:pPr>
            <a:r>
              <a:rPr lang="nl-NL" sz="2100"/>
              <a:t>Records kept manually, i.e. Excel</a:t>
            </a:r>
          </a:p>
          <a:p>
            <a:pPr lvl="1">
              <a:spcBef>
                <a:spcPts val="0"/>
              </a:spcBef>
            </a:pPr>
            <a:r>
              <a:rPr lang="nl-NL" sz="2100"/>
              <a:t>Basic maintenance strategy</a:t>
            </a:r>
          </a:p>
          <a:p>
            <a:pPr marL="0" indent="0">
              <a:spcBef>
                <a:spcPts val="0"/>
              </a:spcBef>
              <a:buNone/>
            </a:pPr>
            <a:endParaRPr lang="nl-NL" sz="1700" b="1"/>
          </a:p>
          <a:p>
            <a:pPr marL="0" indent="0">
              <a:spcBef>
                <a:spcPts val="0"/>
              </a:spcBef>
              <a:buNone/>
            </a:pPr>
            <a:r>
              <a:rPr lang="nl-NL" b="1"/>
              <a:t>Early →</a:t>
            </a:r>
          </a:p>
          <a:p>
            <a:pPr lvl="1">
              <a:spcBef>
                <a:spcPts val="0"/>
              </a:spcBef>
            </a:pPr>
            <a:r>
              <a:rPr lang="nl-NL" sz="2100"/>
              <a:t>Simple db structure with essential data</a:t>
            </a:r>
          </a:p>
          <a:p>
            <a:pPr lvl="1">
              <a:spcBef>
                <a:spcPts val="0"/>
              </a:spcBef>
            </a:pPr>
            <a:r>
              <a:rPr lang="nl-NL" sz="2100"/>
              <a:t>May have other applications, but not integrated</a:t>
            </a:r>
          </a:p>
          <a:p>
            <a:pPr lvl="1">
              <a:spcBef>
                <a:spcPts val="0"/>
              </a:spcBef>
            </a:pPr>
            <a:endParaRPr lang="nl-NL" sz="1700"/>
          </a:p>
          <a:p>
            <a:pPr marL="0" indent="0">
              <a:spcBef>
                <a:spcPts val="0"/>
              </a:spcBef>
              <a:buNone/>
            </a:pPr>
            <a:r>
              <a:rPr lang="nl-NL" b="1"/>
              <a:t>Mature →</a:t>
            </a:r>
          </a:p>
          <a:p>
            <a:pPr lvl="1">
              <a:spcBef>
                <a:spcPts val="0"/>
              </a:spcBef>
            </a:pPr>
            <a:r>
              <a:rPr lang="nl-NL" sz="2100"/>
              <a:t>Managed like a project, maintained, dedicated staff</a:t>
            </a:r>
          </a:p>
          <a:p>
            <a:pPr lvl="1">
              <a:spcBef>
                <a:spcPts val="0"/>
              </a:spcBef>
            </a:pPr>
            <a:r>
              <a:rPr lang="nl-NL" sz="2100"/>
              <a:t>Modular, scalable, supports historical register, unique IDs  </a:t>
            </a:r>
          </a:p>
          <a:p>
            <a:pPr marL="457200" lvl="1" indent="0">
              <a:spcBef>
                <a:spcPts val="0"/>
              </a:spcBef>
              <a:buNone/>
            </a:pPr>
            <a:endParaRPr lang="nl-NL" sz="1700"/>
          </a:p>
          <a:p>
            <a:pPr marL="0" indent="0">
              <a:spcBef>
                <a:spcPts val="0"/>
              </a:spcBef>
              <a:buNone/>
            </a:pPr>
            <a:r>
              <a:rPr lang="nl-NL" b="1"/>
              <a:t>Advanced </a:t>
            </a:r>
          </a:p>
          <a:p>
            <a:pPr lvl="1">
              <a:spcBef>
                <a:spcPts val="0"/>
              </a:spcBef>
            </a:pPr>
            <a:r>
              <a:rPr lang="en-US" sz="2100">
                <a:latin typeface="Calibri" panose="020F0502020204030204" pitchFamily="34" charset="0"/>
                <a:ea typeface="DengXian" panose="02010600030101010101" pitchFamily="2" charset="-122"/>
              </a:rPr>
              <a:t>Part of integrated system, continuously improved</a:t>
            </a:r>
          </a:p>
          <a:p>
            <a:pPr lvl="1">
              <a:spcBef>
                <a:spcPts val="0"/>
              </a:spcBef>
            </a:pPr>
            <a:r>
              <a:rPr lang="nl-NL" sz="2100"/>
              <a:t>New technologies:  big data, web scraping, portals for businesses to enter info</a:t>
            </a:r>
          </a:p>
        </p:txBody>
      </p:sp>
    </p:spTree>
    <p:extLst>
      <p:ext uri="{BB962C8B-B14F-4D97-AF65-F5344CB8AC3E}">
        <p14:creationId xmlns:p14="http://schemas.microsoft.com/office/powerpoint/2010/main" val="361118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Does your SBR use a relational database?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Have you had positive/negative experience with specific types of software?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Have you had any experience with ADB/STATBUS products?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0178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Dimension 7:  Interoperability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Interoperability</a:t>
            </a:r>
          </a:p>
          <a:p>
            <a:pPr marL="0" indent="0">
              <a:buNone/>
            </a:pPr>
            <a:r>
              <a:rPr lang="en-US" sz="2000">
                <a:latin typeface="Calibri" panose="020F0502020204030204" pitchFamily="34" charset="0"/>
                <a:ea typeface="DengXian" panose="02010600030101010101" pitchFamily="2" charset="-122"/>
              </a:rPr>
              <a:t>The ability of computer systems or software to exchange and make use of information in a coordinated manner</a:t>
            </a:r>
          </a:p>
          <a:p>
            <a:pPr marL="0" indent="0">
              <a:buNone/>
            </a:pPr>
            <a:endParaRPr lang="en-US" sz="2000" b="1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b="1">
                <a:latin typeface="Calibri" panose="020F0502020204030204" pitchFamily="34" charset="0"/>
                <a:ea typeface="DengXian" panose="02010600030101010101" pitchFamily="2" charset="-122"/>
              </a:rPr>
              <a:t>In SBRs </a:t>
            </a:r>
            <a:endParaRPr lang="en-US" b="1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>
                <a:latin typeface="Calibri" panose="020F0502020204030204" pitchFamily="34" charset="0"/>
                <a:ea typeface="DengXian" panose="02010600030101010101" pitchFamily="2" charset="-122"/>
              </a:rPr>
              <a:t>T</a:t>
            </a:r>
            <a:r>
              <a:rPr lang="en-US" sz="20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he ability of an SBR to communicate and exchange standardized data with other registers, be they domestic, regional, or global</a:t>
            </a:r>
          </a:p>
          <a:p>
            <a:pPr marL="0" indent="0">
              <a:buNone/>
            </a:pPr>
            <a:endParaRPr lang="en-US" sz="14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Data can be easily re-used and processed in different applications, allowing different information systems to work together</a:t>
            </a:r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F8587EA-A84C-1A5E-29F6-DE18B54A1772}"/>
              </a:ext>
            </a:extLst>
          </p:cNvPr>
          <p:cNvSpPr txBox="1">
            <a:spLocks/>
          </p:cNvSpPr>
          <p:nvPr/>
        </p:nvSpPr>
        <p:spPr>
          <a:xfrm>
            <a:off x="781050" y="1394604"/>
            <a:ext cx="7886700" cy="49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70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Overview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pPr marL="0" indent="0">
              <a:buNone/>
            </a:pPr>
            <a:r>
              <a:rPr lang="nl-NL"/>
              <a:t>Sessions 6 &amp; 7 covered the first 5 dimensions of the </a:t>
            </a:r>
            <a:br>
              <a:rPr lang="nl-NL"/>
            </a:br>
            <a:r>
              <a:rPr lang="nl-NL"/>
              <a:t>SBR Maturity Model</a:t>
            </a:r>
          </a:p>
          <a:p>
            <a:pPr marL="0" indent="0">
              <a:buNone/>
            </a:pPr>
            <a:r>
              <a:rPr lang="nl-NL"/>
              <a:t>                                                ↓</a:t>
            </a:r>
          </a:p>
          <a:p>
            <a:pPr marL="0" indent="0">
              <a:buNone/>
            </a:pPr>
            <a:r>
              <a:rPr lang="nl-NL"/>
              <a:t>This session will cover the final two dimensions, on the</a:t>
            </a:r>
            <a:br>
              <a:rPr lang="nl-NL"/>
            </a:br>
            <a:r>
              <a:rPr lang="nl-NL" b="1"/>
              <a:t>IT environment </a:t>
            </a:r>
            <a:r>
              <a:rPr lang="nl-NL"/>
              <a:t>and </a:t>
            </a:r>
            <a:r>
              <a:rPr lang="nl-NL" b="1"/>
              <a:t>interoperability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927599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Dimension 7:  Interoperability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/>
              <a:t>Interoperability</a:t>
            </a:r>
            <a:endParaRPr lang="nl-NL" sz="2800" b="1"/>
          </a:p>
          <a:p>
            <a:r>
              <a:rPr lang="en-US">
                <a:latin typeface="Calibri" panose="020F0502020204030204" pitchFamily="34" charset="0"/>
                <a:ea typeface="DengXian" panose="02010600030101010101" pitchFamily="2" charset="-122"/>
              </a:rPr>
              <a:t>Related to IT infrastructure but important enough to be separately assessed</a:t>
            </a:r>
          </a:p>
          <a:p>
            <a:r>
              <a:rPr lang="en-US">
                <a:latin typeface="Calibri" panose="020F0502020204030204" pitchFamily="34" charset="0"/>
                <a:ea typeface="DengXian" panose="02010600030101010101" pitchFamily="2" charset="-122"/>
              </a:rPr>
              <a:t>Increases efficiency</a:t>
            </a:r>
            <a:endParaRPr lang="nl-NL"/>
          </a:p>
          <a:p>
            <a:pPr marL="0" indent="0">
              <a:buNone/>
            </a:pPr>
            <a:endParaRPr lang="en-US" sz="20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Requires</a:t>
            </a:r>
          </a:p>
          <a:p>
            <a:r>
              <a:rPr lang="en-US" kern="100">
                <a:latin typeface="Calibri" panose="020F0502020204030204" pitchFamily="34" charset="0"/>
                <a:ea typeface="DengXian" panose="02010600030101010101" pitchFamily="2" charset="-122"/>
              </a:rPr>
              <a:t>A</a:t>
            </a:r>
            <a:r>
              <a:rPr lang="en-US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unique ID </a:t>
            </a:r>
          </a:p>
          <a:p>
            <a:r>
              <a:rPr lang="en-US" kern="100">
                <a:latin typeface="Calibri" panose="020F0502020204030204" pitchFamily="34" charset="0"/>
                <a:ea typeface="DengXian" panose="02010600030101010101" pitchFamily="2" charset="-122"/>
              </a:rPr>
              <a:t>S</a:t>
            </a:r>
            <a:r>
              <a:rPr lang="en-US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tandardized language/classification/characteristics</a:t>
            </a:r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F8587EA-A84C-1A5E-29F6-DE18B54A1772}"/>
              </a:ext>
            </a:extLst>
          </p:cNvPr>
          <p:cNvSpPr txBox="1">
            <a:spLocks/>
          </p:cNvSpPr>
          <p:nvPr/>
        </p:nvSpPr>
        <p:spPr>
          <a:xfrm>
            <a:off x="781050" y="1394604"/>
            <a:ext cx="7886700" cy="49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5663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Dimension 7:  Interoperability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/>
          </a:p>
          <a:p>
            <a:endParaRPr lang="nl-NL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1FD05-F1A1-130B-A5B6-3C1891E05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0" y="1214437"/>
            <a:ext cx="7633177" cy="47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9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Dimension 7:  Interoperability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200" b="1"/>
              <a:t>Preliminary →</a:t>
            </a:r>
          </a:p>
          <a:p>
            <a:pPr lvl="1">
              <a:spcBef>
                <a:spcPts val="0"/>
              </a:spcBef>
            </a:pPr>
            <a:r>
              <a:rPr lang="nl-NL" sz="1900"/>
              <a:t>Matching done manually </a:t>
            </a:r>
          </a:p>
          <a:p>
            <a:pPr lvl="1">
              <a:spcBef>
                <a:spcPts val="0"/>
              </a:spcBef>
            </a:pPr>
            <a:r>
              <a:rPr lang="nl-NL" sz="1900"/>
              <a:t>No considerations for interoperability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400" b="1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200" b="1"/>
              <a:t>Early →</a:t>
            </a:r>
          </a:p>
          <a:p>
            <a:pPr lvl="1">
              <a:spcBef>
                <a:spcPts val="0"/>
              </a:spcBef>
            </a:pPr>
            <a:r>
              <a:rPr lang="nl-NL" sz="1900"/>
              <a:t>Some automated routines</a:t>
            </a:r>
          </a:p>
          <a:p>
            <a:pPr lvl="1">
              <a:spcBef>
                <a:spcPts val="0"/>
              </a:spcBef>
            </a:pPr>
            <a:r>
              <a:rPr lang="nl-NL" sz="1900"/>
              <a:t>Some interoperability with administrative sources</a:t>
            </a:r>
          </a:p>
          <a:p>
            <a:pPr>
              <a:spcBef>
                <a:spcPts val="0"/>
              </a:spcBef>
            </a:pPr>
            <a:endParaRPr lang="nl-NL" sz="1400"/>
          </a:p>
          <a:p>
            <a:pPr marL="0" indent="0">
              <a:spcBef>
                <a:spcPts val="0"/>
              </a:spcBef>
              <a:buNone/>
            </a:pPr>
            <a:r>
              <a:rPr lang="nl-NL" sz="2200" b="1"/>
              <a:t>Mature →</a:t>
            </a:r>
          </a:p>
          <a:p>
            <a:pPr lvl="1">
              <a:spcBef>
                <a:spcPts val="0"/>
              </a:spcBef>
            </a:pPr>
            <a:r>
              <a:rPr lang="nl-NL" sz="1900"/>
              <a:t>Common unique ID to link administrative &amp; statistical registers</a:t>
            </a:r>
          </a:p>
          <a:p>
            <a:pPr lvl="1">
              <a:spcBef>
                <a:spcPts val="0"/>
              </a:spcBef>
            </a:pPr>
            <a:r>
              <a:rPr lang="nl-NL" sz="1900"/>
              <a:t>Compatability with international standards</a:t>
            </a:r>
          </a:p>
          <a:p>
            <a:pPr marL="0" indent="0">
              <a:spcBef>
                <a:spcPts val="0"/>
              </a:spcBef>
              <a:buNone/>
            </a:pPr>
            <a:endParaRPr lang="nl-NL" sz="1400" b="1"/>
          </a:p>
          <a:p>
            <a:pPr marL="0" indent="0">
              <a:spcBef>
                <a:spcPts val="0"/>
              </a:spcBef>
              <a:buNone/>
            </a:pPr>
            <a:r>
              <a:rPr lang="nl-NL" sz="2200" b="1"/>
              <a:t>Advanced </a:t>
            </a:r>
          </a:p>
          <a:p>
            <a:pPr lvl="1">
              <a:spcBef>
                <a:spcPts val="0"/>
              </a:spcBef>
            </a:pPr>
            <a:r>
              <a:rPr lang="en-US" sz="1900">
                <a:latin typeface="Calibri" panose="020F0502020204030204" pitchFamily="34" charset="0"/>
                <a:ea typeface="DengXian" panose="02010600030101010101" pitchFamily="2" charset="-122"/>
              </a:rPr>
              <a:t>M</a:t>
            </a:r>
            <a:r>
              <a:rPr lang="en-US" sz="19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icrodata linking implemented</a:t>
            </a:r>
          </a:p>
          <a:p>
            <a:pPr lvl="1">
              <a:spcBef>
                <a:spcPts val="0"/>
              </a:spcBef>
            </a:pPr>
            <a:r>
              <a:rPr lang="en-US" sz="1900">
                <a:latin typeface="Calibri" panose="020F0502020204030204" pitchFamily="34" charset="0"/>
                <a:ea typeface="DengXian" panose="02010600030101010101" pitchFamily="2" charset="-122"/>
              </a:rPr>
              <a:t>I</a:t>
            </a:r>
            <a:r>
              <a:rPr lang="en-US" sz="19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nteroperable with international sources using global identifiers </a:t>
            </a:r>
          </a:p>
          <a:p>
            <a:pPr lvl="1">
              <a:spcBef>
                <a:spcPts val="0"/>
              </a:spcBef>
            </a:pPr>
            <a:r>
              <a:rPr lang="en-US" sz="1900">
                <a:latin typeface="Calibri" panose="020F0502020204030204" pitchFamily="34" charset="0"/>
                <a:ea typeface="DengXian" panose="02010600030101010101" pitchFamily="2" charset="-122"/>
              </a:rPr>
              <a:t>I</a:t>
            </a:r>
            <a:r>
              <a:rPr lang="en-US" sz="19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ntegration with population, housing, other registers </a:t>
            </a:r>
            <a:endParaRPr lang="nl-NL" sz="1900" b="1"/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F8587EA-A84C-1A5E-29F6-DE18B54A1772}"/>
              </a:ext>
            </a:extLst>
          </p:cNvPr>
          <p:cNvSpPr txBox="1">
            <a:spLocks/>
          </p:cNvSpPr>
          <p:nvPr/>
        </p:nvSpPr>
        <p:spPr>
          <a:xfrm>
            <a:off x="781050" y="1394604"/>
            <a:ext cx="7886700" cy="49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0138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Dimension 7:  Interoperability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F8587EA-A84C-1A5E-29F6-DE18B54A1772}"/>
              </a:ext>
            </a:extLst>
          </p:cNvPr>
          <p:cNvSpPr txBox="1">
            <a:spLocks/>
          </p:cNvSpPr>
          <p:nvPr/>
        </p:nvSpPr>
        <p:spPr>
          <a:xfrm>
            <a:off x="781050" y="1394604"/>
            <a:ext cx="7886700" cy="49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/>
              <a:t> 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61C0F-59D8-00BA-8E55-1786EF9DC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039421"/>
            <a:ext cx="3847394" cy="5007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9A3C09-92A1-EDF4-65A9-830DA09A6B6E}"/>
              </a:ext>
            </a:extLst>
          </p:cNvPr>
          <p:cNvSpPr txBox="1"/>
          <p:nvPr/>
        </p:nvSpPr>
        <p:spPr>
          <a:xfrm>
            <a:off x="5131357" y="2252853"/>
            <a:ext cx="2067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Available at this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link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55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Dimension 7:  Interoperability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Questions:</a:t>
            </a:r>
          </a:p>
          <a:p>
            <a:pPr marL="0" indent="0">
              <a:buNone/>
            </a:pPr>
            <a:r>
              <a:rPr lang="en-US" sz="1400" b="1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900"/>
              <a:t>1. Does your SBR meet the minimum requirements, namely:  </a:t>
            </a:r>
            <a:br>
              <a:rPr lang="nl-NL" sz="1900"/>
            </a:br>
            <a:r>
              <a:rPr lang="nl-NL" sz="1900"/>
              <a:t>	Use of a unique identifier +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900"/>
              <a:t>	A standardized language/classification/characteristics?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nl-NL" sz="1900"/>
          </a:p>
          <a:p>
            <a:pPr marL="0" indent="0">
              <a:spcBef>
                <a:spcPts val="0"/>
              </a:spcBef>
              <a:buNone/>
            </a:pPr>
            <a:r>
              <a:rPr lang="nl-NL" sz="1900"/>
              <a:t>2. Which, if any, other registers can be linked with your SBR?  Could this be done in a more efficient way?  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/>
          </a:p>
          <a:p>
            <a:pPr marL="0" indent="0">
              <a:spcBef>
                <a:spcPts val="0"/>
              </a:spcBef>
              <a:buNone/>
            </a:pPr>
            <a:r>
              <a:rPr lang="nl-NL" sz="1900"/>
              <a:t>3. Has your office implemented micro data linking?</a:t>
            </a:r>
          </a:p>
          <a:p>
            <a:pPr marL="0" indent="0">
              <a:spcBef>
                <a:spcPts val="0"/>
              </a:spcBef>
              <a:buNone/>
            </a:pPr>
            <a:endParaRPr lang="nl-NL" sz="1900"/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F8587EA-A84C-1A5E-29F6-DE18B54A1772}"/>
              </a:ext>
            </a:extLst>
          </p:cNvPr>
          <p:cNvSpPr txBox="1">
            <a:spLocks/>
          </p:cNvSpPr>
          <p:nvPr/>
        </p:nvSpPr>
        <p:spPr>
          <a:xfrm>
            <a:off x="781050" y="1394604"/>
            <a:ext cx="7886700" cy="49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0649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Dimension 7:  Interoperability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nl-NL" sz="3600"/>
          </a:p>
          <a:p>
            <a:pPr marL="0" indent="0" algn="ctr">
              <a:spcBef>
                <a:spcPts val="0"/>
              </a:spcBef>
              <a:buNone/>
            </a:pPr>
            <a:endParaRPr lang="nl-NL" sz="3600"/>
          </a:p>
          <a:p>
            <a:pPr marL="0" indent="0" algn="ctr">
              <a:spcBef>
                <a:spcPts val="0"/>
              </a:spcBef>
              <a:buNone/>
            </a:pPr>
            <a:endParaRPr lang="nl-NL" sz="3600"/>
          </a:p>
          <a:p>
            <a:pPr marL="0" indent="0" algn="ctr">
              <a:spcBef>
                <a:spcPts val="0"/>
              </a:spcBef>
              <a:buNone/>
            </a:pPr>
            <a:r>
              <a:rPr lang="nl-NL" sz="3600"/>
              <a:t>Thank you!</a:t>
            </a:r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F8587EA-A84C-1A5E-29F6-DE18B54A1772}"/>
              </a:ext>
            </a:extLst>
          </p:cNvPr>
          <p:cNvSpPr txBox="1">
            <a:spLocks/>
          </p:cNvSpPr>
          <p:nvPr/>
        </p:nvSpPr>
        <p:spPr>
          <a:xfrm>
            <a:off x="781050" y="1394604"/>
            <a:ext cx="7886700" cy="49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85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822EB5-7404-61E6-0D63-078C9843F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03750"/>
            <a:ext cx="7867478" cy="29822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13F535-0AB7-E047-256A-61266FE36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872" y="3671261"/>
            <a:ext cx="4983892" cy="25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5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07A3B-04FC-1B58-9276-D00B1A4CD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23" y="1242204"/>
            <a:ext cx="8067327" cy="39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0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3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Goal</a:t>
            </a:r>
            <a:endParaRPr lang="en-US" sz="22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kern="100">
                <a:latin typeface="Calibri" panose="020F0502020204030204" pitchFamily="34" charset="0"/>
                <a:ea typeface="DengXian" panose="02010600030101010101" pitchFamily="2" charset="-122"/>
              </a:rPr>
              <a:t>D</a:t>
            </a: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evelop a system that fits within the NSO’s infrastructure and is compatible with other systems, i.e. administrative data acquisition systems and business survey collection systems 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en-US" b="1"/>
              <a:t>Project management</a:t>
            </a:r>
          </a:p>
          <a:p>
            <a:r>
              <a:rPr lang="en-US" sz="2000"/>
              <a:t>Significant undertaking:  should be managed as a project, using project management methodology, if available  </a:t>
            </a:r>
          </a:p>
          <a:p>
            <a:r>
              <a:rPr lang="en-US" sz="2000"/>
              <a:t>Effort should be appropriate to size, complexity and risk  </a:t>
            </a:r>
          </a:p>
          <a:p>
            <a:r>
              <a:rPr lang="en-US" sz="2000"/>
              <a:t>Other common PM methodologies like PRINCE2 (PRojects IN Controlled Environments) and PMI/PMBOK (Project Management Body of Knowledge)</a:t>
            </a:r>
            <a:endParaRPr lang="nl-NL" sz="200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535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2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Software development methodology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2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Agile implementation: 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>
                <a:latin typeface="Calibri" panose="020F0502020204030204" pitchFamily="34" charset="0"/>
                <a:ea typeface="DengXian" panose="02010600030101010101" pitchFamily="2" charset="-122"/>
              </a:rPr>
              <a:t>Demonstrating value to shareholders quickly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>
                <a:latin typeface="Calibri" panose="020F0502020204030204" pitchFamily="34" charset="0"/>
                <a:ea typeface="DengXian" panose="02010600030101010101" pitchFamily="2" charset="-122"/>
              </a:rPr>
              <a:t>Managing change and risk continuously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>
                <a:latin typeface="Calibri" panose="020F0502020204030204" pitchFamily="34" charset="0"/>
                <a:ea typeface="DengXian" panose="02010600030101010101" pitchFamily="2" charset="-122"/>
              </a:rPr>
              <a:t>Frequent evaluation and realignment of scope, cost, schedule, quality </a:t>
            </a:r>
          </a:p>
          <a:p>
            <a:pPr marL="9144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kern="100">
                <a:latin typeface="Calibri" panose="020F0502020204030204" pitchFamily="34" charset="0"/>
                <a:ea typeface="DengXian" panose="02010600030101010101" pitchFamily="2" charset="-122"/>
              </a:rPr>
              <a:t>2 phases of IT development:  </a:t>
            </a:r>
          </a:p>
          <a:p>
            <a:pPr marL="914400">
              <a:lnSpc>
                <a:spcPct val="107000"/>
              </a:lnSpc>
              <a:spcBef>
                <a:spcPts val="0"/>
              </a:spcBef>
            </a:pPr>
            <a:r>
              <a:rPr lang="en-US" sz="1800" kern="100">
                <a:latin typeface="Calibri" panose="020F0502020204030204" pitchFamily="34" charset="0"/>
                <a:ea typeface="DengXian" panose="02010600030101010101" pitchFamily="2" charset="-122"/>
              </a:rPr>
              <a:t>A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cquiring initial db infrastructure </a:t>
            </a:r>
          </a:p>
          <a:p>
            <a:pPr marL="914400">
              <a:lnSpc>
                <a:spcPct val="107000"/>
              </a:lnSpc>
              <a:spcBef>
                <a:spcPts val="0"/>
              </a:spcBef>
            </a:pPr>
            <a:r>
              <a:rPr lang="en-US" sz="1800" kern="100">
                <a:latin typeface="Calibri" panose="020F0502020204030204" pitchFamily="34" charset="0"/>
                <a:ea typeface="DengXian" panose="02010600030101010101" pitchFamily="2" charset="-122"/>
              </a:rPr>
              <a:t>T</a:t>
            </a: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hen programming and process development</a:t>
            </a: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Follow organizational IT standards</a:t>
            </a:r>
            <a:br>
              <a:rPr lang="en-US" sz="1800" kern="10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If one is not already implemented, should adopt an appropriate one</a:t>
            </a:r>
          </a:p>
          <a:p>
            <a:pPr marL="742950" marR="0" lvl="1" indent="-28575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8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5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6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Database management systems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>
                <a:latin typeface="Calibri" panose="020F0502020204030204" pitchFamily="34" charset="0"/>
                <a:ea typeface="DengXian" panose="02010600030101010101" pitchFamily="2" charset="-122"/>
              </a:rPr>
              <a:t>S</a:t>
            </a: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ecurity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>
                <a:latin typeface="Calibri" panose="020F0502020204030204" pitchFamily="34" charset="0"/>
                <a:ea typeface="DengXian" panose="02010600030101010101" pitchFamily="2" charset="-122"/>
              </a:rPr>
              <a:t>S</a:t>
            </a: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calability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>
                <a:latin typeface="Calibri" panose="020F0502020204030204" pitchFamily="34" charset="0"/>
                <a:ea typeface="DengXian" panose="02010600030101010101" pitchFamily="2" charset="-122"/>
              </a:rPr>
              <a:t>C</a:t>
            </a: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oncurrent users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>
                <a:latin typeface="Calibri" panose="020F0502020204030204" pitchFamily="34" charset="0"/>
                <a:ea typeface="DengXian" panose="02010600030101010101" pitchFamily="2" charset="-122"/>
              </a:rPr>
              <a:t>F</a:t>
            </a: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lexible and standardized query language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1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600" b="1" kern="100">
                <a:latin typeface="Calibri" panose="020F0502020204030204" pitchFamily="34" charset="0"/>
                <a:ea typeface="DengXian" panose="02010600030101010101" pitchFamily="2" charset="-122"/>
              </a:rPr>
              <a:t>R</a:t>
            </a:r>
            <a:r>
              <a:rPr lang="en-US" sz="26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elational database </a:t>
            </a:r>
            <a:br>
              <a:rPr lang="en-US" sz="26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sz="26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management systems </a:t>
            </a:r>
            <a:br>
              <a:rPr lang="en-US" sz="26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sz="26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(RDBMS)</a:t>
            </a:r>
            <a:endParaRPr lang="en-US" sz="2500" b="1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4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kern="100">
                <a:latin typeface="Calibri" panose="020F0502020204030204" pitchFamily="34" charset="0"/>
                <a:ea typeface="DengXian" panose="02010600030101010101" pitchFamily="2" charset="-122"/>
              </a:rPr>
              <a:t>Additionally: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>
                <a:latin typeface="Calibri" panose="020F0502020204030204" pitchFamily="34" charset="0"/>
                <a:ea typeface="DengXian" panose="02010600030101010101" pitchFamily="2" charset="-122"/>
              </a:rPr>
              <a:t>R</a:t>
            </a: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eferential and data integrity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>
                <a:latin typeface="Calibri" panose="020F0502020204030204" pitchFamily="34" charset="0"/>
                <a:ea typeface="DengXian" panose="02010600030101010101" pitchFamily="2" charset="-122"/>
              </a:rPr>
              <a:t>E</a:t>
            </a: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fficient storage and performance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>
                <a:latin typeface="Calibri" panose="020F0502020204030204" pitchFamily="34" charset="0"/>
                <a:ea typeface="DengXian" panose="02010600030101010101" pitchFamily="2" charset="-122"/>
              </a:rPr>
              <a:t>M</a:t>
            </a: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odularity</a:t>
            </a:r>
            <a:endParaRPr lang="en-US" sz="2000" b="1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600" b="1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18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18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18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DC501-FECF-4F3C-3BE3-4967C17B3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222063" cy="25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Database options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600" b="1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Low cost: Microsoft Access (no concurrent users, limited capacity)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Others: Oracle, Microsoft SQL Server, MySQL, MariaDB and PostgreSQL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b="1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Technologies should be: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600" b="1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Accessible, staff able to be trained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Long shelf life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Able to integrate external systems, administrative data especially, through APIs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Use clear definitions and concepts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16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 6:  IT Environment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6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Other elements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18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Should be a place (within or external to db) for storing and accessing data on: frames, snapshots, reporting burden, etc.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kern="10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 primary role of providing survey frames, db should include data on collection process:  units sampled, how and where data about units will be collected and results of collection efforts -&gt; inputs into “respondent burden module” for use across agency/statistical office, including efforts to mitigate that burden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9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E9CB7B05C164D8080449E5E0CE91F" ma:contentTypeVersion="18" ma:contentTypeDescription="Create a new document." ma:contentTypeScope="" ma:versionID="38b812cdcf11e84519cb3f9833148f86">
  <xsd:schema xmlns:xsd="http://www.w3.org/2001/XMLSchema" xmlns:xs="http://www.w3.org/2001/XMLSchema" xmlns:p="http://schemas.microsoft.com/office/2006/metadata/properties" xmlns:ns3="331bc5fa-37a0-4eaf-92e6-e8f500860589" xmlns:ns4="efb7f1d3-2f00-4f20-b7f7-b4cd1648c34e" targetNamespace="http://schemas.microsoft.com/office/2006/metadata/properties" ma:root="true" ma:fieldsID="6c4911a4b476f75509af3c2f07bd48b3" ns3:_="" ns4:_="">
    <xsd:import namespace="331bc5fa-37a0-4eaf-92e6-e8f500860589"/>
    <xsd:import namespace="efb7f1d3-2f00-4f20-b7f7-b4cd1648c3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bc5fa-37a0-4eaf-92e6-e8f5008605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7f1d3-2f00-4f20-b7f7-b4cd1648c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1bc5fa-37a0-4eaf-92e6-e8f500860589" xsi:nil="true"/>
  </documentManagement>
</p:properties>
</file>

<file path=customXml/itemProps1.xml><?xml version="1.0" encoding="utf-8"?>
<ds:datastoreItem xmlns:ds="http://schemas.openxmlformats.org/officeDocument/2006/customXml" ds:itemID="{9B81A1D0-745C-4FD3-9A55-5396557E72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2EB665-ECE3-4592-8B0D-0E9CE53AD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bc5fa-37a0-4eaf-92e6-e8f500860589"/>
    <ds:schemaRef ds:uri="efb7f1d3-2f00-4f20-b7f7-b4cd1648c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2457AD-C4FD-48C8-9182-A43B45A67F14}">
  <ds:schemaRefs>
    <ds:schemaRef ds:uri="http://purl.org/dc/terms/"/>
    <ds:schemaRef ds:uri="http://purl.org/dc/elements/1.1/"/>
    <ds:schemaRef ds:uri="http://schemas.microsoft.com/office/2006/documentManagement/types"/>
    <ds:schemaRef ds:uri="331bc5fa-37a0-4eaf-92e6-e8f500860589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efb7f1d3-2f00-4f20-b7f7-b4cd1648c34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11605</TotalTime>
  <Words>1193</Words>
  <Application>Microsoft Office PowerPoint</Application>
  <PresentationFormat>On-screen Show (4:3)</PresentationFormat>
  <Paragraphs>245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Wingdings</vt:lpstr>
      <vt:lpstr>Office Theme</vt:lpstr>
      <vt:lpstr>Regional Course on  Statistical Business Registers </vt:lpstr>
      <vt:lpstr>Overview</vt:lpstr>
      <vt:lpstr>Dimension 6:  IT Environment</vt:lpstr>
      <vt:lpstr>Dimension 6:  IT Environment</vt:lpstr>
      <vt:lpstr>Dimension 6:  IT Environment</vt:lpstr>
      <vt:lpstr>Dimension 6:  IT Environment</vt:lpstr>
      <vt:lpstr>Dimension 6:  IT Environment</vt:lpstr>
      <vt:lpstr>Dimension 6:  IT Environment</vt:lpstr>
      <vt:lpstr>Dimension 6:  IT Environment</vt:lpstr>
      <vt:lpstr>Dimension 6:  IT Environment</vt:lpstr>
      <vt:lpstr>Dimension 6:  IT Environment</vt:lpstr>
      <vt:lpstr>Dimension 6:  IT Environment</vt:lpstr>
      <vt:lpstr>Dimension 6:  IT Environment</vt:lpstr>
      <vt:lpstr>Dimension 6:  IT Environment</vt:lpstr>
      <vt:lpstr>Dimension 6:  IT Environment</vt:lpstr>
      <vt:lpstr>Dimension 6:  IT Environment</vt:lpstr>
      <vt:lpstr>Dimension 6:  IT Environment</vt:lpstr>
      <vt:lpstr>Dimension 6:  IT Environment</vt:lpstr>
      <vt:lpstr>Dimension 7:  Interoperability</vt:lpstr>
      <vt:lpstr>Dimension 7:  Interoperability</vt:lpstr>
      <vt:lpstr>Dimension 7:  Interoperability</vt:lpstr>
      <vt:lpstr>Dimension 7:  Interoperability</vt:lpstr>
      <vt:lpstr>Dimension 7:  Interoperability</vt:lpstr>
      <vt:lpstr>Dimension 7:  Interoperability</vt:lpstr>
      <vt:lpstr>Dimension 7:  Interoperability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Course on  Statistical Business Registers</dc:title>
  <dc:creator>Hermans, H.J.C.M. (Hank)</dc:creator>
  <cp:lastModifiedBy>Pedro Farinas</cp:lastModifiedBy>
  <cp:revision>12</cp:revision>
  <dcterms:created xsi:type="dcterms:W3CDTF">2021-10-05T05:08:07Z</dcterms:created>
  <dcterms:modified xsi:type="dcterms:W3CDTF">2024-03-11T11:25:25Z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Theme:7</vt:lpwstr>
  </property>
  <property fmtid="{D5CDD505-2E9C-101B-9397-08002B2CF9AE}" pid="3" name="ClassificationContentMarkingFooterText">
    <vt:lpwstr>PUBLIC. This information is being disclosed to the public in accordance with ADB’s Access to Information Policy.</vt:lpwstr>
  </property>
  <property fmtid="{D5CDD505-2E9C-101B-9397-08002B2CF9AE}" pid="4" name="ContentTypeId">
    <vt:lpwstr>0x0101002ACE9CB7B05C164D8080449E5E0CE91F</vt:lpwstr>
  </property>
</Properties>
</file>