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03" r:id="rId2"/>
    <p:sldId id="1441" r:id="rId3"/>
    <p:sldId id="1401" r:id="rId4"/>
    <p:sldId id="1442" r:id="rId5"/>
    <p:sldId id="1443" r:id="rId6"/>
    <p:sldId id="1444" r:id="rId7"/>
    <p:sldId id="1445" r:id="rId8"/>
    <p:sldId id="29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osch, Michael Thye" initials="FMT" lastIdx="1" clrIdx="0">
    <p:extLst>
      <p:ext uri="{19B8F6BF-5375-455C-9EA6-DF929625EA0E}">
        <p15:presenceInfo xmlns:p15="http://schemas.microsoft.com/office/powerpoint/2012/main" userId="S-1-5-21-525788414-1921020387-24915789-435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E5F5"/>
    <a:srgbClr val="C3E6F5"/>
    <a:srgbClr val="CAE8F6"/>
    <a:srgbClr val="CDEAF7"/>
    <a:srgbClr val="DBF0F9"/>
    <a:srgbClr val="E5F4FB"/>
    <a:srgbClr val="CCE9F8"/>
    <a:srgbClr val="C7F3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51" autoAdjust="0"/>
    <p:restoredTop sz="96357" autoAdjust="0"/>
  </p:normalViewPr>
  <p:slideViewPr>
    <p:cSldViewPr snapToGrid="0">
      <p:cViewPr varScale="1">
        <p:scale>
          <a:sx n="60" d="100"/>
          <a:sy n="60" d="100"/>
        </p:scale>
        <p:origin x="888" y="44"/>
      </p:cViewPr>
      <p:guideLst/>
    </p:cSldViewPr>
  </p:slideViewPr>
  <p:outlineViewPr>
    <p:cViewPr>
      <p:scale>
        <a:sx n="33" d="100"/>
        <a:sy n="33" d="100"/>
      </p:scale>
      <p:origin x="0" y="-849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biyakare, Tite" userId="bb94bee0-74ee-44c1-b7cc-6626669228e5" providerId="ADAL" clId="{1F4729B7-4438-40D1-84E3-2068495D9734}"/>
    <pc:docChg chg="modSld">
      <pc:chgData name="Habiyakare, Tite" userId="bb94bee0-74ee-44c1-b7cc-6626669228e5" providerId="ADAL" clId="{1F4729B7-4438-40D1-84E3-2068495D9734}" dt="2024-10-15T03:24:50.443" v="3" actId="20577"/>
      <pc:docMkLst>
        <pc:docMk/>
      </pc:docMkLst>
      <pc:sldChg chg="modSp mod">
        <pc:chgData name="Habiyakare, Tite" userId="bb94bee0-74ee-44c1-b7cc-6626669228e5" providerId="ADAL" clId="{1F4729B7-4438-40D1-84E3-2068495D9734}" dt="2024-10-15T03:24:50.443" v="3" actId="20577"/>
        <pc:sldMkLst>
          <pc:docMk/>
          <pc:sldMk cId="1194259463" sldId="1441"/>
        </pc:sldMkLst>
        <pc:spChg chg="mod">
          <ac:chgData name="Habiyakare, Tite" userId="bb94bee0-74ee-44c1-b7cc-6626669228e5" providerId="ADAL" clId="{1F4729B7-4438-40D1-84E3-2068495D9734}" dt="2024-10-15T03:24:50.443" v="3" actId="20577"/>
          <ac:spMkLst>
            <pc:docMk/>
            <pc:sldMk cId="1194259463" sldId="1441"/>
            <ac:spMk id="4" creationId="{E696870D-5E0D-5D1C-F014-9BE1B24D401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D068C6-7325-408C-921E-B389FF684A63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826FEE-2901-4F80-B040-94DEDE5C3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438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emf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emf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0538" y="2873014"/>
            <a:ext cx="7200000" cy="608525"/>
          </a:xfrm>
        </p:spPr>
        <p:txBody>
          <a:bodyPr wrap="square" bIns="54000" anchor="t" anchorCtr="0">
            <a:noAutofit/>
          </a:bodyPr>
          <a:lstStyle>
            <a:lvl1pPr algn="l"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0538" y="3481539"/>
            <a:ext cx="7200000" cy="1655762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Aft>
                <a:spcPts val="1200"/>
              </a:spcAft>
              <a:buNone/>
              <a:defRPr sz="4000" b="0">
                <a:solidFill>
                  <a:schemeClr val="accent1"/>
                </a:solidFill>
              </a:defRPr>
            </a:lvl1pPr>
            <a:lvl2pPr marL="0" indent="0" algn="l">
              <a:buNone/>
              <a:defRPr sz="1400">
                <a:solidFill>
                  <a:schemeClr val="accent1"/>
                </a:solidFill>
              </a:defRPr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0538" y="6180035"/>
            <a:ext cx="2743200" cy="216000"/>
          </a:xfrm>
        </p:spPr>
        <p:txBody>
          <a:bodyPr anchor="b" anchorCtr="0">
            <a:noAutofit/>
          </a:bodyPr>
          <a:lstStyle>
            <a:lvl1pPr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0538" y="6858000"/>
            <a:ext cx="5605462" cy="180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61462" y="6870450"/>
            <a:ext cx="540000" cy="288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fld id="{856227C0-AD57-4F9B-BAE3-EEFB0D0EE42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0" y="2988404"/>
            <a:ext cx="214312" cy="25158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38" y="490538"/>
            <a:ext cx="1371600" cy="494482"/>
          </a:xfrm>
          <a:prstGeom prst="rect">
            <a:avLst/>
          </a:prstGeom>
        </p:spPr>
      </p:pic>
      <p:sp>
        <p:nvSpPr>
          <p:cNvPr id="11" name="Picture Placeholder 10"/>
          <p:cNvSpPr>
            <a:spLocks noGrp="1"/>
          </p:cNvSpPr>
          <p:nvPr>
            <p:ph type="pic" sz="quarter" idx="13" hasCustomPrompt="1"/>
          </p:nvPr>
        </p:nvSpPr>
        <p:spPr>
          <a:xfrm>
            <a:off x="2946400" y="0"/>
            <a:ext cx="9245600" cy="5321300"/>
          </a:xfrm>
          <a:custGeom>
            <a:avLst/>
            <a:gdLst>
              <a:gd name="connsiteX0" fmla="*/ 0 w 9245600"/>
              <a:gd name="connsiteY0" fmla="*/ 0 h 5321300"/>
              <a:gd name="connsiteX1" fmla="*/ 9245600 w 9245600"/>
              <a:gd name="connsiteY1" fmla="*/ 0 h 5321300"/>
              <a:gd name="connsiteX2" fmla="*/ 9245600 w 9245600"/>
              <a:gd name="connsiteY2" fmla="*/ 5321300 h 5321300"/>
              <a:gd name="connsiteX3" fmla="*/ 0 w 9245600"/>
              <a:gd name="connsiteY3" fmla="*/ 5321300 h 5321300"/>
              <a:gd name="connsiteX4" fmla="*/ 0 w 9245600"/>
              <a:gd name="connsiteY4" fmla="*/ 0 h 5321300"/>
              <a:gd name="connsiteX0" fmla="*/ 0 w 9245600"/>
              <a:gd name="connsiteY0" fmla="*/ 0 h 5321300"/>
              <a:gd name="connsiteX1" fmla="*/ 9245600 w 9245600"/>
              <a:gd name="connsiteY1" fmla="*/ 0 h 5321300"/>
              <a:gd name="connsiteX2" fmla="*/ 9245600 w 9245600"/>
              <a:gd name="connsiteY2" fmla="*/ 5321300 h 5321300"/>
              <a:gd name="connsiteX3" fmla="*/ 0 w 9245600"/>
              <a:gd name="connsiteY3" fmla="*/ 0 h 5321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245600" h="5321300">
                <a:moveTo>
                  <a:pt x="0" y="0"/>
                </a:moveTo>
                <a:lnTo>
                  <a:pt x="9245600" y="0"/>
                </a:lnTo>
                <a:lnTo>
                  <a:pt x="9245600" y="53213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>
            <a:noAutofit/>
          </a:bodyPr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insert picture, or leave unchanged for plain colour fill</a:t>
            </a:r>
          </a:p>
        </p:txBody>
      </p:sp>
    </p:spTree>
    <p:extLst>
      <p:ext uri="{BB962C8B-B14F-4D97-AF65-F5344CB8AC3E}">
        <p14:creationId xmlns:p14="http://schemas.microsoft.com/office/powerpoint/2010/main" val="3166135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538" y="2872800"/>
            <a:ext cx="7200000" cy="608525"/>
          </a:xfrm>
        </p:spPr>
        <p:txBody>
          <a:bodyPr bIns="54000" anchor="t" anchorCtr="0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538" y="3481324"/>
            <a:ext cx="7200000" cy="1656000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4000" b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1088" y="6867374"/>
            <a:ext cx="5605462" cy="180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61462" y="6870450"/>
            <a:ext cx="540000" cy="288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fld id="{856227C0-AD57-4F9B-BAE3-EEFB0D0EE42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38" y="490538"/>
            <a:ext cx="1371600" cy="494482"/>
          </a:xfrm>
          <a:prstGeom prst="rect">
            <a:avLst/>
          </a:prstGeom>
        </p:spPr>
      </p:pic>
      <p:sp>
        <p:nvSpPr>
          <p:cNvPr id="8" name="Right Triangle 7"/>
          <p:cNvSpPr/>
          <p:nvPr userDrawn="1"/>
        </p:nvSpPr>
        <p:spPr>
          <a:xfrm flipH="1">
            <a:off x="5529262" y="3007518"/>
            <a:ext cx="6662738" cy="3850481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0" y="2988404"/>
            <a:ext cx="214312" cy="251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579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538" y="2872800"/>
            <a:ext cx="7200000" cy="608525"/>
          </a:xfrm>
        </p:spPr>
        <p:txBody>
          <a:bodyPr bIns="54000" anchor="t" anchorCtr="0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538" y="3481324"/>
            <a:ext cx="7200000" cy="1656000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4000" b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02038" y="6866325"/>
            <a:ext cx="5605462" cy="180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61462" y="6870450"/>
            <a:ext cx="540000" cy="288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fld id="{856227C0-AD57-4F9B-BAE3-EEFB0D0EE42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38" y="490538"/>
            <a:ext cx="1371600" cy="494482"/>
          </a:xfrm>
          <a:prstGeom prst="rect">
            <a:avLst/>
          </a:prstGeom>
        </p:spPr>
      </p:pic>
      <p:sp>
        <p:nvSpPr>
          <p:cNvPr id="8" name="Right Triangle 7"/>
          <p:cNvSpPr/>
          <p:nvPr userDrawn="1"/>
        </p:nvSpPr>
        <p:spPr>
          <a:xfrm flipH="1">
            <a:off x="8286750" y="4601106"/>
            <a:ext cx="3905250" cy="2256894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0" y="2988404"/>
            <a:ext cx="214312" cy="251584"/>
          </a:xfrm>
          <a:prstGeom prst="rect">
            <a:avLst/>
          </a:prstGeom>
        </p:spPr>
      </p:pic>
      <p:sp>
        <p:nvSpPr>
          <p:cNvPr id="10" name="Right Triangle 9"/>
          <p:cNvSpPr/>
          <p:nvPr userDrawn="1"/>
        </p:nvSpPr>
        <p:spPr>
          <a:xfrm rot="10800000">
            <a:off x="3191027" y="2238"/>
            <a:ext cx="8999022" cy="520065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0455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538" y="2872800"/>
            <a:ext cx="7200000" cy="608525"/>
          </a:xfrm>
        </p:spPr>
        <p:txBody>
          <a:bodyPr bIns="54000" anchor="t" anchorCtr="0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538" y="3481324"/>
            <a:ext cx="7200000" cy="1656000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4000" b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02038" y="6866325"/>
            <a:ext cx="5605462" cy="180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61462" y="6870450"/>
            <a:ext cx="540000" cy="288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fld id="{856227C0-AD57-4F9B-BAE3-EEFB0D0EE42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38" y="490538"/>
            <a:ext cx="1371600" cy="49448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0" y="2988404"/>
            <a:ext cx="214312" cy="251584"/>
          </a:xfrm>
          <a:prstGeom prst="rect">
            <a:avLst/>
          </a:prstGeom>
        </p:spPr>
      </p:pic>
      <p:sp>
        <p:nvSpPr>
          <p:cNvPr id="10" name="Right Triangle 9"/>
          <p:cNvSpPr/>
          <p:nvPr userDrawn="1"/>
        </p:nvSpPr>
        <p:spPr>
          <a:xfrm rot="10800000">
            <a:off x="5307376" y="0"/>
            <a:ext cx="6884624" cy="3978712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99928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 Pho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538" y="2872800"/>
            <a:ext cx="7200000" cy="608525"/>
          </a:xfrm>
        </p:spPr>
        <p:txBody>
          <a:bodyPr bIns="54000" anchor="t" anchorCtr="0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538" y="3481324"/>
            <a:ext cx="7200000" cy="1656000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4000" b="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02038" y="6870450"/>
            <a:ext cx="5605462" cy="180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61462" y="6870450"/>
            <a:ext cx="540000" cy="288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fld id="{856227C0-AD57-4F9B-BAE3-EEFB0D0EE42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602" y="490538"/>
            <a:ext cx="1371472" cy="49448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0" y="2988404"/>
            <a:ext cx="214312" cy="251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2224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 Patter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21407" r="38481" b="40746"/>
          <a:stretch/>
        </p:blipFill>
        <p:spPr>
          <a:xfrm>
            <a:off x="-1397975" y="1085561"/>
            <a:ext cx="13604217" cy="57848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538" y="2872800"/>
            <a:ext cx="7200000" cy="608525"/>
          </a:xfrm>
        </p:spPr>
        <p:txBody>
          <a:bodyPr bIns="54000" anchor="t" anchorCtr="0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538" y="3481324"/>
            <a:ext cx="5868000" cy="648000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4000" b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49663" y="6870450"/>
            <a:ext cx="5605462" cy="180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61462" y="6870450"/>
            <a:ext cx="540000" cy="288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fld id="{856227C0-AD57-4F9B-BAE3-EEFB0D0EE42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38" y="490538"/>
            <a:ext cx="1371600" cy="49448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0" y="2988404"/>
            <a:ext cx="214312" cy="251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2829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0880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1956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0538" y="2393950"/>
            <a:ext cx="5360400" cy="34829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41062" y="2393949"/>
            <a:ext cx="5360400" cy="348297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CE9796-2F9F-C960-D791-E129268374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90538" y="6522830"/>
            <a:ext cx="5605462" cy="18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 b="1">
                <a:solidFill>
                  <a:schemeClr val="accent1"/>
                </a:solidFill>
              </a:defRPr>
            </a:lvl1pPr>
          </a:lstStyle>
          <a:p>
            <a:r>
              <a:rPr lang="fr-CH" dirty="0"/>
              <a:t>21st International </a:t>
            </a:r>
            <a:r>
              <a:rPr lang="fr-CH" dirty="0" err="1"/>
              <a:t>Conference</a:t>
            </a:r>
            <a:r>
              <a:rPr lang="fr-CH" dirty="0"/>
              <a:t> of Labour </a:t>
            </a:r>
            <a:r>
              <a:rPr lang="fr-CH" dirty="0" err="1"/>
              <a:t>Statisticians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0520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8292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+ Patt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539" y="2393950"/>
            <a:ext cx="7311862" cy="34829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34" b="41970"/>
          <a:stretch/>
        </p:blipFill>
        <p:spPr>
          <a:xfrm>
            <a:off x="4581526" y="3244430"/>
            <a:ext cx="7619999" cy="3623095"/>
          </a:xfrm>
          <a:prstGeom prst="rect">
            <a:avLst/>
          </a:prstGeom>
        </p:spPr>
      </p:pic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90538" y="4796725"/>
            <a:ext cx="3412800" cy="970829"/>
          </a:xfrm>
        </p:spPr>
        <p:txBody>
          <a:bodyPr tIns="108000">
            <a:spAutoFit/>
          </a:bodyPr>
          <a:lstStyle>
            <a:lvl1pPr marL="489600" indent="-489600">
              <a:buSzPct val="150000"/>
              <a:buFontTx/>
              <a:buBlip>
                <a:blip r:embed="rId3"/>
              </a:buBlip>
              <a:defRPr b="0">
                <a:solidFill>
                  <a:schemeClr val="tx1"/>
                </a:solidFill>
              </a:defRPr>
            </a:lvl1pPr>
            <a:lvl2pPr marL="669600" indent="-180000">
              <a:buClr>
                <a:schemeClr val="accent2"/>
              </a:buClr>
              <a:buSzPct val="80000"/>
              <a:buFont typeface="Wingdings 3" panose="05040102010807070707" pitchFamily="18" charset="2"/>
              <a:buChar char="u"/>
              <a:defRPr sz="1000"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81085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+ Corne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4692650" y="2538000"/>
            <a:ext cx="7499350" cy="4320000"/>
          </a:xfrm>
          <a:custGeom>
            <a:avLst/>
            <a:gdLst>
              <a:gd name="connsiteX0" fmla="*/ 0 w 7499350"/>
              <a:gd name="connsiteY0" fmla="*/ 0 h 4320000"/>
              <a:gd name="connsiteX1" fmla="*/ 7499350 w 7499350"/>
              <a:gd name="connsiteY1" fmla="*/ 0 h 4320000"/>
              <a:gd name="connsiteX2" fmla="*/ 7499350 w 7499350"/>
              <a:gd name="connsiteY2" fmla="*/ 4320000 h 4320000"/>
              <a:gd name="connsiteX3" fmla="*/ 0 w 7499350"/>
              <a:gd name="connsiteY3" fmla="*/ 4320000 h 4320000"/>
              <a:gd name="connsiteX4" fmla="*/ 0 w 7499350"/>
              <a:gd name="connsiteY4" fmla="*/ 0 h 4320000"/>
              <a:gd name="connsiteX0" fmla="*/ 0 w 7499350"/>
              <a:gd name="connsiteY0" fmla="*/ 4320000 h 4320000"/>
              <a:gd name="connsiteX1" fmla="*/ 7499350 w 7499350"/>
              <a:gd name="connsiteY1" fmla="*/ 0 h 4320000"/>
              <a:gd name="connsiteX2" fmla="*/ 7499350 w 7499350"/>
              <a:gd name="connsiteY2" fmla="*/ 4320000 h 4320000"/>
              <a:gd name="connsiteX3" fmla="*/ 0 w 7499350"/>
              <a:gd name="connsiteY3" fmla="*/ 4320000 h 43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99350" h="4320000">
                <a:moveTo>
                  <a:pt x="0" y="4320000"/>
                </a:moveTo>
                <a:lnTo>
                  <a:pt x="7499350" y="0"/>
                </a:lnTo>
                <a:lnTo>
                  <a:pt x="7499350" y="4320000"/>
                </a:lnTo>
                <a:lnTo>
                  <a:pt x="0" y="4320000"/>
                </a:lnTo>
                <a:close/>
              </a:path>
            </a:pathLst>
          </a:custGeom>
        </p:spPr>
        <p:txBody>
          <a:bodyPr anchor="b" anchorCtr="0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insert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539" y="2393950"/>
            <a:ext cx="7311862" cy="34829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Box 8"/>
          <p:cNvSpPr txBox="1"/>
          <p:nvPr userDrawn="1"/>
        </p:nvSpPr>
        <p:spPr>
          <a:xfrm>
            <a:off x="4686300" y="6870450"/>
            <a:ext cx="75057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GB" sz="1000"/>
              <a:t>NB Manually place “ilo.org” device in front of image</a:t>
            </a:r>
          </a:p>
        </p:txBody>
      </p:sp>
    </p:spTree>
    <p:extLst>
      <p:ext uri="{BB962C8B-B14F-4D97-AF65-F5344CB8AC3E}">
        <p14:creationId xmlns:p14="http://schemas.microsoft.com/office/powerpoint/2010/main" val="259065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+ Image/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539" y="2393950"/>
            <a:ext cx="7311862" cy="34829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Box 8"/>
          <p:cNvSpPr txBox="1"/>
          <p:nvPr userDrawn="1"/>
        </p:nvSpPr>
        <p:spPr>
          <a:xfrm>
            <a:off x="4686300" y="6870450"/>
            <a:ext cx="75057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GB" sz="1000"/>
              <a:t>NB Manually place “ilo.org” device in front of image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8289130" y="981075"/>
            <a:ext cx="3902869" cy="5876925"/>
          </a:xfrm>
          <a:custGeom>
            <a:avLst/>
            <a:gdLst>
              <a:gd name="connsiteX0" fmla="*/ 0 w 3902869"/>
              <a:gd name="connsiteY0" fmla="*/ 0 h 5876925"/>
              <a:gd name="connsiteX1" fmla="*/ 3902869 w 3902869"/>
              <a:gd name="connsiteY1" fmla="*/ 0 h 5876925"/>
              <a:gd name="connsiteX2" fmla="*/ 3902869 w 3902869"/>
              <a:gd name="connsiteY2" fmla="*/ 5876925 h 5876925"/>
              <a:gd name="connsiteX3" fmla="*/ 0 w 3902869"/>
              <a:gd name="connsiteY3" fmla="*/ 5876925 h 5876925"/>
              <a:gd name="connsiteX4" fmla="*/ 0 w 3902869"/>
              <a:gd name="connsiteY4" fmla="*/ 0 h 5876925"/>
              <a:gd name="connsiteX0" fmla="*/ 0 w 3902869"/>
              <a:gd name="connsiteY0" fmla="*/ 0 h 5876925"/>
              <a:gd name="connsiteX1" fmla="*/ 3898107 w 3902869"/>
              <a:gd name="connsiteY1" fmla="*/ 2252663 h 5876925"/>
              <a:gd name="connsiteX2" fmla="*/ 3902869 w 3902869"/>
              <a:gd name="connsiteY2" fmla="*/ 5876925 h 5876925"/>
              <a:gd name="connsiteX3" fmla="*/ 0 w 3902869"/>
              <a:gd name="connsiteY3" fmla="*/ 5876925 h 5876925"/>
              <a:gd name="connsiteX4" fmla="*/ 0 w 3902869"/>
              <a:gd name="connsiteY4" fmla="*/ 0 h 5876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02869" h="5876925">
                <a:moveTo>
                  <a:pt x="0" y="0"/>
                </a:moveTo>
                <a:lnTo>
                  <a:pt x="3898107" y="2252663"/>
                </a:lnTo>
                <a:cubicBezTo>
                  <a:pt x="3899694" y="3460750"/>
                  <a:pt x="3901282" y="4668838"/>
                  <a:pt x="3902869" y="5876925"/>
                </a:cubicBezTo>
                <a:lnTo>
                  <a:pt x="0" y="5876925"/>
                </a:lnTo>
                <a:lnTo>
                  <a:pt x="0" y="0"/>
                </a:lnTo>
                <a:close/>
              </a:path>
            </a:pathLst>
          </a:custGeom>
        </p:spPr>
        <p:txBody>
          <a:bodyPr anchor="b" anchorCtr="0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insert picture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8288338" y="5876925"/>
            <a:ext cx="3413125" cy="247650"/>
          </a:xfrm>
          <a:custGeom>
            <a:avLst/>
            <a:gdLst>
              <a:gd name="connsiteX0" fmla="*/ 0 w 3413125"/>
              <a:gd name="connsiteY0" fmla="*/ 0 h 247650"/>
              <a:gd name="connsiteX1" fmla="*/ 3413125 w 3413125"/>
              <a:gd name="connsiteY1" fmla="*/ 0 h 247650"/>
              <a:gd name="connsiteX2" fmla="*/ 3413125 w 3413125"/>
              <a:gd name="connsiteY2" fmla="*/ 247650 h 247650"/>
              <a:gd name="connsiteX3" fmla="*/ 0 w 3413125"/>
              <a:gd name="connsiteY3" fmla="*/ 247650 h 247650"/>
              <a:gd name="connsiteX4" fmla="*/ 0 w 3413125"/>
              <a:gd name="connsiteY4" fmla="*/ 0 h 247650"/>
              <a:gd name="connsiteX0" fmla="*/ 0 w 3413125"/>
              <a:gd name="connsiteY0" fmla="*/ 0 h 247650"/>
              <a:gd name="connsiteX1" fmla="*/ 3153569 w 3413125"/>
              <a:gd name="connsiteY1" fmla="*/ 0 h 247650"/>
              <a:gd name="connsiteX2" fmla="*/ 3413125 w 3413125"/>
              <a:gd name="connsiteY2" fmla="*/ 247650 h 247650"/>
              <a:gd name="connsiteX3" fmla="*/ 0 w 3413125"/>
              <a:gd name="connsiteY3" fmla="*/ 247650 h 247650"/>
              <a:gd name="connsiteX4" fmla="*/ 0 w 3413125"/>
              <a:gd name="connsiteY4" fmla="*/ 0 h 24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13125" h="247650">
                <a:moveTo>
                  <a:pt x="0" y="0"/>
                </a:moveTo>
                <a:lnTo>
                  <a:pt x="3153569" y="0"/>
                </a:lnTo>
                <a:lnTo>
                  <a:pt x="3413125" y="247650"/>
                </a:lnTo>
                <a:lnTo>
                  <a:pt x="0" y="2476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</p:spPr>
        <p:txBody>
          <a:bodyPr lIns="108000" anchor="ctr" anchorCtr="0"/>
          <a:lstStyle>
            <a:lvl1pPr>
              <a:defRPr sz="1000" b="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7128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0538" y="2393950"/>
            <a:ext cx="5360400" cy="34829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41062" y="2393949"/>
            <a:ext cx="5360400" cy="348297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130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0538" y="2393950"/>
            <a:ext cx="3412800" cy="34829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89600" y="2393949"/>
            <a:ext cx="3412800" cy="348297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3"/>
          <p:cNvSpPr>
            <a:spLocks noGrp="1"/>
          </p:cNvSpPr>
          <p:nvPr>
            <p:ph sz="half" idx="13"/>
          </p:nvPr>
        </p:nvSpPr>
        <p:spPr>
          <a:xfrm>
            <a:off x="8288662" y="2393949"/>
            <a:ext cx="3412800" cy="348297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147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with St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0538" y="2393950"/>
            <a:ext cx="3412800" cy="34829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89600" y="2393949"/>
            <a:ext cx="3412800" cy="348297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8288662" y="2393950"/>
            <a:ext cx="3412801" cy="3482975"/>
          </a:xfrm>
        </p:spPr>
        <p:txBody>
          <a:bodyPr tIns="54000"/>
          <a:lstStyle>
            <a:lvl1pPr marL="360000" indent="-360000">
              <a:lnSpc>
                <a:spcPct val="80000"/>
              </a:lnSpc>
              <a:spcBef>
                <a:spcPts val="3200"/>
              </a:spcBef>
              <a:spcAft>
                <a:spcPts val="0"/>
              </a:spcAft>
              <a:buClr>
                <a:schemeClr val="accent2"/>
              </a:buClr>
              <a:buFontTx/>
              <a:buBlip>
                <a:blip r:embed="rId2"/>
              </a:buBlip>
              <a:defRPr sz="6000" b="0" spc="-200" baseline="0">
                <a:solidFill>
                  <a:schemeClr val="accent1"/>
                </a:solidFill>
              </a:defRPr>
            </a:lvl1pPr>
            <a:lvl2pPr marL="36000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/>
            </a:lvl2pPr>
          </a:lstStyle>
          <a:p>
            <a:pPr lvl="0"/>
            <a:r>
              <a:rPr lang="en-US"/>
              <a:t>00.0%</a:t>
            </a:r>
          </a:p>
          <a:p>
            <a:pPr lvl="1"/>
            <a:r>
              <a:rPr lang="en-US"/>
              <a:t>Supporting text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0062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and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90538" y="2393950"/>
            <a:ext cx="7380000" cy="3482976"/>
          </a:xfrm>
        </p:spPr>
        <p:txBody>
          <a:bodyPr tIns="0">
            <a:noAutofit/>
          </a:bodyPr>
          <a:lstStyle>
            <a:lvl1pPr marL="489600" indent="-489600">
              <a:buSzPct val="120000"/>
              <a:buFontTx/>
              <a:buBlip>
                <a:blip r:embed="rId2"/>
              </a:buBlip>
              <a:defRPr sz="2300" b="0">
                <a:solidFill>
                  <a:schemeClr val="tx1"/>
                </a:solidFill>
              </a:defRPr>
            </a:lvl1pPr>
            <a:lvl2pPr marL="489600" indent="0">
              <a:buClr>
                <a:schemeClr val="accent2"/>
              </a:buClr>
              <a:buSzPct val="80000"/>
              <a:buFont typeface="Wingdings 3" panose="05040102010807070707" pitchFamily="18" charset="2"/>
              <a:buNone/>
              <a:defRPr sz="2300" baseline="0"/>
            </a:lvl2pPr>
            <a:lvl3pPr marL="669600" indent="-180000">
              <a:spcBef>
                <a:spcPts val="1800"/>
              </a:spcBef>
              <a:defRPr sz="1000"/>
            </a:lvl3pPr>
          </a:lstStyle>
          <a:p>
            <a:pPr lvl="0"/>
            <a:r>
              <a:rPr lang="en-US"/>
              <a:t>Quote (level 1)</a:t>
            </a:r>
          </a:p>
          <a:p>
            <a:pPr lvl="1"/>
            <a:r>
              <a:rPr lang="en-US"/>
              <a:t>Continuation paras (level 2)</a:t>
            </a:r>
          </a:p>
          <a:p>
            <a:pPr lvl="2"/>
            <a:r>
              <a:rPr lang="en-GB"/>
              <a:t>Source (level 3)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270663" y="2447925"/>
            <a:ext cx="3430800" cy="3429000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444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0538" y="1423195"/>
            <a:ext cx="11210924" cy="72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538" y="2393950"/>
            <a:ext cx="11210924" cy="34829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0538" y="6870450"/>
            <a:ext cx="2743200" cy="216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noFill/>
              </a:defRPr>
            </a:lvl1pPr>
          </a:lstStyle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0538" y="6337302"/>
            <a:ext cx="5605462" cy="18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61462" y="432000"/>
            <a:ext cx="540000" cy="28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1800">
                <a:solidFill>
                  <a:schemeClr val="accent1"/>
                </a:solidFill>
              </a:defRPr>
            </a:lvl1pPr>
          </a:lstStyle>
          <a:p>
            <a:fld id="{856227C0-AD57-4F9B-BAE3-EEFB0D0EE42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38" y="490538"/>
            <a:ext cx="1371600" cy="49448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1" y="1519079"/>
            <a:ext cx="119513" cy="14029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063" y="6367463"/>
            <a:ext cx="644400" cy="172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613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7" r:id="rId3"/>
    <p:sldLayoutId id="2147483665" r:id="rId4"/>
    <p:sldLayoutId id="2147483666" r:id="rId5"/>
    <p:sldLayoutId id="2147483652" r:id="rId6"/>
    <p:sldLayoutId id="2147483664" r:id="rId7"/>
    <p:sldLayoutId id="2147483668" r:id="rId8"/>
    <p:sldLayoutId id="2147483669" r:id="rId9"/>
    <p:sldLayoutId id="2147483651" r:id="rId10"/>
    <p:sldLayoutId id="2147483660" r:id="rId11"/>
    <p:sldLayoutId id="2147483661" r:id="rId12"/>
    <p:sldLayoutId id="2147483662" r:id="rId13"/>
    <p:sldLayoutId id="2147483663" r:id="rId14"/>
    <p:sldLayoutId id="2147483654" r:id="rId15"/>
    <p:sldLayoutId id="2147483655" r:id="rId16"/>
    <p:sldLayoutId id="2147483671" r:id="rId17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5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2400"/>
        </a:spcBef>
        <a:spcAft>
          <a:spcPts val="600"/>
        </a:spcAft>
        <a:buFont typeface="Arial" panose="020B0604020202020204" pitchFamily="34" charset="0"/>
        <a:buNone/>
        <a:defRPr sz="1800" b="1" kern="1200">
          <a:solidFill>
            <a:schemeClr val="accent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252000" indent="-252000" algn="l" defTabSz="914400" rtl="0" eaLnBrk="1" latinLnBrk="0" hangingPunct="1">
        <a:lnSpc>
          <a:spcPct val="100000"/>
        </a:lnSpc>
        <a:spcBef>
          <a:spcPts val="600"/>
        </a:spcBef>
        <a:buClr>
          <a:schemeClr val="accent2"/>
        </a:buClr>
        <a:buSzPct val="70000"/>
        <a:buFont typeface="Wingdings 3" panose="05040102010807070707" pitchFamily="18" charset="2"/>
        <a:buChar char="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100000"/>
        </a:lnSpc>
        <a:spcBef>
          <a:spcPts val="2400"/>
        </a:spcBef>
        <a:spcAft>
          <a:spcPts val="450"/>
        </a:spcAft>
        <a:buClr>
          <a:schemeClr val="accent2"/>
        </a:buClr>
        <a:buSzPct val="80000"/>
        <a:buFont typeface="Arial" panose="020B0604020202020204" pitchFamily="34" charset="0"/>
        <a:buNone/>
        <a:defRPr sz="1400" b="1" kern="1200">
          <a:solidFill>
            <a:schemeClr val="accent2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100000"/>
        </a:lnSpc>
        <a:spcBef>
          <a:spcPts val="450"/>
        </a:spcBef>
        <a:spcAft>
          <a:spcPts val="450"/>
        </a:spcAft>
        <a:buClr>
          <a:schemeClr val="accent2"/>
        </a:buClr>
        <a:buSzPct val="80000"/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2000" indent="-252000" algn="l" defTabSz="914400" rtl="0" eaLnBrk="1" latinLnBrk="0" hangingPunct="1">
        <a:lnSpc>
          <a:spcPct val="100000"/>
        </a:lnSpc>
        <a:spcBef>
          <a:spcPts val="450"/>
        </a:spcBef>
        <a:buClr>
          <a:schemeClr val="accent2"/>
        </a:buClr>
        <a:buSzPct val="70000"/>
        <a:buFont typeface="Wingdings 3" panose="05040102010807070707" pitchFamily="18" charset="2"/>
        <a:buChar char="u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None/>
        <a:defRPr sz="1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09" userDrawn="1">
          <p15:clr>
            <a:srgbClr val="F26B43"/>
          </p15:clr>
        </p15:guide>
        <p15:guide id="4" pos="7371" userDrawn="1">
          <p15:clr>
            <a:srgbClr val="F26B43"/>
          </p15:clr>
        </p15:guide>
        <p15:guide id="5" orient="horz" pos="309" userDrawn="1">
          <p15:clr>
            <a:srgbClr val="F26B43"/>
          </p15:clr>
        </p15:guide>
        <p15:guide id="6" orient="horz" pos="4011" userDrawn="1">
          <p15:clr>
            <a:srgbClr val="F26B43"/>
          </p15:clr>
        </p15:guide>
        <p15:guide id="7" orient="horz" pos="1508" userDrawn="1">
          <p15:clr>
            <a:srgbClr val="F26B43"/>
          </p15:clr>
        </p15:guide>
        <p15:guide id="8" orient="horz" pos="3702" userDrawn="1">
          <p15:clr>
            <a:srgbClr val="F26B43"/>
          </p15:clr>
        </p15:guide>
        <p15:guide id="9" orient="horz" pos="154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6238" y="2895599"/>
            <a:ext cx="8043862" cy="2425701"/>
          </a:xfrm>
        </p:spPr>
        <p:txBody>
          <a:bodyPr/>
          <a:lstStyle/>
          <a:p>
            <a:r>
              <a:rPr lang="en-GB" dirty="0"/>
              <a:t>GROUP ACTIVITY IV </a:t>
            </a:r>
            <a:br>
              <a:rPr lang="en-GB" dirty="0"/>
            </a:br>
            <a:r>
              <a:rPr lang="en-GB" dirty="0"/>
              <a:t>(Session 4.2):</a:t>
            </a:r>
            <a:br>
              <a:rPr lang="en-GB" dirty="0"/>
            </a:br>
            <a:r>
              <a:rPr lang="en-GB" dirty="0"/>
              <a:t>Existing gaps, capacity needs, actions over next 12 months </a:t>
            </a:r>
            <a:endParaRPr lang="en-GB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8375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364D96A2-AF67-10A2-1A88-C808EB746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858" y="1353198"/>
            <a:ext cx="10913323" cy="720000"/>
          </a:xfrm>
        </p:spPr>
        <p:txBody>
          <a:bodyPr/>
          <a:lstStyle/>
          <a:p>
            <a:r>
              <a:rPr lang="en-GB" sz="2800" dirty="0">
                <a:solidFill>
                  <a:schemeClr val="accent1"/>
                </a:solidFill>
              </a:rPr>
              <a:t>Same 4 groups, and latest surveys available (for each group</a:t>
            </a:r>
            <a:r>
              <a:rPr lang="en-GB" sz="2800" dirty="0"/>
              <a:t>)</a:t>
            </a:r>
            <a:r>
              <a:rPr lang="en-GB" sz="2800" dirty="0">
                <a:solidFill>
                  <a:schemeClr val="accent1"/>
                </a:solidFill>
              </a:rPr>
              <a:t>:</a:t>
            </a:r>
            <a:endParaRPr lang="en-GB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696870D-5E0D-5D1C-F014-9BE1B24D40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0538" y="2204720"/>
            <a:ext cx="11304298" cy="4104640"/>
          </a:xfrm>
        </p:spPr>
        <p:txBody>
          <a:bodyPr>
            <a:normAutofit/>
          </a:bodyPr>
          <a:lstStyle/>
          <a:p>
            <a:pPr marL="285750" lvl="1" indent="-28575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effectLst>
                  <a:outerShdw sx="0" sy="0">
                    <a:srgbClr val="000000"/>
                  </a:outerShdw>
                </a:effectLst>
              </a:rPr>
              <a:t>Group 1: IND PLFS 2023, MDV HIES 2019, and NPL LFS 2017;</a:t>
            </a:r>
          </a:p>
          <a:p>
            <a:pPr marL="285750" lvl="1" indent="-28575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effectLst>
                  <a:outerShdw sx="0" sy="0">
                    <a:srgbClr val="000000"/>
                  </a:outerShdw>
                </a:effectLst>
              </a:rPr>
              <a:t>Group 2: FJI EUS 2024, MNG LFS 2024, PNG LFS 2025, TON LFS 2023;</a:t>
            </a:r>
          </a:p>
          <a:p>
            <a:pPr marL="285750" lvl="1" indent="-28575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effectLst>
                  <a:outerShdw sx="0" sy="0">
                    <a:srgbClr val="000000"/>
                  </a:outerShdw>
                </a:effectLst>
              </a:rPr>
              <a:t>Group 3: IDN LFS Aug 2023, MYS LFS 2023, PHL LFS May 2023;</a:t>
            </a:r>
          </a:p>
          <a:p>
            <a:pPr marL="285750" lvl="1" indent="-28575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effectLst>
                  <a:outerShdw sx="0" sy="0">
                    <a:srgbClr val="000000"/>
                  </a:outerShdw>
                </a:effectLst>
              </a:rPr>
              <a:t>Group 4: PAK LFS 2024_2025, VUT LFS 2025, VNM LFS 2024.</a:t>
            </a:r>
          </a:p>
          <a:p>
            <a:pPr lvl="1"/>
            <a:endParaRPr lang="en-GB" sz="2800" dirty="0">
              <a:effectLst>
                <a:outerShdw sx="0" sy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94259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364D96A2-AF67-10A2-1A88-C808EB746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5085" y="584792"/>
            <a:ext cx="6628403" cy="720000"/>
          </a:xfrm>
        </p:spPr>
        <p:txBody>
          <a:bodyPr/>
          <a:lstStyle/>
          <a:p>
            <a:r>
              <a:rPr lang="en-GB" sz="3200" dirty="0"/>
              <a:t>Work group (Group Activity IV):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F24C399-D486-1E6C-91AF-5A69D9B104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2892" y="1520457"/>
            <a:ext cx="10994065" cy="4752752"/>
          </a:xfrm>
        </p:spPr>
        <p:txBody>
          <a:bodyPr>
            <a:normAutofit fontScale="92500" lnSpcReduction="10000"/>
          </a:bodyPr>
          <a:lstStyle/>
          <a:p>
            <a:pPr marL="285750" lvl="1" indent="-28575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effectLst>
                  <a:outerShdw sx="0" sy="0">
                    <a:srgbClr val="000000"/>
                  </a:outerShdw>
                </a:effectLst>
              </a:rPr>
              <a:t>Using the review of questionnaires done in Group Activity I, and considering the international definition of employment in the informal sector and of informal employment;</a:t>
            </a:r>
          </a:p>
          <a:p>
            <a:pPr marL="285750" lvl="1" indent="-28575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GB" sz="2800" b="1" dirty="0">
                <a:effectLst>
                  <a:outerShdw sx="0" sy="0">
                    <a:srgbClr val="000000"/>
                  </a:outerShdw>
                </a:effectLst>
              </a:rPr>
              <a:t>Summarize the gaps in terms of missing questions</a:t>
            </a:r>
            <a:r>
              <a:rPr lang="en-GB" sz="2800" dirty="0">
                <a:effectLst>
                  <a:outerShdw sx="0" sy="0">
                    <a:srgbClr val="000000"/>
                  </a:outerShdw>
                </a:effectLst>
              </a:rPr>
              <a:t> in existing surveys (column 2), or in terms of missing surveys (column 3);</a:t>
            </a:r>
          </a:p>
          <a:p>
            <a:pPr marL="285750" lvl="1" indent="-28575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effectLst>
                  <a:outerShdw sx="0" sy="0">
                    <a:srgbClr val="000000"/>
                  </a:outerShdw>
                </a:effectLst>
              </a:rPr>
              <a:t>Identify capacity needs at national level to improve the measurement of informality on regular basis (column 4);</a:t>
            </a:r>
          </a:p>
          <a:p>
            <a:pPr marL="285750" lvl="1" indent="-28575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effectLst>
                  <a:outerShdw sx="0" sy="0">
                    <a:srgbClr val="000000"/>
                  </a:outerShdw>
                </a:effectLst>
              </a:rPr>
              <a:t>Propose the actions that can/will be done in the next 12 months, to fill in (or to start filling in) the identified gaps (last column).</a:t>
            </a:r>
          </a:p>
          <a:p>
            <a:pPr marL="285750" lvl="1" indent="-285750">
              <a:spcAft>
                <a:spcPts val="2400"/>
              </a:spcAft>
              <a:buFont typeface="Arial" panose="020B0604020202020204" pitchFamily="34" charset="0"/>
              <a:buChar char="•"/>
            </a:pPr>
            <a:endParaRPr lang="en-GB" sz="2800" dirty="0">
              <a:effectLst>
                <a:outerShdw sx="0" sy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02092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ADA7A7-796E-6D28-63CB-3D9EC61A86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CH"/>
              <a:t>21st International Conference of Labour Statisticians</a:t>
            </a:r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C9D0F17-DB8C-BBC7-8EF2-ABDC3C38F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0114" y="430055"/>
            <a:ext cx="7831772" cy="494505"/>
          </a:xfrm>
        </p:spPr>
        <p:txBody>
          <a:bodyPr/>
          <a:lstStyle/>
          <a:p>
            <a:r>
              <a:rPr lang="en-GB" sz="2800" dirty="0">
                <a:solidFill>
                  <a:schemeClr val="accent1"/>
                </a:solidFill>
              </a:rPr>
              <a:t>Group 1</a:t>
            </a:r>
            <a:endParaRPr lang="en-GB" dirty="0"/>
          </a:p>
        </p:txBody>
      </p:sp>
      <p:graphicFrame>
        <p:nvGraphicFramePr>
          <p:cNvPr id="2" name="Table 7">
            <a:extLst>
              <a:ext uri="{FF2B5EF4-FFF2-40B4-BE49-F238E27FC236}">
                <a16:creationId xmlns:a16="http://schemas.microsoft.com/office/drawing/2014/main" id="{4815D052-5334-23A6-1CF5-14DFC7FCFC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6751321"/>
              </p:ext>
            </p:extLst>
          </p:nvPr>
        </p:nvGraphicFramePr>
        <p:xfrm>
          <a:off x="490538" y="1337681"/>
          <a:ext cx="11345863" cy="44357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0925">
                  <a:extLst>
                    <a:ext uri="{9D8B030D-6E8A-4147-A177-3AD203B41FA5}">
                      <a16:colId xmlns:a16="http://schemas.microsoft.com/office/drawing/2014/main" val="3128446761"/>
                    </a:ext>
                  </a:extLst>
                </a:gridCol>
                <a:gridCol w="2828777">
                  <a:extLst>
                    <a:ext uri="{9D8B030D-6E8A-4147-A177-3AD203B41FA5}">
                      <a16:colId xmlns:a16="http://schemas.microsoft.com/office/drawing/2014/main" val="3125087115"/>
                    </a:ext>
                  </a:extLst>
                </a:gridCol>
                <a:gridCol w="2442716">
                  <a:extLst>
                    <a:ext uri="{9D8B030D-6E8A-4147-A177-3AD203B41FA5}">
                      <a16:colId xmlns:a16="http://schemas.microsoft.com/office/drawing/2014/main" val="1469364410"/>
                    </a:ext>
                  </a:extLst>
                </a:gridCol>
                <a:gridCol w="2514260">
                  <a:extLst>
                    <a:ext uri="{9D8B030D-6E8A-4147-A177-3AD203B41FA5}">
                      <a16:colId xmlns:a16="http://schemas.microsoft.com/office/drawing/2014/main" val="1743261356"/>
                    </a:ext>
                  </a:extLst>
                </a:gridCol>
                <a:gridCol w="2419185">
                  <a:extLst>
                    <a:ext uri="{9D8B030D-6E8A-4147-A177-3AD203B41FA5}">
                      <a16:colId xmlns:a16="http://schemas.microsoft.com/office/drawing/2014/main" val="8532825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Gaps (missing questions in surveys)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Other gaps (surveys, etc.)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Capacity needs (+ training)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Next actions (12 months)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3204028"/>
                  </a:ext>
                </a:extLst>
              </a:tr>
              <a:tr h="1307699">
                <a:tc>
                  <a:txBody>
                    <a:bodyPr/>
                    <a:lstStyle/>
                    <a:p>
                      <a:r>
                        <a:rPr lang="en-GB" dirty="0"/>
                        <a:t>IND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9062243"/>
                  </a:ext>
                </a:extLst>
              </a:tr>
              <a:tr h="1275907">
                <a:tc>
                  <a:txBody>
                    <a:bodyPr/>
                    <a:lstStyle/>
                    <a:p>
                      <a:r>
                        <a:rPr lang="en-GB" dirty="0"/>
                        <a:t>MDV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773563"/>
                  </a:ext>
                </a:extLst>
              </a:tr>
              <a:tr h="1212112">
                <a:tc>
                  <a:txBody>
                    <a:bodyPr/>
                    <a:lstStyle/>
                    <a:p>
                      <a:r>
                        <a:rPr lang="en-GB" dirty="0"/>
                        <a:t>NPL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3223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4329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ADA7A7-796E-6D28-63CB-3D9EC61A86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H" sz="1000" b="1" i="0" u="none" strike="noStrike" kern="1200" cap="none" spc="0" normalizeH="0" baseline="0" noProof="0">
                <a:ln>
                  <a:noFill/>
                </a:ln>
                <a:solidFill>
                  <a:srgbClr val="1E2DB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21st International Conference of Labour Statisticians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srgbClr val="1E2DB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C9D0F17-DB8C-BBC7-8EF2-ABDC3C38F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0114" y="430055"/>
            <a:ext cx="7831772" cy="494505"/>
          </a:xfrm>
        </p:spPr>
        <p:txBody>
          <a:bodyPr/>
          <a:lstStyle/>
          <a:p>
            <a:r>
              <a:rPr lang="en-GB" sz="2800" dirty="0">
                <a:solidFill>
                  <a:schemeClr val="accent1"/>
                </a:solidFill>
              </a:rPr>
              <a:t>Group 2</a:t>
            </a:r>
            <a:endParaRPr lang="en-GB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B606F248-8F7F-F5C7-9AA8-8885554C73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0454752"/>
              </p:ext>
            </p:extLst>
          </p:nvPr>
        </p:nvGraphicFramePr>
        <p:xfrm>
          <a:off x="490538" y="1337681"/>
          <a:ext cx="11345863" cy="44783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0925">
                  <a:extLst>
                    <a:ext uri="{9D8B030D-6E8A-4147-A177-3AD203B41FA5}">
                      <a16:colId xmlns:a16="http://schemas.microsoft.com/office/drawing/2014/main" val="3128446761"/>
                    </a:ext>
                  </a:extLst>
                </a:gridCol>
                <a:gridCol w="2717017">
                  <a:extLst>
                    <a:ext uri="{9D8B030D-6E8A-4147-A177-3AD203B41FA5}">
                      <a16:colId xmlns:a16="http://schemas.microsoft.com/office/drawing/2014/main" val="3125087115"/>
                    </a:ext>
                  </a:extLst>
                </a:gridCol>
                <a:gridCol w="2554476">
                  <a:extLst>
                    <a:ext uri="{9D8B030D-6E8A-4147-A177-3AD203B41FA5}">
                      <a16:colId xmlns:a16="http://schemas.microsoft.com/office/drawing/2014/main" val="1469364410"/>
                    </a:ext>
                  </a:extLst>
                </a:gridCol>
                <a:gridCol w="2514260">
                  <a:extLst>
                    <a:ext uri="{9D8B030D-6E8A-4147-A177-3AD203B41FA5}">
                      <a16:colId xmlns:a16="http://schemas.microsoft.com/office/drawing/2014/main" val="1743261356"/>
                    </a:ext>
                  </a:extLst>
                </a:gridCol>
                <a:gridCol w="2419185">
                  <a:extLst>
                    <a:ext uri="{9D8B030D-6E8A-4147-A177-3AD203B41FA5}">
                      <a16:colId xmlns:a16="http://schemas.microsoft.com/office/drawing/2014/main" val="8532825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Gaps (missing questions in surveys)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Other gaps (surveys, etc.)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Capacity needs (+ training)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Next actions (12 months)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3204028"/>
                  </a:ext>
                </a:extLst>
              </a:tr>
              <a:tr h="956825">
                <a:tc>
                  <a:txBody>
                    <a:bodyPr/>
                    <a:lstStyle/>
                    <a:p>
                      <a:r>
                        <a:rPr lang="en-GB" dirty="0"/>
                        <a:t>FJI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19</a:t>
                      </a:r>
                      <a:r>
                        <a:rPr lang="en-GB" baseline="30000" dirty="0"/>
                        <a:t>th</a:t>
                      </a:r>
                      <a:r>
                        <a:rPr lang="en-GB" dirty="0"/>
                        <a:t> ICLS, 20</a:t>
                      </a:r>
                      <a:r>
                        <a:rPr lang="en-GB" baseline="30000" dirty="0"/>
                        <a:t>th</a:t>
                      </a:r>
                      <a:r>
                        <a:rPr lang="en-GB" dirty="0"/>
                        <a:t> ICLS</a:t>
                      </a:r>
                    </a:p>
                    <a:p>
                      <a:endParaRPr lang="en-GB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9062243"/>
                  </a:ext>
                </a:extLst>
              </a:tr>
              <a:tr h="978195">
                <a:tc>
                  <a:txBody>
                    <a:bodyPr/>
                    <a:lstStyle/>
                    <a:p>
                      <a:r>
                        <a:rPr lang="en-GB" dirty="0"/>
                        <a:t>MNG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00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r>
                        <a:rPr kumimoji="0" lang="en-GB" sz="18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2300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00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ICLS, 20</a:t>
                      </a:r>
                      <a:r>
                        <a:rPr kumimoji="0" lang="en-GB" sz="18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2300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00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&amp; 21</a:t>
                      </a:r>
                      <a:r>
                        <a:rPr kumimoji="0" lang="en-GB" sz="18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2300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00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ICLS</a:t>
                      </a:r>
                    </a:p>
                  </a:txBody>
                  <a:tcP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01470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PNG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00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r>
                        <a:rPr kumimoji="0" lang="en-GB" sz="18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2300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00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ICLS, 20</a:t>
                      </a:r>
                      <a:r>
                        <a:rPr kumimoji="0" lang="en-GB" sz="18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2300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00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&amp; 21</a:t>
                      </a:r>
                      <a:r>
                        <a:rPr kumimoji="0" lang="en-GB" sz="18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2300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00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ICLS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30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9406359"/>
                  </a:ext>
                </a:extLst>
              </a:tr>
              <a:tr h="988828">
                <a:tc>
                  <a:txBody>
                    <a:bodyPr/>
                    <a:lstStyle/>
                    <a:p>
                      <a:r>
                        <a:rPr lang="en-GB" dirty="0"/>
                        <a:t>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19</a:t>
                      </a:r>
                      <a:r>
                        <a:rPr lang="en-GB" baseline="30000" dirty="0"/>
                        <a:t>th</a:t>
                      </a:r>
                      <a:r>
                        <a:rPr lang="en-GB" dirty="0"/>
                        <a:t> ICLS, 20</a:t>
                      </a:r>
                      <a:r>
                        <a:rPr lang="en-GB" baseline="30000" dirty="0"/>
                        <a:t>th</a:t>
                      </a:r>
                      <a:r>
                        <a:rPr lang="en-GB" dirty="0"/>
                        <a:t> ICLS</a:t>
                      </a:r>
                    </a:p>
                    <a:p>
                      <a:endParaRPr lang="en-GB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7735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9317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ADA7A7-796E-6D28-63CB-3D9EC61A86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H" sz="1000" b="1" i="0" u="none" strike="noStrike" kern="1200" cap="none" spc="0" normalizeH="0" baseline="0" noProof="0">
                <a:ln>
                  <a:noFill/>
                </a:ln>
                <a:solidFill>
                  <a:srgbClr val="1E2DB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21st International Conference of Labour Statisticians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srgbClr val="1E2DB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C9D0F17-DB8C-BBC7-8EF2-ABDC3C38F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0114" y="430055"/>
            <a:ext cx="7831772" cy="494505"/>
          </a:xfrm>
        </p:spPr>
        <p:txBody>
          <a:bodyPr/>
          <a:lstStyle/>
          <a:p>
            <a:r>
              <a:rPr lang="en-GB" sz="2800" dirty="0">
                <a:solidFill>
                  <a:schemeClr val="accent1"/>
                </a:solidFill>
              </a:rPr>
              <a:t>Group 3</a:t>
            </a:r>
            <a:endParaRPr lang="en-GB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B606F248-8F7F-F5C7-9AA8-8885554C73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8147490"/>
              </p:ext>
            </p:extLst>
          </p:nvPr>
        </p:nvGraphicFramePr>
        <p:xfrm>
          <a:off x="490538" y="1337681"/>
          <a:ext cx="11345863" cy="44357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0925">
                  <a:extLst>
                    <a:ext uri="{9D8B030D-6E8A-4147-A177-3AD203B41FA5}">
                      <a16:colId xmlns:a16="http://schemas.microsoft.com/office/drawing/2014/main" val="3128446761"/>
                    </a:ext>
                  </a:extLst>
                </a:gridCol>
                <a:gridCol w="2828777">
                  <a:extLst>
                    <a:ext uri="{9D8B030D-6E8A-4147-A177-3AD203B41FA5}">
                      <a16:colId xmlns:a16="http://schemas.microsoft.com/office/drawing/2014/main" val="3125087115"/>
                    </a:ext>
                  </a:extLst>
                </a:gridCol>
                <a:gridCol w="2442716">
                  <a:extLst>
                    <a:ext uri="{9D8B030D-6E8A-4147-A177-3AD203B41FA5}">
                      <a16:colId xmlns:a16="http://schemas.microsoft.com/office/drawing/2014/main" val="1469364410"/>
                    </a:ext>
                  </a:extLst>
                </a:gridCol>
                <a:gridCol w="2514260">
                  <a:extLst>
                    <a:ext uri="{9D8B030D-6E8A-4147-A177-3AD203B41FA5}">
                      <a16:colId xmlns:a16="http://schemas.microsoft.com/office/drawing/2014/main" val="1743261356"/>
                    </a:ext>
                  </a:extLst>
                </a:gridCol>
                <a:gridCol w="2419185">
                  <a:extLst>
                    <a:ext uri="{9D8B030D-6E8A-4147-A177-3AD203B41FA5}">
                      <a16:colId xmlns:a16="http://schemas.microsoft.com/office/drawing/2014/main" val="8532825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Gaps (missing questions in surveys)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Other gaps (surveys, etc.)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Capacity needs (+ training)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Next actions (12 months)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3204028"/>
                  </a:ext>
                </a:extLst>
              </a:tr>
              <a:tr h="1307699">
                <a:tc>
                  <a:txBody>
                    <a:bodyPr/>
                    <a:lstStyle/>
                    <a:p>
                      <a:r>
                        <a:rPr lang="en-GB" dirty="0"/>
                        <a:t>IDN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9062243"/>
                  </a:ext>
                </a:extLst>
              </a:tr>
              <a:tr h="1275907">
                <a:tc>
                  <a:txBody>
                    <a:bodyPr/>
                    <a:lstStyle/>
                    <a:p>
                      <a:r>
                        <a:rPr lang="en-GB" dirty="0"/>
                        <a:t>MYS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773563"/>
                  </a:ext>
                </a:extLst>
              </a:tr>
              <a:tr h="1212112">
                <a:tc>
                  <a:txBody>
                    <a:bodyPr/>
                    <a:lstStyle/>
                    <a:p>
                      <a:r>
                        <a:rPr lang="en-GB" dirty="0"/>
                        <a:t>PHL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3223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4951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ADA7A7-796E-6D28-63CB-3D9EC61A86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H" sz="1000" b="1" i="0" u="none" strike="noStrike" kern="1200" cap="none" spc="0" normalizeH="0" baseline="0" noProof="0">
                <a:ln>
                  <a:noFill/>
                </a:ln>
                <a:solidFill>
                  <a:srgbClr val="1E2DB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21st International Conference of Labour Statisticians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srgbClr val="1E2DB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C9D0F17-DB8C-BBC7-8EF2-ABDC3C38F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0114" y="430055"/>
            <a:ext cx="7831772" cy="494505"/>
          </a:xfrm>
        </p:spPr>
        <p:txBody>
          <a:bodyPr/>
          <a:lstStyle/>
          <a:p>
            <a:r>
              <a:rPr lang="en-GB" sz="2800" dirty="0">
                <a:solidFill>
                  <a:schemeClr val="accent1"/>
                </a:solidFill>
              </a:rPr>
              <a:t>Group 4</a:t>
            </a:r>
            <a:endParaRPr lang="en-GB" dirty="0"/>
          </a:p>
        </p:txBody>
      </p:sp>
      <p:graphicFrame>
        <p:nvGraphicFramePr>
          <p:cNvPr id="2" name="Table 7">
            <a:extLst>
              <a:ext uri="{FF2B5EF4-FFF2-40B4-BE49-F238E27FC236}">
                <a16:creationId xmlns:a16="http://schemas.microsoft.com/office/drawing/2014/main" id="{ACE80FC8-DCB9-1678-8D76-AC8A5D9700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3707127"/>
              </p:ext>
            </p:extLst>
          </p:nvPr>
        </p:nvGraphicFramePr>
        <p:xfrm>
          <a:off x="490538" y="1337681"/>
          <a:ext cx="11345863" cy="44357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0925">
                  <a:extLst>
                    <a:ext uri="{9D8B030D-6E8A-4147-A177-3AD203B41FA5}">
                      <a16:colId xmlns:a16="http://schemas.microsoft.com/office/drawing/2014/main" val="3128446761"/>
                    </a:ext>
                  </a:extLst>
                </a:gridCol>
                <a:gridCol w="2828777">
                  <a:extLst>
                    <a:ext uri="{9D8B030D-6E8A-4147-A177-3AD203B41FA5}">
                      <a16:colId xmlns:a16="http://schemas.microsoft.com/office/drawing/2014/main" val="3125087115"/>
                    </a:ext>
                  </a:extLst>
                </a:gridCol>
                <a:gridCol w="2442716">
                  <a:extLst>
                    <a:ext uri="{9D8B030D-6E8A-4147-A177-3AD203B41FA5}">
                      <a16:colId xmlns:a16="http://schemas.microsoft.com/office/drawing/2014/main" val="1469364410"/>
                    </a:ext>
                  </a:extLst>
                </a:gridCol>
                <a:gridCol w="2514260">
                  <a:extLst>
                    <a:ext uri="{9D8B030D-6E8A-4147-A177-3AD203B41FA5}">
                      <a16:colId xmlns:a16="http://schemas.microsoft.com/office/drawing/2014/main" val="1743261356"/>
                    </a:ext>
                  </a:extLst>
                </a:gridCol>
                <a:gridCol w="2419185">
                  <a:extLst>
                    <a:ext uri="{9D8B030D-6E8A-4147-A177-3AD203B41FA5}">
                      <a16:colId xmlns:a16="http://schemas.microsoft.com/office/drawing/2014/main" val="8532825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Gaps (missing questions in surveys)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Other gaps (surveys, etc.)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Capacity needs (+ training)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Next actions (12 months)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3204028"/>
                  </a:ext>
                </a:extLst>
              </a:tr>
              <a:tr h="1307699">
                <a:tc>
                  <a:txBody>
                    <a:bodyPr/>
                    <a:lstStyle/>
                    <a:p>
                      <a:r>
                        <a:rPr lang="en-GB" dirty="0"/>
                        <a:t>PAK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9062243"/>
                  </a:ext>
                </a:extLst>
              </a:tr>
              <a:tr h="1275907">
                <a:tc>
                  <a:txBody>
                    <a:bodyPr/>
                    <a:lstStyle/>
                    <a:p>
                      <a:r>
                        <a:rPr lang="en-GB" dirty="0"/>
                        <a:t>VUT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00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r>
                        <a:rPr kumimoji="0" lang="en-GB" sz="18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2300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00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ICLS, 20</a:t>
                      </a:r>
                      <a:r>
                        <a:rPr kumimoji="0" lang="en-GB" sz="18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2300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00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&amp; 21</a:t>
                      </a:r>
                      <a:r>
                        <a:rPr kumimoji="0" lang="en-GB" sz="18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2300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00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ICLS</a:t>
                      </a:r>
                    </a:p>
                  </a:txBody>
                  <a:tcP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773563"/>
                  </a:ext>
                </a:extLst>
              </a:tr>
              <a:tr h="1212112">
                <a:tc>
                  <a:txBody>
                    <a:bodyPr/>
                    <a:lstStyle/>
                    <a:p>
                      <a:r>
                        <a:rPr lang="en-GB" dirty="0"/>
                        <a:t>VNM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3223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4088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2835153" y="2672432"/>
            <a:ext cx="5868000" cy="648000"/>
          </a:xfrm>
        </p:spPr>
        <p:txBody>
          <a:bodyPr/>
          <a:lstStyle/>
          <a:p>
            <a:pPr lvl="0">
              <a:lnSpc>
                <a:spcPct val="100000"/>
              </a:lnSpc>
            </a:pPr>
            <a:r>
              <a:rPr lang="en-US" sz="6000" b="1" dirty="0">
                <a:solidFill>
                  <a:srgbClr val="FA3C4B"/>
                </a:solidFill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575402397"/>
      </p:ext>
    </p:extLst>
  </p:cSld>
  <p:clrMapOvr>
    <a:masterClrMapping/>
  </p:clrMapOvr>
</p:sld>
</file>

<file path=ppt/theme/theme1.xml><?xml version="1.0" encoding="utf-8"?>
<a:theme xmlns:a="http://schemas.openxmlformats.org/drawingml/2006/main" name="ILO 2020">
  <a:themeElements>
    <a:clrScheme name="ILO Jan 2020">
      <a:dk1>
        <a:srgbClr val="230050"/>
      </a:dk1>
      <a:lt1>
        <a:sysClr val="window" lastClr="FFFFFF"/>
      </a:lt1>
      <a:dk2>
        <a:srgbClr val="000000"/>
      </a:dk2>
      <a:lt2>
        <a:srgbClr val="F8FCFE"/>
      </a:lt2>
      <a:accent1>
        <a:srgbClr val="1E2DBE"/>
      </a:accent1>
      <a:accent2>
        <a:srgbClr val="FA3C4B"/>
      </a:accent2>
      <a:accent3>
        <a:srgbClr val="FFCD2D"/>
      </a:accent3>
      <a:accent4>
        <a:srgbClr val="960A55"/>
      </a:accent4>
      <a:accent5>
        <a:srgbClr val="05D2D2"/>
      </a:accent5>
      <a:accent6>
        <a:srgbClr val="8CE164"/>
      </a:accent6>
      <a:hlink>
        <a:srgbClr val="230050"/>
      </a:hlink>
      <a:folHlink>
        <a:srgbClr val="23005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LO Presentation 16x9.potx" id="{1B78B7CC-6F33-4AED-B988-F1824BC14DB2}" vid="{017B0592-C5E0-43A0-8804-D21738B904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English+PowerPoint+Presentation</Template>
  <TotalTime>0</TotalTime>
  <Words>417</Words>
  <Application>Microsoft Office PowerPoint</Application>
  <PresentationFormat>Widescreen</PresentationFormat>
  <Paragraphs>63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 3</vt:lpstr>
      <vt:lpstr>ILO 2020</vt:lpstr>
      <vt:lpstr>GROUP ACTIVITY IV  (Session 4.2): Existing gaps, capacity needs, actions over next 12 months </vt:lpstr>
      <vt:lpstr>Same 4 groups, and latest surveys available (for each group):</vt:lpstr>
      <vt:lpstr>Work group (Group Activity IV):</vt:lpstr>
      <vt:lpstr>Group 1</vt:lpstr>
      <vt:lpstr>Group 2</vt:lpstr>
      <vt:lpstr>Group 3</vt:lpstr>
      <vt:lpstr>Group 4</vt:lpstr>
      <vt:lpstr>PowerPoint Presentation</vt:lpstr>
    </vt:vector>
  </TitlesOfParts>
  <Company>ILO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COVID-19 - Impacts on LFS and responses by NSOs</dc:title>
  <dc:creator>Walsh, Kieran</dc:creator>
  <cp:lastModifiedBy>Habiyakare, Tite</cp:lastModifiedBy>
  <cp:revision>205</cp:revision>
  <dcterms:created xsi:type="dcterms:W3CDTF">2020-03-25T11:36:42Z</dcterms:created>
  <dcterms:modified xsi:type="dcterms:W3CDTF">2024-10-18T00:32:37Z</dcterms:modified>
</cp:coreProperties>
</file>