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  <p:sldMasterId id="2147483828" r:id="rId2"/>
  </p:sldMasterIdLst>
  <p:notesMasterIdLst>
    <p:notesMasterId r:id="rId17"/>
  </p:notesMasterIdLst>
  <p:sldIdLst>
    <p:sldId id="447" r:id="rId3"/>
    <p:sldId id="449" r:id="rId4"/>
    <p:sldId id="455" r:id="rId5"/>
    <p:sldId id="450" r:id="rId6"/>
    <p:sldId id="463" r:id="rId7"/>
    <p:sldId id="451" r:id="rId8"/>
    <p:sldId id="464" r:id="rId9"/>
    <p:sldId id="454" r:id="rId10"/>
    <p:sldId id="465" r:id="rId11"/>
    <p:sldId id="462" r:id="rId12"/>
    <p:sldId id="458" r:id="rId13"/>
    <p:sldId id="461" r:id="rId14"/>
    <p:sldId id="456" r:id="rId15"/>
    <p:sldId id="45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82591" autoAdjust="0"/>
  </p:normalViewPr>
  <p:slideViewPr>
    <p:cSldViewPr>
      <p:cViewPr varScale="1">
        <p:scale>
          <a:sx n="96" d="100"/>
          <a:sy n="96" d="100"/>
        </p:scale>
        <p:origin x="20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292B6-E317-4E24-A4F3-50E0B44E4B0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DA29C-D390-499A-8C63-37119492FD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DA29C-D390-499A-8C63-37119492FD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7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 userDrawn="1"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7" name="Picture 2" descr="H:\siap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626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22" name="Rounded Rectangle 21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8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2" y="0"/>
            <a:ext cx="9143998" cy="58032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de-DE" sz="1900" dirty="0">
              <a:solidFill>
                <a:prstClr val="black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 bwMode="auto">
          <a:xfrm flipV="1">
            <a:off x="2" y="5803200"/>
            <a:ext cx="9143998" cy="1054800"/>
          </a:xfrm>
          <a:prstGeom prst="rect">
            <a:avLst/>
          </a:prstGeom>
          <a:solidFill>
            <a:srgbClr val="EAEAEA"/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de-DE" sz="1900" dirty="0">
              <a:solidFill>
                <a:prstClr val="black"/>
              </a:solidFill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-78385" y="-2129246"/>
            <a:ext cx="18473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09"/>
            <a:endParaRPr lang="en-US" sz="1900" dirty="0">
              <a:solidFill>
                <a:prstClr val="black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83385" y="2"/>
            <a:ext cx="7577234" cy="3741441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8800" b="0" cap="all">
                <a:solidFill>
                  <a:schemeClr val="bg1"/>
                </a:solidFill>
                <a:latin typeface="Bebas Neue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/>
          </p:nvPr>
        </p:nvSpPr>
        <p:spPr>
          <a:xfrm>
            <a:off x="783385" y="3741443"/>
            <a:ext cx="7577234" cy="2061759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buNone/>
              <a:defRPr sz="4400">
                <a:solidFill>
                  <a:srgbClr val="7F7F7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35295" y="6152561"/>
            <a:ext cx="5122280" cy="3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87241" y="6152561"/>
            <a:ext cx="685820" cy="360000"/>
          </a:xfrm>
        </p:spPr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5465322" cy="4319248"/>
          </a:xfrm>
          <a:noFill/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4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81659" y="1483952"/>
            <a:ext cx="2148000" cy="4319248"/>
          </a:xfrm>
          <a:noFill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61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cap="all" baseline="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64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91431" tIns="45715" rIns="91431" bIns="4571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  <p:sp>
        <p:nvSpPr>
          <p:cNvPr id="45" name="Inhaltsplatzhalter 2"/>
          <p:cNvSpPr>
            <a:spLocks noGrp="1"/>
          </p:cNvSpPr>
          <p:nvPr>
            <p:ph idx="1"/>
          </p:nvPr>
        </p:nvSpPr>
        <p:spPr>
          <a:xfrm>
            <a:off x="387242" y="1483952"/>
            <a:ext cx="8351099" cy="4319248"/>
          </a:xfrm>
          <a:noFill/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7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" descr="H:\siap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434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2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4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23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0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31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33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32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7" name="Rounded Rectangle 16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9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4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1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107109"/>
            <a:ext cx="7408333" cy="4019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15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3" r:id="rId8"/>
    <p:sldLayoutId id="2147483812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7242" y="1483952"/>
            <a:ext cx="8351099" cy="4247998"/>
          </a:xfrm>
          <a:prstGeom prst="rect">
            <a:avLst/>
          </a:prstGeom>
        </p:spPr>
        <p:txBody>
          <a:bodyPr vert="horz" lIns="1080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35295" y="6152561"/>
            <a:ext cx="512228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241" y="6152561"/>
            <a:ext cx="68582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fld id="{75A4F164-3A46-4CEE-A25C-CA523D5E42F3}" type="slidenum">
              <a:rPr lang="en-US" smtClean="0"/>
              <a:pPr defTabSz="914309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2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808038" indent="-27305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081088" indent="-17780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436688" indent="-17780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1793875" indent="-179388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371600"/>
          </a:xfrm>
        </p:spPr>
        <p:txBody>
          <a:bodyPr anchor="t">
            <a:no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13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Governing Council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4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and 5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December,2017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Chiba, Japan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14414" y="2057400"/>
            <a:ext cx="7167586" cy="1731640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Report of Director, </a:t>
            </a:r>
            <a:r>
              <a:rPr lang="en-US" sz="3600" dirty="0" smtClean="0"/>
              <a:t>SIAP for 2017</a:t>
            </a:r>
          </a:p>
          <a:p>
            <a:pPr algn="r"/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3429000"/>
            <a:ext cx="7772400" cy="708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en-US" sz="4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6815" y="3097212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9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en-US" dirty="0" smtClean="0"/>
              <a:t>Face to Face learning</a:t>
            </a:r>
          </a:p>
          <a:p>
            <a:r>
              <a:rPr lang="en-US" dirty="0" smtClean="0"/>
              <a:t>e-learning</a:t>
            </a:r>
          </a:p>
          <a:p>
            <a:r>
              <a:rPr lang="en-US" dirty="0" smtClean="0"/>
              <a:t>Blended learning</a:t>
            </a:r>
          </a:p>
          <a:p>
            <a:r>
              <a:rPr lang="en-US" dirty="0" smtClean="0"/>
              <a:t>Follow up after completion of course with participants and offices</a:t>
            </a:r>
          </a:p>
          <a:p>
            <a:r>
              <a:rPr lang="en-US" dirty="0" smtClean="0"/>
              <a:t>Short courses</a:t>
            </a:r>
          </a:p>
          <a:p>
            <a:pPr lvl="1"/>
            <a:r>
              <a:rPr lang="en-US" dirty="0" smtClean="0"/>
              <a:t>Sub-regional courses</a:t>
            </a:r>
          </a:p>
          <a:p>
            <a:r>
              <a:rPr lang="en-US" dirty="0" smtClean="0"/>
              <a:t>Collaboration with various international agencies and Statistical Offices/ Training Institutions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Implementation Strategy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r>
              <a:rPr lang="en-US" dirty="0" smtClean="0"/>
              <a:t>Collaborative partnership</a:t>
            </a:r>
          </a:p>
          <a:p>
            <a:pPr lvl="1"/>
            <a:r>
              <a:rPr lang="en-US" dirty="0" smtClean="0"/>
              <a:t>Co-financing arrangements</a:t>
            </a:r>
          </a:p>
          <a:p>
            <a:pPr lvl="2"/>
            <a:r>
              <a:rPr lang="en-US" dirty="0" smtClean="0"/>
              <a:t>Republic of Korea, SPC, Iran, Azerbaijan</a:t>
            </a:r>
          </a:p>
          <a:p>
            <a:pPr lvl="1"/>
            <a:r>
              <a:rPr lang="en-US" dirty="0" smtClean="0"/>
              <a:t>World Bank, FAO and SPC</a:t>
            </a:r>
          </a:p>
          <a:p>
            <a:pPr lvl="2"/>
            <a:r>
              <a:rPr lang="en-US" dirty="0" smtClean="0"/>
              <a:t>CAPI (Survey Solution Software)</a:t>
            </a:r>
            <a:endParaRPr lang="en-US" dirty="0"/>
          </a:p>
          <a:p>
            <a:pPr lvl="2"/>
            <a:r>
              <a:rPr lang="en-US" dirty="0" smtClean="0"/>
              <a:t>STATA (Data Analysis software)</a:t>
            </a:r>
          </a:p>
          <a:p>
            <a:pPr lvl="1"/>
            <a:r>
              <a:rPr lang="en-US" dirty="0" smtClean="0"/>
              <a:t>UNSD and Swiss Economic Institute </a:t>
            </a:r>
          </a:p>
          <a:p>
            <a:pPr lvl="2"/>
            <a:r>
              <a:rPr lang="en-US" dirty="0" smtClean="0"/>
              <a:t>Service Sector statistics</a:t>
            </a:r>
          </a:p>
          <a:p>
            <a:pPr lvl="2"/>
            <a:r>
              <a:rPr lang="en-US" dirty="0" smtClean="0"/>
              <a:t>Business cycle</a:t>
            </a:r>
          </a:p>
          <a:p>
            <a:pPr lvl="1"/>
            <a:r>
              <a:rPr lang="en-US" dirty="0" smtClean="0"/>
              <a:t>ILO and WEIGO</a:t>
            </a:r>
          </a:p>
          <a:p>
            <a:pPr lvl="2"/>
            <a:r>
              <a:rPr lang="en-US" dirty="0" smtClean="0"/>
              <a:t>Informal sector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69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PARIS 21</a:t>
            </a:r>
          </a:p>
          <a:p>
            <a:pPr lvl="2"/>
            <a:r>
              <a:rPr lang="en-US" dirty="0"/>
              <a:t>NSDS</a:t>
            </a:r>
          </a:p>
          <a:p>
            <a:pPr lvl="2"/>
            <a:r>
              <a:rPr lang="en-US" dirty="0"/>
              <a:t> Training of heads of NSOs</a:t>
            </a:r>
          </a:p>
          <a:p>
            <a:pPr lvl="1"/>
            <a:r>
              <a:rPr lang="en-US" dirty="0"/>
              <a:t>FAO-Global Strategy</a:t>
            </a:r>
          </a:p>
          <a:p>
            <a:pPr lvl="2"/>
            <a:r>
              <a:rPr lang="en-US" dirty="0"/>
              <a:t>Agriculture production</a:t>
            </a:r>
          </a:p>
          <a:p>
            <a:pPr lvl="2"/>
            <a:r>
              <a:rPr lang="en-US" dirty="0"/>
              <a:t>FBS</a:t>
            </a:r>
          </a:p>
          <a:p>
            <a:pPr lvl="1"/>
            <a:r>
              <a:rPr lang="en-US" dirty="0"/>
              <a:t>UNESCO</a:t>
            </a:r>
          </a:p>
          <a:p>
            <a:pPr lvl="2"/>
            <a:r>
              <a:rPr lang="en-US" dirty="0"/>
              <a:t>Education statistics</a:t>
            </a:r>
          </a:p>
          <a:p>
            <a:pPr lvl="1"/>
            <a:r>
              <a:rPr lang="en-US" dirty="0"/>
              <a:t>Economic Commission for Africa</a:t>
            </a:r>
          </a:p>
          <a:p>
            <a:pPr lvl="2"/>
            <a:r>
              <a:rPr lang="en-US" dirty="0"/>
              <a:t>SEEA</a:t>
            </a:r>
          </a:p>
          <a:p>
            <a:pPr lvl="1"/>
            <a:r>
              <a:rPr lang="en-US" dirty="0"/>
              <a:t>SD ESCAP</a:t>
            </a:r>
          </a:p>
          <a:p>
            <a:pPr lvl="2"/>
            <a:r>
              <a:rPr lang="en-US" dirty="0"/>
              <a:t>Climate </a:t>
            </a:r>
            <a:r>
              <a:rPr lang="en-US" dirty="0" smtClean="0"/>
              <a:t>change statistics</a:t>
            </a:r>
            <a:endParaRPr lang="en-US" dirty="0"/>
          </a:p>
          <a:p>
            <a:pPr lvl="2"/>
            <a:r>
              <a:rPr lang="en-US" dirty="0"/>
              <a:t>Business </a:t>
            </a:r>
            <a:r>
              <a:rPr lang="en-US" dirty="0" smtClean="0"/>
              <a:t>register</a:t>
            </a:r>
          </a:p>
          <a:p>
            <a:pPr lvl="2"/>
            <a:r>
              <a:rPr lang="en-US" dirty="0" smtClean="0"/>
              <a:t>Gender Statistics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</a:t>
            </a:r>
            <a:r>
              <a:rPr lang="en-US" dirty="0" smtClean="0"/>
              <a:t>Strategy-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85194"/>
              </p:ext>
            </p:extLst>
          </p:nvPr>
        </p:nvGraphicFramePr>
        <p:xfrm>
          <a:off x="755576" y="1916833"/>
          <a:ext cx="7416825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37363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Amount (USD)</a:t>
                      </a:r>
                      <a:endParaRPr lang="en-US" dirty="0"/>
                    </a:p>
                  </a:txBody>
                  <a:tcPr/>
                </a:tc>
              </a:tr>
              <a:tr h="37363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3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2,293,748</a:t>
                      </a:r>
                      <a:endParaRPr lang="en-US" dirty="0"/>
                    </a:p>
                  </a:txBody>
                  <a:tcPr/>
                </a:tc>
              </a:tr>
              <a:tr h="373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3630">
                <a:tc>
                  <a:txBody>
                    <a:bodyPr/>
                    <a:lstStyle/>
                    <a:p>
                      <a:r>
                        <a:rPr lang="en-US" dirty="0" smtClean="0"/>
                        <a:t>Less: Expenditure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(1,894,543)</a:t>
                      </a:r>
                      <a:endParaRPr lang="en-US" dirty="0"/>
                    </a:p>
                  </a:txBody>
                  <a:tcPr/>
                </a:tc>
              </a:tr>
              <a:tr h="644895">
                <a:tc>
                  <a:txBody>
                    <a:bodyPr/>
                    <a:lstStyle/>
                    <a:p>
                      <a:r>
                        <a:rPr lang="en-US" dirty="0" smtClean="0"/>
                        <a:t>Net Income over expenditure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399,204</a:t>
                      </a:r>
                      <a:endParaRPr lang="en-US" dirty="0"/>
                    </a:p>
                  </a:txBody>
                  <a:tcPr/>
                </a:tc>
              </a:tr>
              <a:tr h="644895">
                <a:tc>
                  <a:txBody>
                    <a:bodyPr/>
                    <a:lstStyle/>
                    <a:p>
                      <a:r>
                        <a:rPr lang="en-US" dirty="0" smtClean="0"/>
                        <a:t>Fund Balance as on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Jan,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3,725,478</a:t>
                      </a:r>
                      <a:endParaRPr lang="en-US" dirty="0"/>
                    </a:p>
                  </a:txBody>
                  <a:tcPr/>
                </a:tc>
              </a:tr>
              <a:tr h="373630">
                <a:tc>
                  <a:txBody>
                    <a:bodyPr/>
                    <a:lstStyle/>
                    <a:p>
                      <a:r>
                        <a:rPr lang="en-US" dirty="0" smtClean="0"/>
                        <a:t>Refunds to donors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644895">
                <a:tc>
                  <a:txBody>
                    <a:bodyPr/>
                    <a:lstStyle/>
                    <a:p>
                      <a:r>
                        <a:rPr lang="en-US" dirty="0" smtClean="0"/>
                        <a:t>Fund Balance as at 30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September,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4,124,683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323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Statement for 9 months ended 30</a:t>
            </a:r>
            <a:r>
              <a:rPr lang="en-US" baseline="30000" dirty="0" smtClean="0"/>
              <a:t>th</a:t>
            </a:r>
            <a:r>
              <a:rPr lang="en-US" dirty="0" smtClean="0"/>
              <a:t> September,2017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3071811"/>
            <a:ext cx="7408333" cy="12144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Thank you</a:t>
            </a:r>
            <a:endParaRPr lang="en-IN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28802"/>
            <a:ext cx="7408333" cy="4197361"/>
          </a:xfrm>
        </p:spPr>
        <p:txBody>
          <a:bodyPr>
            <a:normAutofit/>
          </a:bodyPr>
          <a:lstStyle/>
          <a:p>
            <a:r>
              <a:rPr lang="en-US" dirty="0" smtClean="0"/>
              <a:t>Celebrating Golden Jubilee in 2020</a:t>
            </a:r>
            <a:endParaRPr lang="en-US" dirty="0"/>
          </a:p>
          <a:p>
            <a:r>
              <a:rPr lang="en-US" dirty="0"/>
              <a:t>Mandate</a:t>
            </a:r>
          </a:p>
          <a:p>
            <a:pPr lvl="1"/>
            <a:r>
              <a:rPr lang="en-US" dirty="0"/>
              <a:t>Strengthen capability of member countries/ associate members and economies in transition</a:t>
            </a:r>
          </a:p>
          <a:p>
            <a:pPr lvl="2"/>
            <a:r>
              <a:rPr lang="en-US" dirty="0"/>
              <a:t>To collect , analyze and disseminate statistics</a:t>
            </a:r>
          </a:p>
          <a:p>
            <a:pPr lvl="2"/>
            <a:r>
              <a:rPr lang="en-US" dirty="0"/>
              <a:t>Produce timely high quality statistics for economic and social development planning</a:t>
            </a:r>
          </a:p>
          <a:p>
            <a:pPr lvl="1"/>
            <a:r>
              <a:rPr lang="en-US" dirty="0"/>
              <a:t>Strengthen the statistical training and related activities</a:t>
            </a:r>
            <a:endParaRPr lang="en-IN" dirty="0"/>
          </a:p>
          <a:p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Objective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en-US" dirty="0"/>
              <a:t>To strengthen the capability of the member states/ associate member states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produce high quality statistics on the indicators for monitoring of progress of SDGs </a:t>
            </a:r>
          </a:p>
          <a:p>
            <a:r>
              <a:rPr lang="en-US" dirty="0" smtClean="0"/>
              <a:t>SIAP </a:t>
            </a:r>
            <a:r>
              <a:rPr lang="en-US" dirty="0"/>
              <a:t>to organize trainings for the </a:t>
            </a:r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Trainer’s training</a:t>
            </a:r>
          </a:p>
          <a:p>
            <a:pPr lvl="1"/>
            <a:r>
              <a:rPr lang="en-US" dirty="0" smtClean="0"/>
              <a:t>Face-to face training</a:t>
            </a:r>
          </a:p>
          <a:p>
            <a:pPr lvl="1"/>
            <a:r>
              <a:rPr lang="en-US" dirty="0" smtClean="0"/>
              <a:t>E-learning</a:t>
            </a:r>
          </a:p>
          <a:p>
            <a:pPr lvl="1"/>
            <a:r>
              <a:rPr lang="en-US" dirty="0" smtClean="0"/>
              <a:t>Blended learning</a:t>
            </a:r>
            <a:endParaRPr lang="en-IN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3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621363"/>
          </a:xfrm>
        </p:spPr>
        <p:txBody>
          <a:bodyPr>
            <a:normAutofit/>
          </a:bodyPr>
          <a:lstStyle/>
          <a:p>
            <a:r>
              <a:rPr lang="en-US" sz="3200" dirty="0"/>
              <a:t>Organized 22 training courses</a:t>
            </a:r>
          </a:p>
          <a:p>
            <a:r>
              <a:rPr lang="en-US" sz="3200" dirty="0"/>
              <a:t>855 participants from 77 countries</a:t>
            </a:r>
          </a:p>
          <a:p>
            <a:r>
              <a:rPr lang="en-US" sz="3200" dirty="0"/>
              <a:t>Participants  </a:t>
            </a:r>
          </a:p>
          <a:p>
            <a:pPr lvl="1"/>
            <a:r>
              <a:rPr lang="en-US" sz="3200" dirty="0"/>
              <a:t>Higher than </a:t>
            </a:r>
            <a:r>
              <a:rPr lang="en-US" sz="3200" dirty="0" smtClean="0"/>
              <a:t>baseline (2015) </a:t>
            </a:r>
            <a:r>
              <a:rPr lang="en-US" sz="3200" dirty="0"/>
              <a:t>number of 515 </a:t>
            </a:r>
            <a:endParaRPr lang="en-US" sz="3200" dirty="0" smtClean="0"/>
          </a:p>
          <a:p>
            <a:pPr lvl="1"/>
            <a:r>
              <a:rPr lang="en-US" sz="3200" dirty="0" smtClean="0"/>
              <a:t>Higher than last year of 622</a:t>
            </a:r>
            <a:endParaRPr lang="en-US" sz="3200" dirty="0"/>
          </a:p>
          <a:p>
            <a:pPr lvl="1"/>
            <a:r>
              <a:rPr lang="en-US" sz="3200" dirty="0"/>
              <a:t> Lower than the target of 1000 participants</a:t>
            </a:r>
          </a:p>
          <a:p>
            <a:endParaRPr lang="en-US" sz="3200" dirty="0" smtClean="0"/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Key results -2017 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New courses</a:t>
            </a:r>
          </a:p>
          <a:p>
            <a:pPr lvl="1"/>
            <a:r>
              <a:rPr lang="en-US" sz="2800" dirty="0"/>
              <a:t>E-learning on SEEA</a:t>
            </a:r>
          </a:p>
          <a:p>
            <a:pPr lvl="1"/>
            <a:r>
              <a:rPr lang="en-US" sz="2800" dirty="0"/>
              <a:t>Climate change related statistics</a:t>
            </a:r>
          </a:p>
          <a:p>
            <a:pPr lvl="1"/>
            <a:r>
              <a:rPr lang="en-US" sz="2800" dirty="0"/>
              <a:t>Food Balance Sheet</a:t>
            </a:r>
          </a:p>
          <a:p>
            <a:pPr lvl="1"/>
            <a:r>
              <a:rPr lang="en-US" sz="2800" dirty="0"/>
              <a:t>Service sector statistics and business cycle analysis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results -2017 </a:t>
            </a:r>
          </a:p>
        </p:txBody>
      </p:sp>
    </p:spTree>
    <p:extLst>
      <p:ext uri="{BB962C8B-B14F-4D97-AF65-F5344CB8AC3E}">
        <p14:creationId xmlns:p14="http://schemas.microsoft.com/office/powerpoint/2010/main" val="72547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405128"/>
            <a:ext cx="7596832" cy="490419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/>
              <a:t>Long term training programmes (3)</a:t>
            </a:r>
          </a:p>
          <a:p>
            <a:pPr lvl="1"/>
            <a:r>
              <a:rPr lang="en-US" sz="2800" dirty="0"/>
              <a:t>Duration 1 and half month to 4 months</a:t>
            </a:r>
          </a:p>
          <a:p>
            <a:pPr lvl="2"/>
            <a:r>
              <a:rPr lang="en-US" sz="2800" dirty="0"/>
              <a:t>Producing Official Statistics for monitoring Post-2015 SDG (</a:t>
            </a:r>
            <a:r>
              <a:rPr lang="en-US" sz="2800" dirty="0" smtClean="0"/>
              <a:t>4)</a:t>
            </a:r>
            <a:endParaRPr lang="en-US" sz="2800" dirty="0"/>
          </a:p>
          <a:p>
            <a:pPr lvl="2"/>
            <a:r>
              <a:rPr lang="en-US" sz="2800" dirty="0"/>
              <a:t>ICT innovation for modernizing official Stats System (</a:t>
            </a:r>
            <a:r>
              <a:rPr lang="en-US" sz="2800" dirty="0" smtClean="0"/>
              <a:t>1.5)</a:t>
            </a:r>
            <a:endParaRPr lang="en-US" sz="2800" dirty="0"/>
          </a:p>
          <a:p>
            <a:pPr lvl="2"/>
            <a:r>
              <a:rPr lang="en-US" sz="2800" dirty="0"/>
              <a:t>Statistical analysis for Monitoring SDG indicators (</a:t>
            </a:r>
            <a:r>
              <a:rPr lang="en-US" sz="2800" dirty="0" smtClean="0"/>
              <a:t>2)</a:t>
            </a:r>
            <a:endParaRPr lang="en-US" sz="2800" dirty="0"/>
          </a:p>
          <a:p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Training Programmes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en-US" dirty="0"/>
              <a:t>e-learning courses </a:t>
            </a:r>
          </a:p>
          <a:p>
            <a:pPr lvl="1"/>
            <a:r>
              <a:rPr lang="en-US" dirty="0"/>
              <a:t>Each for one month duration</a:t>
            </a:r>
          </a:p>
          <a:p>
            <a:pPr lvl="1"/>
            <a:r>
              <a:rPr lang="en-US" dirty="0"/>
              <a:t>SNA (basic and Intermediate)</a:t>
            </a:r>
          </a:p>
          <a:p>
            <a:pPr lvl="1"/>
            <a:r>
              <a:rPr lang="en-US" dirty="0"/>
              <a:t>SEEA</a:t>
            </a:r>
          </a:p>
          <a:p>
            <a:r>
              <a:rPr lang="en-US" dirty="0"/>
              <a:t>Short term courses</a:t>
            </a:r>
          </a:p>
          <a:p>
            <a:pPr lvl="1"/>
            <a:r>
              <a:rPr lang="en-US" dirty="0"/>
              <a:t>two weeks or less</a:t>
            </a:r>
          </a:p>
          <a:p>
            <a:pPr lvl="1"/>
            <a:r>
              <a:rPr lang="en-US" dirty="0"/>
              <a:t>16 courses on various subjects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Training Programmes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5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405128"/>
            <a:ext cx="7704855" cy="4976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Short term courses</a:t>
            </a:r>
          </a:p>
          <a:p>
            <a:pPr lvl="1"/>
            <a:r>
              <a:rPr lang="en-US" dirty="0"/>
              <a:t>NSDS</a:t>
            </a:r>
          </a:p>
          <a:p>
            <a:pPr lvl="1"/>
            <a:r>
              <a:rPr lang="en-US" dirty="0" smtClean="0"/>
              <a:t>CAPI (Survey </a:t>
            </a:r>
            <a:r>
              <a:rPr lang="en-US" dirty="0"/>
              <a:t>Solutions) and STATA</a:t>
            </a:r>
          </a:p>
          <a:p>
            <a:pPr lvl="1"/>
            <a:r>
              <a:rPr lang="en-US" dirty="0"/>
              <a:t>SDG</a:t>
            </a:r>
          </a:p>
          <a:p>
            <a:pPr lvl="1"/>
            <a:r>
              <a:rPr lang="en-US" dirty="0"/>
              <a:t>SNA – Service sector and Business cycle analysis</a:t>
            </a:r>
          </a:p>
          <a:p>
            <a:pPr lvl="1"/>
            <a:r>
              <a:rPr lang="en-US" dirty="0"/>
              <a:t>Training of trainers</a:t>
            </a:r>
          </a:p>
          <a:p>
            <a:pPr lvl="1"/>
            <a:r>
              <a:rPr lang="en-US" dirty="0"/>
              <a:t>Management Training of new heads of NSOs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Subjects of short term courses and Seminar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52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r>
              <a:rPr lang="en-US" dirty="0" smtClean="0"/>
              <a:t>Short term courses</a:t>
            </a:r>
          </a:p>
          <a:p>
            <a:pPr lvl="1"/>
            <a:r>
              <a:rPr lang="en-US" dirty="0" smtClean="0"/>
              <a:t>Climate </a:t>
            </a:r>
            <a:r>
              <a:rPr lang="en-US" dirty="0"/>
              <a:t>change related statistics</a:t>
            </a:r>
          </a:p>
          <a:p>
            <a:pPr lvl="1"/>
            <a:r>
              <a:rPr lang="en-US" dirty="0"/>
              <a:t>Business registers </a:t>
            </a:r>
          </a:p>
          <a:p>
            <a:pPr lvl="1"/>
            <a:r>
              <a:rPr lang="en-US" dirty="0"/>
              <a:t>Food Balance Sheet</a:t>
            </a:r>
          </a:p>
          <a:p>
            <a:pPr lvl="1"/>
            <a:r>
              <a:rPr lang="en-US" dirty="0"/>
              <a:t>Agriculture production statistics</a:t>
            </a:r>
          </a:p>
          <a:p>
            <a:pPr lvl="1"/>
            <a:r>
              <a:rPr lang="en-US" dirty="0"/>
              <a:t>Informal sector statistics</a:t>
            </a:r>
          </a:p>
          <a:p>
            <a:r>
              <a:rPr lang="en-US" dirty="0"/>
              <a:t>Seminar </a:t>
            </a:r>
          </a:p>
          <a:p>
            <a:pPr lvl="1"/>
            <a:r>
              <a:rPr lang="en-US" dirty="0"/>
              <a:t>Management Seminar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Subjects of short term courses and Seminar</a:t>
            </a:r>
          </a:p>
        </p:txBody>
      </p:sp>
    </p:spTree>
    <p:extLst>
      <p:ext uri="{BB962C8B-B14F-4D97-AF65-F5344CB8AC3E}">
        <p14:creationId xmlns:p14="http://schemas.microsoft.com/office/powerpoint/2010/main" val="59757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LOAD">
  <a:themeElements>
    <a:clrScheme name="Benutzerdefiniert 2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6771</TotalTime>
  <Words>478</Words>
  <Application>Microsoft Office PowerPoint</Application>
  <PresentationFormat>On-screen Show (4:3)</PresentationFormat>
  <Paragraphs>133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Bebas Neue</vt:lpstr>
      <vt:lpstr>Arial</vt:lpstr>
      <vt:lpstr>Calibri</vt:lpstr>
      <vt:lpstr>Calibri Light</vt:lpstr>
      <vt:lpstr>Candara</vt:lpstr>
      <vt:lpstr>Symbol</vt:lpstr>
      <vt:lpstr>Wingdings</vt:lpstr>
      <vt:lpstr>Waveform</vt:lpstr>
      <vt:lpstr>PRESENTATIONLOAD</vt:lpstr>
      <vt:lpstr>13th Governing Council  4th and 5th December,2017 Chiba, Japan</vt:lpstr>
      <vt:lpstr>Objective</vt:lpstr>
      <vt:lpstr>Major Focus</vt:lpstr>
      <vt:lpstr>Key results -2017 </vt:lpstr>
      <vt:lpstr>Key results -2017 </vt:lpstr>
      <vt:lpstr>Training Programmes</vt:lpstr>
      <vt:lpstr>Training Programmes</vt:lpstr>
      <vt:lpstr>Subjects of short term courses and Seminar</vt:lpstr>
      <vt:lpstr>Subjects of short term courses and Seminar</vt:lpstr>
      <vt:lpstr>Implementation Strategy</vt:lpstr>
      <vt:lpstr>Implementation Strategy</vt:lpstr>
      <vt:lpstr>Implementation Strategy- Collaboration</vt:lpstr>
      <vt:lpstr>Financial Statement for 9 months ended 30th September,2017</vt:lpstr>
      <vt:lpstr>PowerPoint Presentation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advanced Moodle e-learning platform management</dc:title>
  <dc:creator>SIAP</dc:creator>
  <cp:lastModifiedBy>Ashish Kumar</cp:lastModifiedBy>
  <cp:revision>336</cp:revision>
  <dcterms:created xsi:type="dcterms:W3CDTF">2014-03-11T21:27:28Z</dcterms:created>
  <dcterms:modified xsi:type="dcterms:W3CDTF">2017-11-30T02:55:38Z</dcterms:modified>
</cp:coreProperties>
</file>