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  <p:sldMasterId id="2147483828" r:id="rId2"/>
  </p:sldMasterIdLst>
  <p:notesMasterIdLst>
    <p:notesMasterId r:id="rId20"/>
  </p:notesMasterIdLst>
  <p:sldIdLst>
    <p:sldId id="447" r:id="rId3"/>
    <p:sldId id="463" r:id="rId4"/>
    <p:sldId id="465" r:id="rId5"/>
    <p:sldId id="466" r:id="rId6"/>
    <p:sldId id="467" r:id="rId7"/>
    <p:sldId id="469" r:id="rId8"/>
    <p:sldId id="480" r:id="rId9"/>
    <p:sldId id="470" r:id="rId10"/>
    <p:sldId id="471" r:id="rId11"/>
    <p:sldId id="472" r:id="rId12"/>
    <p:sldId id="473" r:id="rId13"/>
    <p:sldId id="474" r:id="rId14"/>
    <p:sldId id="478" r:id="rId15"/>
    <p:sldId id="479" r:id="rId16"/>
    <p:sldId id="481" r:id="rId17"/>
    <p:sldId id="482" r:id="rId18"/>
    <p:sldId id="4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3" autoAdjust="0"/>
    <p:restoredTop sz="82591" autoAdjust="0"/>
  </p:normalViewPr>
  <p:slideViewPr>
    <p:cSldViewPr>
      <p:cViewPr varScale="1">
        <p:scale>
          <a:sx n="96" d="100"/>
          <a:sy n="96" d="100"/>
        </p:scale>
        <p:origin x="20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292B6-E317-4E24-A4F3-50E0B44E4B07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DA29C-D390-499A-8C63-37119492FD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85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DA29C-D390-499A-8C63-37119492FDD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73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 userDrawn="1"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7" name="Picture 2" descr="H:\siap_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62600"/>
            <a:ext cx="2971800" cy="98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22" name="Rounded Rectangle 21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24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 useBgFill="1">
            <p:nvSpPr>
              <p:cNvPr id="28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2" y="0"/>
            <a:ext cx="9143998" cy="58032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5875" cap="flat">
            <a:noFill/>
            <a:prstDash val="solid"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defTabSz="914309"/>
            <a:endParaRPr lang="de-DE" sz="1900" dirty="0">
              <a:solidFill>
                <a:prstClr val="black"/>
              </a:solidFill>
            </a:endParaRPr>
          </a:p>
        </p:txBody>
      </p:sp>
      <p:sp>
        <p:nvSpPr>
          <p:cNvPr id="9" name="Rechteck 8"/>
          <p:cNvSpPr/>
          <p:nvPr userDrawn="1"/>
        </p:nvSpPr>
        <p:spPr bwMode="auto">
          <a:xfrm flipV="1">
            <a:off x="2" y="5803200"/>
            <a:ext cx="9143998" cy="1054800"/>
          </a:xfrm>
          <a:prstGeom prst="rect">
            <a:avLst/>
          </a:prstGeom>
          <a:solidFill>
            <a:srgbClr val="EAEAEA"/>
          </a:solidFill>
          <a:ln w="15875" cap="flat">
            <a:noFill/>
            <a:prstDash val="solid"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defTabSz="914309"/>
            <a:endParaRPr lang="de-DE" sz="1900" dirty="0">
              <a:solidFill>
                <a:prstClr val="black"/>
              </a:solidFill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-78385" y="-2129246"/>
            <a:ext cx="18473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09"/>
            <a:endParaRPr lang="en-US" sz="1900" dirty="0">
              <a:solidFill>
                <a:prstClr val="black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783385" y="2"/>
            <a:ext cx="7577234" cy="3741441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8800" b="0" cap="all">
                <a:solidFill>
                  <a:schemeClr val="bg1"/>
                </a:solidFill>
                <a:latin typeface="Bebas Neue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idx="1"/>
          </p:nvPr>
        </p:nvSpPr>
        <p:spPr>
          <a:xfrm>
            <a:off x="783385" y="3741443"/>
            <a:ext cx="7577234" cy="2061759"/>
          </a:xfrm>
        </p:spPr>
        <p:txBody>
          <a:bodyPr anchor="t" anchorCtr="0"/>
          <a:lstStyle>
            <a:lvl1pPr marL="0" indent="0">
              <a:lnSpc>
                <a:spcPct val="80000"/>
              </a:lnSpc>
              <a:buNone/>
              <a:defRPr sz="4400">
                <a:solidFill>
                  <a:srgbClr val="7F7F7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35295" y="6152561"/>
            <a:ext cx="5122280" cy="36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87241" y="6152561"/>
            <a:ext cx="685820" cy="360000"/>
          </a:xfrm>
        </p:spPr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4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/>
          <p:cNvSpPr>
            <a:spLocks noGrp="1"/>
          </p:cNvSpPr>
          <p:nvPr>
            <p:ph type="title"/>
          </p:nvPr>
        </p:nvSpPr>
        <p:spPr>
          <a:xfrm>
            <a:off x="387242" y="410830"/>
            <a:ext cx="8351099" cy="1073122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40" y="1483952"/>
            <a:ext cx="5465322" cy="4319248"/>
          </a:xfrm>
          <a:noFill/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1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r>
              <a:rPr lang="en-US" noProof="1" smtClean="0">
                <a:latin typeface="Calibri Light" panose="020F0302020204030204" pitchFamily="34" charset="0"/>
              </a:rPr>
              <a:t>Enter your subheadline here</a:t>
            </a:r>
            <a:endParaRPr lang="en-US" noProof="1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347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87242" y="410830"/>
            <a:ext cx="8351099" cy="1073122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81659" y="1483952"/>
            <a:ext cx="2148000" cy="4319248"/>
          </a:xfrm>
          <a:noFill/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1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r>
              <a:rPr lang="en-US" noProof="1" smtClean="0">
                <a:latin typeface="Calibri Light" panose="020F0302020204030204" pitchFamily="34" charset="0"/>
              </a:rPr>
              <a:t>Enter your subheadline here</a:t>
            </a:r>
            <a:endParaRPr lang="en-US" noProof="1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361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cap="all" baseline="0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1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r>
              <a:rPr lang="en-US" noProof="1" smtClean="0">
                <a:latin typeface="Calibri Light" panose="020F0302020204030204" pitchFamily="34" charset="0"/>
              </a:rPr>
              <a:t>Enter your subheadline here</a:t>
            </a:r>
            <a:endParaRPr lang="en-US" noProof="1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464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9D9D9"/>
          </a:solidFill>
          <a:ln w="12700">
            <a:noFill/>
            <a:round/>
            <a:headEnd/>
            <a:tailEnd/>
          </a:ln>
        </p:spPr>
        <p:txBody>
          <a:bodyPr rot="0" spcFirstLastPara="0" vert="horz" wrap="square" lIns="91431" tIns="45715" rIns="91431" bIns="45715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1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r>
              <a:rPr lang="en-US" noProof="1" smtClean="0">
                <a:latin typeface="Calibri Light" panose="020F0302020204030204" pitchFamily="34" charset="0"/>
              </a:rPr>
              <a:t>Enter your subheadline here</a:t>
            </a:r>
            <a:endParaRPr lang="en-US" noProof="1">
              <a:latin typeface="Calibri Light" panose="020F0302020204030204" pitchFamily="34" charset="0"/>
            </a:endParaRPr>
          </a:p>
        </p:txBody>
      </p:sp>
      <p:sp>
        <p:nvSpPr>
          <p:cNvPr id="45" name="Inhaltsplatzhalter 2"/>
          <p:cNvSpPr>
            <a:spLocks noGrp="1"/>
          </p:cNvSpPr>
          <p:nvPr>
            <p:ph idx="1"/>
          </p:nvPr>
        </p:nvSpPr>
        <p:spPr>
          <a:xfrm>
            <a:off x="387242" y="1483952"/>
            <a:ext cx="8351099" cy="4319248"/>
          </a:xfrm>
          <a:noFill/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67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2" descr="H:\siap_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343400"/>
            <a:ext cx="2971800" cy="98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 userDrawn="1"/>
        </p:nvGrpSpPr>
        <p:grpSpPr>
          <a:xfrm>
            <a:off x="-1" y="6248398"/>
            <a:ext cx="8763001" cy="609602"/>
            <a:chOff x="-1" y="6248398"/>
            <a:chExt cx="8763001" cy="609602"/>
          </a:xfrm>
        </p:grpSpPr>
        <p:grpSp>
          <p:nvGrpSpPr>
            <p:cNvPr id="22" name="Group 15"/>
            <p:cNvGrpSpPr>
              <a:grpSpLocks noChangeAspect="1"/>
            </p:cNvGrpSpPr>
            <p:nvPr/>
          </p:nvGrpSpPr>
          <p:grpSpPr bwMode="hidden">
            <a:xfrm rot="10800000">
              <a:off x="-1" y="6248398"/>
              <a:ext cx="7696201" cy="575065"/>
              <a:chOff x="-309563" y="4316413"/>
              <a:chExt cx="9415463" cy="1211262"/>
            </a:xfrm>
          </p:grpSpPr>
          <p:sp>
            <p:nvSpPr>
              <p:cNvPr id="24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23" name="Picture 2" descr="H:\siap_logo.jpg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222"/>
            <a:stretch>
              <a:fillRect/>
            </a:stretch>
          </p:blipFill>
          <p:spPr bwMode="auto">
            <a:xfrm>
              <a:off x="7696200" y="6402145"/>
              <a:ext cx="1066800" cy="45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14" name="Rounded Rectangle 13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 useBgFill="1">
            <p:nvSpPr>
              <p:cNvPr id="20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 userDrawn="1"/>
        </p:nvGrpSpPr>
        <p:grpSpPr>
          <a:xfrm>
            <a:off x="-1" y="6248398"/>
            <a:ext cx="8763001" cy="609602"/>
            <a:chOff x="-1" y="6248398"/>
            <a:chExt cx="8763001" cy="609602"/>
          </a:xfrm>
        </p:grpSpPr>
        <p:grpSp>
          <p:nvGrpSpPr>
            <p:cNvPr id="31" name="Group 15"/>
            <p:cNvGrpSpPr>
              <a:grpSpLocks noChangeAspect="1"/>
            </p:cNvGrpSpPr>
            <p:nvPr/>
          </p:nvGrpSpPr>
          <p:grpSpPr bwMode="hidden">
            <a:xfrm rot="10800000">
              <a:off x="-1" y="6248398"/>
              <a:ext cx="7696201" cy="575065"/>
              <a:chOff x="-309563" y="4316413"/>
              <a:chExt cx="9415463" cy="1211262"/>
            </a:xfrm>
          </p:grpSpPr>
          <p:sp>
            <p:nvSpPr>
              <p:cNvPr id="33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34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32" name="Picture 2" descr="H:\siap_logo.jpg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222"/>
            <a:stretch>
              <a:fillRect/>
            </a:stretch>
          </p:blipFill>
          <p:spPr bwMode="auto">
            <a:xfrm>
              <a:off x="7696200" y="6402145"/>
              <a:ext cx="1066800" cy="45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 userDrawn="1"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17" name="Rounded Rectangle 16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19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 useBgFill="1">
            <p:nvSpPr>
              <p:cNvPr id="24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14" name="Rounded Rectangle 13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17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 useBgFill="1">
            <p:nvSpPr>
              <p:cNvPr id="21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107109"/>
            <a:ext cx="7408333" cy="4019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29" name="Group 28"/>
          <p:cNvGrpSpPr/>
          <p:nvPr userDrawn="1"/>
        </p:nvGrpSpPr>
        <p:grpSpPr>
          <a:xfrm>
            <a:off x="-1" y="6248398"/>
            <a:ext cx="8763001" cy="609602"/>
            <a:chOff x="-1" y="6248398"/>
            <a:chExt cx="8763001" cy="609602"/>
          </a:xfrm>
        </p:grpSpPr>
        <p:grpSp>
          <p:nvGrpSpPr>
            <p:cNvPr id="23" name="Group 15"/>
            <p:cNvGrpSpPr>
              <a:grpSpLocks noChangeAspect="1"/>
            </p:cNvGrpSpPr>
            <p:nvPr/>
          </p:nvGrpSpPr>
          <p:grpSpPr bwMode="hidden">
            <a:xfrm rot="10800000">
              <a:off x="-1" y="6248398"/>
              <a:ext cx="7696201" cy="575065"/>
              <a:chOff x="-309563" y="4316413"/>
              <a:chExt cx="9415463" cy="1211262"/>
            </a:xfrm>
          </p:grpSpPr>
          <p:sp>
            <p:nvSpPr>
              <p:cNvPr id="25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15" name="Picture 2" descr="H:\siap_logo.jpg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222"/>
            <a:stretch>
              <a:fillRect/>
            </a:stretch>
          </p:blipFill>
          <p:spPr bwMode="auto">
            <a:xfrm>
              <a:off x="7696200" y="6402145"/>
              <a:ext cx="1066800" cy="45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3" r:id="rId8"/>
    <p:sldLayoutId id="2147483812" r:id="rId9"/>
    <p:sldLayoutId id="2147483814" r:id="rId10"/>
    <p:sldLayoutId id="214748381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87242" y="410830"/>
            <a:ext cx="8351099" cy="107312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7242" y="1483952"/>
            <a:ext cx="8351099" cy="4247998"/>
          </a:xfrm>
          <a:prstGeom prst="rect">
            <a:avLst/>
          </a:prstGeom>
        </p:spPr>
        <p:txBody>
          <a:bodyPr vert="horz" lIns="1080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335295" y="6152561"/>
            <a:ext cx="512228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200">
                <a:solidFill>
                  <a:srgbClr val="7F7F7F"/>
                </a:solidFill>
              </a:defRPr>
            </a:lvl1pPr>
          </a:lstStyle>
          <a:p>
            <a:pPr defTabSz="914309"/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7241" y="6152561"/>
            <a:ext cx="68582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7F7F7F"/>
                </a:solidFill>
              </a:defRPr>
            </a:lvl1pPr>
          </a:lstStyle>
          <a:p>
            <a:pPr defTabSz="914309"/>
            <a:fld id="{75A4F164-3A46-4CEE-A25C-CA523D5E42F3}" type="slidenum">
              <a:rPr lang="en-US" smtClean="0"/>
              <a:pPr defTabSz="914309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2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3050" indent="-273050" algn="l" defTabSz="914400" rtl="0" eaLnBrk="1" latinLnBrk="0" hangingPunct="1">
        <a:spcBef>
          <a:spcPts val="0"/>
        </a:spcBef>
        <a:spcAft>
          <a:spcPts val="1000"/>
        </a:spcAft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808038" indent="-273050" algn="l" defTabSz="914400" rtl="0" eaLnBrk="1" latinLnBrk="0" hangingPunct="1"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081088" indent="-177800" algn="l" defTabSz="914400" rtl="0" eaLnBrk="1" latinLnBrk="0" hangingPunct="1"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436688" indent="-177800" algn="l" defTabSz="914400" rtl="0" eaLnBrk="1" latinLnBrk="0" hangingPunct="1"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1793875" indent="-179388" algn="l" defTabSz="914400" rtl="0" eaLnBrk="1" latinLnBrk="0" hangingPunct="1"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371600"/>
          </a:xfrm>
        </p:spPr>
        <p:txBody>
          <a:bodyPr anchor="t">
            <a:no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13</a:t>
            </a:r>
            <a:r>
              <a:rPr lang="en-US" sz="2000" baseline="30000" dirty="0" smtClean="0">
                <a:solidFill>
                  <a:schemeClr val="bg1"/>
                </a:solidFill>
              </a:rPr>
              <a:t>th</a:t>
            </a:r>
            <a:r>
              <a:rPr lang="en-US" sz="2000" dirty="0" smtClean="0">
                <a:solidFill>
                  <a:schemeClr val="bg1"/>
                </a:solidFill>
              </a:rPr>
              <a:t> Governing Council 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4</a:t>
            </a:r>
            <a:r>
              <a:rPr lang="en-US" sz="2000" baseline="30000" dirty="0" smtClean="0">
                <a:solidFill>
                  <a:schemeClr val="bg1"/>
                </a:solidFill>
              </a:rPr>
              <a:t>th</a:t>
            </a:r>
            <a:r>
              <a:rPr lang="en-US" sz="2000" dirty="0" smtClean="0">
                <a:solidFill>
                  <a:schemeClr val="bg1"/>
                </a:solidFill>
              </a:rPr>
              <a:t> and 5</a:t>
            </a:r>
            <a:r>
              <a:rPr lang="en-US" sz="2000" baseline="30000" dirty="0" smtClean="0">
                <a:solidFill>
                  <a:schemeClr val="bg1"/>
                </a:solidFill>
              </a:rPr>
              <a:t>th</a:t>
            </a:r>
            <a:r>
              <a:rPr lang="en-US" sz="2000" dirty="0" smtClean="0">
                <a:solidFill>
                  <a:schemeClr val="bg1"/>
                </a:solidFill>
              </a:rPr>
              <a:t> December,2017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Chiba, Japan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214414" y="1772817"/>
            <a:ext cx="7167586" cy="2364208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sz="3600" dirty="0" smtClean="0"/>
              <a:t>Round Table: Role </a:t>
            </a:r>
            <a:r>
              <a:rPr lang="en-US" sz="3600" dirty="0" smtClean="0"/>
              <a:t>of SIAP in implementing the Global indicator framework for </a:t>
            </a:r>
            <a:r>
              <a:rPr lang="en-US" sz="3600" dirty="0" smtClean="0"/>
              <a:t>SDGs </a:t>
            </a:r>
            <a:r>
              <a:rPr lang="en-US" sz="3600" dirty="0" smtClean="0"/>
              <a:t>and targets  of the 2030 Agenda for Sustainable Development  </a:t>
            </a:r>
          </a:p>
          <a:p>
            <a:pPr algn="r"/>
            <a:endParaRPr lang="en-US" sz="3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3429000"/>
            <a:ext cx="7772400" cy="708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endParaRPr lang="en-US" sz="4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96815" y="3097212"/>
            <a:ext cx="7772400" cy="1371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19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Tax revenue </a:t>
            </a:r>
            <a:r>
              <a:rPr lang="en-US" dirty="0" smtClean="0"/>
              <a:t>data </a:t>
            </a:r>
            <a:endParaRPr lang="en-US" dirty="0"/>
          </a:p>
          <a:p>
            <a:pPr lvl="1"/>
            <a:r>
              <a:rPr lang="en-US" dirty="0"/>
              <a:t>Production of alcohol</a:t>
            </a:r>
          </a:p>
          <a:p>
            <a:r>
              <a:rPr lang="en-US" dirty="0"/>
              <a:t>Balance of Payment </a:t>
            </a:r>
            <a:r>
              <a:rPr lang="en-US" dirty="0" smtClean="0"/>
              <a:t>Statistics</a:t>
            </a:r>
            <a:endParaRPr lang="en-US" dirty="0"/>
          </a:p>
          <a:p>
            <a:r>
              <a:rPr lang="en-US" dirty="0"/>
              <a:t>Analysis of Budget of Central/ State and local </a:t>
            </a:r>
            <a:r>
              <a:rPr lang="en-US" dirty="0" smtClean="0"/>
              <a:t>Governments 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Statistical Business Processes in Use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99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scale Sample Surveys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endParaRPr lang="en-A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7201" y="1611630"/>
            <a:ext cx="3250703" cy="4514850"/>
          </a:xfrm>
        </p:spPr>
        <p:txBody>
          <a:bodyPr>
            <a:normAutofit lnSpcReduction="10000"/>
          </a:bodyPr>
          <a:lstStyle/>
          <a:p>
            <a:pPr marL="873443" lvl="1" indent="-571500">
              <a:buFont typeface="+mj-lt"/>
              <a:buAutoNum type="romanUcPeriod"/>
            </a:pPr>
            <a:r>
              <a:rPr lang="en-US" dirty="0" smtClean="0"/>
              <a:t>HIES</a:t>
            </a:r>
            <a:endParaRPr lang="en-US" dirty="0"/>
          </a:p>
          <a:p>
            <a:pPr marL="873443" lvl="1" indent="-571500">
              <a:buFont typeface="+mj-lt"/>
              <a:buAutoNum type="romanUcPeriod"/>
            </a:pPr>
            <a:r>
              <a:rPr lang="en-US" dirty="0"/>
              <a:t>DHS/ </a:t>
            </a:r>
            <a:r>
              <a:rPr lang="en-US" dirty="0" smtClean="0"/>
              <a:t>NFHS</a:t>
            </a:r>
            <a:endParaRPr lang="en-US" dirty="0"/>
          </a:p>
          <a:p>
            <a:pPr marL="873443" lvl="1" indent="-571500">
              <a:buFont typeface="+mj-lt"/>
              <a:buAutoNum type="romanUcPeriod"/>
            </a:pPr>
            <a:r>
              <a:rPr lang="en-US" dirty="0"/>
              <a:t>Educational Survey (Quality of education</a:t>
            </a:r>
            <a:r>
              <a:rPr lang="en-US" dirty="0" smtClean="0"/>
              <a:t>) </a:t>
            </a:r>
            <a:endParaRPr lang="en-US" dirty="0"/>
          </a:p>
          <a:p>
            <a:pPr marL="873443" lvl="1" indent="-571500">
              <a:buFont typeface="+mj-lt"/>
              <a:buAutoNum type="romanUcPeriod"/>
            </a:pPr>
            <a:r>
              <a:rPr lang="en-US" dirty="0"/>
              <a:t>Health </a:t>
            </a:r>
            <a:r>
              <a:rPr lang="en-US" dirty="0" smtClean="0"/>
              <a:t>Survey </a:t>
            </a:r>
            <a:endParaRPr lang="en-US" dirty="0"/>
          </a:p>
          <a:p>
            <a:pPr marL="873443" lvl="1" indent="-571500">
              <a:buFont typeface="+mj-lt"/>
              <a:buAutoNum type="romanUcPeriod"/>
            </a:pPr>
            <a:r>
              <a:rPr lang="en-US" dirty="0"/>
              <a:t>Multi Integrated Cluster Survey (MICS</a:t>
            </a:r>
            <a:r>
              <a:rPr lang="en-US" dirty="0" smtClean="0"/>
              <a:t>) </a:t>
            </a:r>
            <a:endParaRPr lang="en-US" dirty="0"/>
          </a:p>
          <a:p>
            <a:pPr marL="873443" lvl="1" indent="-571500">
              <a:buFont typeface="+mj-lt"/>
              <a:buAutoNum type="romanUcPeriod"/>
            </a:pPr>
            <a:r>
              <a:rPr lang="en-US" dirty="0" err="1"/>
              <a:t>Labour</a:t>
            </a:r>
            <a:r>
              <a:rPr lang="en-US" dirty="0"/>
              <a:t> Force </a:t>
            </a:r>
            <a:r>
              <a:rPr lang="en-US" dirty="0" smtClean="0"/>
              <a:t>Survey </a:t>
            </a:r>
            <a:endParaRPr lang="en-US" dirty="0"/>
          </a:p>
          <a:p>
            <a:pPr marL="873443" lvl="1" indent="-571500">
              <a:buFont typeface="+mj-lt"/>
              <a:buAutoNum type="romanUcPeriod"/>
            </a:pPr>
            <a:r>
              <a:rPr lang="en-US" dirty="0"/>
              <a:t>ICT skill </a:t>
            </a:r>
            <a:r>
              <a:rPr lang="en-US" dirty="0" smtClean="0"/>
              <a:t>survey</a:t>
            </a:r>
            <a:endParaRPr lang="en-US" dirty="0"/>
          </a:p>
          <a:p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211960" y="1484784"/>
            <a:ext cx="4474840" cy="4641696"/>
          </a:xfrm>
        </p:spPr>
        <p:txBody>
          <a:bodyPr>
            <a:normAutofit fontScale="77500" lnSpcReduction="20000"/>
          </a:bodyPr>
          <a:lstStyle/>
          <a:p>
            <a:pPr marL="873443" lvl="1" indent="-571500">
              <a:buAutoNum type="romanUcPeriod" startAt="8"/>
            </a:pPr>
            <a:r>
              <a:rPr lang="en-US" sz="2700" dirty="0" smtClean="0"/>
              <a:t>Time </a:t>
            </a:r>
            <a:r>
              <a:rPr lang="en-US" sz="2700" dirty="0"/>
              <a:t>use </a:t>
            </a:r>
            <a:r>
              <a:rPr lang="en-US" sz="2700" dirty="0" smtClean="0"/>
              <a:t>survey</a:t>
            </a:r>
          </a:p>
          <a:p>
            <a:pPr marL="873443" lvl="1" indent="-571500">
              <a:buAutoNum type="romanUcPeriod" startAt="8"/>
            </a:pPr>
            <a:r>
              <a:rPr lang="en-US" sz="2700" dirty="0" smtClean="0"/>
              <a:t>Agriculture survey (Yield, Farmers, area, commodity-wise, income and expenditure survey of farmers) </a:t>
            </a:r>
          </a:p>
          <a:p>
            <a:pPr marL="873443" lvl="1" indent="-571500">
              <a:buAutoNum type="romanUcPeriod" startAt="8"/>
            </a:pPr>
            <a:r>
              <a:rPr lang="en-US" sz="2700" dirty="0" smtClean="0"/>
              <a:t>Transport survey ( by mode of travel)</a:t>
            </a:r>
          </a:p>
          <a:p>
            <a:pPr marL="873443" lvl="1" indent="-571500">
              <a:buAutoNum type="romanUcPeriod" startAt="8"/>
            </a:pPr>
            <a:r>
              <a:rPr lang="en-US" sz="2700" dirty="0" smtClean="0"/>
              <a:t>Survey </a:t>
            </a:r>
            <a:r>
              <a:rPr lang="en-US" sz="2700" dirty="0"/>
              <a:t>on Fish </a:t>
            </a:r>
            <a:r>
              <a:rPr lang="en-US" sz="2700" dirty="0" smtClean="0"/>
              <a:t>catch (Fishery census, Special surveys)</a:t>
            </a:r>
          </a:p>
          <a:p>
            <a:pPr marL="873443" lvl="1" indent="-571500">
              <a:buAutoNum type="romanUcPeriod" startAt="8"/>
            </a:pPr>
            <a:r>
              <a:rPr lang="en-US" sz="2700" dirty="0" smtClean="0"/>
              <a:t>Business Register-Enterprise surveys</a:t>
            </a:r>
          </a:p>
          <a:p>
            <a:pPr marL="873443" lvl="1" indent="-571500">
              <a:buAutoNum type="romanUcPeriod" startAt="8"/>
            </a:pPr>
            <a:r>
              <a:rPr lang="en-US" sz="2700" dirty="0" smtClean="0"/>
              <a:t>Economic Census </a:t>
            </a:r>
          </a:p>
          <a:p>
            <a:pPr marL="873443" lvl="1" indent="-571500">
              <a:buAutoNum type="romanUcPeriod" startAt="8"/>
            </a:pPr>
            <a:r>
              <a:rPr lang="en-US" sz="2700" dirty="0" smtClean="0"/>
              <a:t>Food security (Food Balance Sheet)</a:t>
            </a:r>
          </a:p>
          <a:p>
            <a:pPr marL="873443" lvl="1" indent="-571500">
              <a:buAutoNum type="romanUcPeriod" startAt="8"/>
            </a:pPr>
            <a:r>
              <a:rPr lang="en-US" sz="2700" dirty="0" smtClean="0"/>
              <a:t>Surveys </a:t>
            </a:r>
            <a:r>
              <a:rPr lang="en-US" sz="2700" dirty="0"/>
              <a:t>on type of </a:t>
            </a:r>
            <a:r>
              <a:rPr lang="en-US" sz="2700" dirty="0" smtClean="0"/>
              <a:t>skills </a:t>
            </a:r>
            <a:endParaRPr lang="en-US" sz="27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947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5"/>
            <a:ext cx="7408333" cy="4104456"/>
          </a:xfrm>
        </p:spPr>
        <p:txBody>
          <a:bodyPr>
            <a:normAutofit/>
          </a:bodyPr>
          <a:lstStyle/>
          <a:p>
            <a:r>
              <a:rPr lang="en-US" dirty="0"/>
              <a:t>Disaggregated information on all the relevant variable</a:t>
            </a:r>
          </a:p>
          <a:p>
            <a:pPr lvl="1"/>
            <a:r>
              <a:rPr lang="en-IN" dirty="0"/>
              <a:t>Income</a:t>
            </a:r>
          </a:p>
          <a:p>
            <a:pPr lvl="1"/>
            <a:r>
              <a:rPr lang="en-IN" dirty="0"/>
              <a:t>Sex</a:t>
            </a:r>
          </a:p>
          <a:p>
            <a:pPr lvl="1"/>
            <a:r>
              <a:rPr lang="en-US" dirty="0"/>
              <a:t>Age group</a:t>
            </a:r>
          </a:p>
          <a:p>
            <a:pPr lvl="1"/>
            <a:r>
              <a:rPr lang="en-US" dirty="0"/>
              <a:t>Geographical location (Rural / Urban)</a:t>
            </a:r>
          </a:p>
          <a:p>
            <a:pPr lvl="1"/>
            <a:r>
              <a:rPr lang="en-IN" dirty="0" smtClean="0"/>
              <a:t>Race</a:t>
            </a:r>
            <a:endParaRPr lang="en-IN" dirty="0"/>
          </a:p>
          <a:p>
            <a:pPr lvl="1"/>
            <a:r>
              <a:rPr lang="en-IN" dirty="0"/>
              <a:t>Ethnicity</a:t>
            </a:r>
          </a:p>
          <a:p>
            <a:pPr lvl="1"/>
            <a:r>
              <a:rPr lang="en-IN" dirty="0"/>
              <a:t>Migratory status</a:t>
            </a:r>
          </a:p>
          <a:p>
            <a:pPr lvl="1"/>
            <a:r>
              <a:rPr lang="en-IN" dirty="0"/>
              <a:t>Disability </a:t>
            </a:r>
          </a:p>
          <a:p>
            <a:pPr marL="301943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one is left behind!!!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1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536504"/>
          </a:xfrm>
        </p:spPr>
        <p:txBody>
          <a:bodyPr>
            <a:normAutofit/>
          </a:bodyPr>
          <a:lstStyle/>
          <a:p>
            <a:r>
              <a:rPr lang="en-US" dirty="0" smtClean="0"/>
              <a:t>Reorientation of long term </a:t>
            </a:r>
            <a:r>
              <a:rPr lang="en-US" dirty="0" smtClean="0"/>
              <a:t>courses</a:t>
            </a:r>
          </a:p>
          <a:p>
            <a:endParaRPr lang="en-US" dirty="0" smtClean="0"/>
          </a:p>
          <a:p>
            <a:r>
              <a:rPr lang="en-US" dirty="0" smtClean="0"/>
              <a:t>Reorientation </a:t>
            </a:r>
            <a:r>
              <a:rPr lang="en-US" dirty="0" smtClean="0"/>
              <a:t>of Short term </a:t>
            </a:r>
            <a:r>
              <a:rPr lang="en-US" dirty="0" smtClean="0"/>
              <a:t>courses</a:t>
            </a:r>
          </a:p>
          <a:p>
            <a:endParaRPr lang="en-US" dirty="0" smtClean="0"/>
          </a:p>
          <a:p>
            <a:r>
              <a:rPr lang="en-US" dirty="0" smtClean="0"/>
              <a:t>Management Programmes</a:t>
            </a:r>
          </a:p>
          <a:p>
            <a:endParaRPr lang="en-US" dirty="0" smtClean="0"/>
          </a:p>
          <a:p>
            <a:r>
              <a:rPr lang="en-US" dirty="0" smtClean="0"/>
              <a:t>E-learning Programmes</a:t>
            </a:r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Strategy adopted for Training relating to SDGs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Provided training to 161 participants in SDG related courses</a:t>
            </a:r>
          </a:p>
          <a:p>
            <a:pPr lvl="1"/>
            <a:r>
              <a:rPr lang="en-US" dirty="0" smtClean="0"/>
              <a:t>Men -92, Female- 69 </a:t>
            </a:r>
          </a:p>
          <a:p>
            <a:pPr lvl="1"/>
            <a:r>
              <a:rPr lang="en-US" dirty="0" smtClean="0"/>
              <a:t>46 in long term courses</a:t>
            </a:r>
          </a:p>
          <a:p>
            <a:pPr lvl="1"/>
            <a:r>
              <a:rPr lang="en-US" dirty="0" smtClean="0"/>
              <a:t>115 in short term courses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 in the last two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49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708920"/>
            <a:ext cx="7408333" cy="3541243"/>
          </a:xfrm>
        </p:spPr>
        <p:txBody>
          <a:bodyPr>
            <a:normAutofit/>
          </a:bodyPr>
          <a:lstStyle/>
          <a:p>
            <a:r>
              <a:rPr lang="en-US" dirty="0" smtClean="0"/>
              <a:t>Improving </a:t>
            </a:r>
            <a:r>
              <a:rPr lang="en-US" dirty="0"/>
              <a:t>Capability in Producing Official Statistics  for Monitoring the Post-2015 Sustainable Development </a:t>
            </a:r>
            <a:r>
              <a:rPr lang="en-US" dirty="0" smtClean="0"/>
              <a:t>Goals (4 month two courses-2016 and 2017)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03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Trainings related to SDG monitoring in last two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765379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Policy </a:t>
            </a:r>
            <a:r>
              <a:rPr lang="en-US" dirty="0"/>
              <a:t>Analysis: Transition towards Sustainable Agriculture in the context of the 2030 Agenda for Sustainable Development</a:t>
            </a:r>
            <a:r>
              <a:rPr lang="en-US" dirty="0" smtClean="0"/>
              <a:t>, Bogor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Data and Statistics for Sustainable Development Goals (SDGs), Greater Noida 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Workshop on Data and Statistics for Sustainable Development Goals (SDGs), Almaty and Baku for Central </a:t>
            </a:r>
            <a:r>
              <a:rPr lang="en-US" dirty="0" smtClean="0"/>
              <a:t>Asia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 Informality: Definitions, Measurement, SDGs and Other Policy </a:t>
            </a:r>
            <a:r>
              <a:rPr lang="en-US" dirty="0" smtClean="0"/>
              <a:t>Indicators, Chiba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75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6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UNGA resolution of Agenda 2030 on 25</a:t>
            </a:r>
            <a:r>
              <a:rPr lang="en-US" baseline="30000" dirty="0"/>
              <a:t>th</a:t>
            </a:r>
            <a:r>
              <a:rPr lang="en-US" dirty="0"/>
              <a:t> Sept 2015</a:t>
            </a:r>
          </a:p>
          <a:p>
            <a:pPr lvl="1"/>
            <a:r>
              <a:rPr lang="en-US" dirty="0"/>
              <a:t>Transforming Our World: the 2030 Agenda for Sustainable </a:t>
            </a:r>
            <a:r>
              <a:rPr lang="en-US" dirty="0" smtClean="0"/>
              <a:t>Development</a:t>
            </a:r>
          </a:p>
          <a:p>
            <a:r>
              <a:rPr lang="en-US" dirty="0"/>
              <a:t>17 Goals</a:t>
            </a:r>
          </a:p>
          <a:p>
            <a:r>
              <a:rPr lang="en-US" dirty="0"/>
              <a:t>169 targets</a:t>
            </a:r>
          </a:p>
          <a:p>
            <a:r>
              <a:rPr lang="en-US" dirty="0"/>
              <a:t>To be achieved by 2030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 </a:t>
            </a:r>
            <a:r>
              <a:rPr lang="en-US" dirty="0" smtClean="0"/>
              <a:t>Resolution </a:t>
            </a:r>
            <a:r>
              <a:rPr lang="en-US" dirty="0"/>
              <a:t>on Agenda 2030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71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8" y="1645920"/>
            <a:ext cx="7408333" cy="4515789"/>
          </a:xfrm>
        </p:spPr>
        <p:txBody>
          <a:bodyPr>
            <a:normAutofit/>
          </a:bodyPr>
          <a:lstStyle/>
          <a:p>
            <a:r>
              <a:rPr lang="en-US" dirty="0"/>
              <a:t>Entrusted UN statistical Commission to develop Global Indicator Framework</a:t>
            </a:r>
          </a:p>
          <a:p>
            <a:r>
              <a:rPr lang="en-US" dirty="0"/>
              <a:t>Commission established Inter Agency Advisory Expert Group (IAEG)</a:t>
            </a:r>
          </a:p>
          <a:p>
            <a:r>
              <a:rPr lang="en-US" dirty="0"/>
              <a:t>IAEG gave its report to the commission in March 2017</a:t>
            </a:r>
          </a:p>
          <a:p>
            <a:r>
              <a:rPr lang="en-US" dirty="0"/>
              <a:t>The report has been accepted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Monitoring of SDGs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90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8" y="1689464"/>
            <a:ext cx="7408333" cy="4472246"/>
          </a:xfrm>
        </p:spPr>
        <p:txBody>
          <a:bodyPr>
            <a:normAutofit/>
          </a:bodyPr>
          <a:lstStyle/>
          <a:p>
            <a:r>
              <a:rPr lang="en-US" dirty="0"/>
              <a:t>Global Indicator framework developed by IAEG SDG </a:t>
            </a:r>
          </a:p>
          <a:p>
            <a:pPr lvl="1"/>
            <a:r>
              <a:rPr lang="en-US" dirty="0"/>
              <a:t>(E/2017/24-E/CN.3/2017/35) </a:t>
            </a:r>
          </a:p>
          <a:p>
            <a:r>
              <a:rPr lang="en-US" dirty="0"/>
              <a:t>Voluntary and country- led</a:t>
            </a:r>
          </a:p>
          <a:p>
            <a:r>
              <a:rPr lang="en-US" dirty="0"/>
              <a:t>Indicators to be refined annually</a:t>
            </a:r>
          </a:p>
          <a:p>
            <a:r>
              <a:rPr lang="en-US" dirty="0"/>
              <a:t>Comprehensive reviews in 2020 and 2025</a:t>
            </a:r>
          </a:p>
          <a:p>
            <a:r>
              <a:rPr lang="en-US" dirty="0"/>
              <a:t>Complemented by regional and national indicators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Main recommendation of UN Statistical Commission adopted by HLPF and ECOSOC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76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8" y="1600200"/>
            <a:ext cx="7408333" cy="4561509"/>
          </a:xfrm>
        </p:spPr>
        <p:txBody>
          <a:bodyPr>
            <a:normAutofit/>
          </a:bodyPr>
          <a:lstStyle/>
          <a:p>
            <a:r>
              <a:rPr lang="en-US" dirty="0"/>
              <a:t>Develop international standards, methods and guidelines</a:t>
            </a:r>
          </a:p>
          <a:p>
            <a:r>
              <a:rPr lang="en-US" dirty="0"/>
              <a:t>Further refine and improve the global indicator framework</a:t>
            </a:r>
          </a:p>
          <a:p>
            <a:pPr lvl="1"/>
            <a:r>
              <a:rPr lang="en-US" dirty="0"/>
              <a:t>Coverage, alignment with targets and definition of terms and development of metadata</a:t>
            </a:r>
          </a:p>
          <a:p>
            <a:r>
              <a:rPr lang="en-US" dirty="0"/>
              <a:t>Ensure consistency of data</a:t>
            </a:r>
          </a:p>
          <a:p>
            <a:r>
              <a:rPr lang="en-US" dirty="0"/>
              <a:t>Official statistics and data from NSS are the basis </a:t>
            </a:r>
          </a:p>
          <a:p>
            <a:pPr lvl="1"/>
            <a:r>
              <a:rPr lang="en-US" dirty="0"/>
              <a:t>Integrate new data sources in data systems</a:t>
            </a:r>
          </a:p>
          <a:p>
            <a:pPr lvl="1"/>
            <a:r>
              <a:rPr lang="en-US" dirty="0"/>
              <a:t>NSOs to be coordinator of NSS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Main recommendation of UN Statistical Commission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84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Global Indicators</a:t>
            </a:r>
            <a:r>
              <a:rPr lang="en-US" dirty="0"/>
              <a:t> </a:t>
            </a:r>
            <a:r>
              <a:rPr lang="en-US" dirty="0" smtClean="0"/>
              <a:t>for</a:t>
            </a:r>
            <a:r>
              <a:rPr lang="en-US" dirty="0" smtClean="0"/>
              <a:t> SDGs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020"/>
            <a:ext cx="8229600" cy="5250180"/>
          </a:xfrm>
        </p:spPr>
        <p:txBody>
          <a:bodyPr>
            <a:normAutofit/>
          </a:bodyPr>
          <a:lstStyle/>
          <a:p>
            <a:r>
              <a:rPr lang="en-US" dirty="0"/>
              <a:t>Monitoring of targets by Indicators</a:t>
            </a:r>
          </a:p>
          <a:p>
            <a:r>
              <a:rPr lang="en-US" dirty="0"/>
              <a:t>So far identified 232 indicators (March,2017) </a:t>
            </a:r>
          </a:p>
          <a:p>
            <a:pPr lvl="1"/>
            <a:r>
              <a:rPr lang="en-US" dirty="0"/>
              <a:t>Divided in 3 tiers</a:t>
            </a:r>
          </a:p>
          <a:p>
            <a:pPr lvl="2"/>
            <a:r>
              <a:rPr lang="en-US" dirty="0"/>
              <a:t>Tier-I (88) : </a:t>
            </a:r>
          </a:p>
          <a:p>
            <a:pPr lvl="3"/>
            <a:r>
              <a:rPr lang="en-US" dirty="0"/>
              <a:t>Conceptually clear, accepted methodology and standards exist </a:t>
            </a:r>
          </a:p>
          <a:p>
            <a:pPr lvl="3"/>
            <a:r>
              <a:rPr lang="en-US" dirty="0"/>
              <a:t>Data is being collected in at least 50% countries or population in a region</a:t>
            </a:r>
          </a:p>
          <a:p>
            <a:pPr lvl="2"/>
            <a:r>
              <a:rPr lang="en-US" dirty="0"/>
              <a:t>Tier –II (70) : </a:t>
            </a:r>
          </a:p>
          <a:p>
            <a:pPr lvl="3"/>
            <a:r>
              <a:rPr lang="en-US" dirty="0"/>
              <a:t>Conceptually clear, accepted methodology and standards exists </a:t>
            </a:r>
          </a:p>
          <a:p>
            <a:pPr lvl="3"/>
            <a:r>
              <a:rPr lang="en-US" dirty="0"/>
              <a:t>Data is not being collected by large number of countries</a:t>
            </a:r>
          </a:p>
          <a:p>
            <a:pPr lvl="2"/>
            <a:r>
              <a:rPr lang="en-US" dirty="0"/>
              <a:t>Tier-III (93) :</a:t>
            </a:r>
          </a:p>
          <a:p>
            <a:pPr lvl="3"/>
            <a:r>
              <a:rPr lang="en-US" dirty="0"/>
              <a:t>Accepted methodology and standard does not exist and these are being developed </a:t>
            </a:r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382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r>
              <a:rPr lang="en-US" dirty="0" smtClean="0"/>
              <a:t>Identified 5 action areas for advancing official statistics for SDG monitoring</a:t>
            </a:r>
          </a:p>
          <a:p>
            <a:r>
              <a:rPr lang="en-US" dirty="0" smtClean="0"/>
              <a:t>One of the area is “Having requisite skill set”</a:t>
            </a:r>
          </a:p>
          <a:p>
            <a:pPr lvl="1"/>
            <a:r>
              <a:rPr lang="en-US" dirty="0" smtClean="0"/>
              <a:t>Appropriate guidance material and training</a:t>
            </a:r>
          </a:p>
          <a:p>
            <a:pPr lvl="1"/>
            <a:r>
              <a:rPr lang="en-US" dirty="0" smtClean="0"/>
              <a:t>Combined skillset of the staff of NSS 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apable management </a:t>
            </a:r>
          </a:p>
          <a:p>
            <a:pPr lvl="2"/>
            <a:r>
              <a:rPr lang="en-US" dirty="0" smtClean="0"/>
              <a:t>Sufficiency of human resources</a:t>
            </a:r>
          </a:p>
          <a:p>
            <a:pPr lvl="1"/>
            <a:r>
              <a:rPr lang="en-US" dirty="0" smtClean="0"/>
              <a:t>Recommended delivery of training by various methods and content</a:t>
            </a:r>
          </a:p>
          <a:p>
            <a:pPr lvl="2"/>
            <a:r>
              <a:rPr lang="en-US" dirty="0" smtClean="0"/>
              <a:t>Network of Statistical Training Institutions</a:t>
            </a:r>
          </a:p>
          <a:p>
            <a:pPr lvl="2"/>
            <a:r>
              <a:rPr lang="en-US" dirty="0" smtClean="0"/>
              <a:t>Other modes of training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Recommendation of the Committee of Statistics in fifth Session (14-16 December</a:t>
            </a:r>
            <a:r>
              <a:rPr lang="en-US" sz="2800" dirty="0" smtClean="0"/>
              <a:t>, 2016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27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en-US" dirty="0"/>
              <a:t>National Accounts </a:t>
            </a:r>
            <a:r>
              <a:rPr lang="en-US" dirty="0" smtClean="0"/>
              <a:t>statistics </a:t>
            </a:r>
            <a:endParaRPr lang="en-US" dirty="0"/>
          </a:p>
          <a:p>
            <a:pPr lvl="1"/>
            <a:r>
              <a:rPr lang="en-US" dirty="0"/>
              <a:t> Estimation of </a:t>
            </a:r>
            <a:r>
              <a:rPr lang="en-US" dirty="0" smtClean="0"/>
              <a:t>GDP (Annual and quarterly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Supply and Use Tables</a:t>
            </a:r>
            <a:endParaRPr lang="en-US" dirty="0"/>
          </a:p>
          <a:p>
            <a:pPr lvl="1"/>
            <a:r>
              <a:rPr lang="en-US" dirty="0"/>
              <a:t>Tourism Satellite </a:t>
            </a:r>
            <a:r>
              <a:rPr lang="en-US" dirty="0" smtClean="0"/>
              <a:t>account</a:t>
            </a:r>
            <a:endParaRPr lang="en-US" dirty="0"/>
          </a:p>
          <a:p>
            <a:r>
              <a:rPr lang="en-US" dirty="0"/>
              <a:t>Population </a:t>
            </a:r>
            <a:r>
              <a:rPr lang="en-US" dirty="0" smtClean="0"/>
              <a:t>Census</a:t>
            </a:r>
            <a:endParaRPr lang="en-US" dirty="0"/>
          </a:p>
          <a:p>
            <a:r>
              <a:rPr lang="en-US" dirty="0"/>
              <a:t>Agriculture </a:t>
            </a:r>
            <a:r>
              <a:rPr lang="en-US" dirty="0" smtClean="0"/>
              <a:t>Census</a:t>
            </a:r>
            <a:endParaRPr lang="en-US" dirty="0"/>
          </a:p>
          <a:p>
            <a:r>
              <a:rPr lang="en-US" dirty="0"/>
              <a:t>Economic and Environment </a:t>
            </a:r>
            <a:r>
              <a:rPr lang="en-US" dirty="0" smtClean="0"/>
              <a:t>Account(SEEA) and </a:t>
            </a:r>
            <a:r>
              <a:rPr lang="en-US" dirty="0"/>
              <a:t>Environment </a:t>
            </a:r>
            <a:r>
              <a:rPr lang="en-US" dirty="0" smtClean="0"/>
              <a:t>Statistics (FDES)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Statistical Business Processes in Use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1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International Comparison Programme</a:t>
            </a:r>
          </a:p>
          <a:p>
            <a:pPr lvl="2"/>
            <a:r>
              <a:rPr lang="en-US" dirty="0"/>
              <a:t>Purchasing Power Parity (PPP</a:t>
            </a:r>
            <a:r>
              <a:rPr lang="en-US" dirty="0" smtClean="0"/>
              <a:t>) </a:t>
            </a:r>
            <a:endParaRPr lang="en-US" dirty="0"/>
          </a:p>
          <a:p>
            <a:pPr lvl="1"/>
            <a:r>
              <a:rPr lang="en-US" dirty="0"/>
              <a:t>Civil Registration and Vital </a:t>
            </a:r>
            <a:r>
              <a:rPr lang="en-US" dirty="0" smtClean="0"/>
              <a:t>Statistics </a:t>
            </a:r>
            <a:endParaRPr lang="en-US" dirty="0"/>
          </a:p>
          <a:p>
            <a:pPr lvl="2"/>
            <a:r>
              <a:rPr lang="en-US" dirty="0"/>
              <a:t>Registration of birth </a:t>
            </a:r>
          </a:p>
          <a:p>
            <a:pPr lvl="2"/>
            <a:r>
              <a:rPr lang="en-US" dirty="0"/>
              <a:t>Registration of death with causes of death</a:t>
            </a:r>
          </a:p>
          <a:p>
            <a:pPr lvl="1"/>
            <a:r>
              <a:rPr lang="en-US" dirty="0"/>
              <a:t>Data on prices of various </a:t>
            </a:r>
            <a:r>
              <a:rPr lang="en-US" dirty="0" smtClean="0"/>
              <a:t>commodities (Consumer prices / Producer prices)</a:t>
            </a:r>
            <a:endParaRPr lang="en-US" dirty="0"/>
          </a:p>
          <a:p>
            <a:pPr lvl="1"/>
            <a:r>
              <a:rPr lang="en-US" dirty="0"/>
              <a:t>Epidemiological </a:t>
            </a:r>
            <a:r>
              <a:rPr lang="en-US" dirty="0" smtClean="0"/>
              <a:t>surveys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Statistical Business Processes in Use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88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ATIONLOAD">
  <a:themeElements>
    <a:clrScheme name="Benutzerdefiniert 2">
      <a:dk1>
        <a:sysClr val="windowText" lastClr="000000"/>
      </a:dk1>
      <a:lt1>
        <a:sysClr val="window" lastClr="FFFFFF"/>
      </a:lt1>
      <a:dk2>
        <a:srgbClr val="2C3E50"/>
      </a:dk2>
      <a:lt2>
        <a:srgbClr val="FFFFFF"/>
      </a:lt2>
      <a:accent1>
        <a:srgbClr val="3498DB"/>
      </a:accent1>
      <a:accent2>
        <a:srgbClr val="C8303F"/>
      </a:accent2>
      <a:accent3>
        <a:srgbClr val="9BBB59"/>
      </a:accent3>
      <a:accent4>
        <a:srgbClr val="FFC000"/>
      </a:accent4>
      <a:accent5>
        <a:srgbClr val="814993"/>
      </a:accent5>
      <a:accent6>
        <a:srgbClr val="45B1CB"/>
      </a:accent6>
      <a:hlink>
        <a:srgbClr val="7F7F7F"/>
      </a:hlink>
      <a:folHlink>
        <a:srgbClr val="7F7F7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6846</TotalTime>
  <Words>740</Words>
  <Application>Microsoft Office PowerPoint</Application>
  <PresentationFormat>On-screen Show (4:3)</PresentationFormat>
  <Paragraphs>130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Bebas Neue</vt:lpstr>
      <vt:lpstr>Arial</vt:lpstr>
      <vt:lpstr>Calibri</vt:lpstr>
      <vt:lpstr>Calibri Light</vt:lpstr>
      <vt:lpstr>Candara</vt:lpstr>
      <vt:lpstr>Symbol</vt:lpstr>
      <vt:lpstr>Wingdings</vt:lpstr>
      <vt:lpstr>Waveform</vt:lpstr>
      <vt:lpstr>PRESENTATIONLOAD</vt:lpstr>
      <vt:lpstr>13th Governing Council  4th and 5th December,2017 Chiba, Japan</vt:lpstr>
      <vt:lpstr>UN Resolution on Agenda 2030</vt:lpstr>
      <vt:lpstr>Monitoring of SDGs</vt:lpstr>
      <vt:lpstr>Main recommendation of UN Statistical Commission adopted by HLPF and ECOSOC</vt:lpstr>
      <vt:lpstr>Main recommendation of UN Statistical Commission</vt:lpstr>
      <vt:lpstr>Global Indicators for SDGs</vt:lpstr>
      <vt:lpstr>Recommendation of the Committee of Statistics in fifth Session (14-16 December, 2016)</vt:lpstr>
      <vt:lpstr>Statistical Business Processes in Use</vt:lpstr>
      <vt:lpstr>Statistical Business Processes in Use</vt:lpstr>
      <vt:lpstr>Statistical Business Processes in Use</vt:lpstr>
      <vt:lpstr>Large scale Sample Surveys</vt:lpstr>
      <vt:lpstr>No one is left behind!!!</vt:lpstr>
      <vt:lpstr>Strategy adopted for Training relating to SDGs</vt:lpstr>
      <vt:lpstr>Numbers in the last two years</vt:lpstr>
      <vt:lpstr>Trainings related to SDG monitoring in last two years</vt:lpstr>
      <vt:lpstr>Workshops</vt:lpstr>
      <vt:lpstr>PowerPoint Presentation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on advanced Moodle e-learning platform management</dc:title>
  <dc:creator>SIAP</dc:creator>
  <cp:lastModifiedBy>Ashish Kumar</cp:lastModifiedBy>
  <cp:revision>365</cp:revision>
  <dcterms:created xsi:type="dcterms:W3CDTF">2014-03-11T21:27:28Z</dcterms:created>
  <dcterms:modified xsi:type="dcterms:W3CDTF">2017-11-30T02:48:58Z</dcterms:modified>
</cp:coreProperties>
</file>