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  <p:sldMasterId id="2147483828" r:id="rId2"/>
  </p:sldMasterIdLst>
  <p:notesMasterIdLst>
    <p:notesMasterId r:id="rId18"/>
  </p:notesMasterIdLst>
  <p:sldIdLst>
    <p:sldId id="447" r:id="rId3"/>
    <p:sldId id="449" r:id="rId4"/>
    <p:sldId id="450" r:id="rId5"/>
    <p:sldId id="458" r:id="rId6"/>
    <p:sldId id="465" r:id="rId7"/>
    <p:sldId id="455" r:id="rId8"/>
    <p:sldId id="459" r:id="rId9"/>
    <p:sldId id="456" r:id="rId10"/>
    <p:sldId id="460" r:id="rId11"/>
    <p:sldId id="457" r:id="rId12"/>
    <p:sldId id="461" r:id="rId13"/>
    <p:sldId id="451" r:id="rId14"/>
    <p:sldId id="463" r:id="rId15"/>
    <p:sldId id="464" r:id="rId16"/>
    <p:sldId id="45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3" autoAdjust="0"/>
    <p:restoredTop sz="82591" autoAdjust="0"/>
  </p:normalViewPr>
  <p:slideViewPr>
    <p:cSldViewPr>
      <p:cViewPr varScale="1">
        <p:scale>
          <a:sx n="96" d="100"/>
          <a:sy n="96" d="100"/>
        </p:scale>
        <p:origin x="20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292B6-E317-4E24-A4F3-50E0B44E4B07}" type="datetimeFigureOut">
              <a:rPr lang="en-US" smtClean="0"/>
              <a:pPr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DA29C-D390-499A-8C63-37119492FD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85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DA29C-D390-499A-8C63-37119492FD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73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DDA29C-D390-499A-8C63-37119492FDD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35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 userDrawn="1"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7" name="Picture 2" descr="H:\siap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562600"/>
            <a:ext cx="2971800" cy="98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22" name="Rounded Rectangle 21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2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8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2" y="0"/>
            <a:ext cx="9143998" cy="58032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de-DE" sz="1900" dirty="0">
              <a:solidFill>
                <a:prstClr val="black"/>
              </a:solidFill>
            </a:endParaRPr>
          </a:p>
        </p:txBody>
      </p:sp>
      <p:sp>
        <p:nvSpPr>
          <p:cNvPr id="9" name="Rechteck 8"/>
          <p:cNvSpPr/>
          <p:nvPr userDrawn="1"/>
        </p:nvSpPr>
        <p:spPr bwMode="auto">
          <a:xfrm flipV="1">
            <a:off x="2" y="5803200"/>
            <a:ext cx="9143998" cy="1054800"/>
          </a:xfrm>
          <a:prstGeom prst="rect">
            <a:avLst/>
          </a:prstGeom>
          <a:solidFill>
            <a:srgbClr val="EAEAEA"/>
          </a:solidFill>
          <a:ln w="15875" cap="flat">
            <a:noFill/>
            <a:prstDash val="solid"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de-DE" sz="1900" dirty="0">
              <a:solidFill>
                <a:prstClr val="black"/>
              </a:solidFill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-78385" y="-2129246"/>
            <a:ext cx="18473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09"/>
            <a:endParaRPr lang="en-US" sz="1900" dirty="0">
              <a:solidFill>
                <a:prstClr val="black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783385" y="2"/>
            <a:ext cx="7577234" cy="3741441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8800" b="0" cap="all">
                <a:solidFill>
                  <a:schemeClr val="bg1"/>
                </a:solidFill>
                <a:latin typeface="Bebas Neue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"/>
          </p:nvPr>
        </p:nvSpPr>
        <p:spPr>
          <a:xfrm>
            <a:off x="783385" y="3741443"/>
            <a:ext cx="7577234" cy="2061759"/>
          </a:xfrm>
        </p:spPr>
        <p:txBody>
          <a:bodyPr anchor="t" anchorCtr="0"/>
          <a:lstStyle>
            <a:lvl1pPr marL="0" indent="0">
              <a:lnSpc>
                <a:spcPct val="80000"/>
              </a:lnSpc>
              <a:buNone/>
              <a:defRPr sz="4400">
                <a:solidFill>
                  <a:srgbClr val="7F7F7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335295" y="6152561"/>
            <a:ext cx="5122280" cy="36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387241" y="6152561"/>
            <a:ext cx="685820" cy="360000"/>
          </a:xfrm>
        </p:spPr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4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40" y="1483952"/>
            <a:ext cx="5465322" cy="4319248"/>
          </a:xfrm>
          <a:noFill/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47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81659" y="1483952"/>
            <a:ext cx="2148000" cy="4319248"/>
          </a:xfrm>
          <a:noFill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61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cap="all" baseline="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464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D9D9D9"/>
          </a:solidFill>
          <a:ln w="12700">
            <a:noFill/>
            <a:round/>
            <a:headEnd/>
            <a:tailEnd/>
          </a:ln>
        </p:spPr>
        <p:txBody>
          <a:bodyPr rot="0" spcFirstLastPara="0" vert="horz" wrap="square" lIns="91431" tIns="45715" rIns="91431" bIns="4571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387241" y="942478"/>
            <a:ext cx="8350940" cy="541474"/>
          </a:xfrm>
        </p:spPr>
        <p:txBody>
          <a:bodyPr lIns="10800" anchor="t" anchorCtr="0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r>
              <a:rPr lang="en-US" noProof="1" smtClean="0">
                <a:latin typeface="Calibri Light" panose="020F0302020204030204" pitchFamily="34" charset="0"/>
              </a:rPr>
              <a:t>Enter your subheadline here</a:t>
            </a:r>
            <a:endParaRPr lang="en-US" noProof="1">
              <a:latin typeface="Calibri Light" panose="020F0302020204030204" pitchFamily="34" charset="0"/>
            </a:endParaRPr>
          </a:p>
        </p:txBody>
      </p:sp>
      <p:sp>
        <p:nvSpPr>
          <p:cNvPr id="45" name="Inhaltsplatzhalter 2"/>
          <p:cNvSpPr>
            <a:spLocks noGrp="1"/>
          </p:cNvSpPr>
          <p:nvPr>
            <p:ph idx="1"/>
          </p:nvPr>
        </p:nvSpPr>
        <p:spPr>
          <a:xfrm>
            <a:off x="387242" y="1483952"/>
            <a:ext cx="8351099" cy="4319248"/>
          </a:xfrm>
          <a:noFill/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7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2" descr="H:\siap_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343400"/>
            <a:ext cx="2971800" cy="98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22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24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23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0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31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33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34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32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7" name="Rounded Rectangle 16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9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4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/>
          <a:lstStyle/>
          <a:p>
            <a:fld id="{BCC5ED50-E5CE-4E73-8E8C-C4C5769F15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11665" y="228601"/>
            <a:ext cx="8723376" cy="1878508"/>
            <a:chOff x="211665" y="228600"/>
            <a:chExt cx="8723376" cy="2780703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5944" cy="2468880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5"/>
            <p:cNvGrpSpPr>
              <a:grpSpLocks noChangeAspect="1"/>
            </p:cNvGrpSpPr>
            <p:nvPr/>
          </p:nvGrpSpPr>
          <p:grpSpPr bwMode="hidden">
            <a:xfrm>
              <a:off x="211665" y="1679429"/>
              <a:ext cx="8723376" cy="1329874"/>
              <a:chOff x="-3905251" y="4294188"/>
              <a:chExt cx="13027839" cy="1892300"/>
            </a:xfrm>
          </p:grpSpPr>
          <p:sp>
            <p:nvSpPr>
              <p:cNvPr id="17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 useBgFill="1">
            <p:nvSpPr>
              <p:cNvPr id="21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/>
                <a:ahLst/>
                <a:cxnLst>
                  <a:cxn ang="0">
                    <a:pos x="8192" y="512"/>
                  </a:cxn>
                  <a:cxn ang="0">
                    <a:pos x="8040" y="570"/>
                  </a:cxn>
                  <a:cxn ang="0">
                    <a:pos x="7878" y="620"/>
                  </a:cxn>
                  <a:cxn ang="0">
                    <a:pos x="7706" y="666"/>
                  </a:cxn>
                  <a:cxn ang="0">
                    <a:pos x="7522" y="702"/>
                  </a:cxn>
                  <a:cxn ang="0">
                    <a:pos x="7322" y="730"/>
                  </a:cxn>
                  <a:cxn ang="0">
                    <a:pos x="7106" y="750"/>
                  </a:cxn>
                  <a:cxn ang="0">
                    <a:pos x="6872" y="762"/>
                  </a:cxn>
                  <a:cxn ang="0">
                    <a:pos x="6618" y="760"/>
                  </a:cxn>
                  <a:cxn ang="0">
                    <a:pos x="6342" y="750"/>
                  </a:cxn>
                  <a:cxn ang="0">
                    <a:pos x="6042" y="726"/>
                  </a:cxn>
                  <a:cxn ang="0">
                    <a:pos x="5716" y="690"/>
                  </a:cxn>
                  <a:cxn ang="0">
                    <a:pos x="5364" y="642"/>
                  </a:cxn>
                  <a:cxn ang="0">
                    <a:pos x="4982" y="578"/>
                  </a:cxn>
                  <a:cxn ang="0">
                    <a:pos x="4568" y="500"/>
                  </a:cxn>
                  <a:cxn ang="0">
                    <a:pos x="4122" y="406"/>
                  </a:cxn>
                  <a:cxn ang="0">
                    <a:pos x="3640" y="296"/>
                  </a:cxn>
                  <a:cxn ang="0">
                    <a:pos x="3396" y="240"/>
                  </a:cxn>
                  <a:cxn ang="0">
                    <a:pos x="2934" y="148"/>
                  </a:cxn>
                  <a:cxn ang="0">
                    <a:pos x="2512" y="82"/>
                  </a:cxn>
                  <a:cxn ang="0">
                    <a:pos x="2126" y="36"/>
                  </a:cxn>
                  <a:cxn ang="0">
                    <a:pos x="1776" y="10"/>
                  </a:cxn>
                  <a:cxn ang="0">
                    <a:pos x="1462" y="0"/>
                  </a:cxn>
                  <a:cxn ang="0">
                    <a:pos x="1182" y="4"/>
                  </a:cxn>
                  <a:cxn ang="0">
                    <a:pos x="934" y="20"/>
                  </a:cxn>
                  <a:cxn ang="0">
                    <a:pos x="716" y="44"/>
                  </a:cxn>
                  <a:cxn ang="0">
                    <a:pos x="530" y="74"/>
                  </a:cxn>
                  <a:cxn ang="0">
                    <a:pos x="374" y="108"/>
                  </a:cxn>
                  <a:cxn ang="0">
                    <a:pos x="248" y="144"/>
                  </a:cxn>
                  <a:cxn ang="0">
                    <a:pos x="148" y="176"/>
                  </a:cxn>
                  <a:cxn ang="0">
                    <a:pos x="48" y="216"/>
                  </a:cxn>
                  <a:cxn ang="0">
                    <a:pos x="0" y="240"/>
                  </a:cxn>
                  <a:cxn ang="0">
                    <a:pos x="8192" y="1192"/>
                  </a:cxn>
                  <a:cxn ang="0">
                    <a:pos x="8196" y="1186"/>
                  </a:cxn>
                  <a:cxn ang="0">
                    <a:pos x="8196" y="510"/>
                  </a:cxn>
                  <a:cxn ang="0">
                    <a:pos x="8192" y="512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6" y="510"/>
                    </a:lnTo>
                    <a:lnTo>
                      <a:pt x="8192" y="512"/>
                    </a:lnTo>
                    <a:lnTo>
                      <a:pt x="8192" y="512"/>
                    </a:lnTo>
                    <a:close/>
                  </a:path>
                </a:pathLst>
              </a:custGeom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107109"/>
            <a:ext cx="7408333" cy="4019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29" name="Group 28"/>
          <p:cNvGrpSpPr/>
          <p:nvPr userDrawn="1"/>
        </p:nvGrpSpPr>
        <p:grpSpPr>
          <a:xfrm>
            <a:off x="-1" y="6248398"/>
            <a:ext cx="8763001" cy="609602"/>
            <a:chOff x="-1" y="6248398"/>
            <a:chExt cx="8763001" cy="609602"/>
          </a:xfrm>
        </p:grpSpPr>
        <p:grpSp>
          <p:nvGrpSpPr>
            <p:cNvPr id="23" name="Group 15"/>
            <p:cNvGrpSpPr>
              <a:grpSpLocks noChangeAspect="1"/>
            </p:cNvGrpSpPr>
            <p:nvPr/>
          </p:nvGrpSpPr>
          <p:grpSpPr bwMode="hidden">
            <a:xfrm rot="10800000">
              <a:off x="-1" y="6248398"/>
              <a:ext cx="7696201" cy="575065"/>
              <a:chOff x="-309563" y="4316413"/>
              <a:chExt cx="9415463" cy="1211262"/>
            </a:xfrm>
          </p:grpSpPr>
          <p:sp>
            <p:nvSpPr>
              <p:cNvPr id="2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/>
                <a:ahLst/>
                <a:cxnLst>
                  <a:cxn ang="0">
                    <a:pos x="5216" y="714"/>
                  </a:cxn>
                  <a:cxn ang="0">
                    <a:pos x="4984" y="686"/>
                  </a:cxn>
                  <a:cxn ang="0">
                    <a:pos x="4478" y="610"/>
                  </a:cxn>
                  <a:cxn ang="0">
                    <a:pos x="3914" y="508"/>
                  </a:cxn>
                  <a:cxn ang="0">
                    <a:pos x="3286" y="374"/>
                  </a:cxn>
                  <a:cxn ang="0">
                    <a:pos x="2946" y="296"/>
                  </a:cxn>
                  <a:cxn ang="0">
                    <a:pos x="2682" y="236"/>
                  </a:cxn>
                  <a:cxn ang="0">
                    <a:pos x="2430" y="184"/>
                  </a:cxn>
                  <a:cxn ang="0">
                    <a:pos x="2190" y="140"/>
                  </a:cxn>
                  <a:cxn ang="0">
                    <a:pos x="1960" y="102"/>
                  </a:cxn>
                  <a:cxn ang="0">
                    <a:pos x="1740" y="72"/>
                  </a:cxn>
                  <a:cxn ang="0">
                    <a:pos x="1334" y="28"/>
                  </a:cxn>
                  <a:cxn ang="0">
                    <a:pos x="970" y="4"/>
                  </a:cxn>
                  <a:cxn ang="0">
                    <a:pos x="644" y="0"/>
                  </a:cxn>
                  <a:cxn ang="0">
                    <a:pos x="358" y="10"/>
                  </a:cxn>
                  <a:cxn ang="0">
                    <a:pos x="110" y="32"/>
                  </a:cxn>
                  <a:cxn ang="0">
                    <a:pos x="0" y="48"/>
                  </a:cxn>
                  <a:cxn ang="0">
                    <a:pos x="314" y="86"/>
                  </a:cxn>
                  <a:cxn ang="0">
                    <a:pos x="652" y="140"/>
                  </a:cxn>
                  <a:cxn ang="0">
                    <a:pos x="1014" y="210"/>
                  </a:cxn>
                  <a:cxn ang="0">
                    <a:pos x="1402" y="296"/>
                  </a:cxn>
                  <a:cxn ang="0">
                    <a:pos x="1756" y="378"/>
                  </a:cxn>
                  <a:cxn ang="0">
                    <a:pos x="2408" y="516"/>
                  </a:cxn>
                  <a:cxn ang="0">
                    <a:pos x="2708" y="572"/>
                  </a:cxn>
                  <a:cxn ang="0">
                    <a:pos x="2992" y="620"/>
                  </a:cxn>
                  <a:cxn ang="0">
                    <a:pos x="3260" y="662"/>
                  </a:cxn>
                  <a:cxn ang="0">
                    <a:pos x="3512" y="694"/>
                  </a:cxn>
                  <a:cxn ang="0">
                    <a:pos x="3750" y="722"/>
                  </a:cxn>
                  <a:cxn ang="0">
                    <a:pos x="3974" y="740"/>
                  </a:cxn>
                  <a:cxn ang="0">
                    <a:pos x="4184" y="754"/>
                  </a:cxn>
                  <a:cxn ang="0">
                    <a:pos x="4384" y="762"/>
                  </a:cxn>
                  <a:cxn ang="0">
                    <a:pos x="4570" y="762"/>
                  </a:cxn>
                  <a:cxn ang="0">
                    <a:pos x="4746" y="758"/>
                  </a:cxn>
                  <a:cxn ang="0">
                    <a:pos x="4912" y="748"/>
                  </a:cxn>
                  <a:cxn ang="0">
                    <a:pos x="5068" y="732"/>
                  </a:cxn>
                  <a:cxn ang="0">
                    <a:pos x="5216" y="714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40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/>
                <a:ahLst/>
                <a:cxnLst>
                  <a:cxn ang="0">
                    <a:pos x="0" y="70"/>
                  </a:cxn>
                  <a:cxn ang="0">
                    <a:pos x="0" y="70"/>
                  </a:cxn>
                  <a:cxn ang="0">
                    <a:pos x="18" y="66"/>
                  </a:cxn>
                  <a:cxn ang="0">
                    <a:pos x="72" y="56"/>
                  </a:cxn>
                  <a:cxn ang="0">
                    <a:pos x="164" y="42"/>
                  </a:cxn>
                  <a:cxn ang="0">
                    <a:pos x="224" y="34"/>
                  </a:cxn>
                  <a:cxn ang="0">
                    <a:pos x="294" y="26"/>
                  </a:cxn>
                  <a:cxn ang="0">
                    <a:pos x="372" y="20"/>
                  </a:cxn>
                  <a:cxn ang="0">
                    <a:pos x="462" y="14"/>
                  </a:cxn>
                  <a:cxn ang="0">
                    <a:pos x="560" y="8"/>
                  </a:cxn>
                  <a:cxn ang="0">
                    <a:pos x="670" y="4"/>
                  </a:cxn>
                  <a:cxn ang="0">
                    <a:pos x="790" y="2"/>
                  </a:cxn>
                  <a:cxn ang="0">
                    <a:pos x="920" y="0"/>
                  </a:cxn>
                  <a:cxn ang="0">
                    <a:pos x="1060" y="2"/>
                  </a:cxn>
                  <a:cxn ang="0">
                    <a:pos x="1210" y="6"/>
                  </a:cxn>
                  <a:cxn ang="0">
                    <a:pos x="1372" y="14"/>
                  </a:cxn>
                  <a:cxn ang="0">
                    <a:pos x="1544" y="24"/>
                  </a:cxn>
                  <a:cxn ang="0">
                    <a:pos x="1726" y="40"/>
                  </a:cxn>
                  <a:cxn ang="0">
                    <a:pos x="1920" y="58"/>
                  </a:cxn>
                  <a:cxn ang="0">
                    <a:pos x="2126" y="80"/>
                  </a:cxn>
                  <a:cxn ang="0">
                    <a:pos x="2342" y="106"/>
                  </a:cxn>
                  <a:cxn ang="0">
                    <a:pos x="2570" y="138"/>
                  </a:cxn>
                  <a:cxn ang="0">
                    <a:pos x="2808" y="174"/>
                  </a:cxn>
                  <a:cxn ang="0">
                    <a:pos x="3058" y="216"/>
                  </a:cxn>
                  <a:cxn ang="0">
                    <a:pos x="3320" y="266"/>
                  </a:cxn>
                  <a:cxn ang="0">
                    <a:pos x="3594" y="320"/>
                  </a:cxn>
                  <a:cxn ang="0">
                    <a:pos x="3880" y="380"/>
                  </a:cxn>
                  <a:cxn ang="0">
                    <a:pos x="4178" y="448"/>
                  </a:cxn>
                  <a:cxn ang="0">
                    <a:pos x="4488" y="522"/>
                  </a:cxn>
                  <a:cxn ang="0">
                    <a:pos x="4810" y="604"/>
                  </a:cxn>
                  <a:cxn ang="0">
                    <a:pos x="5144" y="694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/>
                <a:ahLst/>
                <a:cxnLst>
                  <a:cxn ang="0">
                    <a:pos x="0" y="584"/>
                  </a:cxn>
                  <a:cxn ang="0">
                    <a:pos x="0" y="584"/>
                  </a:cxn>
                  <a:cxn ang="0">
                    <a:pos x="90" y="560"/>
                  </a:cxn>
                  <a:cxn ang="0">
                    <a:pos x="336" y="498"/>
                  </a:cxn>
                  <a:cxn ang="0">
                    <a:pos x="506" y="456"/>
                  </a:cxn>
                  <a:cxn ang="0">
                    <a:pos x="702" y="410"/>
                  </a:cxn>
                  <a:cxn ang="0">
                    <a:pos x="920" y="360"/>
                  </a:cxn>
                  <a:cxn ang="0">
                    <a:pos x="1154" y="306"/>
                  </a:cxn>
                  <a:cxn ang="0">
                    <a:pos x="1402" y="254"/>
                  </a:cxn>
                  <a:cxn ang="0">
                    <a:pos x="1656" y="202"/>
                  </a:cxn>
                  <a:cxn ang="0">
                    <a:pos x="1916" y="154"/>
                  </a:cxn>
                  <a:cxn ang="0">
                    <a:pos x="2174" y="108"/>
                  </a:cxn>
                  <a:cxn ang="0">
                    <a:pos x="2302" y="88"/>
                  </a:cxn>
                  <a:cxn ang="0">
                    <a:pos x="2426" y="68"/>
                  </a:cxn>
                  <a:cxn ang="0">
                    <a:pos x="2550" y="52"/>
                  </a:cxn>
                  <a:cxn ang="0">
                    <a:pos x="2670" y="36"/>
                  </a:cxn>
                  <a:cxn ang="0">
                    <a:pos x="2788" y="24"/>
                  </a:cxn>
                  <a:cxn ang="0">
                    <a:pos x="2900" y="14"/>
                  </a:cxn>
                  <a:cxn ang="0">
                    <a:pos x="3008" y="6"/>
                  </a:cxn>
                  <a:cxn ang="0">
                    <a:pos x="3112" y="0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/>
                <a:ahLst/>
                <a:cxnLst>
                  <a:cxn ang="0">
                    <a:pos x="2700" y="0"/>
                  </a:cxn>
                  <a:cxn ang="0">
                    <a:pos x="2700" y="0"/>
                  </a:cxn>
                  <a:cxn ang="0">
                    <a:pos x="2586" y="18"/>
                  </a:cxn>
                  <a:cxn ang="0">
                    <a:pos x="2470" y="38"/>
                  </a:cxn>
                  <a:cxn ang="0">
                    <a:pos x="2352" y="60"/>
                  </a:cxn>
                  <a:cxn ang="0">
                    <a:pos x="2230" y="82"/>
                  </a:cxn>
                  <a:cxn ang="0">
                    <a:pos x="2106" y="108"/>
                  </a:cxn>
                  <a:cxn ang="0">
                    <a:pos x="1978" y="134"/>
                  </a:cxn>
                  <a:cxn ang="0">
                    <a:pos x="1848" y="164"/>
                  </a:cxn>
                  <a:cxn ang="0">
                    <a:pos x="1714" y="194"/>
                  </a:cxn>
                  <a:cxn ang="0">
                    <a:pos x="1714" y="194"/>
                  </a:cxn>
                  <a:cxn ang="0">
                    <a:pos x="1472" y="252"/>
                  </a:cxn>
                  <a:cxn ang="0">
                    <a:pos x="1236" y="304"/>
                  </a:cxn>
                  <a:cxn ang="0">
                    <a:pos x="1010" y="352"/>
                  </a:cxn>
                  <a:cxn ang="0">
                    <a:pos x="792" y="398"/>
                  </a:cxn>
                  <a:cxn ang="0">
                    <a:pos x="584" y="438"/>
                  </a:cxn>
                  <a:cxn ang="0">
                    <a:pos x="382" y="474"/>
                  </a:cxn>
                  <a:cxn ang="0">
                    <a:pos x="188" y="508"/>
                  </a:cxn>
                  <a:cxn ang="0">
                    <a:pos x="0" y="538"/>
                  </a:cxn>
                  <a:cxn ang="0">
                    <a:pos x="0" y="538"/>
                  </a:cxn>
                  <a:cxn ang="0">
                    <a:pos x="130" y="556"/>
                  </a:cxn>
                  <a:cxn ang="0">
                    <a:pos x="254" y="572"/>
                  </a:cxn>
                  <a:cxn ang="0">
                    <a:pos x="374" y="586"/>
                  </a:cxn>
                  <a:cxn ang="0">
                    <a:pos x="492" y="598"/>
                  </a:cxn>
                  <a:cxn ang="0">
                    <a:pos x="606" y="610"/>
                  </a:cxn>
                  <a:cxn ang="0">
                    <a:pos x="716" y="618"/>
                  </a:cxn>
                  <a:cxn ang="0">
                    <a:pos x="822" y="626"/>
                  </a:cxn>
                  <a:cxn ang="0">
                    <a:pos x="926" y="632"/>
                  </a:cxn>
                  <a:cxn ang="0">
                    <a:pos x="1028" y="636"/>
                  </a:cxn>
                  <a:cxn ang="0">
                    <a:pos x="1126" y="638"/>
                  </a:cxn>
                  <a:cxn ang="0">
                    <a:pos x="1220" y="640"/>
                  </a:cxn>
                  <a:cxn ang="0">
                    <a:pos x="1312" y="640"/>
                  </a:cxn>
                  <a:cxn ang="0">
                    <a:pos x="1402" y="638"/>
                  </a:cxn>
                  <a:cxn ang="0">
                    <a:pos x="1490" y="636"/>
                  </a:cxn>
                  <a:cxn ang="0">
                    <a:pos x="1574" y="632"/>
                  </a:cxn>
                  <a:cxn ang="0">
                    <a:pos x="1656" y="626"/>
                  </a:cxn>
                  <a:cxn ang="0">
                    <a:pos x="1734" y="620"/>
                  </a:cxn>
                  <a:cxn ang="0">
                    <a:pos x="1812" y="612"/>
                  </a:cxn>
                  <a:cxn ang="0">
                    <a:pos x="1886" y="602"/>
                  </a:cxn>
                  <a:cxn ang="0">
                    <a:pos x="1960" y="592"/>
                  </a:cxn>
                  <a:cxn ang="0">
                    <a:pos x="2030" y="580"/>
                  </a:cxn>
                  <a:cxn ang="0">
                    <a:pos x="2100" y="568"/>
                  </a:cxn>
                  <a:cxn ang="0">
                    <a:pos x="2166" y="554"/>
                  </a:cxn>
                  <a:cxn ang="0">
                    <a:pos x="2232" y="540"/>
                  </a:cxn>
                  <a:cxn ang="0">
                    <a:pos x="2296" y="524"/>
                  </a:cxn>
                  <a:cxn ang="0">
                    <a:pos x="2358" y="508"/>
                  </a:cxn>
                  <a:cxn ang="0">
                    <a:pos x="2418" y="490"/>
                  </a:cxn>
                  <a:cxn ang="0">
                    <a:pos x="2478" y="472"/>
                  </a:cxn>
                  <a:cxn ang="0">
                    <a:pos x="2592" y="432"/>
                  </a:cxn>
                  <a:cxn ang="0">
                    <a:pos x="2702" y="390"/>
                  </a:cxn>
                  <a:cxn ang="0">
                    <a:pos x="2702" y="390"/>
                  </a:cxn>
                  <a:cxn ang="0">
                    <a:pos x="2706" y="388"/>
                  </a:cxn>
                  <a:cxn ang="0">
                    <a:pos x="2706" y="388"/>
                  </a:cxn>
                  <a:cxn ang="0">
                    <a:pos x="2706" y="0"/>
                  </a:cxn>
                  <a:cxn ang="0">
                    <a:pos x="2706" y="0"/>
                  </a:cxn>
                  <a:cxn ang="0">
                    <a:pos x="2700" y="0"/>
                  </a:cxn>
                  <a:cxn ang="0">
                    <a:pos x="2700" y="0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6" y="0"/>
                    </a:lnTo>
                    <a:lnTo>
                      <a:pt x="2700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15" name="Picture 2" descr="H:\siap_logo.jpg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2222"/>
            <a:stretch>
              <a:fillRect/>
            </a:stretch>
          </p:blipFill>
          <p:spPr bwMode="auto">
            <a:xfrm>
              <a:off x="7696200" y="6402145"/>
              <a:ext cx="1066800" cy="4558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3" r:id="rId8"/>
    <p:sldLayoutId id="2147483812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87242" y="410830"/>
            <a:ext cx="8351099" cy="107312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7242" y="1483952"/>
            <a:ext cx="8351099" cy="4247998"/>
          </a:xfrm>
          <a:prstGeom prst="rect">
            <a:avLst/>
          </a:prstGeom>
        </p:spPr>
        <p:txBody>
          <a:bodyPr vert="horz" lIns="1080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35295" y="6152561"/>
            <a:ext cx="512228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200">
                <a:solidFill>
                  <a:srgbClr val="7F7F7F"/>
                </a:solidFill>
              </a:defRPr>
            </a:lvl1pPr>
          </a:lstStyle>
          <a:p>
            <a:pPr defTabSz="914309"/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87241" y="6152561"/>
            <a:ext cx="68582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pPr defTabSz="914309"/>
            <a:fld id="{75A4F164-3A46-4CEE-A25C-CA523D5E42F3}" type="slidenum">
              <a:rPr lang="en-US" smtClean="0"/>
              <a:pPr defTabSz="914309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2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3050" indent="-273050" algn="l" defTabSz="914400" rtl="0" eaLnBrk="1" latinLnBrk="0" hangingPunct="1"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808038" indent="-27305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081088" indent="-17780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436688" indent="-177800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1793875" indent="-179388" algn="l" defTabSz="914400" rtl="0" eaLnBrk="1" latinLnBrk="0" hangingPunct="1">
        <a:spcBef>
          <a:spcPts val="0"/>
        </a:spcBef>
        <a:spcAft>
          <a:spcPts val="10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371600"/>
          </a:xfrm>
        </p:spPr>
        <p:txBody>
          <a:bodyPr anchor="t">
            <a:noAutofit/>
          </a:bodyPr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13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r>
              <a:rPr lang="en-US" sz="2800" dirty="0" smtClean="0">
                <a:solidFill>
                  <a:schemeClr val="bg1"/>
                </a:solidFill>
              </a:rPr>
              <a:t> Governing Council of SIAP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4-5</a:t>
            </a:r>
            <a:r>
              <a:rPr lang="en-US" sz="2800" baseline="30000" dirty="0" smtClean="0">
                <a:solidFill>
                  <a:schemeClr val="bg1"/>
                </a:solidFill>
              </a:rPr>
              <a:t>th</a:t>
            </a:r>
            <a:r>
              <a:rPr lang="en-US" sz="2800" dirty="0" smtClean="0">
                <a:solidFill>
                  <a:schemeClr val="bg1"/>
                </a:solidFill>
              </a:rPr>
              <a:t> December,2017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Chiba, Japan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214414" y="2057400"/>
            <a:ext cx="7167586" cy="2079625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/>
              <a:t>Work Programme of SIAP</a:t>
            </a:r>
          </a:p>
          <a:p>
            <a:pPr algn="r"/>
            <a:r>
              <a:rPr lang="en-US" sz="3600" dirty="0" smtClean="0"/>
              <a:t> for 2018 and 2019</a:t>
            </a:r>
            <a:endParaRPr lang="en-US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3429000"/>
            <a:ext cx="7772400" cy="7080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endParaRPr lang="en-US" sz="4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96815" y="3097212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19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484784"/>
            <a:ext cx="7408333" cy="4765379"/>
          </a:xfrm>
        </p:spPr>
        <p:txBody>
          <a:bodyPr>
            <a:normAutofit/>
          </a:bodyPr>
          <a:lstStyle/>
          <a:p>
            <a:r>
              <a:rPr lang="en-US" b="1" dirty="0" smtClean="0"/>
              <a:t>Goal 4: Excellence in Organizational Stewardship</a:t>
            </a:r>
          </a:p>
          <a:p>
            <a:pPr lvl="1"/>
            <a:r>
              <a:rPr lang="en-US" dirty="0" smtClean="0"/>
              <a:t>Outcome: Sustained resource support by member States and statistics development partners for cost-effective regional statistical training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Strategy:</a:t>
            </a:r>
          </a:p>
          <a:p>
            <a:pPr lvl="2"/>
            <a:r>
              <a:rPr lang="en-US" dirty="0" smtClean="0"/>
              <a:t>Appropriate staffing pattern for SIAP</a:t>
            </a:r>
          </a:p>
          <a:p>
            <a:pPr lvl="2"/>
            <a:r>
              <a:rPr lang="en-US" dirty="0" smtClean="0"/>
              <a:t>Develop effective communication and advocacy strategy for resource mobilization</a:t>
            </a:r>
          </a:p>
          <a:p>
            <a:pPr lvl="2"/>
            <a:r>
              <a:rPr lang="en-US" dirty="0" smtClean="0"/>
              <a:t>Develop online database and platforms for sharing information and delivering e-learning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Goals, Outcomes, Strategy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075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Outputs for Goal 4:</a:t>
            </a:r>
          </a:p>
          <a:p>
            <a:pPr lvl="1"/>
            <a:r>
              <a:rPr lang="en-US" dirty="0" smtClean="0"/>
              <a:t>Contract adequate professional and support staff</a:t>
            </a:r>
          </a:p>
          <a:p>
            <a:pPr lvl="1"/>
            <a:r>
              <a:rPr lang="en-US" dirty="0" smtClean="0"/>
              <a:t>Calls for funding SIAP</a:t>
            </a:r>
          </a:p>
          <a:p>
            <a:pPr lvl="1"/>
            <a:r>
              <a:rPr lang="en-US" dirty="0" smtClean="0"/>
              <a:t>Website of SIAP to be effective for communication</a:t>
            </a:r>
          </a:p>
          <a:p>
            <a:pPr lvl="1"/>
            <a:r>
              <a:rPr lang="en-US" dirty="0" smtClean="0"/>
              <a:t>Conduct evaluation exercises on the activities of SIAP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Goals, Outcomes, Strategy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06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683766"/>
              </p:ext>
            </p:extLst>
          </p:nvPr>
        </p:nvGraphicFramePr>
        <p:xfrm>
          <a:off x="467545" y="1870680"/>
          <a:ext cx="8219256" cy="4015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121"/>
                <a:gridCol w="1449816"/>
                <a:gridCol w="1440240"/>
                <a:gridCol w="1482079"/>
              </a:tblGrid>
              <a:tr h="9353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Outputs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Estimated cost</a:t>
                      </a:r>
                      <a:r>
                        <a:rPr lang="en-US" sz="2000" baseline="0" dirty="0" smtClean="0"/>
                        <a:t> to SIAP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Estimated Gap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3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A: Improved knowledge of Government Officials/ Statisticians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959,000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460,000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1,419,000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84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B: Strengthened capacity of NSS to provide training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16,000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16,000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46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C: Strengthened capacity  to advocate for and obtain support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15,000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-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15,000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12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990,000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1,450,000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Work Plan (2018 and 2019) 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236442"/>
              </p:ext>
            </p:extLst>
          </p:nvPr>
        </p:nvGraphicFramePr>
        <p:xfrm>
          <a:off x="323528" y="1412775"/>
          <a:ext cx="8568952" cy="4515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1817406"/>
                <a:gridCol w="2199111"/>
                <a:gridCol w="1744123"/>
              </a:tblGrid>
              <a:tr h="77704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Outputs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Est.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cost</a:t>
                      </a:r>
                      <a:r>
                        <a:rPr lang="en-US" sz="2000" baseline="0" dirty="0" smtClean="0"/>
                        <a:t> to SIAP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Estimated Gap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</a:t>
                      </a:r>
                      <a:endParaRPr lang="en-IN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804">
                <a:tc>
                  <a:txBody>
                    <a:bodyPr/>
                    <a:lstStyle/>
                    <a:p>
                      <a:r>
                        <a:rPr lang="en-US" dirty="0" smtClean="0"/>
                        <a:t>A1: Foundations of Statistics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83,000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83,000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577">
                <a:tc>
                  <a:txBody>
                    <a:bodyPr/>
                    <a:lstStyle/>
                    <a:p>
                      <a:r>
                        <a:rPr lang="en-US" dirty="0" smtClean="0"/>
                        <a:t>A2:Regional, Sub-regional</a:t>
                      </a:r>
                      <a:r>
                        <a:rPr lang="en-US" baseline="0" dirty="0" smtClean="0"/>
                        <a:t> and country focused training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746,000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235,000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981,000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693">
                <a:tc>
                  <a:txBody>
                    <a:bodyPr/>
                    <a:lstStyle/>
                    <a:p>
                      <a:r>
                        <a:rPr lang="en-US" dirty="0" smtClean="0"/>
                        <a:t>A3:Research based training course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781">
                <a:tc>
                  <a:txBody>
                    <a:bodyPr/>
                    <a:lstStyle/>
                    <a:p>
                      <a:r>
                        <a:rPr lang="en-US" dirty="0" smtClean="0"/>
                        <a:t>A4: Seminar, workshops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225,000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325,000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dirty="0" smtClean="0"/>
                        <a:t>A5: Training needs assessment and evaluation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046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959,000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460,000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1419,000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Main area of Gap in funds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96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MIC, Government of Japan and other member countries</a:t>
            </a:r>
          </a:p>
          <a:p>
            <a:r>
              <a:rPr lang="en-US" dirty="0" smtClean="0"/>
              <a:t>PARIS21</a:t>
            </a:r>
          </a:p>
          <a:p>
            <a:r>
              <a:rPr lang="en-US" dirty="0" smtClean="0"/>
              <a:t>ILO</a:t>
            </a:r>
          </a:p>
          <a:p>
            <a:r>
              <a:rPr lang="en-US" dirty="0" smtClean="0"/>
              <a:t>FAO for 2018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to meet Gap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66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3071811"/>
            <a:ext cx="7408333" cy="121444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Thank you</a:t>
            </a:r>
            <a:endParaRPr lang="en-IN" sz="4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7" y="1405128"/>
            <a:ext cx="7524824" cy="4845035"/>
          </a:xfrm>
        </p:spPr>
        <p:txBody>
          <a:bodyPr>
            <a:normAutofit/>
          </a:bodyPr>
          <a:lstStyle/>
          <a:p>
            <a:r>
              <a:rPr lang="en-IN" b="1" dirty="0" smtClean="0"/>
              <a:t>Overall objective</a:t>
            </a:r>
          </a:p>
          <a:p>
            <a:pPr lvl="1"/>
            <a:r>
              <a:rPr lang="en-IN" sz="2400" u="sng" dirty="0" smtClean="0"/>
              <a:t>Strengthen the capacity </a:t>
            </a:r>
            <a:r>
              <a:rPr lang="en-IN" sz="2400" dirty="0" smtClean="0"/>
              <a:t>of member and associate member States </a:t>
            </a:r>
          </a:p>
          <a:p>
            <a:pPr lvl="2"/>
            <a:r>
              <a:rPr lang="en-IN" sz="2400" dirty="0" smtClean="0"/>
              <a:t>Produce, process, analyse and disseminate</a:t>
            </a:r>
          </a:p>
          <a:p>
            <a:pPr lvl="3"/>
            <a:r>
              <a:rPr lang="en-IN" sz="2200" dirty="0" smtClean="0"/>
              <a:t>Official statistics</a:t>
            </a:r>
          </a:p>
          <a:p>
            <a:pPr lvl="2"/>
            <a:r>
              <a:rPr lang="en-IN" sz="2600" dirty="0"/>
              <a:t>Measuring progress of development goals</a:t>
            </a:r>
          </a:p>
          <a:p>
            <a:pPr lvl="4"/>
            <a:r>
              <a:rPr lang="en-IN" sz="2400" dirty="0"/>
              <a:t>Inclusive, sustainable and resilient societies</a:t>
            </a:r>
          </a:p>
          <a:p>
            <a:pPr lvl="2"/>
            <a:r>
              <a:rPr lang="en-IN" sz="2400" dirty="0" smtClean="0"/>
              <a:t>In accordance with </a:t>
            </a:r>
          </a:p>
          <a:p>
            <a:pPr lvl="3"/>
            <a:r>
              <a:rPr lang="en-IN" sz="2400" dirty="0" smtClean="0"/>
              <a:t>Agreed standards</a:t>
            </a:r>
          </a:p>
          <a:p>
            <a:pPr lvl="3"/>
            <a:r>
              <a:rPr lang="en-IN" sz="2400" dirty="0" smtClean="0"/>
              <a:t>Good practices</a:t>
            </a:r>
          </a:p>
          <a:p>
            <a:pPr lvl="3"/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Strategic Plan 2015-2019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05128"/>
            <a:ext cx="7408333" cy="4845035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Goal 1: Excellence in providing training</a:t>
            </a:r>
          </a:p>
          <a:p>
            <a:pPr lvl="1"/>
            <a:r>
              <a:rPr lang="en-US" dirty="0" smtClean="0"/>
              <a:t>Outcome</a:t>
            </a:r>
          </a:p>
          <a:p>
            <a:pPr lvl="2"/>
            <a:r>
              <a:rPr lang="en-US" dirty="0" smtClean="0"/>
              <a:t>Improved knowledge and skills of officials/  statisticians</a:t>
            </a:r>
          </a:p>
          <a:p>
            <a:pPr lvl="3"/>
            <a:r>
              <a:rPr lang="en-US" dirty="0" smtClean="0"/>
              <a:t>Produce, process, analyze and manage </a:t>
            </a:r>
          </a:p>
          <a:p>
            <a:pPr lvl="4"/>
            <a:r>
              <a:rPr lang="en-US" dirty="0" smtClean="0"/>
              <a:t>Quality official statistics</a:t>
            </a:r>
          </a:p>
          <a:p>
            <a:pPr lvl="1"/>
            <a:r>
              <a:rPr lang="en-US" dirty="0" smtClean="0"/>
              <a:t>Strategy</a:t>
            </a:r>
          </a:p>
          <a:p>
            <a:pPr lvl="2"/>
            <a:r>
              <a:rPr lang="en-US" dirty="0" smtClean="0"/>
              <a:t>Courses on economic, social and population, gender, environment  and agriculture statistics  </a:t>
            </a:r>
          </a:p>
          <a:p>
            <a:pPr lvl="2"/>
            <a:r>
              <a:rPr lang="en-US" dirty="0" smtClean="0"/>
              <a:t>Address demand for training in new areas</a:t>
            </a:r>
          </a:p>
          <a:p>
            <a:pPr lvl="3"/>
            <a:r>
              <a:rPr lang="en-US" dirty="0" smtClean="0"/>
              <a:t>IT related</a:t>
            </a:r>
          </a:p>
          <a:p>
            <a:pPr lvl="3"/>
            <a:r>
              <a:rPr lang="en-US" dirty="0" smtClean="0"/>
              <a:t>Leadership and management</a:t>
            </a:r>
          </a:p>
          <a:p>
            <a:pPr lvl="2"/>
            <a:r>
              <a:rPr lang="en-US" dirty="0" smtClean="0"/>
              <a:t>Sub-regional courses</a:t>
            </a:r>
          </a:p>
          <a:p>
            <a:pPr lvl="2"/>
            <a:r>
              <a:rPr lang="en-US" dirty="0" smtClean="0"/>
              <a:t>Web-based training</a:t>
            </a:r>
          </a:p>
          <a:p>
            <a:pPr lvl="2"/>
            <a:r>
              <a:rPr lang="en-US" dirty="0" smtClean="0"/>
              <a:t>Research based training</a:t>
            </a:r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Goals, Outcomes, Strategy and Outputs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816424"/>
          </a:xfrm>
        </p:spPr>
        <p:txBody>
          <a:bodyPr>
            <a:normAutofit/>
          </a:bodyPr>
          <a:lstStyle/>
          <a:p>
            <a:r>
              <a:rPr lang="en-US" b="1" dirty="0" smtClean="0"/>
              <a:t>Outputs for Goal 1: </a:t>
            </a:r>
          </a:p>
          <a:p>
            <a:pPr lvl="1"/>
            <a:r>
              <a:rPr lang="en-US" dirty="0" smtClean="0"/>
              <a:t>SIAP JICA courses- at least 2 per year</a:t>
            </a:r>
          </a:p>
          <a:p>
            <a:pPr lvl="1"/>
            <a:r>
              <a:rPr lang="en-US" dirty="0" smtClean="0"/>
              <a:t>Short courses: 22</a:t>
            </a:r>
          </a:p>
          <a:p>
            <a:pPr lvl="1"/>
            <a:r>
              <a:rPr lang="en-US" dirty="0" smtClean="0"/>
              <a:t>By location</a:t>
            </a:r>
          </a:p>
          <a:p>
            <a:pPr lvl="2"/>
            <a:r>
              <a:rPr lang="en-US" dirty="0" smtClean="0"/>
              <a:t>Regional: 6</a:t>
            </a:r>
          </a:p>
          <a:p>
            <a:pPr lvl="2"/>
            <a:r>
              <a:rPr lang="en-US" dirty="0" smtClean="0"/>
              <a:t>Sub regional: 10</a:t>
            </a:r>
          </a:p>
          <a:p>
            <a:pPr lvl="2"/>
            <a:r>
              <a:rPr lang="en-US" dirty="0" smtClean="0"/>
              <a:t>In-country:6</a:t>
            </a:r>
          </a:p>
          <a:p>
            <a:pPr lvl="2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Goals, Outcomes, Strategy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4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Output for Goal 1 (contd.)</a:t>
            </a:r>
          </a:p>
          <a:p>
            <a:pPr lvl="1"/>
            <a:r>
              <a:rPr lang="en-US" dirty="0" smtClean="0"/>
              <a:t>By </a:t>
            </a:r>
            <a:r>
              <a:rPr lang="en-US" dirty="0"/>
              <a:t>modality</a:t>
            </a:r>
          </a:p>
          <a:p>
            <a:pPr lvl="2"/>
            <a:r>
              <a:rPr lang="en-US" dirty="0"/>
              <a:t>Face-to-face : 8</a:t>
            </a:r>
          </a:p>
          <a:p>
            <a:pPr lvl="2"/>
            <a:r>
              <a:rPr lang="en-US" dirty="0"/>
              <a:t>Blended learning: 8</a:t>
            </a:r>
          </a:p>
          <a:p>
            <a:pPr lvl="2"/>
            <a:r>
              <a:rPr lang="en-US" dirty="0"/>
              <a:t>E-learning: 6</a:t>
            </a:r>
          </a:p>
          <a:p>
            <a:pPr lvl="1"/>
            <a:r>
              <a:rPr lang="en-US" dirty="0"/>
              <a:t>Management seminar: 1 per year</a:t>
            </a:r>
          </a:p>
          <a:p>
            <a:pPr lvl="1"/>
            <a:r>
              <a:rPr lang="en-US" dirty="0"/>
              <a:t>Statistical Quality workshop : 1 per year</a:t>
            </a:r>
          </a:p>
          <a:p>
            <a:pPr lvl="1"/>
            <a:r>
              <a:rPr lang="en-US" dirty="0"/>
              <a:t>Evaluation framework and instrument for assessing training needs and measuring impact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Goals, Outcomes, Strategy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59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484784"/>
            <a:ext cx="8075239" cy="476537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Goal 2: Excellence in training resources</a:t>
            </a:r>
          </a:p>
          <a:p>
            <a:pPr lvl="1"/>
            <a:r>
              <a:rPr lang="en-US" dirty="0" smtClean="0"/>
              <a:t>Outcome: Strengthened capacity of NSS to provide statistical training</a:t>
            </a:r>
          </a:p>
          <a:p>
            <a:pPr lvl="1"/>
            <a:r>
              <a:rPr lang="en-US" dirty="0" smtClean="0"/>
              <a:t>Strategy</a:t>
            </a:r>
          </a:p>
          <a:p>
            <a:pPr lvl="2"/>
            <a:r>
              <a:rPr lang="en-US" dirty="0" smtClean="0"/>
              <a:t>Develop network of training institutions</a:t>
            </a:r>
          </a:p>
          <a:p>
            <a:pPr lvl="3"/>
            <a:r>
              <a:rPr lang="en-US" dirty="0" smtClean="0"/>
              <a:t>Agriculture, SEEA, Vital statistics, Civil registration, IT applications</a:t>
            </a:r>
          </a:p>
          <a:p>
            <a:pPr lvl="2"/>
            <a:r>
              <a:rPr lang="en-US" dirty="0" smtClean="0"/>
              <a:t>Training of trainers</a:t>
            </a:r>
          </a:p>
          <a:p>
            <a:pPr lvl="3"/>
            <a:r>
              <a:rPr lang="en-US" dirty="0" smtClean="0"/>
              <a:t>Certify trainers</a:t>
            </a:r>
          </a:p>
          <a:p>
            <a:pPr lvl="4"/>
            <a:r>
              <a:rPr lang="en-US" sz="2000" dirty="0" smtClean="0"/>
              <a:t>Basic statistics, administrative statistics, sampling methodology, national accounts, SEEA, agriculture stats</a:t>
            </a:r>
          </a:p>
          <a:p>
            <a:pPr lvl="3"/>
            <a:r>
              <a:rPr lang="en-US" sz="2200" dirty="0" smtClean="0"/>
              <a:t>Collaborative open on-line courses in partnership with STIs</a:t>
            </a:r>
          </a:p>
          <a:p>
            <a:pPr lvl="3"/>
            <a:r>
              <a:rPr lang="en-US" sz="2200" dirty="0" smtClean="0"/>
              <a:t>Certification of quality training material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Goals, Outcomes, Strategy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83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/>
          <a:p>
            <a:r>
              <a:rPr lang="en-US" b="1" dirty="0" smtClean="0"/>
              <a:t>Outputs for Goal 2: </a:t>
            </a:r>
          </a:p>
          <a:p>
            <a:pPr lvl="1"/>
            <a:r>
              <a:rPr lang="en-US" dirty="0" smtClean="0"/>
              <a:t>Training of trainers: 1 per year</a:t>
            </a:r>
          </a:p>
          <a:p>
            <a:pPr lvl="1"/>
            <a:r>
              <a:rPr lang="en-US" dirty="0" smtClean="0"/>
              <a:t>Sub-regional training programmes with partners: 5 per year</a:t>
            </a:r>
          </a:p>
          <a:p>
            <a:pPr lvl="1"/>
            <a:r>
              <a:rPr lang="en-US" dirty="0" smtClean="0"/>
              <a:t>Develop and share open two on-line courses per year</a:t>
            </a:r>
          </a:p>
          <a:p>
            <a:pPr lvl="1"/>
            <a:r>
              <a:rPr lang="en-US" dirty="0" smtClean="0"/>
              <a:t>Create and update database of statistics experts available for providing training</a:t>
            </a:r>
          </a:p>
          <a:p>
            <a:pPr lvl="1"/>
            <a:r>
              <a:rPr lang="en-US" dirty="0" smtClean="0"/>
              <a:t>Region-wide training needs assessment ( 2 in five years)</a:t>
            </a:r>
          </a:p>
          <a:p>
            <a:pPr lvl="1"/>
            <a:r>
              <a:rPr lang="en-US" dirty="0" smtClean="0"/>
              <a:t>Develop a system of quality certification of training material</a:t>
            </a:r>
          </a:p>
          <a:p>
            <a:pPr lvl="1"/>
            <a:r>
              <a:rPr lang="en-US" dirty="0" smtClean="0"/>
              <a:t>Maintain platform to share on line material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Goals, Outcomes, Strategy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80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Goal 3: Strengthened engagement with Stakeholders</a:t>
            </a:r>
          </a:p>
          <a:p>
            <a:pPr lvl="1"/>
            <a:r>
              <a:rPr lang="en-US" dirty="0" smtClean="0"/>
              <a:t>Outcome: Training well coordinated and enhanced by partnership and innovation</a:t>
            </a:r>
          </a:p>
          <a:p>
            <a:pPr lvl="1"/>
            <a:r>
              <a:rPr lang="en-US" dirty="0" smtClean="0"/>
              <a:t>Strategy: </a:t>
            </a:r>
          </a:p>
          <a:p>
            <a:pPr lvl="2"/>
            <a:r>
              <a:rPr lang="en-US" dirty="0" smtClean="0"/>
              <a:t>Well functioning Network of STIs</a:t>
            </a:r>
          </a:p>
          <a:p>
            <a:pPr lvl="2"/>
            <a:r>
              <a:rPr lang="en-US" dirty="0" smtClean="0"/>
              <a:t>Engage academic institutions</a:t>
            </a:r>
          </a:p>
          <a:p>
            <a:pPr lvl="2"/>
            <a:r>
              <a:rPr lang="en-US" dirty="0" smtClean="0"/>
              <a:t>Advocacy for statistics development and use of statistics for policy decisions</a:t>
            </a:r>
          </a:p>
          <a:p>
            <a:pPr lvl="2"/>
            <a:r>
              <a:rPr lang="en-US" dirty="0" smtClean="0"/>
              <a:t>Publish on training innovations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Goals, Outcomes, Strategy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Outputs for Goal 3:</a:t>
            </a:r>
          </a:p>
          <a:p>
            <a:r>
              <a:rPr lang="en-US" dirty="0" smtClean="0"/>
              <a:t>Annual workshop on forging partnership</a:t>
            </a:r>
          </a:p>
          <a:p>
            <a:r>
              <a:rPr lang="en-US" dirty="0" smtClean="0"/>
              <a:t>Manage programme of collaboration with members of Network</a:t>
            </a:r>
          </a:p>
          <a:p>
            <a:r>
              <a:rPr lang="en-US" dirty="0" smtClean="0"/>
              <a:t>Partnership with academic institutions to collaborate for research based training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5ED50-E5CE-4E73-8E8C-C4C5769F151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Goals, Outcomes, Strategy and Outputs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86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TIONLOAD">
  <a:themeElements>
    <a:clrScheme name="Benutzerdefiniert 2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6775</TotalTime>
  <Words>691</Words>
  <Application>Microsoft Office PowerPoint</Application>
  <PresentationFormat>On-screen Show (4:3)</PresentationFormat>
  <Paragraphs>163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Bebas Neue</vt:lpstr>
      <vt:lpstr>Arial</vt:lpstr>
      <vt:lpstr>Calibri</vt:lpstr>
      <vt:lpstr>Calibri Light</vt:lpstr>
      <vt:lpstr>Candara</vt:lpstr>
      <vt:lpstr>Symbol</vt:lpstr>
      <vt:lpstr>Wingdings</vt:lpstr>
      <vt:lpstr>Waveform</vt:lpstr>
      <vt:lpstr>PRESENTATIONLOAD</vt:lpstr>
      <vt:lpstr>13th Governing Council of SIAP 4-5th December,2017 Chiba, Japan</vt:lpstr>
      <vt:lpstr>Strategic Plan 2015-2019</vt:lpstr>
      <vt:lpstr>Goals, Outcomes, Strategy and Outputs</vt:lpstr>
      <vt:lpstr>Goals, Outcomes, Strategy and Outputs</vt:lpstr>
      <vt:lpstr>Goals, Outcomes, Strategy and Outputs</vt:lpstr>
      <vt:lpstr>Goals, Outcomes, Strategy and Outputs</vt:lpstr>
      <vt:lpstr>Goals, Outcomes, Strategy and Outputs</vt:lpstr>
      <vt:lpstr>Goals, Outcomes, Strategy and Outputs</vt:lpstr>
      <vt:lpstr>Goals, Outcomes, Strategy and Outputs</vt:lpstr>
      <vt:lpstr>Goals, Outcomes, Strategy and Outputs</vt:lpstr>
      <vt:lpstr>Goals, Outcomes, Strategy and Outputs</vt:lpstr>
      <vt:lpstr>Work Plan (2018 and 2019) </vt:lpstr>
      <vt:lpstr>Main area of Gap in funds</vt:lpstr>
      <vt:lpstr>Sources to meet Gap</vt:lpstr>
      <vt:lpstr>PowerPoint Presentation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on advanced Moodle e-learning platform management</dc:title>
  <dc:creator>SIAP</dc:creator>
  <cp:lastModifiedBy>Ashish Kumar</cp:lastModifiedBy>
  <cp:revision>346</cp:revision>
  <dcterms:created xsi:type="dcterms:W3CDTF">2014-03-11T21:27:28Z</dcterms:created>
  <dcterms:modified xsi:type="dcterms:W3CDTF">2017-11-28T06:42:38Z</dcterms:modified>
</cp:coreProperties>
</file>