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75" r:id="rId4"/>
  </p:sldMasterIdLst>
  <p:notesMasterIdLst>
    <p:notesMasterId r:id="rId21"/>
  </p:notesMasterIdLst>
  <p:handoutMasterIdLst>
    <p:handoutMasterId r:id="rId22"/>
  </p:handoutMasterIdLst>
  <p:sldIdLst>
    <p:sldId id="256" r:id="rId5"/>
    <p:sldId id="303" r:id="rId6"/>
    <p:sldId id="304" r:id="rId7"/>
    <p:sldId id="311" r:id="rId8"/>
    <p:sldId id="305" r:id="rId9"/>
    <p:sldId id="327" r:id="rId10"/>
    <p:sldId id="317" r:id="rId11"/>
    <p:sldId id="323" r:id="rId12"/>
    <p:sldId id="325" r:id="rId13"/>
    <p:sldId id="324" r:id="rId14"/>
    <p:sldId id="306" r:id="rId15"/>
    <p:sldId id="312" r:id="rId16"/>
    <p:sldId id="322" r:id="rId17"/>
    <p:sldId id="320" r:id="rId18"/>
    <p:sldId id="321" r:id="rId19"/>
    <p:sldId id="301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uro Jr M. Martinez" initials="AJMM" lastIdx="12" clrIdx="0">
    <p:extLst>
      <p:ext uri="{19B8F6BF-5375-455C-9EA6-DF929625EA0E}">
        <p15:presenceInfo xmlns:p15="http://schemas.microsoft.com/office/powerpoint/2012/main" userId="S::amartinezjr@adb.org::1fa792e4-991c-406f-87e6-d04e728fc5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B7"/>
    <a:srgbClr val="C8DA2B"/>
    <a:srgbClr val="E9532B"/>
    <a:srgbClr val="FDB515"/>
    <a:srgbClr val="009FD6"/>
    <a:srgbClr val="8DC63F"/>
    <a:srgbClr val="F57F29"/>
    <a:srgbClr val="FBDCD2"/>
    <a:srgbClr val="6DCFF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5"/>
    <p:restoredTop sz="82331" autoAdjust="0"/>
  </p:normalViewPr>
  <p:slideViewPr>
    <p:cSldViewPr snapToGrid="0" snapToObjects="1" showGuides="1">
      <p:cViewPr varScale="1">
        <p:scale>
          <a:sx n="94" d="100"/>
          <a:sy n="94" d="100"/>
        </p:scale>
        <p:origin x="2274" y="78"/>
      </p:cViewPr>
      <p:guideLst>
        <p:guide orient="horz" pos="2160"/>
        <p:guide pos="285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1" d="100"/>
          <a:sy n="61" d="100"/>
        </p:scale>
        <p:origin x="236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6.xml"/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 Sebastian-Samaniego" userId="db0ff78a-af76-4269-8352-906039a88bae" providerId="ADAL" clId="{20ED128C-5FBC-4457-9BFC-E076FBDBE6F7}"/>
    <pc:docChg chg="modSld">
      <pc:chgData name="Iva Sebastian-Samaniego" userId="db0ff78a-af76-4269-8352-906039a88bae" providerId="ADAL" clId="{20ED128C-5FBC-4457-9BFC-E076FBDBE6F7}" dt="2019-12-10T09:41:53.807" v="5" actId="6549"/>
      <pc:docMkLst>
        <pc:docMk/>
      </pc:docMkLst>
      <pc:sldChg chg="modNotesTx">
        <pc:chgData name="Iva Sebastian-Samaniego" userId="db0ff78a-af76-4269-8352-906039a88bae" providerId="ADAL" clId="{20ED128C-5FBC-4457-9BFC-E076FBDBE6F7}" dt="2019-12-10T09:41:26.651" v="0" actId="6549"/>
        <pc:sldMkLst>
          <pc:docMk/>
          <pc:sldMk cId="569706006" sldId="304"/>
        </pc:sldMkLst>
      </pc:sldChg>
      <pc:sldChg chg="modNotesTx">
        <pc:chgData name="Iva Sebastian-Samaniego" userId="db0ff78a-af76-4269-8352-906039a88bae" providerId="ADAL" clId="{20ED128C-5FBC-4457-9BFC-E076FBDBE6F7}" dt="2019-12-10T09:41:32.190" v="1" actId="6549"/>
        <pc:sldMkLst>
          <pc:docMk/>
          <pc:sldMk cId="184861259" sldId="305"/>
        </pc:sldMkLst>
      </pc:sldChg>
      <pc:sldChg chg="modNotesTx">
        <pc:chgData name="Iva Sebastian-Samaniego" userId="db0ff78a-af76-4269-8352-906039a88bae" providerId="ADAL" clId="{20ED128C-5FBC-4457-9BFC-E076FBDBE6F7}" dt="2019-12-10T09:41:38.651" v="2" actId="6549"/>
        <pc:sldMkLst>
          <pc:docMk/>
          <pc:sldMk cId="1652145855" sldId="317"/>
        </pc:sldMkLst>
      </pc:sldChg>
      <pc:sldChg chg="modNotesTx">
        <pc:chgData name="Iva Sebastian-Samaniego" userId="db0ff78a-af76-4269-8352-906039a88bae" providerId="ADAL" clId="{20ED128C-5FBC-4457-9BFC-E076FBDBE6F7}" dt="2019-12-10T09:41:53.807" v="5" actId="6549"/>
        <pc:sldMkLst>
          <pc:docMk/>
          <pc:sldMk cId="3665649604" sldId="320"/>
        </pc:sldMkLst>
      </pc:sldChg>
      <pc:sldChg chg="modNotesTx">
        <pc:chgData name="Iva Sebastian-Samaniego" userId="db0ff78a-af76-4269-8352-906039a88bae" providerId="ADAL" clId="{20ED128C-5FBC-4457-9BFC-E076FBDBE6F7}" dt="2019-12-10T09:41:50.552" v="4" actId="6549"/>
        <pc:sldMkLst>
          <pc:docMk/>
          <pc:sldMk cId="3796049200" sldId="322"/>
        </pc:sldMkLst>
      </pc:sldChg>
      <pc:sldChg chg="modNotesTx">
        <pc:chgData name="Iva Sebastian-Samaniego" userId="db0ff78a-af76-4269-8352-906039a88bae" providerId="ADAL" clId="{20ED128C-5FBC-4457-9BFC-E076FBDBE6F7}" dt="2019-12-10T09:41:43.191" v="3" actId="6549"/>
        <pc:sldMkLst>
          <pc:docMk/>
          <pc:sldMk cId="210569523" sldId="32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2E77F2-6575-44D2-B2ED-CB6CFDC2A1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69EB2-96B2-475C-BBE5-C9DC637981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EEBBF7-5CE4-486E-A8B9-638560AE5660}" type="datetimeFigureOut">
              <a:rPr lang="en-PH" smtClean="0"/>
              <a:t>10/12/2019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839D9C-F350-4E9C-8B5B-4B435EDD36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E6F05-A519-499C-94F9-96FEF7FB5B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2ADB7D-DAB7-4C56-9F79-AB8C4588757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3291007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3B2CE4-751F-0643-B4A7-F864325DF021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49113F-0DCE-7D40-9684-257778C51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0749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4A903-D270-4BF2-87B0-A14A9433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0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57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89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60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5146-A459-422C-B537-6C065C34C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86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0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64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69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11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36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92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57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9113F-0DCE-7D40-9684-257778C515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6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AA694-9CF2-448C-9DD7-5B2ADFB6B7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5125" y="1159776"/>
            <a:ext cx="8778875" cy="511853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AE50819-6FE0-9D4E-A69A-F2D953A78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335" y="5169"/>
            <a:ext cx="7853641" cy="836441"/>
          </a:xfrm>
          <a:prstGeom prst="rect">
            <a:avLst/>
          </a:prstGeom>
          <a:noFill/>
        </p:spPr>
        <p:txBody>
          <a:bodyPr vert="horz" lIns="228600" tIns="45720" rIns="91440" bIns="45720" rtlCol="0" anchor="b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5981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C6CEF-3F30-5644-AEEC-4228C0B9218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D1E3B1-34DA-4075-94FC-84EA420112F9}"/>
              </a:ext>
            </a:extLst>
          </p:cNvPr>
          <p:cNvSpPr/>
          <p:nvPr userDrawn="1"/>
        </p:nvSpPr>
        <p:spPr>
          <a:xfrm>
            <a:off x="7930342" y="5802284"/>
            <a:ext cx="1122218" cy="91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01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C6CEF-3F30-5644-AEEC-4228C0B9218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C3A2EB-846E-417D-8E5F-754CF68D857C}"/>
              </a:ext>
            </a:extLst>
          </p:cNvPr>
          <p:cNvSpPr/>
          <p:nvPr userDrawn="1"/>
        </p:nvSpPr>
        <p:spPr>
          <a:xfrm>
            <a:off x="7930342" y="5802284"/>
            <a:ext cx="1122218" cy="91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44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464" y="65438"/>
            <a:ext cx="7088886" cy="7710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C6CEF-3F30-5644-AEEC-4228C0B921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8C6467-657E-427C-BB4B-524F5028A517}"/>
              </a:ext>
            </a:extLst>
          </p:cNvPr>
          <p:cNvSpPr/>
          <p:nvPr userDrawn="1"/>
        </p:nvSpPr>
        <p:spPr>
          <a:xfrm>
            <a:off x="7930342" y="5802284"/>
            <a:ext cx="1122218" cy="91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7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C6CEF-3F30-5644-AEEC-4228C0B921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F4AAE8-92DB-4357-ABF0-7464ECCF7BB4}"/>
              </a:ext>
            </a:extLst>
          </p:cNvPr>
          <p:cNvSpPr/>
          <p:nvPr userDrawn="1"/>
        </p:nvSpPr>
        <p:spPr>
          <a:xfrm>
            <a:off x="7930342" y="5802284"/>
            <a:ext cx="1122218" cy="91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5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AA694-9CF2-448C-9DD7-5B2ADFB6B7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1014413"/>
            <a:ext cx="4343463" cy="5661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016A314-FD99-4353-820B-236C95EC4D9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54232" y="1014412"/>
            <a:ext cx="4343463" cy="5661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F6F1F82-4893-3C4B-A120-B0797AAE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335" y="5169"/>
            <a:ext cx="7853641" cy="836441"/>
          </a:xfrm>
          <a:prstGeom prst="rect">
            <a:avLst/>
          </a:prstGeom>
          <a:noFill/>
        </p:spPr>
        <p:txBody>
          <a:bodyPr vert="horz" lIns="22860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17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05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44723" y="633961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6714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0C6CEF-3F30-5644-AEEC-4228C0B9218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FD99D1-16E6-4450-8C9A-EDDB80FB82AA}"/>
              </a:ext>
            </a:extLst>
          </p:cNvPr>
          <p:cNvSpPr/>
          <p:nvPr userDrawn="1"/>
        </p:nvSpPr>
        <p:spPr>
          <a:xfrm>
            <a:off x="7930342" y="5802284"/>
            <a:ext cx="1122218" cy="91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6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C6CEF-3F30-5644-AEEC-4228C0B9218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EC6C488-40AB-4143-AEF4-8973E4B89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335" y="5169"/>
            <a:ext cx="7853641" cy="836441"/>
          </a:xfrm>
          <a:prstGeom prst="rect">
            <a:avLst/>
          </a:prstGeom>
          <a:noFill/>
        </p:spPr>
        <p:txBody>
          <a:bodyPr vert="horz" lIns="22860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51531A-E3FD-4E32-A783-C75FC649A43C}"/>
              </a:ext>
            </a:extLst>
          </p:cNvPr>
          <p:cNvSpPr/>
          <p:nvPr userDrawn="1"/>
        </p:nvSpPr>
        <p:spPr>
          <a:xfrm>
            <a:off x="7930342" y="5802284"/>
            <a:ext cx="1122218" cy="91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8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C6CEF-3F30-5644-AEEC-4228C0B921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570192-6350-4477-8B7A-3B897D2E50C9}"/>
              </a:ext>
            </a:extLst>
          </p:cNvPr>
          <p:cNvSpPr/>
          <p:nvPr userDrawn="1"/>
        </p:nvSpPr>
        <p:spPr>
          <a:xfrm>
            <a:off x="7930342" y="5802284"/>
            <a:ext cx="1122218" cy="91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6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erge 5">
            <a:extLst>
              <a:ext uri="{FF2B5EF4-FFF2-40B4-BE49-F238E27FC236}">
                <a16:creationId xmlns:a16="http://schemas.microsoft.com/office/drawing/2014/main" id="{50809C12-B54F-40B7-9E49-04CDE88DC76E}"/>
              </a:ext>
            </a:extLst>
          </p:cNvPr>
          <p:cNvSpPr/>
          <p:nvPr userDrawn="1"/>
        </p:nvSpPr>
        <p:spPr>
          <a:xfrm rot="5400000">
            <a:off x="1399349" y="443484"/>
            <a:ext cx="365125" cy="365125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912" y="-9144"/>
            <a:ext cx="7562088" cy="905256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C6CEF-3F30-5644-AEEC-4228C0B921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F6FDC-52D9-458C-A2D4-E0D10FA47F96}"/>
              </a:ext>
            </a:extLst>
          </p:cNvPr>
          <p:cNvSpPr/>
          <p:nvPr userDrawn="1"/>
        </p:nvSpPr>
        <p:spPr>
          <a:xfrm>
            <a:off x="7930342" y="5802284"/>
            <a:ext cx="1122218" cy="91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2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0C6CEF-3F30-5644-AEEC-4228C0B9218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B2A307-708C-4F99-898C-743AB19529C1}"/>
              </a:ext>
            </a:extLst>
          </p:cNvPr>
          <p:cNvSpPr/>
          <p:nvPr userDrawn="1"/>
        </p:nvSpPr>
        <p:spPr>
          <a:xfrm>
            <a:off x="7930342" y="5802284"/>
            <a:ext cx="1122218" cy="91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2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18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60" y="960120"/>
            <a:ext cx="8779216" cy="5669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8335" y="5169"/>
            <a:ext cx="7853641" cy="836441"/>
          </a:xfrm>
          <a:prstGeom prst="rect">
            <a:avLst/>
          </a:prstGeom>
          <a:noFill/>
        </p:spPr>
        <p:txBody>
          <a:bodyPr vert="horz" lIns="22860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F84F924-DD89-42E7-BFB1-AFEFEB99CD9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813" y="78453"/>
            <a:ext cx="880208" cy="836441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0FA8AC0-7DEA-425D-ADE3-262E83B6A7A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248073" y="5944861"/>
            <a:ext cx="666895" cy="6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2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BCA4488-F779-4E6E-9E24-B3E6931BE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0222" r="55633" b="17018"/>
          <a:stretch/>
        </p:blipFill>
        <p:spPr>
          <a:xfrm>
            <a:off x="4962175" y="0"/>
            <a:ext cx="4181825" cy="685800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A3964706-0C58-4567-BF66-CA88E3189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17" y="462037"/>
            <a:ext cx="759788" cy="759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D3D425-7647-4F0F-8ECD-51A644A10CB5}"/>
              </a:ext>
            </a:extLst>
          </p:cNvPr>
          <p:cNvSpPr txBox="1"/>
          <p:nvPr/>
        </p:nvSpPr>
        <p:spPr>
          <a:xfrm>
            <a:off x="215433" y="1997931"/>
            <a:ext cx="491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Session 1: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Inequality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B9E4C-A308-49C4-9F30-E58638DF1591}"/>
              </a:ext>
            </a:extLst>
          </p:cNvPr>
          <p:cNvSpPr txBox="1"/>
          <p:nvPr/>
        </p:nvSpPr>
        <p:spPr>
          <a:xfrm>
            <a:off x="29565" y="4418818"/>
            <a:ext cx="52822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Rana Hasan and Art Martinez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Economic Research and Regional Cooperation Department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Asian Development Bank </a:t>
            </a:r>
          </a:p>
          <a:p>
            <a:pPr algn="ctr"/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EA57E7E-B868-4FEA-A1FC-19AA54105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07"/>
    </mc:Choice>
    <mc:Fallback xmlns="">
      <p:transition spd="slow" advTm="3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F3C9F8-2AE6-4EC0-BD34-7740D78E20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5" t="13299" r="1021" b="20872"/>
          <a:stretch/>
        </p:blipFill>
        <p:spPr>
          <a:xfrm>
            <a:off x="270586" y="2371510"/>
            <a:ext cx="8602825" cy="28458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E1980B-3128-4BCE-886E-3F2E0CBAD94F}"/>
              </a:ext>
            </a:extLst>
          </p:cNvPr>
          <p:cNvSpPr/>
          <p:nvPr/>
        </p:nvSpPr>
        <p:spPr>
          <a:xfrm>
            <a:off x="733529" y="2059735"/>
            <a:ext cx="78377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Top 10 Annual Salaries from Labor Force Surveys versus Average Salaries from Corporate Sources (in US$)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5BF0B5-938B-4F7E-9C9D-E78F3F13CEE6}"/>
              </a:ext>
            </a:extLst>
          </p:cNvPr>
          <p:cNvSpPr/>
          <p:nvPr/>
        </p:nvSpPr>
        <p:spPr>
          <a:xfrm>
            <a:off x="324798" y="5197647"/>
            <a:ext cx="7311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Source: Table 3.7. Asian Development Bank. 2007.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Key Indicators for Asia and the Pacific 2007 Special Chapter: Inequality in Asia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A7D019-DE42-4CFE-A562-D8B57F0803A9}"/>
              </a:ext>
            </a:extLst>
          </p:cNvPr>
          <p:cNvSpPr txBox="1"/>
          <p:nvPr/>
        </p:nvSpPr>
        <p:spPr>
          <a:xfrm>
            <a:off x="499022" y="30722"/>
            <a:ext cx="83067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Inequality of wages and job earnings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C173E-8893-423C-9125-8E921941EB16}"/>
              </a:ext>
            </a:extLst>
          </p:cNvPr>
          <p:cNvSpPr txBox="1"/>
          <p:nvPr/>
        </p:nvSpPr>
        <p:spPr>
          <a:xfrm>
            <a:off x="556053" y="826629"/>
            <a:ext cx="8249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Data 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How reliable are wage and earnings data reported in labor force surveys?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9A807C-B0BD-4B57-8507-0C9906D9B339}"/>
              </a:ext>
            </a:extLst>
          </p:cNvPr>
          <p:cNvSpPr/>
          <p:nvPr/>
        </p:nvSpPr>
        <p:spPr>
          <a:xfrm>
            <a:off x="1246909" y="2695699"/>
            <a:ext cx="950025" cy="20663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B247E1-78AB-4383-A9DE-320B2AB06A9E}"/>
              </a:ext>
            </a:extLst>
          </p:cNvPr>
          <p:cNvSpPr/>
          <p:nvPr/>
        </p:nvSpPr>
        <p:spPr>
          <a:xfrm>
            <a:off x="3730876" y="2695699"/>
            <a:ext cx="950025" cy="20663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373E2B9-6890-443A-A031-E21FD4976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1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82"/>
    </mc:Choice>
    <mc:Fallback xmlns="">
      <p:transition spd="slow" advTm="71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5D3F9D-BA87-4B5F-B687-ED1BC98A2F26}"/>
              </a:ext>
            </a:extLst>
          </p:cNvPr>
          <p:cNvSpPr txBox="1"/>
          <p:nvPr/>
        </p:nvSpPr>
        <p:spPr>
          <a:xfrm>
            <a:off x="699671" y="155237"/>
            <a:ext cx="814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 Seminar of SIAP – The Future of Economic Statistics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5C000-6A65-4A6E-8D1C-C5F719A4E79F}"/>
              </a:ext>
            </a:extLst>
          </p:cNvPr>
          <p:cNvSpPr txBox="1"/>
          <p:nvPr/>
        </p:nvSpPr>
        <p:spPr>
          <a:xfrm>
            <a:off x="306802" y="99903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Inequality of income before and after taxes and transfers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C13877-70B3-4367-BCAC-CD2CFFEB4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292398"/>
              </p:ext>
            </p:extLst>
          </p:nvPr>
        </p:nvGraphicFramePr>
        <p:xfrm>
          <a:off x="1449890" y="1863371"/>
          <a:ext cx="5880100" cy="227134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369681637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7800182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74686705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640227617"/>
                    </a:ext>
                  </a:extLst>
                </a:gridCol>
              </a:tblGrid>
              <a:tr h="615643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Pre-tax and pre-transfer Gini (mean)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Post-tax and post-transfer Gini (mean)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Difference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964941"/>
                  </a:ext>
                </a:extLst>
              </a:tr>
              <a:tr h="233198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Developing Asia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-6.3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94227280"/>
                  </a:ext>
                </a:extLst>
              </a:tr>
              <a:tr h="233198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Japan, Australia, and New Zealand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45.7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32.6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-28.6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53566277"/>
                  </a:ext>
                </a:extLst>
              </a:tr>
              <a:tr h="233198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Latin America, and Caribbean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-7.7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32823513"/>
                  </a:ext>
                </a:extLst>
              </a:tr>
              <a:tr h="233198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Sub-Saharan Africa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7214733"/>
                  </a:ext>
                </a:extLst>
              </a:tr>
              <a:tr h="233198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Union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-36.0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53081447"/>
                  </a:ext>
                </a:extLst>
              </a:tr>
              <a:tr h="244858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America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48.6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-29.1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73291853"/>
                  </a:ext>
                </a:extLst>
              </a:tr>
              <a:tr h="244858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OECD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-34.1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87197917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442D05A3-FB99-4DC7-98C0-526079EED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393" y="4087511"/>
            <a:ext cx="60837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ja-JP" sz="900">
                <a:ea typeface="DengXian" panose="02010600030101010101" pitchFamily="2" charset="-122"/>
                <a:cs typeface="Arial" panose="020B0604020202020204" pitchFamily="34" charset="0"/>
              </a:rPr>
              <a:t>OECD=</a:t>
            </a:r>
            <a:r>
              <a:rPr lang="en-US" altLang="ja-JP" sz="900" err="1">
                <a:ea typeface="DengXian" panose="02010600030101010101" pitchFamily="2" charset="-122"/>
                <a:cs typeface="Arial" panose="020B0604020202020204" pitchFamily="34" charset="0"/>
              </a:rPr>
              <a:t>Organisation</a:t>
            </a:r>
            <a:r>
              <a:rPr lang="en-US" altLang="ja-JP" sz="900">
                <a:ea typeface="DengXian" panose="02010600030101010101" pitchFamily="2" charset="-122"/>
                <a:cs typeface="Arial" panose="020B0604020202020204" pitchFamily="34" charset="0"/>
              </a:rPr>
              <a:t> for Economic Co-operation and Development </a:t>
            </a:r>
            <a:endParaRPr lang="en-US" altLang="ja-JP" sz="900">
              <a:cs typeface="Arial" panose="020B0604020202020204" pitchFamily="34" charset="0"/>
            </a:endParaRPr>
          </a:p>
          <a:p>
            <a:r>
              <a:rPr lang="en-US" altLang="ja-JP" sz="900">
                <a:ea typeface="DengXian" panose="02010600030101010101" pitchFamily="2" charset="-122"/>
                <a:cs typeface="Arial" panose="020B0604020202020204" pitchFamily="34" charset="0"/>
              </a:rPr>
              <a:t>Note: Mean refers to the simple average of Gini coefficients of the countries in the region.</a:t>
            </a:r>
            <a:endParaRPr lang="en-US" altLang="ja-JP" sz="900">
              <a:cs typeface="Arial" panose="020B0604020202020204" pitchFamily="34" charset="0"/>
            </a:endParaRPr>
          </a:p>
          <a:p>
            <a:r>
              <a:rPr lang="en-US" altLang="ja-JP" sz="900">
                <a:ea typeface="DengXian" panose="02010600030101010101" pitchFamily="2" charset="-122"/>
                <a:cs typeface="Arial" panose="020B0604020202020204" pitchFamily="34" charset="0"/>
              </a:rPr>
              <a:t>Source:  </a:t>
            </a:r>
            <a:r>
              <a:rPr lang="en-US" altLang="ja-JP" sz="900" err="1">
                <a:ea typeface="DengXian" panose="02010600030101010101" pitchFamily="2" charset="-122"/>
                <a:cs typeface="Arial" panose="020B0604020202020204" pitchFamily="34" charset="0"/>
              </a:rPr>
              <a:t>Solt</a:t>
            </a:r>
            <a:r>
              <a:rPr lang="en-US" altLang="ja-JP" sz="900">
                <a:ea typeface="DengXian" panose="02010600030101010101" pitchFamily="2" charset="-122"/>
                <a:cs typeface="Arial" panose="020B0604020202020204" pitchFamily="34" charset="0"/>
              </a:rPr>
              <a:t>, F. 2019. </a:t>
            </a:r>
            <a:r>
              <a:rPr lang="en-US" altLang="ja-JP" sz="900" i="1">
                <a:ea typeface="DengXian" panose="02010600030101010101" pitchFamily="2" charset="-122"/>
                <a:cs typeface="Arial" panose="020B0604020202020204" pitchFamily="34" charset="0"/>
              </a:rPr>
              <a:t>Measuring Income Inequality Across Countries and Over Time:</a:t>
            </a:r>
            <a:r>
              <a:rPr lang="en-US" altLang="ja-JP" sz="900"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ja-JP" sz="900" i="1">
                <a:ea typeface="DengXian" panose="02010600030101010101" pitchFamily="2" charset="-122"/>
                <a:cs typeface="Arial" panose="020B0604020202020204" pitchFamily="34" charset="0"/>
              </a:rPr>
              <a:t>The Standard World Income </a:t>
            </a:r>
            <a:br>
              <a:rPr lang="en-US" altLang="ja-JP" sz="900" i="1"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altLang="ja-JP" sz="900" i="1">
                <a:ea typeface="DengXian" panose="02010600030101010101" pitchFamily="2" charset="-122"/>
                <a:cs typeface="Arial" panose="020B0604020202020204" pitchFamily="34" charset="0"/>
              </a:rPr>
              <a:t>Inequality Database</a:t>
            </a:r>
            <a:r>
              <a:rPr lang="en-US" altLang="ja-JP" sz="900"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ja-JP" sz="900" i="1">
                <a:ea typeface="DengXian" panose="02010600030101010101" pitchFamily="2" charset="-122"/>
                <a:cs typeface="Arial" panose="020B0604020202020204" pitchFamily="34" charset="0"/>
              </a:rPr>
              <a:t>version 8</a:t>
            </a:r>
            <a:r>
              <a:rPr lang="en-US" altLang="ja-JP" sz="900">
                <a:ea typeface="DengXian" panose="02010600030101010101" pitchFamily="2" charset="-122"/>
                <a:cs typeface="Arial" panose="020B0604020202020204" pitchFamily="34" charset="0"/>
              </a:rPr>
              <a:t>. </a:t>
            </a:r>
            <a:endParaRPr lang="en-US" altLang="ja-JP" sz="90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897A1C-C827-41E1-BC32-69DC2708AB60}"/>
              </a:ext>
            </a:extLst>
          </p:cNvPr>
          <p:cNvSpPr txBox="1"/>
          <p:nvPr/>
        </p:nvSpPr>
        <p:spPr>
          <a:xfrm>
            <a:off x="306802" y="4669005"/>
            <a:ext cx="80786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Data 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Do we have high quality tax data from administrative registers?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What type of data harmonization do we need to do to facilitate ‘comparability’ and ‘aggregation’ for purpose of compiling official statistics?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How can developing countries improve their administrative data collection systems?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Can we access these admin data without compromising data privacy?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AE9606-C92D-4C8E-A619-6664CEFAB846}"/>
              </a:ext>
            </a:extLst>
          </p:cNvPr>
          <p:cNvSpPr txBox="1"/>
          <p:nvPr/>
        </p:nvSpPr>
        <p:spPr>
          <a:xfrm>
            <a:off x="2872869" y="1584915"/>
            <a:ext cx="3379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Asia’s Income Inequality in the Global Context, 2015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F2715C-0DA8-4601-B65A-E720843A8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4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41"/>
    </mc:Choice>
    <mc:Fallback xmlns="">
      <p:transition spd="slow" advTm="11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5D3F9D-BA87-4B5F-B687-ED1BC98A2F26}"/>
              </a:ext>
            </a:extLst>
          </p:cNvPr>
          <p:cNvSpPr txBox="1"/>
          <p:nvPr/>
        </p:nvSpPr>
        <p:spPr>
          <a:xfrm>
            <a:off x="699671" y="155237"/>
            <a:ext cx="814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 Seminar of SIAP – The Future of Economic Statistics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5C000-6A65-4A6E-8D1C-C5F719A4E79F}"/>
              </a:ext>
            </a:extLst>
          </p:cNvPr>
          <p:cNvSpPr txBox="1"/>
          <p:nvPr/>
        </p:nvSpPr>
        <p:spPr>
          <a:xfrm>
            <a:off x="130630" y="684710"/>
            <a:ext cx="901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Comparison of LFS Data Collection Instruments of Select Countries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15B9EB-DB53-428B-ACB8-101626C3D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110191"/>
              </p:ext>
            </p:extLst>
          </p:nvPr>
        </p:nvGraphicFramePr>
        <p:xfrm>
          <a:off x="331199" y="1201677"/>
          <a:ext cx="8612231" cy="54959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4495">
                  <a:extLst>
                    <a:ext uri="{9D8B030D-6E8A-4147-A177-3AD203B41FA5}">
                      <a16:colId xmlns:a16="http://schemas.microsoft.com/office/drawing/2014/main" val="1131174623"/>
                    </a:ext>
                  </a:extLst>
                </a:gridCol>
                <a:gridCol w="1067956">
                  <a:extLst>
                    <a:ext uri="{9D8B030D-6E8A-4147-A177-3AD203B41FA5}">
                      <a16:colId xmlns:a16="http://schemas.microsoft.com/office/drawing/2014/main" val="314921598"/>
                    </a:ext>
                  </a:extLst>
                </a:gridCol>
                <a:gridCol w="1067956">
                  <a:extLst>
                    <a:ext uri="{9D8B030D-6E8A-4147-A177-3AD203B41FA5}">
                      <a16:colId xmlns:a16="http://schemas.microsoft.com/office/drawing/2014/main" val="2148523775"/>
                    </a:ext>
                  </a:extLst>
                </a:gridCol>
                <a:gridCol w="1067956">
                  <a:extLst>
                    <a:ext uri="{9D8B030D-6E8A-4147-A177-3AD203B41FA5}">
                      <a16:colId xmlns:a16="http://schemas.microsoft.com/office/drawing/2014/main" val="3349480294"/>
                    </a:ext>
                  </a:extLst>
                </a:gridCol>
                <a:gridCol w="1067956">
                  <a:extLst>
                    <a:ext uri="{9D8B030D-6E8A-4147-A177-3AD203B41FA5}">
                      <a16:colId xmlns:a16="http://schemas.microsoft.com/office/drawing/2014/main" val="1436188120"/>
                    </a:ext>
                  </a:extLst>
                </a:gridCol>
                <a:gridCol w="1067956">
                  <a:extLst>
                    <a:ext uri="{9D8B030D-6E8A-4147-A177-3AD203B41FA5}">
                      <a16:colId xmlns:a16="http://schemas.microsoft.com/office/drawing/2014/main" val="758932401"/>
                    </a:ext>
                  </a:extLst>
                </a:gridCol>
                <a:gridCol w="1067956">
                  <a:extLst>
                    <a:ext uri="{9D8B030D-6E8A-4147-A177-3AD203B41FA5}">
                      <a16:colId xmlns:a16="http://schemas.microsoft.com/office/drawing/2014/main" val="4209818972"/>
                    </a:ext>
                  </a:extLst>
                </a:gridCol>
              </a:tblGrid>
              <a:tr h="1102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of Information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Indonesia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5898924"/>
                  </a:ext>
                </a:extLst>
              </a:tr>
              <a:tr h="115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 NSS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 NSS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PLFS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LFS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LFS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0198728"/>
                  </a:ext>
                </a:extLst>
              </a:tr>
              <a:tr h="1102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employment status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4013597"/>
                  </a:ext>
                </a:extLst>
              </a:tr>
              <a:tr h="1102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   industry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0035056"/>
                  </a:ext>
                </a:extLst>
              </a:tr>
              <a:tr h="1102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  occupation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045322"/>
                  </a:ext>
                </a:extLst>
              </a:tr>
              <a:tr h="7960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  wages and earnings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(wage and salary earnings for wage workers)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(wage and salary earnings for wage workers)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(wage earnings and gross earning from self employment activitiy)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(income for own-account workers and casual workers; salary and allowance for employees)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(basic pay for or private households; working for private establishment; working for gov't/gov't corporation; and working with pay in own family operated farm or business)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46762169"/>
                  </a:ext>
                </a:extLst>
              </a:tr>
              <a:tr h="1102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protection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8715417"/>
                  </a:ext>
                </a:extLst>
              </a:tr>
              <a:tr h="220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 employer's contribution to social pension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wage workers from select industries)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wage workers from select industries)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wage workers from select industries)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employees)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2248594"/>
                  </a:ext>
                </a:extLst>
              </a:tr>
              <a:tr h="220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 paid leave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wage workers from select industries)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wage workers from select industries)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wage workers from select industries)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employees)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874753"/>
                  </a:ext>
                </a:extLst>
              </a:tr>
              <a:tr h="3307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 employment contract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wage workers from select industries)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wage workers from select industries)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wage workers from select industries)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employees and casual workers)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0143039"/>
                  </a:ext>
                </a:extLst>
              </a:tr>
              <a:tr h="6791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 others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</a:p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(method of payment)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</a:p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(method of payment)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(insurance for employees and casual workers; transporation and food wages, and over time pay for employees)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1893139"/>
                  </a:ext>
                </a:extLst>
              </a:tr>
              <a:tr h="1102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enterprise characteristics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2431138"/>
                  </a:ext>
                </a:extLst>
              </a:tr>
              <a:tr h="3307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 firm size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</a:p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select industries)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</a:p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select industries)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select industries)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employer assisted by permanent workers)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0107499"/>
                  </a:ext>
                </a:extLst>
              </a:tr>
              <a:tr h="1102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 registration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2019881"/>
                  </a:ext>
                </a:extLst>
              </a:tr>
              <a:tr h="3307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 bookkeeping practice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own-account worker and employers)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7271956"/>
                  </a:ext>
                </a:extLst>
              </a:tr>
              <a:tr h="4410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 others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(location of workplace and enterprise type for select industries)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(location of workplace and enterprise type for select industries for select industries)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(location of workplace and enterprise type for select industries)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(type of institution and location of workplace)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6729087"/>
                  </a:ext>
                </a:extLst>
              </a:tr>
              <a:tr h="1102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occupational mobility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5705630"/>
                  </a:ext>
                </a:extLst>
              </a:tr>
              <a:tr h="5452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 whether changed job in the past X period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(particulars of last employment, including reasons for break in employment)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(duration of present spell of unemployment)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b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(whether person quit job within the last one year)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0391775"/>
                  </a:ext>
                </a:extLst>
              </a:tr>
              <a:tr h="1102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 previous industry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7580832"/>
                  </a:ext>
                </a:extLst>
              </a:tr>
              <a:tr h="1102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 previous occupation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1776516"/>
                  </a:ext>
                </a:extLst>
              </a:tr>
              <a:tr h="1157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 previous wages and earnings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9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0609933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5817D8D5-5680-4ECC-B07E-73A2447770CB}"/>
              </a:ext>
            </a:extLst>
          </p:cNvPr>
          <p:cNvSpPr/>
          <p:nvPr/>
        </p:nvSpPr>
        <p:spPr>
          <a:xfrm>
            <a:off x="0" y="4286992"/>
            <a:ext cx="1900052" cy="451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3C100A-BA4E-4DB4-A51D-13BC9128AE4A}"/>
              </a:ext>
            </a:extLst>
          </p:cNvPr>
          <p:cNvSpPr/>
          <p:nvPr/>
        </p:nvSpPr>
        <p:spPr>
          <a:xfrm>
            <a:off x="331198" y="5784437"/>
            <a:ext cx="2162619" cy="451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F3C537-421A-4D81-B14F-F36C9F508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3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29"/>
    </mc:Choice>
    <mc:Fallback xmlns="">
      <p:transition spd="slow" advTm="155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5D3F9D-BA87-4B5F-B687-ED1BC98A2F26}"/>
              </a:ext>
            </a:extLst>
          </p:cNvPr>
          <p:cNvSpPr txBox="1"/>
          <p:nvPr/>
        </p:nvSpPr>
        <p:spPr>
          <a:xfrm>
            <a:off x="699671" y="155237"/>
            <a:ext cx="814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 Seminar of SIAP – The Future of Economic Statistics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EAB55-E5EF-4EDF-8B09-96EC3BDFC25C}"/>
              </a:ext>
            </a:extLst>
          </p:cNvPr>
          <p:cNvSpPr txBox="1"/>
          <p:nvPr/>
        </p:nvSpPr>
        <p:spPr>
          <a:xfrm>
            <a:off x="2888785" y="638669"/>
            <a:ext cx="3543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Other Considerations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80BA8-FE23-4D3F-90D7-ED86A6346B86}"/>
              </a:ext>
            </a:extLst>
          </p:cNvPr>
          <p:cNvSpPr txBox="1"/>
          <p:nvPr/>
        </p:nvSpPr>
        <p:spPr>
          <a:xfrm>
            <a:off x="337045" y="1194976"/>
            <a:ext cx="8469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can data producers make data easily accessible to those who need it?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0B877-ECEE-4A41-9FD2-B2028D727B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08" t="8062" r="68889" b="46361"/>
          <a:stretch/>
        </p:blipFill>
        <p:spPr>
          <a:xfrm>
            <a:off x="337045" y="2217749"/>
            <a:ext cx="4234955" cy="4344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82594F-8884-4748-B960-FF5F652B87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95" t="6180" r="65568" b="55952"/>
          <a:stretch/>
        </p:blipFill>
        <p:spPr>
          <a:xfrm>
            <a:off x="4867651" y="1730226"/>
            <a:ext cx="4074460" cy="2582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316561-4B3F-42C7-B728-C69B170C3C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95" t="5753" r="67273" b="45541"/>
          <a:stretch/>
        </p:blipFill>
        <p:spPr>
          <a:xfrm>
            <a:off x="4867651" y="4520260"/>
            <a:ext cx="4074460" cy="218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B655BF4-ECC6-4136-8E8C-11251EA50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19"/>
    </mc:Choice>
    <mc:Fallback xmlns="">
      <p:transition spd="slow" advTm="64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5D3F9D-BA87-4B5F-B687-ED1BC98A2F26}"/>
              </a:ext>
            </a:extLst>
          </p:cNvPr>
          <p:cNvSpPr txBox="1"/>
          <p:nvPr/>
        </p:nvSpPr>
        <p:spPr>
          <a:xfrm>
            <a:off x="699671" y="155237"/>
            <a:ext cx="814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 Seminar of SIAP – The Future of Economic Statistics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EAB55-E5EF-4EDF-8B09-96EC3BDFC25C}"/>
              </a:ext>
            </a:extLst>
          </p:cNvPr>
          <p:cNvSpPr txBox="1"/>
          <p:nvPr/>
        </p:nvSpPr>
        <p:spPr>
          <a:xfrm>
            <a:off x="2888785" y="638669"/>
            <a:ext cx="3543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Other Considerations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80BA8-FE23-4D3F-90D7-ED86A6346B86}"/>
              </a:ext>
            </a:extLst>
          </p:cNvPr>
          <p:cNvSpPr txBox="1"/>
          <p:nvPr/>
        </p:nvSpPr>
        <p:spPr>
          <a:xfrm>
            <a:off x="337045" y="1194976"/>
            <a:ext cx="8806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can we share granular / microlevel data to facilitate a richer analysis of socioeconomic inequality without compromising data privacy?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E145EC-E1E8-4F26-B601-3C452110A3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29" t="5618" r="66888" b="49691"/>
          <a:stretch/>
        </p:blipFill>
        <p:spPr>
          <a:xfrm>
            <a:off x="924791" y="2405296"/>
            <a:ext cx="7128164" cy="4119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E477E6-9180-42D0-A53C-E3943BEC0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4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73"/>
    </mc:Choice>
    <mc:Fallback xmlns="">
      <p:transition spd="slow" advTm="63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5D3F9D-BA87-4B5F-B687-ED1BC98A2F26}"/>
              </a:ext>
            </a:extLst>
          </p:cNvPr>
          <p:cNvSpPr txBox="1"/>
          <p:nvPr/>
        </p:nvSpPr>
        <p:spPr>
          <a:xfrm>
            <a:off x="699671" y="155237"/>
            <a:ext cx="814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 Seminar of SIAP – The Future of Economic Statistics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EAB55-E5EF-4EDF-8B09-96EC3BDFC25C}"/>
              </a:ext>
            </a:extLst>
          </p:cNvPr>
          <p:cNvSpPr txBox="1"/>
          <p:nvPr/>
        </p:nvSpPr>
        <p:spPr>
          <a:xfrm>
            <a:off x="2888785" y="781720"/>
            <a:ext cx="3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Key questions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80BA8-FE23-4D3F-90D7-ED86A6346B86}"/>
              </a:ext>
            </a:extLst>
          </p:cNvPr>
          <p:cNvSpPr txBox="1"/>
          <p:nvPr/>
        </p:nvSpPr>
        <p:spPr>
          <a:xfrm>
            <a:off x="230222" y="1403373"/>
            <a:ext cx="8618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we need additional data / new statistics or should we focus more on enhancing the quality of existing data?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1A691-1233-43DC-BFDC-CFD1112A111F}"/>
              </a:ext>
            </a:extLst>
          </p:cNvPr>
          <p:cNvSpPr txBox="1"/>
          <p:nvPr/>
        </p:nvSpPr>
        <p:spPr>
          <a:xfrm>
            <a:off x="230222" y="2394358"/>
            <a:ext cx="8718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can we capitalize on innovative data sources and modern data collection methods to gain more nuanced insights on inequality?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0F6272-7388-44B5-9193-8CC9BC7DFE5A}"/>
              </a:ext>
            </a:extLst>
          </p:cNvPr>
          <p:cNvSpPr txBox="1"/>
          <p:nvPr/>
        </p:nvSpPr>
        <p:spPr>
          <a:xfrm>
            <a:off x="301089" y="4623630"/>
            <a:ext cx="871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can we do to sensitize policymakers to the need to invest in and use better data for policy-relevant analysis?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E8D24A-2F4A-43ED-A440-C733BC668955}"/>
              </a:ext>
            </a:extLst>
          </p:cNvPr>
          <p:cNvSpPr/>
          <p:nvPr/>
        </p:nvSpPr>
        <p:spPr>
          <a:xfrm>
            <a:off x="565150" y="3594687"/>
            <a:ext cx="794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Can we combine geocoded survey data with increasingly available geospatial data sets to facilitate richer analysis, while still following standard protocols on data anonymity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32A51EE-FCFB-4202-B7A3-08DCBCCE2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69"/>
    </mc:Choice>
    <mc:Fallback xmlns="">
      <p:transition spd="slow" advTm="100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27709F-4F93-410C-90F6-71DA1EF2182C}"/>
              </a:ext>
            </a:extLst>
          </p:cNvPr>
          <p:cNvSpPr txBox="1"/>
          <p:nvPr/>
        </p:nvSpPr>
        <p:spPr>
          <a:xfrm>
            <a:off x="566057" y="1855726"/>
            <a:ext cx="6313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  <a:p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Email: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Rana Hasan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rhasan@adb.org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FF602E8-A5B5-4F6F-BDA1-85E8D769C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222" r="55633" b="17018"/>
          <a:stretch/>
        </p:blipFill>
        <p:spPr>
          <a:xfrm>
            <a:off x="4962175" y="0"/>
            <a:ext cx="4181825" cy="685800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99E0F5E8-BAA6-4CA4-88F7-705257418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11" y="375773"/>
            <a:ext cx="759788" cy="7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97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5D3F9D-BA87-4B5F-B687-ED1BC98A2F26}"/>
              </a:ext>
            </a:extLst>
          </p:cNvPr>
          <p:cNvSpPr txBox="1"/>
          <p:nvPr/>
        </p:nvSpPr>
        <p:spPr>
          <a:xfrm>
            <a:off x="699671" y="155237"/>
            <a:ext cx="814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 Seminar of SIAP – The Future of Economic Statistics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12605-9CE9-4394-9724-1579EC8D5FB6}"/>
              </a:ext>
            </a:extLst>
          </p:cNvPr>
          <p:cNvSpPr txBox="1"/>
          <p:nvPr/>
        </p:nvSpPr>
        <p:spPr>
          <a:xfrm>
            <a:off x="699671" y="897262"/>
            <a:ext cx="8148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Outline of 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1AFE0-26FB-4235-AC71-FC1B802D3622}"/>
              </a:ext>
            </a:extLst>
          </p:cNvPr>
          <p:cNvSpPr txBox="1"/>
          <p:nvPr/>
        </p:nvSpPr>
        <p:spPr>
          <a:xfrm>
            <a:off x="843906" y="2008619"/>
            <a:ext cx="7456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tracking inequality matters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we have access to high quality data?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Concluding thoughts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D49F4C-00B8-404C-AE95-DA126DAE4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9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95"/>
    </mc:Choice>
    <mc:Fallback xmlns="">
      <p:transition spd="slow" advTm="19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5D3F9D-BA87-4B5F-B687-ED1BC98A2F26}"/>
              </a:ext>
            </a:extLst>
          </p:cNvPr>
          <p:cNvSpPr txBox="1"/>
          <p:nvPr/>
        </p:nvSpPr>
        <p:spPr>
          <a:xfrm>
            <a:off x="699671" y="155237"/>
            <a:ext cx="814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 Seminar of SIAP – The Future of Economic Statistics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5C000-6A65-4A6E-8D1C-C5F719A4E79F}"/>
              </a:ext>
            </a:extLst>
          </p:cNvPr>
          <p:cNvSpPr txBox="1"/>
          <p:nvPr/>
        </p:nvSpPr>
        <p:spPr>
          <a:xfrm>
            <a:off x="536900" y="794392"/>
            <a:ext cx="8469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news on inequality is both positive and negative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reduction in income disparities among countries but increasing gap between rich and poor within countries.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D10DF-D92A-42C8-A508-6915F91299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66" t="11155" r="73817" b="46625"/>
          <a:stretch/>
        </p:blipFill>
        <p:spPr>
          <a:xfrm>
            <a:off x="2725868" y="2245103"/>
            <a:ext cx="3692263" cy="44395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290470-9996-41AE-8F61-F08BAF57D14D}"/>
              </a:ext>
            </a:extLst>
          </p:cNvPr>
          <p:cNvSpPr txBox="1"/>
          <p:nvPr/>
        </p:nvSpPr>
        <p:spPr>
          <a:xfrm>
            <a:off x="3317823" y="6642100"/>
            <a:ext cx="3292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Roser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M. 2019.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Global Economic Inequality.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808E88-2B0A-4A1D-84CD-0F5C7540ED13}"/>
              </a:ext>
            </a:extLst>
          </p:cNvPr>
          <p:cNvSpPr txBox="1"/>
          <p:nvPr/>
        </p:nvSpPr>
        <p:spPr>
          <a:xfrm>
            <a:off x="2962210" y="1944502"/>
            <a:ext cx="3379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Global income distribution in 1800, 1975, and 2015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E5002CF-891E-4F9D-91B3-A62F26B18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36"/>
    </mc:Choice>
    <mc:Fallback xmlns="">
      <p:transition spd="slow" advTm="86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5D3F9D-BA87-4B5F-B687-ED1BC98A2F26}"/>
              </a:ext>
            </a:extLst>
          </p:cNvPr>
          <p:cNvSpPr txBox="1"/>
          <p:nvPr/>
        </p:nvSpPr>
        <p:spPr>
          <a:xfrm>
            <a:off x="699671" y="155237"/>
            <a:ext cx="814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 Seminar of SIAP – The Future of Economic Statistics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5C000-6A65-4A6E-8D1C-C5F719A4E79F}"/>
              </a:ext>
            </a:extLst>
          </p:cNvPr>
          <p:cNvSpPr txBox="1"/>
          <p:nvPr/>
        </p:nvSpPr>
        <p:spPr>
          <a:xfrm>
            <a:off x="908393" y="537141"/>
            <a:ext cx="8306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Inequality of total household income / consumption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1A16A-4DAC-4819-902C-9D1BEFF82487}"/>
              </a:ext>
            </a:extLst>
          </p:cNvPr>
          <p:cNvSpPr txBox="1"/>
          <p:nvPr/>
        </p:nvSpPr>
        <p:spPr>
          <a:xfrm>
            <a:off x="2716830" y="1396210"/>
            <a:ext cx="3710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Annualized change in inequality of expenditure or income, 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Asian economies with rising inequality, 1990s and 2000s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4EB659-3824-4846-AAFE-B37677F521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70" t="26615" r="75049" b="61094"/>
          <a:stretch/>
        </p:blipFill>
        <p:spPr>
          <a:xfrm>
            <a:off x="1348353" y="1855169"/>
            <a:ext cx="6106332" cy="2943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126FAAD-1ABB-40AF-9D1C-E3E80D597EFA}"/>
              </a:ext>
            </a:extLst>
          </p:cNvPr>
          <p:cNvSpPr/>
          <p:nvPr/>
        </p:nvSpPr>
        <p:spPr>
          <a:xfrm>
            <a:off x="1237486" y="4687025"/>
            <a:ext cx="675412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0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en-US" sz="900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Source: </a:t>
            </a:r>
            <a:r>
              <a:rPr lang="en-US" sz="900" dirty="0" err="1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Kabur</a:t>
            </a:r>
            <a:r>
              <a:rPr lang="en-US" sz="900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, R., Rhee, C. and J. Zhuang. 2014. </a:t>
            </a:r>
            <a:r>
              <a:rPr lang="en-US" sz="900" i="1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Inequality in Asia and the Pacific Trends, Drivers and Policy Implications. </a:t>
            </a:r>
            <a:endParaRPr lang="en-US" sz="900" i="1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855821-D019-446C-AB4F-31589DE70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9"/>
    </mc:Choice>
    <mc:Fallback xmlns="">
      <p:transition spd="slow" advTm="3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5D3F9D-BA87-4B5F-B687-ED1BC98A2F26}"/>
              </a:ext>
            </a:extLst>
          </p:cNvPr>
          <p:cNvSpPr txBox="1"/>
          <p:nvPr/>
        </p:nvSpPr>
        <p:spPr>
          <a:xfrm>
            <a:off x="699671" y="155237"/>
            <a:ext cx="814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 Seminar of SIAP – The Future of Economic Statistics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5C000-6A65-4A6E-8D1C-C5F719A4E79F}"/>
              </a:ext>
            </a:extLst>
          </p:cNvPr>
          <p:cNvSpPr txBox="1"/>
          <p:nvPr/>
        </p:nvSpPr>
        <p:spPr>
          <a:xfrm>
            <a:off x="378682" y="1091270"/>
            <a:ext cx="846990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Why is tracking inequality important?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informs us about the nature of the growth process.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Rising inequality tells us that the growth process is uneven.  Is this “good”?  Is it “bad”?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“Development must be inegalitarian because it does not start in every part of an economy at the same time.” Nobel laureate Arthur Lewis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Rising inequality may reflect phenomena that can undermine the development process—e.g., inequality of opportunities and regulatory capture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F0EAFE-8D81-4351-A005-5196EE0A6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56"/>
    </mc:Choice>
    <mc:Fallback xmlns="">
      <p:transition spd="slow" advTm="124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E10FF-3724-438F-8A51-D3351FD7CF5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Policy issues:</a:t>
            </a:r>
          </a:p>
          <a:p>
            <a:pPr marL="0" indent="0">
              <a:buNone/>
            </a:pPr>
            <a:r>
              <a:rPr lang="en-US" dirty="0"/>
              <a:t>Many economies have undertaken market-oriented reforms (e.g., reductions of tariff rates and non-tariff barriers and industrial deregulation).  </a:t>
            </a:r>
          </a:p>
          <a:p>
            <a:r>
              <a:rPr lang="en-US" dirty="0"/>
              <a:t>What is the growth experience? What is happening to worker incomes and duration of employment?</a:t>
            </a:r>
          </a:p>
          <a:p>
            <a:r>
              <a:rPr lang="en-US" dirty="0"/>
              <a:t>Are new technologies benefiting some workers over others?</a:t>
            </a:r>
          </a:p>
          <a:p>
            <a:r>
              <a:rPr lang="en-US" dirty="0"/>
              <a:t>What is happening to spatial inequality?  Are some states/provinces growing faster?  Are urban areas doing better than rural areas? Are big cities doing better than secondary cities?</a:t>
            </a:r>
          </a:p>
          <a:p>
            <a:r>
              <a:rPr lang="en-US" dirty="0"/>
              <a:t>What should be the stance of labor regulations and minimum wage laws?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Data issues:</a:t>
            </a:r>
          </a:p>
          <a:p>
            <a:r>
              <a:rPr lang="en-US" dirty="0"/>
              <a:t>Are household and enterprise surveys regularly conducted?  Do they cover key units of interest (e.g., informal enterprises)?</a:t>
            </a:r>
          </a:p>
          <a:p>
            <a:r>
              <a:rPr lang="en-US" dirty="0"/>
              <a:t>Are the results published quickly? </a:t>
            </a:r>
          </a:p>
          <a:p>
            <a:r>
              <a:rPr lang="en-US" dirty="0"/>
              <a:t>Are the micro-data available to researchers?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A1012-8D13-4A53-9A26-F5A3124B55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D0C6CEF-3F30-5644-AEEC-4228C0B92182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16BE1-543D-4013-AF41-D592C8080462}"/>
              </a:ext>
            </a:extLst>
          </p:cNvPr>
          <p:cNvSpPr txBox="1"/>
          <p:nvPr/>
        </p:nvSpPr>
        <p:spPr>
          <a:xfrm>
            <a:off x="699671" y="155237"/>
            <a:ext cx="814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 Seminar of SIAP – The Future of Economic Statistics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160C9E-6A08-4F18-93C2-43C6A43C0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05"/>
    </mc:Choice>
    <mc:Fallback xmlns="">
      <p:transition spd="slow" advTm="90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5D3F9D-BA87-4B5F-B687-ED1BC98A2F26}"/>
              </a:ext>
            </a:extLst>
          </p:cNvPr>
          <p:cNvSpPr txBox="1"/>
          <p:nvPr/>
        </p:nvSpPr>
        <p:spPr>
          <a:xfrm>
            <a:off x="699671" y="155237"/>
            <a:ext cx="814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 Seminar of SIAP – The Future of Economic Statistics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EAB55-E5EF-4EDF-8B09-96EC3BDFC25C}"/>
              </a:ext>
            </a:extLst>
          </p:cNvPr>
          <p:cNvSpPr txBox="1"/>
          <p:nvPr/>
        </p:nvSpPr>
        <p:spPr>
          <a:xfrm>
            <a:off x="436531" y="1289953"/>
            <a:ext cx="85667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type of inequality do we want to track?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Many types of inequality: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Income versus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nonincome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Income versus wealth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we have high quality data collection systems that can guide us in designing policies and interventions to facilitate such reduction?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Do we have data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Are they of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quality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granular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Do we have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to data?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0AD261-6D8B-41F2-8BC4-234C27DA3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88"/>
    </mc:Choice>
    <mc:Fallback xmlns="">
      <p:transition spd="slow" advTm="59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0F925-3069-415B-8006-FB699F48D0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90" b="11430"/>
          <a:stretch/>
        </p:blipFill>
        <p:spPr>
          <a:xfrm>
            <a:off x="1076609" y="2017844"/>
            <a:ext cx="7112798" cy="40884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1FEB48-9273-4F51-BE7B-1A45E72C57CE}"/>
              </a:ext>
            </a:extLst>
          </p:cNvPr>
          <p:cNvSpPr/>
          <p:nvPr/>
        </p:nvSpPr>
        <p:spPr>
          <a:xfrm>
            <a:off x="1049069" y="6086407"/>
            <a:ext cx="7311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Source: Figure 3.2. Asian Development Bank. 2007.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Key Indicators for Asia and the Pacific 2007 Special Chapter: Inequality in Asia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43786F-B04B-4FE6-B8B5-45777BF169E6}"/>
              </a:ext>
            </a:extLst>
          </p:cNvPr>
          <p:cNvSpPr txBox="1"/>
          <p:nvPr/>
        </p:nvSpPr>
        <p:spPr>
          <a:xfrm>
            <a:off x="1156996" y="1771623"/>
            <a:ext cx="6694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Probability of Response Against Per Capita Income by State, United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2D0F1-5FB5-4656-9C04-7B9222B7A332}"/>
              </a:ext>
            </a:extLst>
          </p:cNvPr>
          <p:cNvSpPr txBox="1"/>
          <p:nvPr/>
        </p:nvSpPr>
        <p:spPr>
          <a:xfrm>
            <a:off x="1049070" y="69787"/>
            <a:ext cx="83067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Inequality of total household income / consumption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665584-0254-4083-A364-3BCB7A5809B1}"/>
              </a:ext>
            </a:extLst>
          </p:cNvPr>
          <p:cNvSpPr txBox="1"/>
          <p:nvPr/>
        </p:nvSpPr>
        <p:spPr>
          <a:xfrm>
            <a:off x="723751" y="982260"/>
            <a:ext cx="7962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Data 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Are household surveys representative?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98305A-686C-47B5-B2A0-03EFC8E34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77"/>
    </mc:Choice>
    <mc:Fallback xmlns="">
      <p:transition spd="slow" advTm="39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1FEB48-9273-4F51-BE7B-1A45E72C57CE}"/>
              </a:ext>
            </a:extLst>
          </p:cNvPr>
          <p:cNvSpPr/>
          <p:nvPr/>
        </p:nvSpPr>
        <p:spPr>
          <a:xfrm>
            <a:off x="1049069" y="6086407"/>
            <a:ext cx="7311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Source: Figure 1 (Data from Uruguay). Higgins, Lustig, and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Vigorito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(2018). The Rich Underreport their Income: Assessing Bias in Inequality Estimates and Correction Methods using Linked Survey and Tax Data 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43786F-B04B-4FE6-B8B5-45777BF169E6}"/>
              </a:ext>
            </a:extLst>
          </p:cNvPr>
          <p:cNvSpPr txBox="1"/>
          <p:nvPr/>
        </p:nvSpPr>
        <p:spPr>
          <a:xfrm>
            <a:off x="1156996" y="1771623"/>
            <a:ext cx="6694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Ratio of survey income to tax return income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2D0F1-5FB5-4656-9C04-7B9222B7A332}"/>
              </a:ext>
            </a:extLst>
          </p:cNvPr>
          <p:cNvSpPr txBox="1"/>
          <p:nvPr/>
        </p:nvSpPr>
        <p:spPr>
          <a:xfrm>
            <a:off x="1049070" y="69787"/>
            <a:ext cx="83067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Inequality of total household income / consumption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665584-0254-4083-A364-3BCB7A5809B1}"/>
              </a:ext>
            </a:extLst>
          </p:cNvPr>
          <p:cNvSpPr txBox="1"/>
          <p:nvPr/>
        </p:nvSpPr>
        <p:spPr>
          <a:xfrm>
            <a:off x="723750" y="972300"/>
            <a:ext cx="7962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Data 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Are income data reported in household surveys accurate?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53471B-DB34-40D9-970E-EFE9ECAC86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21" t="17697" r="74130" b="62845"/>
          <a:stretch/>
        </p:blipFill>
        <p:spPr>
          <a:xfrm>
            <a:off x="1156996" y="2017845"/>
            <a:ext cx="6860569" cy="40386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6F8914-B699-4299-B506-7113E083E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47"/>
    </mc:Choice>
    <mc:Fallback xmlns="">
      <p:transition spd="slow" advTm="103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D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57F29"/>
      </a:accent1>
      <a:accent2>
        <a:srgbClr val="007DB7"/>
      </a:accent2>
      <a:accent3>
        <a:srgbClr val="A5A5A5"/>
      </a:accent3>
      <a:accent4>
        <a:srgbClr val="FFC000"/>
      </a:accent4>
      <a:accent5>
        <a:srgbClr val="009FD6"/>
      </a:accent5>
      <a:accent6>
        <a:srgbClr val="8DC63F"/>
      </a:accent6>
      <a:hlink>
        <a:srgbClr val="6DCFF6"/>
      </a:hlink>
      <a:folHlink>
        <a:srgbClr val="E9532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F4E8E890231F4F9FA711D1D263624B" ma:contentTypeVersion="11" ma:contentTypeDescription="Create a new document." ma:contentTypeScope="" ma:versionID="5611b38cac34219d4d8cca5775042bba">
  <xsd:schema xmlns:xsd="http://www.w3.org/2001/XMLSchema" xmlns:xs="http://www.w3.org/2001/XMLSchema" xmlns:p="http://schemas.microsoft.com/office/2006/metadata/properties" xmlns:ns3="608ac148-b950-4c62-9fa0-c437ed33853e" xmlns:ns4="4ab3d8da-a362-4fba-b54a-d82385694f6e" targetNamespace="http://schemas.microsoft.com/office/2006/metadata/properties" ma:root="true" ma:fieldsID="019f0c824f41fd3c334bd0aeae74cdc9" ns3:_="" ns4:_="">
    <xsd:import namespace="608ac148-b950-4c62-9fa0-c437ed33853e"/>
    <xsd:import namespace="4ab3d8da-a362-4fba-b54a-d82385694f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ac148-b950-4c62-9fa0-c437ed338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3d8da-a362-4fba-b54a-d82385694f6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3C4F20-15FA-424A-90E9-E752AE0DFD1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D1E16D0-5D12-4C02-8000-098716B07B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BF7593-1FB0-42AF-A0FF-5308932C59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8ac148-b950-4c62-9fa0-c437ed33853e"/>
    <ds:schemaRef ds:uri="4ab3d8da-a362-4fba-b54a-d82385694f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6959</TotalTime>
  <Words>1652</Words>
  <Application>Microsoft Office PowerPoint</Application>
  <PresentationFormat>On-screen Show (4:3)</PresentationFormat>
  <Paragraphs>313</Paragraphs>
  <Slides>16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Arturo Jr M. Martinez</dc:creator>
  <cp:lastModifiedBy>Iva Sebastian-Samaniego</cp:lastModifiedBy>
  <cp:revision>15</cp:revision>
  <dcterms:created xsi:type="dcterms:W3CDTF">2019-08-15T23:57:33Z</dcterms:created>
  <dcterms:modified xsi:type="dcterms:W3CDTF">2019-12-10T09:41:58Z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0x01010024F4E8E890231F4F9FA711D1D263624B</vt:lpwstr>
  </property>
</Properties>
</file>