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4"/>
  </p:notesMasterIdLst>
  <p:sldIdLst>
    <p:sldId id="256" r:id="rId3"/>
    <p:sldId id="258" r:id="rId4"/>
    <p:sldId id="259" r:id="rId5"/>
    <p:sldId id="260" r:id="rId6"/>
    <p:sldId id="266" r:id="rId7"/>
    <p:sldId id="267" r:id="rId8"/>
    <p:sldId id="268" r:id="rId9"/>
    <p:sldId id="261" r:id="rId10"/>
    <p:sldId id="262" r:id="rId11"/>
    <p:sldId id="263" r:id="rId12"/>
    <p:sldId id="264"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66"/>
    <a:srgbClr val="3333FF"/>
    <a:srgbClr val="CF52DC"/>
    <a:srgbClr val="FFFF00"/>
    <a:srgbClr val="CCFF66"/>
    <a:srgbClr val="336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2" autoAdjust="0"/>
    <p:restoredTop sz="93556" autoAdjust="0"/>
  </p:normalViewPr>
  <p:slideViewPr>
    <p:cSldViewPr snapToGrid="0">
      <p:cViewPr varScale="1">
        <p:scale>
          <a:sx n="66" d="100"/>
          <a:sy n="66" d="100"/>
        </p:scale>
        <p:origin x="136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0" cy="4817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588" y="1"/>
            <a:ext cx="3169920" cy="481727"/>
          </a:xfrm>
          <a:prstGeom prst="rect">
            <a:avLst/>
          </a:prstGeom>
        </p:spPr>
        <p:txBody>
          <a:bodyPr vert="horz" lIns="91440" tIns="45720" rIns="91440" bIns="45720" rtlCol="0"/>
          <a:lstStyle>
            <a:lvl1pPr algn="r">
              <a:defRPr sz="1200"/>
            </a:lvl1pPr>
          </a:lstStyle>
          <a:p>
            <a:fld id="{1288AB34-D268-4E01-9DEB-C6968BA3ED98}" type="datetimeFigureOut">
              <a:rPr lang="en-US" smtClean="0"/>
              <a:pPr/>
              <a:t>12/5/2017</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520" y="4620578"/>
            <a:ext cx="5852160" cy="378047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5"/>
            <a:ext cx="3169920" cy="4817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1726"/>
          </a:xfrm>
          <a:prstGeom prst="rect">
            <a:avLst/>
          </a:prstGeom>
        </p:spPr>
        <p:txBody>
          <a:bodyPr vert="horz" lIns="91440" tIns="45720" rIns="91440" bIns="45720" rtlCol="0" anchor="b"/>
          <a:lstStyle>
            <a:lvl1pPr algn="r">
              <a:defRPr sz="1200"/>
            </a:lvl1pPr>
          </a:lstStyle>
          <a:p>
            <a:fld id="{8614BAD2-0468-45A6-B601-636691A5C526}" type="slidenum">
              <a:rPr lang="en-US" smtClean="0"/>
              <a:pPr/>
              <a:t>‹#›</a:t>
            </a:fld>
            <a:endParaRPr lang="en-US"/>
          </a:p>
        </p:txBody>
      </p:sp>
    </p:spTree>
    <p:extLst>
      <p:ext uri="{BB962C8B-B14F-4D97-AF65-F5344CB8AC3E}">
        <p14:creationId xmlns:p14="http://schemas.microsoft.com/office/powerpoint/2010/main" val="1313726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14BAD2-0468-45A6-B601-636691A5C526}" type="slidenum">
              <a:rPr lang="en-US" smtClean="0"/>
              <a:pPr/>
              <a:t>1</a:t>
            </a:fld>
            <a:endParaRPr lang="en-US"/>
          </a:p>
        </p:txBody>
      </p:sp>
    </p:spTree>
    <p:extLst>
      <p:ext uri="{BB962C8B-B14F-4D97-AF65-F5344CB8AC3E}">
        <p14:creationId xmlns:p14="http://schemas.microsoft.com/office/powerpoint/2010/main" val="1012896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8614BAD2-0468-45A6-B601-636691A5C526}" type="slidenum">
              <a:rPr lang="en-US" smtClean="0"/>
              <a:pPr/>
              <a:t>3</a:t>
            </a:fld>
            <a:endParaRPr lang="en-US"/>
          </a:p>
        </p:txBody>
      </p:sp>
    </p:spTree>
    <p:extLst>
      <p:ext uri="{BB962C8B-B14F-4D97-AF65-F5344CB8AC3E}">
        <p14:creationId xmlns:p14="http://schemas.microsoft.com/office/powerpoint/2010/main" val="1688618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184808" y="253067"/>
            <a:ext cx="8695944" cy="504735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7" name="Group 9"/>
          <p:cNvGrpSpPr>
            <a:grpSpLocks noChangeAspect="1"/>
          </p:cNvGrpSpPr>
          <p:nvPr/>
        </p:nvGrpSpPr>
        <p:grpSpPr bwMode="hidden">
          <a:xfrm>
            <a:off x="4532780" y="10734342"/>
            <a:ext cx="11689203" cy="1784299"/>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sp>
        <p:nvSpPr>
          <p:cNvPr id="2" name="Title 1"/>
          <p:cNvSpPr>
            <a:spLocks noGrp="1"/>
          </p:cNvSpPr>
          <p:nvPr>
            <p:ph type="ctrTitle"/>
          </p:nvPr>
        </p:nvSpPr>
        <p:spPr>
          <a:xfrm>
            <a:off x="685800" y="1159243"/>
            <a:ext cx="7772400" cy="1780108"/>
          </a:xfrm>
        </p:spPr>
        <p:txBody>
          <a:bodyPr anchor="b">
            <a:normAutofit/>
          </a:bodyPr>
          <a:lstStyle>
            <a:lvl1pPr>
              <a:defRPr sz="330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379285"/>
            <a:ext cx="6400800" cy="1473200"/>
          </a:xfrm>
        </p:spPr>
        <p:txBody>
          <a:bodyPr>
            <a:normAutofit/>
          </a:bodyPr>
          <a:lstStyle>
            <a:lvl1pPr marL="0" indent="0" algn="ctr">
              <a:buNone/>
              <a:defRPr sz="1500">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Click to edit Master subtitle style</a:t>
            </a:r>
            <a:endParaRPr lang="en-US" dirty="0"/>
          </a:p>
        </p:txBody>
      </p:sp>
      <p:pic>
        <p:nvPicPr>
          <p:cNvPr id="17" name="Picture 2" descr="H:\siap_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225" y="5385744"/>
            <a:ext cx="2971800" cy="1084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335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163672" y="6250166"/>
            <a:ext cx="3786690" cy="365125"/>
          </a:xfrm>
          <a:prstGeom prst="rect">
            <a:avLst/>
          </a:prstGeom>
        </p:spPr>
        <p:txBody>
          <a:bodyPr/>
          <a:lstStyle/>
          <a:p>
            <a:endParaRPr lang="en-US"/>
          </a:p>
        </p:txBody>
      </p:sp>
      <p:sp>
        <p:nvSpPr>
          <p:cNvPr id="5" name="Footer Placeholder 4"/>
          <p:cNvSpPr>
            <a:spLocks noGrp="1"/>
          </p:cNvSpPr>
          <p:nvPr>
            <p:ph type="ftr" sz="quarter" idx="11"/>
          </p:nvPr>
        </p:nvSpPr>
        <p:spPr>
          <a:xfrm>
            <a:off x="193639" y="6250166"/>
            <a:ext cx="378669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Tree>
    <p:extLst>
      <p:ext uri="{BB962C8B-B14F-4D97-AF65-F5344CB8AC3E}">
        <p14:creationId xmlns:p14="http://schemas.microsoft.com/office/powerpoint/2010/main" val="402814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a:off x="211665" y="228601"/>
            <a:ext cx="8723376" cy="1878508"/>
            <a:chOff x="211665" y="228600"/>
            <a:chExt cx="8723376" cy="2780703"/>
          </a:xfrm>
        </p:grpSpPr>
        <p:sp>
          <p:nvSpPr>
            <p:cNvPr id="22" name="Rounded Rectangle 21"/>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23" name="Group 15"/>
            <p:cNvGrpSpPr>
              <a:grpSpLocks noChangeAspect="1"/>
            </p:cNvGrpSpPr>
            <p:nvPr/>
          </p:nvGrpSpPr>
          <p:grpSpPr bwMode="hidden">
            <a:xfrm>
              <a:off x="211665" y="1679429"/>
              <a:ext cx="8723376" cy="1329874"/>
              <a:chOff x="-3905251" y="4294188"/>
              <a:chExt cx="13027839" cy="1892300"/>
            </a:xfrm>
          </p:grpSpPr>
          <p:sp>
            <p:nvSpPr>
              <p:cNvPr id="24"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5"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6"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7"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2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grpSp>
      <p:sp>
        <p:nvSpPr>
          <p:cNvPr id="4" name="Date Placeholder 3"/>
          <p:cNvSpPr>
            <a:spLocks noGrp="1"/>
          </p:cNvSpPr>
          <p:nvPr>
            <p:ph type="dt" sz="half" idx="10"/>
          </p:nvPr>
        </p:nvSpPr>
        <p:spPr>
          <a:xfrm>
            <a:off x="5163672" y="6250166"/>
            <a:ext cx="3786690" cy="365125"/>
          </a:xfrm>
          <a:prstGeom prst="rect">
            <a:avLst/>
          </a:prstGeom>
        </p:spPr>
        <p:txBody>
          <a:bodyPr/>
          <a:lstStyle/>
          <a:p>
            <a:endParaRPr lang="en-US"/>
          </a:p>
        </p:txBody>
      </p:sp>
      <p:sp>
        <p:nvSpPr>
          <p:cNvPr id="5" name="Footer Placeholder 4"/>
          <p:cNvSpPr>
            <a:spLocks noGrp="1"/>
          </p:cNvSpPr>
          <p:nvPr>
            <p:ph type="ftr" sz="quarter" idx="11"/>
          </p:nvPr>
        </p:nvSpPr>
        <p:spPr>
          <a:xfrm>
            <a:off x="193639" y="6250166"/>
            <a:ext cx="378669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
        <p:nvSpPr>
          <p:cNvPr id="2" name="Vertical Title 1"/>
          <p:cNvSpPr>
            <a:spLocks noGrp="1"/>
          </p:cNvSpPr>
          <p:nvPr>
            <p:ph type="title" orient="vert"/>
          </p:nvPr>
        </p:nvSpPr>
        <p:spPr>
          <a:xfrm>
            <a:off x="6629400" y="1447802"/>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85385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86B0A7-8CC0-4482-B845-3C4DE951B2E5}"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1064453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6B0A7-8CC0-4482-B845-3C4DE951B2E5}"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2515756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86B0A7-8CC0-4482-B845-3C4DE951B2E5}"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1203287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86B0A7-8CC0-4482-B845-3C4DE951B2E5}"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2789928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86B0A7-8CC0-4482-B845-3C4DE951B2E5}" type="datetimeFigureOut">
              <a:rPr lang="en-US" smtClean="0"/>
              <a:pPr/>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2497010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86B0A7-8CC0-4482-B845-3C4DE951B2E5}" type="datetimeFigureOut">
              <a:rPr lang="en-US" smtClean="0"/>
              <a:pPr/>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1116114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6B0A7-8CC0-4482-B845-3C4DE951B2E5}" type="datetimeFigureOut">
              <a:rPr lang="en-US" smtClean="0"/>
              <a:pPr/>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2524127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6B0A7-8CC0-4482-B845-3C4DE951B2E5}"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19431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163672" y="6250166"/>
            <a:ext cx="3786690" cy="365125"/>
          </a:xfrm>
          <a:prstGeom prst="rect">
            <a:avLst/>
          </a:prstGeom>
        </p:spPr>
        <p:txBody>
          <a:bodyPr/>
          <a:lstStyle/>
          <a:p>
            <a:endParaRPr lang="en-US"/>
          </a:p>
        </p:txBody>
      </p:sp>
      <p:sp>
        <p:nvSpPr>
          <p:cNvPr id="5" name="Footer Placeholder 4"/>
          <p:cNvSpPr>
            <a:spLocks noGrp="1"/>
          </p:cNvSpPr>
          <p:nvPr>
            <p:ph type="ftr" sz="quarter" idx="11"/>
          </p:nvPr>
        </p:nvSpPr>
        <p:spPr>
          <a:xfrm>
            <a:off x="193639" y="6250166"/>
            <a:ext cx="378669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
        <p:nvSpPr>
          <p:cNvPr id="7" name="Title 6"/>
          <p:cNvSpPr>
            <a:spLocks noGrp="1"/>
          </p:cNvSpPr>
          <p:nvPr>
            <p:ph type="title"/>
          </p:nvPr>
        </p:nvSpPr>
        <p:spPr>
          <a:xfrm>
            <a:off x="457200" y="152400"/>
            <a:ext cx="8229600" cy="11938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864365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6B0A7-8CC0-4482-B845-3C4DE951B2E5}"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2994823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6B0A7-8CC0-4482-B845-3C4DE951B2E5}"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5993554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6B0A7-8CC0-4482-B845-3C4DE951B2E5}"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006B8-2BAE-49A5-BD35-EF983669C8DC}" type="slidenum">
              <a:rPr lang="en-US" smtClean="0"/>
              <a:pPr/>
              <a:t>‹#›</a:t>
            </a:fld>
            <a:endParaRPr lang="en-US"/>
          </a:p>
        </p:txBody>
      </p:sp>
    </p:spTree>
    <p:extLst>
      <p:ext uri="{BB962C8B-B14F-4D97-AF65-F5344CB8AC3E}">
        <p14:creationId xmlns:p14="http://schemas.microsoft.com/office/powerpoint/2010/main" val="15575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Freeform 14"/>
          <p:cNvSpPr>
            <a:spLocks/>
          </p:cNvSpPr>
          <p:nvPr/>
        </p:nvSpPr>
        <p:spPr bwMode="hidden">
          <a:xfrm>
            <a:off x="6047439"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10" name="Freeform 18"/>
          <p:cNvSpPr>
            <a:spLocks/>
          </p:cNvSpPr>
          <p:nvPr/>
        </p:nvSpPr>
        <p:spPr bwMode="hidden">
          <a:xfrm>
            <a:off x="2619321"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12" name="Freeform 26"/>
          <p:cNvSpPr>
            <a:spLocks/>
          </p:cNvSpPr>
          <p:nvPr/>
        </p:nvSpPr>
        <p:spPr bwMode="hidden">
          <a:xfrm>
            <a:off x="5609490" y="4074176"/>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2" name="Title 1"/>
          <p:cNvSpPr>
            <a:spLocks noGrp="1"/>
          </p:cNvSpPr>
          <p:nvPr>
            <p:ph type="title"/>
          </p:nvPr>
        </p:nvSpPr>
        <p:spPr>
          <a:xfrm>
            <a:off x="690032" y="2463560"/>
            <a:ext cx="7772400" cy="1524000"/>
          </a:xfrm>
        </p:spPr>
        <p:txBody>
          <a:bodyPr anchor="t">
            <a:normAutofit/>
          </a:bodyPr>
          <a:lstStyle>
            <a:lvl1pPr algn="ctr">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9"/>
            <a:ext cx="6417734" cy="939801"/>
          </a:xfrm>
        </p:spPr>
        <p:txBody>
          <a:bodyPr anchor="b">
            <a:normAutofit/>
          </a:bodyPr>
          <a:lstStyle>
            <a:lvl1pPr marL="0" indent="0" algn="ctr">
              <a:buNone/>
              <a:defRPr sz="1500">
                <a:solidFill>
                  <a:srgbClr val="FFFFFF"/>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163672" y="6250166"/>
            <a:ext cx="3786690" cy="365125"/>
          </a:xfrm>
          <a:prstGeom prst="rect">
            <a:avLst/>
          </a:prstGeom>
        </p:spPr>
        <p:txBody>
          <a:bodyPr/>
          <a:lstStyle/>
          <a:p>
            <a:endParaRPr lang="en-US"/>
          </a:p>
        </p:txBody>
      </p:sp>
      <p:sp>
        <p:nvSpPr>
          <p:cNvPr id="5" name="Footer Placeholder 4"/>
          <p:cNvSpPr>
            <a:spLocks noGrp="1"/>
          </p:cNvSpPr>
          <p:nvPr>
            <p:ph type="ftr" sz="quarter" idx="11"/>
          </p:nvPr>
        </p:nvSpPr>
        <p:spPr>
          <a:xfrm>
            <a:off x="193639" y="6250166"/>
            <a:ext cx="378669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pic>
        <p:nvPicPr>
          <p:cNvPr id="22" name="Picture 2" descr="H:\siap_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4343400"/>
            <a:ext cx="2971800" cy="987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372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163672" y="6250166"/>
            <a:ext cx="3786690" cy="365125"/>
          </a:xfrm>
          <a:prstGeom prst="rect">
            <a:avLst/>
          </a:prstGeom>
        </p:spPr>
        <p:txBody>
          <a:bodyPr/>
          <a:lstStyle/>
          <a:p>
            <a:endParaRPr lang="en-US"/>
          </a:p>
        </p:txBody>
      </p:sp>
      <p:sp>
        <p:nvSpPr>
          <p:cNvPr id="6" name="Footer Placeholder 5"/>
          <p:cNvSpPr>
            <a:spLocks noGrp="1"/>
          </p:cNvSpPr>
          <p:nvPr>
            <p:ph type="ftr" sz="quarter" idx="11"/>
          </p:nvPr>
        </p:nvSpPr>
        <p:spPr>
          <a:xfrm>
            <a:off x="193639" y="6250166"/>
            <a:ext cx="3786691"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306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1800" b="0">
                <a:solidFill>
                  <a:schemeClr val="tx2"/>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77333" y="3429002"/>
            <a:ext cx="3820055" cy="2697163"/>
          </a:xfrm>
        </p:spPr>
        <p:txBody>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1800" b="0" i="0">
                <a:solidFill>
                  <a:schemeClr val="tx2"/>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5" y="3429002"/>
            <a:ext cx="3822192" cy="2697163"/>
          </a:xfrm>
        </p:spPr>
        <p:txBody>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163672" y="6250166"/>
            <a:ext cx="3786690" cy="365125"/>
          </a:xfrm>
          <a:prstGeom prst="rect">
            <a:avLst/>
          </a:prstGeom>
        </p:spPr>
        <p:txBody>
          <a:bodyPr/>
          <a:lstStyle/>
          <a:p>
            <a:endParaRPr lang="en-US"/>
          </a:p>
        </p:txBody>
      </p:sp>
      <p:sp>
        <p:nvSpPr>
          <p:cNvPr id="8" name="Footer Placeholder 7"/>
          <p:cNvSpPr>
            <a:spLocks noGrp="1"/>
          </p:cNvSpPr>
          <p:nvPr>
            <p:ph type="ftr" sz="quarter" idx="11"/>
          </p:nvPr>
        </p:nvSpPr>
        <p:spPr>
          <a:xfrm>
            <a:off x="193639" y="6250166"/>
            <a:ext cx="3786691"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Tree>
    <p:extLst>
      <p:ext uri="{BB962C8B-B14F-4D97-AF65-F5344CB8AC3E}">
        <p14:creationId xmlns:p14="http://schemas.microsoft.com/office/powerpoint/2010/main" val="1029050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163672" y="6250166"/>
            <a:ext cx="3786690" cy="365125"/>
          </a:xfrm>
          <a:prstGeom prst="rect">
            <a:avLst/>
          </a:prstGeom>
        </p:spPr>
        <p:txBody>
          <a:bodyPr/>
          <a:lstStyle/>
          <a:p>
            <a:endParaRPr lang="en-US"/>
          </a:p>
        </p:txBody>
      </p:sp>
      <p:sp>
        <p:nvSpPr>
          <p:cNvPr id="4" name="Footer Placeholder 3"/>
          <p:cNvSpPr>
            <a:spLocks noGrp="1"/>
          </p:cNvSpPr>
          <p:nvPr>
            <p:ph type="ftr" sz="quarter" idx="11"/>
          </p:nvPr>
        </p:nvSpPr>
        <p:spPr>
          <a:xfrm>
            <a:off x="193639" y="6250166"/>
            <a:ext cx="3786691"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Tree>
    <p:extLst>
      <p:ext uri="{BB962C8B-B14F-4D97-AF65-F5344CB8AC3E}">
        <p14:creationId xmlns:p14="http://schemas.microsoft.com/office/powerpoint/2010/main" val="3887883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1" name="Group 20"/>
          <p:cNvGrpSpPr/>
          <p:nvPr/>
        </p:nvGrpSpPr>
        <p:grpSpPr>
          <a:xfrm>
            <a:off x="-1" y="6248398"/>
            <a:ext cx="8763001" cy="609602"/>
            <a:chOff x="-1" y="6248398"/>
            <a:chExt cx="8763001" cy="609602"/>
          </a:xfrm>
        </p:grpSpPr>
        <p:grpSp>
          <p:nvGrpSpPr>
            <p:cNvPr id="22" name="Group 15"/>
            <p:cNvGrpSpPr>
              <a:grpSpLocks noChangeAspect="1"/>
            </p:cNvGrpSpPr>
            <p:nvPr/>
          </p:nvGrpSpPr>
          <p:grpSpPr bwMode="hidden">
            <a:xfrm rot="10800000">
              <a:off x="-1" y="6248398"/>
              <a:ext cx="7696201" cy="575065"/>
              <a:chOff x="-309563" y="4316413"/>
              <a:chExt cx="9415463" cy="1211262"/>
            </a:xfrm>
          </p:grpSpPr>
          <p:sp>
            <p:nvSpPr>
              <p:cNvPr id="24"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5"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6" name="Freeform 25"/>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pic>
          <p:nvPicPr>
            <p:cNvPr id="23" name="Picture 2" descr="H:\siap_logo.jpg"/>
            <p:cNvPicPr>
              <a:picLocks noChangeAspect="1" noChangeArrowheads="1"/>
            </p:cNvPicPr>
            <p:nvPr/>
          </p:nvPicPr>
          <p:blipFill>
            <a:blip r:embed="rId2" cstate="print">
              <a:extLst>
                <a:ext uri="{28A0092B-C50C-407E-A947-70E740481C1C}">
                  <a14:useLocalDpi xmlns:a14="http://schemas.microsoft.com/office/drawing/2010/main" val="0"/>
                </a:ext>
              </a:extLst>
            </a:blip>
            <a:srcRect r="22222"/>
            <a:stretch>
              <a:fillRect/>
            </a:stretch>
          </p:blipFill>
          <p:spPr bwMode="auto">
            <a:xfrm>
              <a:off x="7696200" y="6402145"/>
              <a:ext cx="1066800" cy="45585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sp>
        <p:nvSpPr>
          <p:cNvPr id="2" name="Date Placeholder 1"/>
          <p:cNvSpPr>
            <a:spLocks noGrp="1"/>
          </p:cNvSpPr>
          <p:nvPr>
            <p:ph type="dt" sz="half" idx="10"/>
          </p:nvPr>
        </p:nvSpPr>
        <p:spPr>
          <a:xfrm>
            <a:off x="5163672" y="6250166"/>
            <a:ext cx="3786690" cy="365125"/>
          </a:xfrm>
          <a:prstGeom prst="rect">
            <a:avLst/>
          </a:prstGeom>
        </p:spPr>
        <p:txBody>
          <a:bodyPr/>
          <a:lstStyle/>
          <a:p>
            <a:endParaRPr lang="en-US"/>
          </a:p>
        </p:txBody>
      </p:sp>
      <p:sp>
        <p:nvSpPr>
          <p:cNvPr id="3" name="Footer Placeholder 2"/>
          <p:cNvSpPr>
            <a:spLocks noGrp="1"/>
          </p:cNvSpPr>
          <p:nvPr>
            <p:ph type="ftr" sz="quarter" idx="11"/>
          </p:nvPr>
        </p:nvSpPr>
        <p:spPr>
          <a:xfrm>
            <a:off x="193639" y="6250166"/>
            <a:ext cx="3786691"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grpSp>
        <p:nvGrpSpPr>
          <p:cNvPr id="13" name="Group 12"/>
          <p:cNvGrpSpPr/>
          <p:nvPr/>
        </p:nvGrpSpPr>
        <p:grpSpPr>
          <a:xfrm>
            <a:off x="211665" y="228601"/>
            <a:ext cx="8723376" cy="1878508"/>
            <a:chOff x="211665" y="228600"/>
            <a:chExt cx="8723376" cy="2780703"/>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15" name="Group 15"/>
            <p:cNvGrpSpPr>
              <a:grpSpLocks noChangeAspect="1"/>
            </p:cNvGrpSpPr>
            <p:nvPr/>
          </p:nvGrpSpPr>
          <p:grpSpPr bwMode="hidden">
            <a:xfrm>
              <a:off x="211665" y="1679429"/>
              <a:ext cx="8723376" cy="1329874"/>
              <a:chOff x="-3905251" y="4294188"/>
              <a:chExt cx="13027839"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20"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grpSp>
    </p:spTree>
    <p:extLst>
      <p:ext uri="{BB962C8B-B14F-4D97-AF65-F5344CB8AC3E}">
        <p14:creationId xmlns:p14="http://schemas.microsoft.com/office/powerpoint/2010/main" val="3672158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sp>
        <p:nvSpPr>
          <p:cNvPr id="2" name="Title 1"/>
          <p:cNvSpPr>
            <a:spLocks noGrp="1"/>
          </p:cNvSpPr>
          <p:nvPr>
            <p:ph type="title"/>
          </p:nvPr>
        </p:nvSpPr>
        <p:spPr>
          <a:xfrm>
            <a:off x="4874156" y="338667"/>
            <a:ext cx="3812645" cy="2429934"/>
          </a:xfrm>
        </p:spPr>
        <p:txBody>
          <a:bodyPr anchor="b">
            <a:normAutofit/>
          </a:bodyPr>
          <a:lstStyle>
            <a:lvl1pPr algn="l">
              <a:defRPr sz="21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785533"/>
            <a:ext cx="3818467" cy="2421467"/>
          </a:xfrm>
        </p:spPr>
        <p:txBody>
          <a:bodyPr>
            <a:normAutofit/>
          </a:bodyPr>
          <a:lstStyle>
            <a:lvl1pPr marL="0" indent="0">
              <a:buNone/>
              <a:defRPr sz="135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a:xfrm>
            <a:off x="5163672" y="6250166"/>
            <a:ext cx="3786690" cy="365125"/>
          </a:xfrm>
          <a:prstGeom prst="rect">
            <a:avLst/>
          </a:prstGeom>
        </p:spPr>
        <p:txBody>
          <a:bodyPr/>
          <a:lstStyle/>
          <a:p>
            <a:endParaRPr lang="en-US"/>
          </a:p>
        </p:txBody>
      </p:sp>
      <p:sp>
        <p:nvSpPr>
          <p:cNvPr id="6" name="Footer Placeholder 5"/>
          <p:cNvSpPr>
            <a:spLocks noGrp="1"/>
          </p:cNvSpPr>
          <p:nvPr>
            <p:ph type="ftr" sz="quarter" idx="11"/>
          </p:nvPr>
        </p:nvSpPr>
        <p:spPr>
          <a:xfrm>
            <a:off x="193639" y="6250166"/>
            <a:ext cx="3786691"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Tree>
    <p:extLst>
      <p:ext uri="{BB962C8B-B14F-4D97-AF65-F5344CB8AC3E}">
        <p14:creationId xmlns:p14="http://schemas.microsoft.com/office/powerpoint/2010/main" val="37551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30" name="Group 29"/>
          <p:cNvGrpSpPr/>
          <p:nvPr/>
        </p:nvGrpSpPr>
        <p:grpSpPr>
          <a:xfrm>
            <a:off x="-1" y="6248398"/>
            <a:ext cx="8763001" cy="609602"/>
            <a:chOff x="-1" y="6248398"/>
            <a:chExt cx="8763001" cy="609602"/>
          </a:xfrm>
        </p:grpSpPr>
        <p:grpSp>
          <p:nvGrpSpPr>
            <p:cNvPr id="31" name="Group 15"/>
            <p:cNvGrpSpPr>
              <a:grpSpLocks noChangeAspect="1"/>
            </p:cNvGrpSpPr>
            <p:nvPr/>
          </p:nvGrpSpPr>
          <p:grpSpPr bwMode="hidden">
            <a:xfrm rot="10800000">
              <a:off x="-1" y="6248398"/>
              <a:ext cx="7696201" cy="575065"/>
              <a:chOff x="-309563" y="4316413"/>
              <a:chExt cx="9415463" cy="1211262"/>
            </a:xfrm>
          </p:grpSpPr>
          <p:sp>
            <p:nvSpPr>
              <p:cNvPr id="33"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34"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35" name="Freeform 34"/>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3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pic>
          <p:nvPicPr>
            <p:cNvPr id="32" name="Picture 2" descr="H:\siap_logo.jpg"/>
            <p:cNvPicPr>
              <a:picLocks noChangeAspect="1" noChangeArrowheads="1"/>
            </p:cNvPicPr>
            <p:nvPr/>
          </p:nvPicPr>
          <p:blipFill>
            <a:blip r:embed="rId2" cstate="print">
              <a:extLst>
                <a:ext uri="{28A0092B-C50C-407E-A947-70E740481C1C}">
                  <a14:useLocalDpi xmlns:a14="http://schemas.microsoft.com/office/drawing/2010/main" val="0"/>
                </a:ext>
              </a:extLst>
            </a:blip>
            <a:srcRect r="22222"/>
            <a:stretch>
              <a:fillRect/>
            </a:stretch>
          </p:blipFill>
          <p:spPr bwMode="auto">
            <a:xfrm>
              <a:off x="7696200" y="6402145"/>
              <a:ext cx="1066800" cy="45585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211665" y="228601"/>
            <a:ext cx="8723376" cy="1878508"/>
            <a:chOff x="211665" y="228600"/>
            <a:chExt cx="8723376" cy="2780703"/>
          </a:xfrm>
        </p:grpSpPr>
        <p:sp>
          <p:nvSpPr>
            <p:cNvPr id="17" name="Rounded Rectangle 16"/>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18" name="Group 15"/>
            <p:cNvGrpSpPr>
              <a:grpSpLocks noChangeAspect="1"/>
            </p:cNvGrpSpPr>
            <p:nvPr/>
          </p:nvGrpSpPr>
          <p:grpSpPr bwMode="hidden">
            <a:xfrm>
              <a:off x="211665" y="1679429"/>
              <a:ext cx="8723376" cy="1329874"/>
              <a:chOff x="-3905251" y="4294188"/>
              <a:chExt cx="13027839" cy="1892300"/>
            </a:xfrm>
          </p:grpSpPr>
          <p:sp>
            <p:nvSpPr>
              <p:cNvPr id="19"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0"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1"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24"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grpSp>
      <p:sp>
        <p:nvSpPr>
          <p:cNvPr id="5" name="Date Placeholder 4"/>
          <p:cNvSpPr>
            <a:spLocks noGrp="1"/>
          </p:cNvSpPr>
          <p:nvPr>
            <p:ph type="dt" sz="half" idx="10"/>
          </p:nvPr>
        </p:nvSpPr>
        <p:spPr>
          <a:xfrm>
            <a:off x="5163672" y="6250166"/>
            <a:ext cx="3786690" cy="365125"/>
          </a:xfrm>
          <a:prstGeom prst="rect">
            <a:avLst/>
          </a:prstGeom>
        </p:spPr>
        <p:txBody>
          <a:bodyPr/>
          <a:lstStyle/>
          <a:p>
            <a:endParaRPr lang="en-US"/>
          </a:p>
        </p:txBody>
      </p:sp>
      <p:sp>
        <p:nvSpPr>
          <p:cNvPr id="6" name="Footer Placeholder 5"/>
          <p:cNvSpPr>
            <a:spLocks noGrp="1"/>
          </p:cNvSpPr>
          <p:nvPr>
            <p:ph type="ftr" sz="quarter" idx="11"/>
          </p:nvPr>
        </p:nvSpPr>
        <p:spPr>
          <a:xfrm>
            <a:off x="193639" y="6250166"/>
            <a:ext cx="3786691"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3991089" y="6250165"/>
            <a:ext cx="1161826" cy="365125"/>
          </a:xfrm>
          <a:prstGeom prst="rect">
            <a:avLst/>
          </a:prstGeom>
        </p:spPr>
        <p:txBody>
          <a:bodyPr/>
          <a:lstStyle/>
          <a:p>
            <a:fld id="{A08AC41D-585E-46BA-8DA7-BA46BB68830E}" type="slidenum">
              <a:rPr lang="en-US" smtClean="0"/>
              <a:pPr/>
              <a:t>‹#›</a:t>
            </a:fld>
            <a:endParaRPr lang="en-US"/>
          </a:p>
        </p:txBody>
      </p:sp>
      <p:sp>
        <p:nvSpPr>
          <p:cNvPr id="4" name="Text Placeholder 3"/>
          <p:cNvSpPr>
            <a:spLocks noGrp="1"/>
          </p:cNvSpPr>
          <p:nvPr>
            <p:ph type="body" sz="half" idx="2"/>
          </p:nvPr>
        </p:nvSpPr>
        <p:spPr>
          <a:xfrm>
            <a:off x="914400" y="3581402"/>
            <a:ext cx="3352800" cy="1905001"/>
          </a:xfrm>
        </p:spPr>
        <p:txBody>
          <a:bodyPr anchor="t">
            <a:normAutofit/>
          </a:bodyPr>
          <a:lstStyle>
            <a:lvl1pPr marL="0" indent="0">
              <a:spcBef>
                <a:spcPts val="0"/>
              </a:spcBef>
              <a:spcAft>
                <a:spcPts val="450"/>
              </a:spcAft>
              <a:buNone/>
              <a:defRPr sz="1350">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24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3" y="1828800"/>
            <a:ext cx="3904076" cy="3810000"/>
          </a:xfrm>
        </p:spPr>
        <p:txBody>
          <a:bodyPr anchor="ctr"/>
          <a:lstStyle>
            <a:lvl1pPr>
              <a:buClr>
                <a:schemeClr val="bg1"/>
              </a:buClr>
              <a:defRPr sz="1650">
                <a:solidFill>
                  <a:schemeClr val="tx2"/>
                </a:solidFill>
              </a:defRPr>
            </a:lvl1pPr>
            <a:lvl2pPr>
              <a:buClr>
                <a:schemeClr val="bg1"/>
              </a:buClr>
              <a:defRPr sz="1500">
                <a:solidFill>
                  <a:schemeClr val="tx2"/>
                </a:solidFill>
              </a:defRPr>
            </a:lvl2pPr>
            <a:lvl3pPr>
              <a:buClr>
                <a:schemeClr val="bg1"/>
              </a:buClr>
              <a:defRPr sz="1350">
                <a:solidFill>
                  <a:schemeClr val="tx2"/>
                </a:solidFill>
              </a:defRPr>
            </a:lvl3pPr>
            <a:lvl4pPr>
              <a:buClr>
                <a:schemeClr val="bg1"/>
              </a:buClr>
              <a:defRPr sz="1200">
                <a:solidFill>
                  <a:schemeClr val="tx2"/>
                </a:solidFill>
              </a:defRPr>
            </a:lvl4pPr>
            <a:lvl5pPr>
              <a:buClr>
                <a:schemeClr val="bg1"/>
              </a:buClr>
              <a:defRPr sz="1200">
                <a:solidFill>
                  <a:schemeClr val="tx2"/>
                </a:solidFill>
              </a:defRPr>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8798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211665" y="228602"/>
            <a:ext cx="8723376" cy="1306161"/>
            <a:chOff x="211665" y="228600"/>
            <a:chExt cx="8723376" cy="2780703"/>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grpSp>
      <p:sp>
        <p:nvSpPr>
          <p:cNvPr id="2" name="Title Placeholder 1"/>
          <p:cNvSpPr>
            <a:spLocks noGrp="1"/>
          </p:cNvSpPr>
          <p:nvPr>
            <p:ph type="title"/>
          </p:nvPr>
        </p:nvSpPr>
        <p:spPr>
          <a:xfrm>
            <a:off x="457200" y="152400"/>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72068" y="2107109"/>
            <a:ext cx="7408333" cy="40190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29" name="Group 28"/>
          <p:cNvGrpSpPr/>
          <p:nvPr/>
        </p:nvGrpSpPr>
        <p:grpSpPr>
          <a:xfrm>
            <a:off x="-1" y="6248398"/>
            <a:ext cx="8763001" cy="609602"/>
            <a:chOff x="-1" y="6248398"/>
            <a:chExt cx="8763001" cy="609602"/>
          </a:xfrm>
        </p:grpSpPr>
        <p:grpSp>
          <p:nvGrpSpPr>
            <p:cNvPr id="23" name="Group 15"/>
            <p:cNvGrpSpPr>
              <a:grpSpLocks noChangeAspect="1"/>
            </p:cNvGrpSpPr>
            <p:nvPr/>
          </p:nvGrpSpPr>
          <p:grpSpPr bwMode="hidden">
            <a:xfrm rot="10800000">
              <a:off x="-1" y="6248398"/>
              <a:ext cx="7696201" cy="575065"/>
              <a:chOff x="-309563" y="4316413"/>
              <a:chExt cx="9415463" cy="1211262"/>
            </a:xfrm>
          </p:grpSpPr>
          <p:sp>
            <p:nvSpPr>
              <p:cNvPr id="25"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6"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7"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1350"/>
              </a:p>
            </p:txBody>
          </p:sp>
          <p:sp>
            <p:nvSpPr>
              <p:cNvPr id="24"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1350"/>
              </a:p>
            </p:txBody>
          </p:sp>
        </p:grpSp>
        <p:pic>
          <p:nvPicPr>
            <p:cNvPr id="15" name="Picture 2" descr="H:\siap_logo.jpg"/>
            <p:cNvPicPr>
              <a:picLocks noChangeAspect="1" noChangeArrowheads="1"/>
            </p:cNvPicPr>
            <p:nvPr/>
          </p:nvPicPr>
          <p:blipFill>
            <a:blip r:embed="rId13" cstate="print">
              <a:extLst>
                <a:ext uri="{28A0092B-C50C-407E-A947-70E740481C1C}">
                  <a14:useLocalDpi xmlns:a14="http://schemas.microsoft.com/office/drawing/2010/main" val="0"/>
                </a:ext>
              </a:extLst>
            </a:blip>
            <a:srcRect r="22222"/>
            <a:stretch>
              <a:fillRect/>
            </a:stretch>
          </p:blipFill>
          <p:spPr bwMode="auto">
            <a:xfrm>
              <a:off x="7696200" y="6402145"/>
              <a:ext cx="1066800" cy="45585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863095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spcBef>
          <a:spcPct val="0"/>
        </a:spcBef>
        <a:buNone/>
        <a:defRPr sz="33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1pPr>
      <a:lvl2pPr marL="432197" indent="-205740" algn="l" defTabSz="685800" rtl="0" eaLnBrk="1" latinLnBrk="0" hangingPunct="1">
        <a:spcBef>
          <a:spcPct val="20000"/>
        </a:spcBef>
        <a:buClr>
          <a:schemeClr val="accent1"/>
        </a:buClr>
        <a:buSzPct val="100000"/>
        <a:buFont typeface="Symbol" pitchFamily="18" charset="2"/>
        <a:buChar char=""/>
        <a:defRPr sz="1650" kern="1200">
          <a:solidFill>
            <a:schemeClr val="tx2"/>
          </a:solidFill>
          <a:latin typeface="+mn-lt"/>
          <a:ea typeface="+mn-ea"/>
          <a:cs typeface="+mn-cs"/>
        </a:defRPr>
      </a:lvl2pPr>
      <a:lvl3pPr marL="641747" indent="-171450" algn="l" defTabSz="685800" rtl="0" eaLnBrk="1" latinLnBrk="0" hangingPunct="1">
        <a:spcBef>
          <a:spcPct val="20000"/>
        </a:spcBef>
        <a:buClr>
          <a:schemeClr val="accent1"/>
        </a:buClr>
        <a:buSzPct val="100000"/>
        <a:buFont typeface="Symbol" pitchFamily="18" charset="2"/>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SzPct val="100000"/>
        <a:buFont typeface="Symbol" pitchFamily="18" charset="2"/>
        <a:buChar char=""/>
        <a:defRPr sz="1350" kern="1200">
          <a:solidFill>
            <a:schemeClr val="tx2"/>
          </a:solidFill>
          <a:latin typeface="+mn-lt"/>
          <a:ea typeface="+mn-ea"/>
          <a:cs typeface="+mn-cs"/>
        </a:defRPr>
      </a:lvl4pPr>
      <a:lvl5pPr marL="1097280" indent="-171450" algn="l" defTabSz="685800" rtl="0" eaLnBrk="1" latinLnBrk="0" hangingPunct="1">
        <a:spcBef>
          <a:spcPct val="20000"/>
        </a:spcBef>
        <a:buClr>
          <a:schemeClr val="accent1"/>
        </a:buClr>
        <a:buSzPct val="100000"/>
        <a:buFont typeface="Symbol" pitchFamily="18" charset="2"/>
        <a:buChar char=""/>
        <a:defRPr sz="1200" kern="1200">
          <a:solidFill>
            <a:schemeClr val="tx2"/>
          </a:solidFill>
          <a:latin typeface="+mn-lt"/>
          <a:ea typeface="+mn-ea"/>
          <a:cs typeface="+mn-cs"/>
        </a:defRPr>
      </a:lvl5pPr>
      <a:lvl6pPr marL="1337310" indent="-171450" algn="l" defTabSz="685800" rtl="0" eaLnBrk="1" latinLnBrk="0" hangingPunct="1">
        <a:spcBef>
          <a:spcPts val="288"/>
        </a:spcBef>
        <a:buClr>
          <a:schemeClr val="accent1"/>
        </a:buClr>
        <a:buFont typeface="Symbol" pitchFamily="18" charset="2"/>
        <a:buChar char="*"/>
        <a:defRPr sz="1050" kern="1200">
          <a:solidFill>
            <a:schemeClr val="tx2"/>
          </a:solidFill>
          <a:latin typeface="+mn-lt"/>
          <a:ea typeface="+mn-ea"/>
          <a:cs typeface="+mn-cs"/>
        </a:defRPr>
      </a:lvl6pPr>
      <a:lvl7pPr marL="1577340" indent="-171450" algn="l" defTabSz="685800" rtl="0" eaLnBrk="1" latinLnBrk="0" hangingPunct="1">
        <a:spcBef>
          <a:spcPts val="288"/>
        </a:spcBef>
        <a:buClr>
          <a:schemeClr val="accent1"/>
        </a:buClr>
        <a:buFont typeface="Symbol" pitchFamily="18" charset="2"/>
        <a:buChar char="*"/>
        <a:defRPr sz="1050" kern="1200">
          <a:solidFill>
            <a:schemeClr val="tx2"/>
          </a:solidFill>
          <a:latin typeface="+mn-lt"/>
          <a:ea typeface="+mn-ea"/>
          <a:cs typeface="+mn-cs"/>
        </a:defRPr>
      </a:lvl7pPr>
      <a:lvl8pPr marL="1817370" indent="-171450" algn="l" defTabSz="685800" rtl="0" eaLnBrk="1" latinLnBrk="0" hangingPunct="1">
        <a:spcBef>
          <a:spcPts val="288"/>
        </a:spcBef>
        <a:buClr>
          <a:schemeClr val="accent1"/>
        </a:buClr>
        <a:buFont typeface="Symbol" pitchFamily="18" charset="2"/>
        <a:buChar char="*"/>
        <a:defRPr sz="1050" kern="1200">
          <a:solidFill>
            <a:schemeClr val="tx2"/>
          </a:solidFill>
          <a:latin typeface="+mn-lt"/>
          <a:ea typeface="+mn-ea"/>
          <a:cs typeface="+mn-cs"/>
        </a:defRPr>
      </a:lvl8pPr>
      <a:lvl9pPr marL="2057400" indent="-171450" algn="l" defTabSz="685800" rtl="0" eaLnBrk="1" latinLnBrk="0" hangingPunct="1">
        <a:spcBef>
          <a:spcPts val="288"/>
        </a:spcBef>
        <a:buClr>
          <a:schemeClr val="accent1"/>
        </a:buClr>
        <a:buFont typeface="Symbol" pitchFamily="18" charset="2"/>
        <a:buChar char="*"/>
        <a:defRPr sz="105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6B0A7-8CC0-4482-B845-3C4DE951B2E5}" type="datetimeFigureOut">
              <a:rPr lang="en-US" smtClean="0"/>
              <a:pPr/>
              <a:t>12/5/2017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9006B8-2BAE-49A5-BD35-EF983669C8DC}" type="slidenum">
              <a:rPr lang="en-US" smtClean="0"/>
              <a:pPr/>
              <a:t>‹#›</a:t>
            </a:fld>
            <a:endParaRPr lang="en-US"/>
          </a:p>
        </p:txBody>
      </p:sp>
    </p:spTree>
    <p:extLst>
      <p:ext uri="{BB962C8B-B14F-4D97-AF65-F5344CB8AC3E}">
        <p14:creationId xmlns:p14="http://schemas.microsoft.com/office/powerpoint/2010/main" val="100171069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8793" y="1470534"/>
            <a:ext cx="8191501" cy="693518"/>
          </a:xfrm>
        </p:spPr>
        <p:txBody>
          <a:bodyPr>
            <a:noAutofit/>
          </a:bodyPr>
          <a:lstStyle/>
          <a:p>
            <a:r>
              <a:rPr lang="en-US" sz="2800" b="1" dirty="0">
                <a:latin typeface="Century Gothic" charset="0"/>
                <a:ea typeface="ＭＳ Ｐゴシック" charset="-128"/>
                <a:cs typeface="ＭＳ Ｐゴシック" charset="-128"/>
              </a:rPr>
              <a:t>Third Meeting of the Network for the Coordination of Statistical Training in Asia and Pacific </a:t>
            </a:r>
            <a:endParaRPr lang="en-US" sz="2800" dirty="0">
              <a:solidFill>
                <a:srgbClr val="FF0000"/>
              </a:solidFill>
            </a:endParaRPr>
          </a:p>
        </p:txBody>
      </p:sp>
      <p:sp>
        <p:nvSpPr>
          <p:cNvPr id="3" name="Subtitle 2"/>
          <p:cNvSpPr>
            <a:spLocks noGrp="1"/>
          </p:cNvSpPr>
          <p:nvPr>
            <p:ph type="subTitle" idx="1"/>
          </p:nvPr>
        </p:nvSpPr>
        <p:spPr>
          <a:xfrm>
            <a:off x="779487" y="3227783"/>
            <a:ext cx="7450111" cy="1828800"/>
          </a:xfrm>
        </p:spPr>
        <p:txBody>
          <a:bodyPr>
            <a:noAutofit/>
          </a:bodyPr>
          <a:lstStyle/>
          <a:p>
            <a:r>
              <a:rPr lang="en-US" sz="2800" b="1" dirty="0">
                <a:latin typeface="Century Gothic" charset="0"/>
                <a:ea typeface="ＭＳ Ｐゴシック" charset="-128"/>
                <a:cs typeface="ＭＳ Ｐゴシック" charset="-128"/>
              </a:rPr>
              <a:t>Progress Report of the Network Work </a:t>
            </a:r>
            <a:r>
              <a:rPr lang="en-US" sz="2800" b="1" dirty="0" smtClean="0">
                <a:latin typeface="Century Gothic" charset="0"/>
                <a:ea typeface="ＭＳ Ｐゴシック" charset="-128"/>
                <a:cs typeface="ＭＳ Ｐゴシック" charset="-128"/>
              </a:rPr>
              <a:t>Program</a:t>
            </a:r>
          </a:p>
          <a:p>
            <a:pPr algn="r"/>
            <a:r>
              <a:rPr lang="en-PH" sz="1600" dirty="0">
                <a:latin typeface="Century Gothic" panose="020B0502020202020204" pitchFamily="34" charset="0"/>
              </a:rPr>
              <a:t>5 December 2017</a:t>
            </a:r>
          </a:p>
          <a:p>
            <a:pPr algn="r"/>
            <a:r>
              <a:rPr lang="en-PH" sz="1600" dirty="0">
                <a:latin typeface="Century Gothic" panose="020B0502020202020204" pitchFamily="34" charset="0"/>
              </a:rPr>
              <a:t>SIAP, 4</a:t>
            </a:r>
            <a:r>
              <a:rPr lang="en-PH" sz="1600" baseline="30000" dirty="0">
                <a:latin typeface="Century Gothic" panose="020B0502020202020204" pitchFamily="34" charset="0"/>
              </a:rPr>
              <a:t>th</a:t>
            </a:r>
            <a:r>
              <a:rPr lang="en-PH" sz="1600" dirty="0">
                <a:latin typeface="Century Gothic" panose="020B0502020202020204" pitchFamily="34" charset="0"/>
              </a:rPr>
              <a:t> Floor JETRO-IDE Building</a:t>
            </a:r>
          </a:p>
          <a:p>
            <a:pPr algn="r"/>
            <a:r>
              <a:rPr lang="en-PH" sz="1600" dirty="0">
                <a:latin typeface="Century Gothic" panose="020B0502020202020204" pitchFamily="34" charset="0"/>
              </a:rPr>
              <a:t>Chiba, Japan</a:t>
            </a:r>
          </a:p>
          <a:p>
            <a:endParaRPr lang="en-US" sz="2800" b="1" dirty="0" smtClean="0">
              <a:solidFill>
                <a:schemeClr val="bg1"/>
              </a:solidFill>
            </a:endParaRPr>
          </a:p>
        </p:txBody>
      </p:sp>
      <p:sp>
        <p:nvSpPr>
          <p:cNvPr id="5" name="Subtitle 2"/>
          <p:cNvSpPr txBox="1">
            <a:spLocks/>
          </p:cNvSpPr>
          <p:nvPr/>
        </p:nvSpPr>
        <p:spPr>
          <a:xfrm>
            <a:off x="6043814" y="4265231"/>
            <a:ext cx="2445310" cy="692550"/>
          </a:xfrm>
          <a:prstGeom prst="rect">
            <a:avLst/>
          </a:prstGeom>
        </p:spPr>
        <p:txBody>
          <a:bodyPr vert="horz" lIns="68580" tIns="34290" rIns="68580" bIns="34290" rtlCol="0">
            <a:normAutofit/>
          </a:bodyPr>
          <a:lstStyle>
            <a:lvl1pPr marL="0" indent="0" algn="ctr" defTabSz="914400" rtl="0" eaLnBrk="1" latinLnBrk="0" hangingPunct="1">
              <a:spcBef>
                <a:spcPct val="20000"/>
              </a:spcBef>
              <a:buClr>
                <a:schemeClr val="accent1"/>
              </a:buClr>
              <a:buSzPct val="100000"/>
              <a:buFont typeface="Symbol" pitchFamily="18" charset="2"/>
              <a:buNone/>
              <a:defRPr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Symbol"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Symbol"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Symbol"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Symbol" pitchFamily="18"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sz="1400" kern="1200">
                <a:solidFill>
                  <a:schemeClr val="tx1">
                    <a:tint val="75000"/>
                  </a:schemeClr>
                </a:solidFill>
                <a:latin typeface="+mn-lt"/>
                <a:ea typeface="+mn-ea"/>
                <a:cs typeface="+mn-cs"/>
              </a:defRPr>
            </a:lvl9pPr>
          </a:lstStyle>
          <a:p>
            <a:endParaRPr lang="en-IN" sz="1600" dirty="0"/>
          </a:p>
        </p:txBody>
      </p:sp>
    </p:spTree>
    <p:extLst>
      <p:ext uri="{BB962C8B-B14F-4D97-AF65-F5344CB8AC3E}">
        <p14:creationId xmlns:p14="http://schemas.microsoft.com/office/powerpoint/2010/main" val="3089053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84120" y="244444"/>
            <a:ext cx="8462744" cy="809188"/>
          </a:xfrm>
        </p:spPr>
        <p:txBody>
          <a:bodyPr/>
          <a:lstStyle/>
          <a:p>
            <a:pPr algn="l"/>
            <a:r>
              <a:rPr lang="en-PH" sz="3600" b="1" dirty="0" smtClean="0">
                <a:solidFill>
                  <a:srgbClr val="C00000"/>
                </a:solidFill>
              </a:rPr>
              <a:t>Progress to Date on the Curriculum </a:t>
            </a:r>
            <a:r>
              <a:rPr lang="en-PH" sz="3600" b="1" dirty="0" smtClean="0"/>
              <a:t>…</a:t>
            </a:r>
            <a:endParaRPr lang="en-PH" sz="3600" dirty="0"/>
          </a:p>
        </p:txBody>
      </p:sp>
      <p:sp>
        <p:nvSpPr>
          <p:cNvPr id="14" name="TextBox 13"/>
          <p:cNvSpPr txBox="1"/>
          <p:nvPr/>
        </p:nvSpPr>
        <p:spPr>
          <a:xfrm>
            <a:off x="314325" y="1285860"/>
            <a:ext cx="8575326" cy="5016758"/>
          </a:xfrm>
          <a:prstGeom prst="rect">
            <a:avLst/>
          </a:prstGeom>
          <a:noFill/>
        </p:spPr>
        <p:txBody>
          <a:bodyPr wrap="square" rtlCol="0">
            <a:spAutoFit/>
          </a:bodyPr>
          <a:lstStyle/>
          <a:p>
            <a:pPr marL="457200" indent="-457200" algn="l">
              <a:buFont typeface="Arial" panose="020B0604020202020204" pitchFamily="34" charset="0"/>
              <a:buChar char="•"/>
            </a:pPr>
            <a:r>
              <a:rPr lang="en-PH" sz="3200" i="1" dirty="0" smtClean="0">
                <a:latin typeface="+mn-lt"/>
              </a:rPr>
              <a:t>Some initial activities conducted by SIAP related to the development of the curriculum for priority training in official statistics:</a:t>
            </a:r>
          </a:p>
          <a:p>
            <a:pPr marL="914400" lvl="1" indent="-457200" algn="l">
              <a:buFont typeface="Arial" panose="020B0604020202020204" pitchFamily="34" charset="0"/>
              <a:buChar char="•"/>
            </a:pPr>
            <a:r>
              <a:rPr lang="en-PH" sz="2800" dirty="0" smtClean="0">
                <a:latin typeface="+mn-lt"/>
              </a:rPr>
              <a:t>Developed a training needs assessment (TNA) tool to identify training gaps</a:t>
            </a:r>
          </a:p>
          <a:p>
            <a:pPr marL="914400" lvl="1" indent="-457200" algn="l">
              <a:buFont typeface="Arial" panose="020B0604020202020204" pitchFamily="34" charset="0"/>
              <a:buChar char="•"/>
            </a:pPr>
            <a:r>
              <a:rPr lang="en-PH" sz="2800" dirty="0" smtClean="0">
                <a:latin typeface="+mn-lt"/>
              </a:rPr>
              <a:t>This TNA tool was revised to incorporate the concern on SDGs. As mentioned earlier, a consultant was hired to do the revision on the TNA and pilot testing was conducted in Lao PDR and Mongolia. More on this on the report of the consultant.</a:t>
            </a:r>
          </a:p>
        </p:txBody>
      </p:sp>
    </p:spTree>
    <p:extLst>
      <p:ext uri="{BB962C8B-B14F-4D97-AF65-F5344CB8AC3E}">
        <p14:creationId xmlns:p14="http://schemas.microsoft.com/office/powerpoint/2010/main" val="354875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314325" y="171872"/>
            <a:ext cx="8462744" cy="809188"/>
          </a:xfrm>
        </p:spPr>
        <p:txBody>
          <a:bodyPr/>
          <a:lstStyle/>
          <a:p>
            <a:pPr algn="l"/>
            <a:r>
              <a:rPr lang="en-PH" sz="3600" b="1" dirty="0" smtClean="0">
                <a:solidFill>
                  <a:srgbClr val="C00000"/>
                </a:solidFill>
              </a:rPr>
              <a:t>Some Lessons Learned</a:t>
            </a:r>
            <a:endParaRPr lang="en-PH" sz="3600" dirty="0">
              <a:solidFill>
                <a:srgbClr val="C00000"/>
              </a:solidFill>
            </a:endParaRPr>
          </a:p>
        </p:txBody>
      </p:sp>
      <p:sp>
        <p:nvSpPr>
          <p:cNvPr id="14" name="TextBox 13"/>
          <p:cNvSpPr txBox="1"/>
          <p:nvPr/>
        </p:nvSpPr>
        <p:spPr>
          <a:xfrm>
            <a:off x="314325" y="1285860"/>
            <a:ext cx="8220075" cy="5262979"/>
          </a:xfrm>
          <a:prstGeom prst="rect">
            <a:avLst/>
          </a:prstGeom>
          <a:noFill/>
        </p:spPr>
        <p:txBody>
          <a:bodyPr wrap="square" rtlCol="0">
            <a:spAutoFit/>
          </a:bodyPr>
          <a:lstStyle/>
          <a:p>
            <a:pPr marL="457200" indent="-457200" algn="l">
              <a:buFont typeface="Arial" panose="020B0604020202020204" pitchFamily="34" charset="0"/>
              <a:buChar char="•"/>
            </a:pPr>
            <a:r>
              <a:rPr lang="en-PH" sz="2800" dirty="0" smtClean="0">
                <a:latin typeface="+mn-lt"/>
              </a:rPr>
              <a:t>The targeted outputs were not fully attained as the initial activities conducted by the Secretariat are mostly just to provide the catalysts of the work to be done.</a:t>
            </a:r>
          </a:p>
          <a:p>
            <a:pPr marL="457200" indent="-457200" algn="l">
              <a:buFont typeface="Arial" panose="020B0604020202020204" pitchFamily="34" charset="0"/>
              <a:buChar char="•"/>
            </a:pPr>
            <a:r>
              <a:rPr lang="en-PH" sz="2800" dirty="0" smtClean="0">
                <a:latin typeface="+mn-lt"/>
              </a:rPr>
              <a:t>Most of the member countries who volunteered to facilitate the activities for the attainment of the targeted outputs did not participate much in the said activities. </a:t>
            </a:r>
          </a:p>
          <a:p>
            <a:pPr marL="457200" indent="-457200" algn="l">
              <a:buFont typeface="Arial" panose="020B0604020202020204" pitchFamily="34" charset="0"/>
              <a:buChar char="•"/>
            </a:pPr>
            <a:r>
              <a:rPr lang="en-PH" sz="2800" dirty="0" smtClean="0">
                <a:latin typeface="+mn-lt"/>
              </a:rPr>
              <a:t>The importance of the coordination and commitment of the member countries of the network has to be emphasized for the efficient delivery of the work programme. </a:t>
            </a:r>
          </a:p>
        </p:txBody>
      </p:sp>
    </p:spTree>
    <p:extLst>
      <p:ext uri="{BB962C8B-B14F-4D97-AF65-F5344CB8AC3E}">
        <p14:creationId xmlns:p14="http://schemas.microsoft.com/office/powerpoint/2010/main" val="498345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84120" y="251032"/>
            <a:ext cx="5429256" cy="642942"/>
          </a:xfrm>
        </p:spPr>
        <p:txBody>
          <a:bodyPr>
            <a:normAutofit fontScale="90000"/>
          </a:bodyPr>
          <a:lstStyle/>
          <a:p>
            <a:pPr algn="l"/>
            <a:r>
              <a:rPr lang="en-PH" sz="4000" b="1" dirty="0" smtClean="0">
                <a:solidFill>
                  <a:srgbClr val="C00000"/>
                </a:solidFill>
              </a:rPr>
              <a:t>Background</a:t>
            </a:r>
            <a:r>
              <a:rPr lang="en-PH" sz="4000" dirty="0" smtClean="0">
                <a:solidFill>
                  <a:srgbClr val="C00000"/>
                </a:solidFill>
              </a:rPr>
              <a:t>:</a:t>
            </a:r>
            <a:endParaRPr lang="en-PH" sz="4000" dirty="0">
              <a:solidFill>
                <a:srgbClr val="C00000"/>
              </a:solidFill>
            </a:endParaRPr>
          </a:p>
        </p:txBody>
      </p:sp>
      <p:sp>
        <p:nvSpPr>
          <p:cNvPr id="14" name="TextBox 13"/>
          <p:cNvSpPr txBox="1"/>
          <p:nvPr/>
        </p:nvSpPr>
        <p:spPr>
          <a:xfrm>
            <a:off x="389285" y="1348800"/>
            <a:ext cx="8280920" cy="3970318"/>
          </a:xfrm>
          <a:prstGeom prst="rect">
            <a:avLst/>
          </a:prstGeom>
          <a:noFill/>
        </p:spPr>
        <p:txBody>
          <a:bodyPr wrap="square" rtlCol="0">
            <a:spAutoFit/>
          </a:bodyPr>
          <a:lstStyle/>
          <a:p>
            <a:pPr marL="457200" indent="-457200" algn="l">
              <a:buFont typeface="Arial" panose="020B0604020202020204" pitchFamily="34" charset="0"/>
              <a:buChar char="•"/>
            </a:pPr>
            <a:r>
              <a:rPr lang="en-PH" sz="2800" i="1" dirty="0" smtClean="0">
                <a:latin typeface="+mn-lt"/>
              </a:rPr>
              <a:t>The Network with SIAP as its Secretariat was established by the ESCAP Committee on Statistics during its third session.</a:t>
            </a:r>
          </a:p>
          <a:p>
            <a:pPr marL="457200" indent="-457200" algn="l">
              <a:buFont typeface="Arial" panose="020B0604020202020204" pitchFamily="34" charset="0"/>
              <a:buChar char="•"/>
            </a:pPr>
            <a:r>
              <a:rPr lang="en-PH" sz="2800" i="1" dirty="0" smtClean="0">
                <a:latin typeface="+mn-lt"/>
              </a:rPr>
              <a:t>The inception and organizational meeting of the Network was held on 22 to 24 April 2014 in Chiba, Japan.</a:t>
            </a:r>
          </a:p>
          <a:p>
            <a:pPr marL="457200" indent="-457200" algn="l">
              <a:buFont typeface="Arial" panose="020B0604020202020204" pitchFamily="34" charset="0"/>
              <a:buChar char="•"/>
            </a:pPr>
            <a:r>
              <a:rPr lang="en-PH" sz="2800" i="1" dirty="0" smtClean="0">
                <a:latin typeface="+mn-lt"/>
              </a:rPr>
              <a:t>The Second Meeting of the Network was held on March 4, 2016 to review and update its work-programme, including that of the Sub-group. </a:t>
            </a:r>
          </a:p>
        </p:txBody>
      </p:sp>
    </p:spTree>
    <p:extLst>
      <p:ext uri="{BB962C8B-B14F-4D97-AF65-F5344CB8AC3E}">
        <p14:creationId xmlns:p14="http://schemas.microsoft.com/office/powerpoint/2010/main" val="2550884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389285" y="265546"/>
            <a:ext cx="5429256" cy="642942"/>
          </a:xfrm>
        </p:spPr>
        <p:txBody>
          <a:bodyPr>
            <a:normAutofit fontScale="90000"/>
          </a:bodyPr>
          <a:lstStyle/>
          <a:p>
            <a:pPr algn="l"/>
            <a:r>
              <a:rPr lang="en-PH" sz="4000" b="1" dirty="0" smtClean="0">
                <a:solidFill>
                  <a:srgbClr val="C00000"/>
                </a:solidFill>
              </a:rPr>
              <a:t>Background</a:t>
            </a:r>
            <a:r>
              <a:rPr lang="en-PH" sz="4000" dirty="0" smtClean="0">
                <a:solidFill>
                  <a:srgbClr val="C00000"/>
                </a:solidFill>
              </a:rPr>
              <a:t>:</a:t>
            </a:r>
            <a:endParaRPr lang="en-PH" sz="4000" dirty="0">
              <a:solidFill>
                <a:srgbClr val="C00000"/>
              </a:solidFill>
            </a:endParaRPr>
          </a:p>
        </p:txBody>
      </p:sp>
      <p:sp>
        <p:nvSpPr>
          <p:cNvPr id="14" name="TextBox 13"/>
          <p:cNvSpPr txBox="1"/>
          <p:nvPr/>
        </p:nvSpPr>
        <p:spPr>
          <a:xfrm>
            <a:off x="389285" y="1348800"/>
            <a:ext cx="8280920" cy="4401205"/>
          </a:xfrm>
          <a:prstGeom prst="rect">
            <a:avLst/>
          </a:prstGeom>
          <a:noFill/>
        </p:spPr>
        <p:txBody>
          <a:bodyPr wrap="square" rtlCol="0">
            <a:spAutoFit/>
          </a:bodyPr>
          <a:lstStyle/>
          <a:p>
            <a:pPr marL="457200" indent="-457200" algn="l">
              <a:buFont typeface="Arial" panose="020B0604020202020204" pitchFamily="34" charset="0"/>
              <a:buChar char="•"/>
            </a:pPr>
            <a:r>
              <a:rPr lang="en-PH" sz="2800" i="1" dirty="0" smtClean="0">
                <a:latin typeface="+mn-lt"/>
              </a:rPr>
              <a:t>During the Second Meeting of the Network, discussions and decisions were made on the following:</a:t>
            </a:r>
            <a:endParaRPr lang="en-PH" sz="2800" i="1" dirty="0">
              <a:latin typeface="+mn-lt"/>
            </a:endParaRPr>
          </a:p>
          <a:p>
            <a:pPr marL="914400" lvl="1" indent="-457200" algn="l">
              <a:buFont typeface="Arial" panose="020B0604020202020204" pitchFamily="34" charset="0"/>
              <a:buChar char="•"/>
            </a:pPr>
            <a:r>
              <a:rPr lang="en-PH" sz="2800" i="1" dirty="0" smtClean="0">
                <a:latin typeface="+mn-lt"/>
              </a:rPr>
              <a:t>Extending its work to other areas of official statistics</a:t>
            </a:r>
          </a:p>
          <a:p>
            <a:pPr marL="914400" lvl="1" indent="-457200" algn="l">
              <a:buFont typeface="Arial" panose="020B0604020202020204" pitchFamily="34" charset="0"/>
              <a:buChar char="•"/>
            </a:pPr>
            <a:r>
              <a:rPr lang="en-PH" sz="2800" i="1" dirty="0" smtClean="0">
                <a:latin typeface="+mn-lt"/>
              </a:rPr>
              <a:t>Establishing a database on experts and training resources on official statistics</a:t>
            </a:r>
          </a:p>
          <a:p>
            <a:pPr marL="914400" lvl="1" indent="-457200" algn="l">
              <a:buFont typeface="Arial" panose="020B0604020202020204" pitchFamily="34" charset="0"/>
              <a:buChar char="•"/>
            </a:pPr>
            <a:r>
              <a:rPr lang="en-PH" sz="2800" i="1" dirty="0" smtClean="0">
                <a:latin typeface="+mn-lt"/>
              </a:rPr>
              <a:t>Development of a programme for certifying trainers and training institutes on official statistics</a:t>
            </a:r>
          </a:p>
        </p:txBody>
      </p:sp>
    </p:spTree>
    <p:extLst>
      <p:ext uri="{BB962C8B-B14F-4D97-AF65-F5344CB8AC3E}">
        <p14:creationId xmlns:p14="http://schemas.microsoft.com/office/powerpoint/2010/main" val="888570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5091" y="280061"/>
            <a:ext cx="5429256" cy="642942"/>
          </a:xfrm>
        </p:spPr>
        <p:txBody>
          <a:bodyPr>
            <a:normAutofit fontScale="90000"/>
          </a:bodyPr>
          <a:lstStyle/>
          <a:p>
            <a:pPr algn="l"/>
            <a:r>
              <a:rPr lang="en-PH" sz="4000" b="1" dirty="0" smtClean="0">
                <a:solidFill>
                  <a:srgbClr val="C00000"/>
                </a:solidFill>
              </a:rPr>
              <a:t>Background</a:t>
            </a:r>
            <a:r>
              <a:rPr lang="en-PH" sz="4000" dirty="0" smtClean="0">
                <a:solidFill>
                  <a:srgbClr val="C00000"/>
                </a:solidFill>
              </a:rPr>
              <a:t>:</a:t>
            </a:r>
            <a:endParaRPr lang="en-PH" sz="4000" dirty="0">
              <a:solidFill>
                <a:srgbClr val="C00000"/>
              </a:solidFill>
            </a:endParaRPr>
          </a:p>
        </p:txBody>
      </p:sp>
      <p:sp>
        <p:nvSpPr>
          <p:cNvPr id="14" name="TextBox 13"/>
          <p:cNvSpPr txBox="1"/>
          <p:nvPr/>
        </p:nvSpPr>
        <p:spPr>
          <a:xfrm>
            <a:off x="314325" y="1285860"/>
            <a:ext cx="8575326" cy="4401205"/>
          </a:xfrm>
          <a:prstGeom prst="rect">
            <a:avLst/>
          </a:prstGeom>
          <a:noFill/>
        </p:spPr>
        <p:txBody>
          <a:bodyPr wrap="square" rtlCol="0">
            <a:spAutoFit/>
          </a:bodyPr>
          <a:lstStyle/>
          <a:p>
            <a:pPr marL="457200" indent="-457200" algn="l">
              <a:buFont typeface="Arial" panose="020B0604020202020204" pitchFamily="34" charset="0"/>
              <a:buChar char="•"/>
            </a:pPr>
            <a:r>
              <a:rPr lang="en-PH" sz="2800" i="1" dirty="0" smtClean="0">
                <a:latin typeface="+mn-lt"/>
              </a:rPr>
              <a:t>Also, during the meeting and based on the discussions and decisions made the 2016-17 work programme of the Network was formulated with the following three focus outputs: </a:t>
            </a:r>
          </a:p>
          <a:p>
            <a:pPr marL="914400" lvl="1" indent="-457200" algn="l">
              <a:buFont typeface="Arial" panose="020B0604020202020204" pitchFamily="34" charset="0"/>
              <a:buChar char="•"/>
            </a:pPr>
            <a:r>
              <a:rPr lang="en-PH" sz="2800" i="1" dirty="0" smtClean="0">
                <a:latin typeface="+mn-lt"/>
              </a:rPr>
              <a:t>Identified training gaps in understanding, measuring and monitoring SDGs;</a:t>
            </a:r>
          </a:p>
          <a:p>
            <a:pPr marL="914400" lvl="1" indent="-457200" algn="l">
              <a:buFont typeface="Arial" panose="020B0604020202020204" pitchFamily="34" charset="0"/>
              <a:buChar char="•"/>
            </a:pPr>
            <a:r>
              <a:rPr lang="en-PH" sz="2800" i="1" dirty="0" smtClean="0">
                <a:latin typeface="+mn-lt"/>
              </a:rPr>
              <a:t>Database of compiled training resources that is accessible to the Network members; and</a:t>
            </a:r>
          </a:p>
          <a:p>
            <a:pPr marL="914400" lvl="1" indent="-457200" algn="l">
              <a:buFont typeface="Arial" panose="020B0604020202020204" pitchFamily="34" charset="0"/>
              <a:buChar char="•"/>
            </a:pPr>
            <a:r>
              <a:rPr lang="en-PH" sz="2800" i="1" dirty="0" smtClean="0">
                <a:latin typeface="+mn-lt"/>
              </a:rPr>
              <a:t>Common curriculum for priority statistical training on agricultural and rural statistics</a:t>
            </a:r>
          </a:p>
        </p:txBody>
      </p:sp>
    </p:spTree>
    <p:extLst>
      <p:ext uri="{BB962C8B-B14F-4D97-AF65-F5344CB8AC3E}">
        <p14:creationId xmlns:p14="http://schemas.microsoft.com/office/powerpoint/2010/main" val="3798764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07112297"/>
              </p:ext>
            </p:extLst>
          </p:nvPr>
        </p:nvGraphicFramePr>
        <p:xfrm>
          <a:off x="246744" y="1654629"/>
          <a:ext cx="8701946" cy="4348451"/>
        </p:xfrm>
        <a:graphic>
          <a:graphicData uri="http://schemas.openxmlformats.org/drawingml/2006/table">
            <a:tbl>
              <a:tblPr firstRow="1" firstCol="1" bandRow="1">
                <a:tableStyleId>{5C22544A-7EE6-4342-B048-85BDC9FD1C3A}</a:tableStyleId>
              </a:tblPr>
              <a:tblGrid>
                <a:gridCol w="2481942"/>
                <a:gridCol w="2510971"/>
                <a:gridCol w="1828800"/>
                <a:gridCol w="1880233"/>
              </a:tblGrid>
              <a:tr h="790627">
                <a:tc>
                  <a:txBody>
                    <a:bodyPr/>
                    <a:lstStyle/>
                    <a:p>
                      <a:pPr marL="0" marR="0" algn="ctr">
                        <a:spcBef>
                          <a:spcPts val="0"/>
                        </a:spcBef>
                        <a:spcAft>
                          <a:spcPts val="0"/>
                        </a:spcAft>
                      </a:pPr>
                      <a:r>
                        <a:rPr lang="en-US" sz="2400" kern="100" dirty="0">
                          <a:effectLst/>
                        </a:rPr>
                        <a:t>OUTPUTS</a:t>
                      </a:r>
                      <a:endParaRPr lang="en-US" sz="2400" kern="100" dirty="0">
                        <a:effectLst/>
                        <a:latin typeface="Times New Roman" panose="02020603050405020304" pitchFamily="18" charset="0"/>
                        <a:ea typeface="MS Mincho" panose="02020609040205080304" pitchFamily="49" charset="-128"/>
                      </a:endParaRPr>
                    </a:p>
                  </a:txBody>
                  <a:tcPr marL="43264" marR="43264" marT="0" marB="0" anchor="ctr"/>
                </a:tc>
                <a:tc>
                  <a:txBody>
                    <a:bodyPr/>
                    <a:lstStyle/>
                    <a:p>
                      <a:pPr marL="0" marR="0" algn="ctr">
                        <a:spcBef>
                          <a:spcPts val="0"/>
                        </a:spcBef>
                        <a:spcAft>
                          <a:spcPts val="0"/>
                        </a:spcAft>
                      </a:pPr>
                      <a:r>
                        <a:rPr lang="en-US" sz="2400" kern="100" dirty="0">
                          <a:effectLst/>
                        </a:rPr>
                        <a:t>ACTIVITIES</a:t>
                      </a:r>
                      <a:endParaRPr lang="en-US" sz="2400" kern="100" dirty="0">
                        <a:effectLst/>
                        <a:latin typeface="Times New Roman" panose="02020603050405020304" pitchFamily="18" charset="0"/>
                        <a:ea typeface="MS Mincho" panose="02020609040205080304" pitchFamily="49" charset="-128"/>
                      </a:endParaRPr>
                    </a:p>
                  </a:txBody>
                  <a:tcPr marL="43264" marR="43264" marT="0" marB="0" anchor="ctr"/>
                </a:tc>
                <a:tc>
                  <a:txBody>
                    <a:bodyPr/>
                    <a:lstStyle/>
                    <a:p>
                      <a:pPr marL="0" marR="0" algn="ctr">
                        <a:spcBef>
                          <a:spcPts val="0"/>
                        </a:spcBef>
                        <a:spcAft>
                          <a:spcPts val="0"/>
                        </a:spcAft>
                      </a:pPr>
                      <a:r>
                        <a:rPr lang="en-US" sz="2400" kern="100" dirty="0">
                          <a:effectLst/>
                        </a:rPr>
                        <a:t>PARTNERS</a:t>
                      </a:r>
                      <a:endParaRPr lang="en-US" sz="2400" kern="100" dirty="0">
                        <a:effectLst/>
                        <a:latin typeface="Times New Roman" panose="02020603050405020304" pitchFamily="18" charset="0"/>
                        <a:ea typeface="MS Mincho" panose="02020609040205080304" pitchFamily="49" charset="-128"/>
                      </a:endParaRPr>
                    </a:p>
                  </a:txBody>
                  <a:tcPr marL="43264" marR="43264" marT="0" marB="0" anchor="ctr"/>
                </a:tc>
                <a:tc>
                  <a:txBody>
                    <a:bodyPr/>
                    <a:lstStyle/>
                    <a:p>
                      <a:pPr marL="0" marR="0" algn="ctr">
                        <a:spcBef>
                          <a:spcPts val="0"/>
                        </a:spcBef>
                        <a:spcAft>
                          <a:spcPts val="0"/>
                        </a:spcAft>
                      </a:pPr>
                      <a:r>
                        <a:rPr lang="en-US" sz="2400" kern="100" dirty="0">
                          <a:effectLst/>
                        </a:rPr>
                        <a:t>TIMEFRAME</a:t>
                      </a:r>
                      <a:endParaRPr lang="en-US" sz="2400" kern="100" dirty="0">
                        <a:effectLst/>
                        <a:latin typeface="Times New Roman" panose="02020603050405020304" pitchFamily="18" charset="0"/>
                        <a:ea typeface="MS Mincho" panose="02020609040205080304" pitchFamily="49" charset="-128"/>
                      </a:endParaRPr>
                    </a:p>
                  </a:txBody>
                  <a:tcPr marL="43264" marR="43264" marT="0" marB="0" anchor="ctr"/>
                </a:tc>
              </a:tr>
              <a:tr h="3557824">
                <a:tc>
                  <a:txBody>
                    <a:bodyPr/>
                    <a:lstStyle/>
                    <a:p>
                      <a:pPr marL="342900" marR="0" lvl="0" indent="-342900" algn="l">
                        <a:spcBef>
                          <a:spcPts val="0"/>
                        </a:spcBef>
                        <a:spcAft>
                          <a:spcPts val="0"/>
                        </a:spcAft>
                        <a:buFont typeface="+mj-lt"/>
                        <a:buAutoNum type="arabicPeriod"/>
                      </a:pPr>
                      <a:r>
                        <a:rPr lang="en-US" sz="2400" kern="100" dirty="0">
                          <a:effectLst/>
                        </a:rPr>
                        <a:t>Identified training gaps in understanding, measuring and monitoring SDGs </a:t>
                      </a:r>
                      <a:endParaRPr lang="en-US" sz="2400" kern="100" dirty="0">
                        <a:effectLst/>
                        <a:latin typeface="Times New Roman" panose="02020603050405020304" pitchFamily="18" charset="0"/>
                        <a:ea typeface="MS Mincho" panose="02020609040205080304" pitchFamily="49" charset="-128"/>
                      </a:endParaRPr>
                    </a:p>
                  </a:txBody>
                  <a:tcPr marL="43264" marR="43264" marT="0" marB="0"/>
                </a:tc>
                <a:tc>
                  <a:txBody>
                    <a:bodyPr/>
                    <a:lstStyle/>
                    <a:p>
                      <a:pPr marL="342900" marR="0" lvl="0" indent="-342900" algn="l">
                        <a:spcBef>
                          <a:spcPts val="0"/>
                        </a:spcBef>
                        <a:spcAft>
                          <a:spcPts val="0"/>
                        </a:spcAft>
                        <a:buFont typeface="Symbol" panose="05050102010706020507" pitchFamily="18" charset="2"/>
                        <a:buChar char=""/>
                      </a:pPr>
                      <a:r>
                        <a:rPr lang="en-US" sz="2400" kern="100" dirty="0">
                          <a:effectLst/>
                        </a:rPr>
                        <a:t>Members assess training needs on SDGs at national level</a:t>
                      </a:r>
                    </a:p>
                    <a:p>
                      <a:pPr marL="342900" marR="0" lvl="0" indent="-342900" algn="l">
                        <a:spcBef>
                          <a:spcPts val="0"/>
                        </a:spcBef>
                        <a:spcAft>
                          <a:spcPts val="0"/>
                        </a:spcAft>
                        <a:buFont typeface="Symbol" panose="05050102010706020507" pitchFamily="18" charset="2"/>
                        <a:buChar char=""/>
                      </a:pPr>
                      <a:r>
                        <a:rPr lang="en-US" sz="2400" kern="100" dirty="0">
                          <a:effectLst/>
                        </a:rPr>
                        <a:t>SIAP shares good practices on country assessments </a:t>
                      </a:r>
                      <a:endParaRPr lang="en-US" sz="2400" kern="100" dirty="0">
                        <a:effectLst/>
                        <a:latin typeface="Times New Roman" panose="02020603050405020304" pitchFamily="18" charset="0"/>
                        <a:ea typeface="MS Mincho" panose="02020609040205080304" pitchFamily="49" charset="-128"/>
                      </a:endParaRPr>
                    </a:p>
                  </a:txBody>
                  <a:tcPr marL="43264" marR="43264" marT="0" marB="0"/>
                </a:tc>
                <a:tc>
                  <a:txBody>
                    <a:bodyPr/>
                    <a:lstStyle/>
                    <a:p>
                      <a:pPr marL="0" marR="0" algn="l">
                        <a:spcBef>
                          <a:spcPts val="0"/>
                        </a:spcBef>
                        <a:spcAft>
                          <a:spcPts val="0"/>
                        </a:spcAft>
                      </a:pPr>
                      <a:r>
                        <a:rPr lang="en-US" sz="2400" kern="100" dirty="0">
                          <a:effectLst/>
                        </a:rPr>
                        <a:t>SIAP, Philippines, Thailand, Bangladesh, Pakistan, India, Indonesia</a:t>
                      </a:r>
                      <a:endParaRPr lang="en-US" sz="2400" kern="100" dirty="0">
                        <a:effectLst/>
                        <a:latin typeface="Times New Roman" panose="02020603050405020304" pitchFamily="18" charset="0"/>
                        <a:ea typeface="MS Mincho" panose="02020609040205080304" pitchFamily="49" charset="-128"/>
                      </a:endParaRPr>
                    </a:p>
                  </a:txBody>
                  <a:tcPr marL="43264" marR="43264" marT="0" marB="0"/>
                </a:tc>
                <a:tc>
                  <a:txBody>
                    <a:bodyPr/>
                    <a:lstStyle/>
                    <a:p>
                      <a:pPr marL="0" marR="0" algn="l">
                        <a:spcBef>
                          <a:spcPts val="0"/>
                        </a:spcBef>
                        <a:spcAft>
                          <a:spcPts val="0"/>
                        </a:spcAft>
                      </a:pPr>
                      <a:r>
                        <a:rPr lang="en-US" sz="2400" kern="100" dirty="0">
                          <a:effectLst/>
                        </a:rPr>
                        <a:t>Apr–Dec 2016</a:t>
                      </a:r>
                      <a:endParaRPr lang="en-US" sz="2400" kern="100" dirty="0">
                        <a:effectLst/>
                        <a:latin typeface="Times New Roman" panose="02020603050405020304" pitchFamily="18" charset="0"/>
                        <a:ea typeface="MS Mincho" panose="02020609040205080304" pitchFamily="49" charset="-128"/>
                      </a:endParaRPr>
                    </a:p>
                  </a:txBody>
                  <a:tcPr marL="43264" marR="43264" marT="0" marB="0"/>
                </a:tc>
              </a:tr>
            </a:tbl>
          </a:graphicData>
        </a:graphic>
      </p:graphicFrame>
      <p:sp>
        <p:nvSpPr>
          <p:cNvPr id="3" name="Slide Number Placeholder 2"/>
          <p:cNvSpPr>
            <a:spLocks noGrp="1"/>
          </p:cNvSpPr>
          <p:nvPr>
            <p:ph type="sldNum" sz="quarter" idx="12"/>
          </p:nvPr>
        </p:nvSpPr>
        <p:spPr/>
        <p:txBody>
          <a:bodyPr/>
          <a:lstStyle/>
          <a:p>
            <a:fld id="{A08AC41D-585E-46BA-8DA7-BA46BB68830E}" type="slidenum">
              <a:rPr lang="en-US" smtClean="0"/>
              <a:pPr/>
              <a:t>5</a:t>
            </a:fld>
            <a:endParaRPr lang="en-US"/>
          </a:p>
        </p:txBody>
      </p:sp>
      <p:sp>
        <p:nvSpPr>
          <p:cNvPr id="4" name="Title 3"/>
          <p:cNvSpPr>
            <a:spLocks noGrp="1"/>
          </p:cNvSpPr>
          <p:nvPr>
            <p:ph type="title"/>
          </p:nvPr>
        </p:nvSpPr>
        <p:spPr/>
        <p:txBody>
          <a:bodyPr/>
          <a:lstStyle/>
          <a:p>
            <a:r>
              <a:rPr lang="en-US" dirty="0">
                <a:solidFill>
                  <a:srgbClr val="C00000"/>
                </a:solidFill>
              </a:rPr>
              <a:t>Output-based Work </a:t>
            </a:r>
            <a:r>
              <a:rPr lang="en-US" dirty="0" smtClean="0">
                <a:solidFill>
                  <a:srgbClr val="C00000"/>
                </a:solidFill>
              </a:rPr>
              <a:t>Programme  </a:t>
            </a:r>
            <a:r>
              <a:rPr lang="en-US" dirty="0">
                <a:solidFill>
                  <a:srgbClr val="C00000"/>
                </a:solidFill>
              </a:rPr>
              <a:t>of the Network for 2016-2017</a:t>
            </a:r>
            <a:endParaRPr lang="en-AU" dirty="0">
              <a:solidFill>
                <a:srgbClr val="C00000"/>
              </a:solidFill>
            </a:endParaRPr>
          </a:p>
        </p:txBody>
      </p:sp>
    </p:spTree>
    <p:extLst>
      <p:ext uri="{BB962C8B-B14F-4D97-AF65-F5344CB8AC3E}">
        <p14:creationId xmlns:p14="http://schemas.microsoft.com/office/powerpoint/2010/main" val="2249693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96880850"/>
              </p:ext>
            </p:extLst>
          </p:nvPr>
        </p:nvGraphicFramePr>
        <p:xfrm>
          <a:off x="457200" y="1433690"/>
          <a:ext cx="8229599" cy="4876800"/>
        </p:xfrm>
        <a:graphic>
          <a:graphicData uri="http://schemas.openxmlformats.org/drawingml/2006/table">
            <a:tbl>
              <a:tblPr firstRow="1" firstCol="1" bandRow="1">
                <a:tableStyleId>{5C22544A-7EE6-4342-B048-85BDC9FD1C3A}</a:tableStyleId>
              </a:tblPr>
              <a:tblGrid>
                <a:gridCol w="1576451"/>
                <a:gridCol w="3423720"/>
                <a:gridCol w="1886858"/>
                <a:gridCol w="1342570"/>
              </a:tblGrid>
              <a:tr h="1203785">
                <a:tc>
                  <a:txBody>
                    <a:bodyPr/>
                    <a:lstStyle/>
                    <a:p>
                      <a:pPr marL="0" marR="0" lvl="0" indent="0" algn="l">
                        <a:spcBef>
                          <a:spcPts val="0"/>
                        </a:spcBef>
                        <a:spcAft>
                          <a:spcPts val="0"/>
                        </a:spcAft>
                        <a:buFont typeface="+mj-lt"/>
                        <a:buNone/>
                      </a:pPr>
                      <a:r>
                        <a:rPr lang="en-US" sz="2400" kern="100" dirty="0" smtClean="0">
                          <a:effectLst/>
                        </a:rPr>
                        <a:t>2.         Database </a:t>
                      </a:r>
                      <a:r>
                        <a:rPr lang="en-US" sz="2400" kern="100" dirty="0">
                          <a:effectLst/>
                        </a:rPr>
                        <a:t>of training resources </a:t>
                      </a:r>
                      <a:r>
                        <a:rPr lang="en-US" sz="2400" kern="100" dirty="0" smtClean="0">
                          <a:effectLst/>
                        </a:rPr>
                        <a:t>              compiled </a:t>
                      </a:r>
                      <a:r>
                        <a:rPr lang="en-US" sz="2400" kern="100" dirty="0">
                          <a:effectLst/>
                        </a:rPr>
                        <a:t>and accessed by the </a:t>
                      </a:r>
                      <a:r>
                        <a:rPr lang="en-US" sz="2400" kern="100" dirty="0" smtClean="0">
                          <a:effectLst/>
                        </a:rPr>
                        <a:t>               Network </a:t>
                      </a:r>
                      <a:r>
                        <a:rPr lang="en-US" sz="2400" kern="100" dirty="0">
                          <a:effectLst/>
                        </a:rPr>
                        <a:t>members</a:t>
                      </a:r>
                      <a:endParaRPr lang="en-US" sz="2400" kern="100" dirty="0">
                        <a:effectLst/>
                        <a:latin typeface="Times New Roman" panose="02020603050405020304" pitchFamily="18" charset="0"/>
                        <a:ea typeface="MS Mincho" panose="02020609040205080304" pitchFamily="49" charset="-128"/>
                      </a:endParaRPr>
                    </a:p>
                  </a:txBody>
                  <a:tcPr marL="43264" marR="43264" marT="0" marB="0"/>
                </a:tc>
                <a:tc>
                  <a:txBody>
                    <a:bodyPr/>
                    <a:lstStyle/>
                    <a:p>
                      <a:pPr marL="342900" marR="0" lvl="0" indent="-342900" algn="l">
                        <a:spcBef>
                          <a:spcPts val="0"/>
                        </a:spcBef>
                        <a:spcAft>
                          <a:spcPts val="0"/>
                        </a:spcAft>
                        <a:buFont typeface="Symbol" panose="05050102010706020507" pitchFamily="18" charset="2"/>
                        <a:buChar char=""/>
                      </a:pPr>
                      <a:r>
                        <a:rPr lang="en-US" sz="2000" b="0" kern="100" dirty="0">
                          <a:solidFill>
                            <a:schemeClr val="tx1"/>
                          </a:solidFill>
                          <a:effectLst/>
                        </a:rPr>
                        <a:t>Develop a concept note for a prototype for the database design (including specifications of credentials, resource materials)</a:t>
                      </a:r>
                    </a:p>
                    <a:p>
                      <a:pPr marL="342900" marR="0" lvl="0" indent="-342900" algn="l">
                        <a:spcBef>
                          <a:spcPts val="0"/>
                        </a:spcBef>
                        <a:spcAft>
                          <a:spcPts val="0"/>
                        </a:spcAft>
                        <a:buFont typeface="Symbol" panose="05050102010706020507" pitchFamily="18" charset="2"/>
                        <a:buChar char=""/>
                      </a:pPr>
                      <a:r>
                        <a:rPr lang="en-US" sz="2000" b="0" kern="100" dirty="0">
                          <a:solidFill>
                            <a:schemeClr val="tx1"/>
                          </a:solidFill>
                          <a:effectLst/>
                        </a:rPr>
                        <a:t>Create a beta version of the database of resources with contribution from the Network members (on SIAP website)</a:t>
                      </a:r>
                    </a:p>
                    <a:p>
                      <a:pPr marL="342900" marR="0" lvl="0" indent="-342900" algn="l">
                        <a:spcBef>
                          <a:spcPts val="0"/>
                        </a:spcBef>
                        <a:spcAft>
                          <a:spcPts val="0"/>
                        </a:spcAft>
                        <a:buFont typeface="Symbol" panose="05050102010706020507" pitchFamily="18" charset="2"/>
                        <a:buChar char=""/>
                      </a:pPr>
                      <a:r>
                        <a:rPr lang="en-US" sz="2000" b="0" kern="100" dirty="0">
                          <a:solidFill>
                            <a:schemeClr val="tx1"/>
                          </a:solidFill>
                          <a:effectLst/>
                        </a:rPr>
                        <a:t>A task team reviews existing certification </a:t>
                      </a:r>
                      <a:r>
                        <a:rPr lang="en-US" sz="2000" b="0" kern="100" dirty="0" err="1">
                          <a:solidFill>
                            <a:schemeClr val="tx1"/>
                          </a:solidFill>
                          <a:effectLst/>
                        </a:rPr>
                        <a:t>programme</a:t>
                      </a:r>
                      <a:r>
                        <a:rPr lang="en-US" sz="2000" b="0" kern="100" dirty="0">
                          <a:solidFill>
                            <a:schemeClr val="tx1"/>
                          </a:solidFill>
                          <a:effectLst/>
                        </a:rPr>
                        <a:t> </a:t>
                      </a:r>
                      <a:r>
                        <a:rPr lang="en-US" sz="2000" b="0" kern="100" dirty="0" smtClean="0">
                          <a:solidFill>
                            <a:schemeClr val="tx1"/>
                          </a:solidFill>
                          <a:effectLst/>
                        </a:rPr>
                        <a:t>(e.g. SESRIC) </a:t>
                      </a:r>
                      <a:r>
                        <a:rPr lang="en-US" sz="2000" b="0" kern="100" dirty="0">
                          <a:solidFill>
                            <a:schemeClr val="tx1"/>
                          </a:solidFill>
                          <a:effectLst/>
                        </a:rPr>
                        <a:t>and formulate </a:t>
                      </a:r>
                      <a:r>
                        <a:rPr lang="en-US" sz="2000" b="0" kern="100" dirty="0" smtClean="0">
                          <a:solidFill>
                            <a:schemeClr val="tx1"/>
                          </a:solidFill>
                          <a:effectLst/>
                        </a:rPr>
                        <a:t>recommendations.</a:t>
                      </a:r>
                      <a:endParaRPr lang="en-US" sz="2000" b="0" kern="100" dirty="0">
                        <a:solidFill>
                          <a:schemeClr val="tx1"/>
                        </a:solidFill>
                        <a:effectLst/>
                        <a:latin typeface="Times New Roman" panose="02020603050405020304" pitchFamily="18" charset="0"/>
                        <a:ea typeface="MS Mincho" panose="02020609040205080304" pitchFamily="49" charset="-128"/>
                      </a:endParaRPr>
                    </a:p>
                  </a:txBody>
                  <a:tcPr marL="43264" marR="43264" marT="0" marB="0"/>
                </a:tc>
                <a:tc>
                  <a:txBody>
                    <a:bodyPr/>
                    <a:lstStyle/>
                    <a:p>
                      <a:pPr marL="0" marR="0" algn="l">
                        <a:spcBef>
                          <a:spcPts val="0"/>
                        </a:spcBef>
                        <a:spcAft>
                          <a:spcPts val="0"/>
                        </a:spcAft>
                      </a:pPr>
                      <a:r>
                        <a:rPr lang="en-US" sz="2000" b="0" kern="100" dirty="0">
                          <a:solidFill>
                            <a:schemeClr val="tx1"/>
                          </a:solidFill>
                          <a:effectLst/>
                        </a:rPr>
                        <a:t>Japan, SIAP, India, Malaysia, Philippines, Russia, WBG</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endParaRPr lang="en-US" sz="2000" b="0" kern="100" dirty="0" smtClean="0">
                        <a:solidFill>
                          <a:schemeClr val="tx1"/>
                        </a:solidFill>
                        <a:effectLst/>
                      </a:endParaRPr>
                    </a:p>
                    <a:p>
                      <a:pPr marL="0" marR="0" algn="l">
                        <a:spcBef>
                          <a:spcPts val="0"/>
                        </a:spcBef>
                        <a:spcAft>
                          <a:spcPts val="0"/>
                        </a:spcAft>
                      </a:pPr>
                      <a:endParaRPr lang="en-US" sz="2000" b="0" kern="100" dirty="0" smtClean="0">
                        <a:solidFill>
                          <a:schemeClr val="tx1"/>
                        </a:solidFill>
                        <a:effectLst/>
                      </a:endParaRPr>
                    </a:p>
                    <a:p>
                      <a:pPr marL="0" marR="0" algn="l">
                        <a:spcBef>
                          <a:spcPts val="0"/>
                        </a:spcBef>
                        <a:spcAft>
                          <a:spcPts val="0"/>
                        </a:spcAft>
                      </a:pPr>
                      <a:endParaRPr lang="en-US" sz="2000" b="0" kern="100" dirty="0" smtClean="0">
                        <a:solidFill>
                          <a:schemeClr val="tx1"/>
                        </a:solidFill>
                        <a:effectLst/>
                      </a:endParaRPr>
                    </a:p>
                    <a:p>
                      <a:pPr marL="0" marR="0" algn="l">
                        <a:spcBef>
                          <a:spcPts val="0"/>
                        </a:spcBef>
                        <a:spcAft>
                          <a:spcPts val="0"/>
                        </a:spcAft>
                      </a:pPr>
                      <a:r>
                        <a:rPr lang="en-US" sz="2000" b="0" kern="100" dirty="0" smtClean="0">
                          <a:solidFill>
                            <a:schemeClr val="tx1"/>
                          </a:solidFill>
                          <a:effectLst/>
                        </a:rPr>
                        <a:t>Team</a:t>
                      </a:r>
                      <a:r>
                        <a:rPr lang="en-US" sz="2000" b="0" kern="100" dirty="0">
                          <a:solidFill>
                            <a:schemeClr val="tx1"/>
                          </a:solidFill>
                          <a:effectLst/>
                        </a:rPr>
                        <a:t>: Malaysia, Bangladesh, Iran, Indonesia, Pakistan</a:t>
                      </a:r>
                      <a:endParaRPr lang="en-US" sz="2000" b="0" kern="100" dirty="0">
                        <a:solidFill>
                          <a:schemeClr val="tx1"/>
                        </a:solidFill>
                        <a:effectLst/>
                        <a:latin typeface="Times New Roman" panose="02020603050405020304" pitchFamily="18" charset="0"/>
                        <a:ea typeface="MS Mincho" panose="02020609040205080304" pitchFamily="49" charset="-128"/>
                      </a:endParaRPr>
                    </a:p>
                  </a:txBody>
                  <a:tcPr marL="43264" marR="43264" marT="0" marB="0"/>
                </a:tc>
                <a:tc>
                  <a:txBody>
                    <a:bodyPr/>
                    <a:lstStyle/>
                    <a:p>
                      <a:pPr marL="0" marR="0" algn="l">
                        <a:spcBef>
                          <a:spcPts val="0"/>
                        </a:spcBef>
                        <a:spcAft>
                          <a:spcPts val="0"/>
                        </a:spcAft>
                      </a:pPr>
                      <a:r>
                        <a:rPr lang="en-US" sz="2000" b="0" kern="100" dirty="0">
                          <a:solidFill>
                            <a:schemeClr val="tx1"/>
                          </a:solidFill>
                          <a:effectLst/>
                        </a:rPr>
                        <a:t>Apr 2016-June 2017</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July-Dec 2017</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 </a:t>
                      </a:r>
                    </a:p>
                    <a:p>
                      <a:pPr marL="0" marR="0" algn="l">
                        <a:spcBef>
                          <a:spcPts val="0"/>
                        </a:spcBef>
                        <a:spcAft>
                          <a:spcPts val="0"/>
                        </a:spcAft>
                      </a:pPr>
                      <a:r>
                        <a:rPr lang="en-US" sz="2000" b="0" kern="100" dirty="0">
                          <a:solidFill>
                            <a:schemeClr val="tx1"/>
                          </a:solidFill>
                          <a:effectLst/>
                        </a:rPr>
                        <a:t>Apr-Dec 2016</a:t>
                      </a:r>
                      <a:endParaRPr lang="en-US" sz="2000" b="0" kern="100" dirty="0">
                        <a:solidFill>
                          <a:schemeClr val="tx1"/>
                        </a:solidFill>
                        <a:effectLst/>
                        <a:latin typeface="Times New Roman" panose="02020603050405020304" pitchFamily="18" charset="0"/>
                        <a:ea typeface="MS Mincho" panose="02020609040205080304" pitchFamily="49" charset="-128"/>
                      </a:endParaRPr>
                    </a:p>
                  </a:txBody>
                  <a:tcPr marL="43264" marR="43264" marT="0" marB="0"/>
                </a:tc>
              </a:tr>
            </a:tbl>
          </a:graphicData>
        </a:graphic>
      </p:graphicFrame>
      <p:sp>
        <p:nvSpPr>
          <p:cNvPr id="4" name="Title 3"/>
          <p:cNvSpPr>
            <a:spLocks noGrp="1"/>
          </p:cNvSpPr>
          <p:nvPr>
            <p:ph type="title"/>
          </p:nvPr>
        </p:nvSpPr>
        <p:spPr/>
        <p:txBody>
          <a:bodyPr/>
          <a:lstStyle/>
          <a:p>
            <a:r>
              <a:rPr lang="en-US" dirty="0">
                <a:solidFill>
                  <a:srgbClr val="C00000"/>
                </a:solidFill>
              </a:rPr>
              <a:t>Output-based Work Programme of the Network for 2016-2017</a:t>
            </a:r>
          </a:p>
        </p:txBody>
      </p:sp>
    </p:spTree>
    <p:extLst>
      <p:ext uri="{BB962C8B-B14F-4D97-AF65-F5344CB8AC3E}">
        <p14:creationId xmlns:p14="http://schemas.microsoft.com/office/powerpoint/2010/main" val="2530216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890374216"/>
              </p:ext>
            </p:extLst>
          </p:nvPr>
        </p:nvGraphicFramePr>
        <p:xfrm>
          <a:off x="457200" y="1497013"/>
          <a:ext cx="8498114" cy="3840480"/>
        </p:xfrm>
        <a:graphic>
          <a:graphicData uri="http://schemas.openxmlformats.org/drawingml/2006/table">
            <a:tbl>
              <a:tblPr firstRow="1" firstCol="1" bandRow="1">
                <a:tableStyleId>{5C22544A-7EE6-4342-B048-85BDC9FD1C3A}</a:tableStyleId>
              </a:tblPr>
              <a:tblGrid>
                <a:gridCol w="2242457"/>
                <a:gridCol w="2540000"/>
                <a:gridCol w="1654629"/>
                <a:gridCol w="2061028"/>
              </a:tblGrid>
              <a:tr h="832465">
                <a:tc>
                  <a:txBody>
                    <a:bodyPr/>
                    <a:lstStyle/>
                    <a:p>
                      <a:pPr marL="99695" marR="0" indent="-99695" algn="l">
                        <a:spcBef>
                          <a:spcPts val="0"/>
                        </a:spcBef>
                        <a:spcAft>
                          <a:spcPts val="0"/>
                        </a:spcAft>
                      </a:pPr>
                      <a:r>
                        <a:rPr lang="en-US" sz="2800" kern="100" dirty="0" smtClean="0">
                          <a:effectLst/>
                        </a:rPr>
                        <a:t>3. Common curriculum for priority statistical training on agricultural and rural statistics (ARS)</a:t>
                      </a:r>
                      <a:endParaRPr lang="en-US" sz="2800" kern="100" dirty="0">
                        <a:effectLst/>
                        <a:latin typeface="Times New Roman" panose="02020603050405020304" pitchFamily="18" charset="0"/>
                        <a:ea typeface="MS Mincho" panose="02020609040205080304" pitchFamily="49" charset="-128"/>
                      </a:endParaRPr>
                    </a:p>
                  </a:txBody>
                  <a:tcPr marL="43264" marR="43264" marT="0" marB="0"/>
                </a:tc>
                <a:tc>
                  <a:txBody>
                    <a:bodyPr/>
                    <a:lstStyle/>
                    <a:p>
                      <a:pPr marL="342900" marR="0" lvl="0" indent="-342900" algn="l">
                        <a:spcBef>
                          <a:spcPts val="0"/>
                        </a:spcBef>
                        <a:spcAft>
                          <a:spcPts val="0"/>
                        </a:spcAft>
                        <a:buFont typeface="Symbol" panose="05050102010706020507" pitchFamily="18" charset="2"/>
                        <a:buChar char=""/>
                      </a:pPr>
                      <a:r>
                        <a:rPr lang="en-US" sz="2400" b="0" kern="100" dirty="0" smtClean="0">
                          <a:solidFill>
                            <a:schemeClr val="tx1"/>
                          </a:solidFill>
                          <a:effectLst/>
                        </a:rPr>
                        <a:t>Pilot testing of TNA tools</a:t>
                      </a:r>
                    </a:p>
                    <a:p>
                      <a:pPr marL="342900" marR="0" lvl="0" indent="-342900" algn="l">
                        <a:spcBef>
                          <a:spcPts val="0"/>
                        </a:spcBef>
                        <a:spcAft>
                          <a:spcPts val="0"/>
                        </a:spcAft>
                        <a:buFont typeface="Symbol" panose="05050102010706020507" pitchFamily="18" charset="2"/>
                        <a:buChar char=""/>
                      </a:pPr>
                      <a:r>
                        <a:rPr lang="en-US" sz="2400" b="0" kern="100" dirty="0" smtClean="0">
                          <a:solidFill>
                            <a:schemeClr val="tx1"/>
                          </a:solidFill>
                          <a:effectLst/>
                        </a:rPr>
                        <a:t>Development of training curricula for ARS</a:t>
                      </a:r>
                      <a:endParaRPr lang="en-US" sz="2400" b="0" kern="100" dirty="0">
                        <a:solidFill>
                          <a:schemeClr val="tx1"/>
                        </a:solidFill>
                        <a:effectLst/>
                        <a:latin typeface="Times New Roman" panose="02020603050405020304" pitchFamily="18" charset="0"/>
                        <a:ea typeface="MS Mincho" panose="02020609040205080304" pitchFamily="49" charset="-128"/>
                      </a:endParaRPr>
                    </a:p>
                  </a:txBody>
                  <a:tcPr marL="43264" marR="43264" marT="0" marB="0"/>
                </a:tc>
                <a:tc>
                  <a:txBody>
                    <a:bodyPr/>
                    <a:lstStyle/>
                    <a:p>
                      <a:pPr marL="0" marR="0" algn="l">
                        <a:spcBef>
                          <a:spcPts val="0"/>
                        </a:spcBef>
                        <a:spcAft>
                          <a:spcPts val="0"/>
                        </a:spcAft>
                      </a:pPr>
                      <a:r>
                        <a:rPr lang="en-US" sz="2400" b="0" kern="100" dirty="0" smtClean="0">
                          <a:solidFill>
                            <a:schemeClr val="tx1"/>
                          </a:solidFill>
                          <a:effectLst/>
                        </a:rPr>
                        <a:t>FAO, ESCAP, ADB, Lao PDR (pilot country), India, Viet Nam, Iran</a:t>
                      </a:r>
                      <a:endParaRPr lang="en-US" sz="2400" b="0" kern="100" dirty="0">
                        <a:solidFill>
                          <a:schemeClr val="tx1"/>
                        </a:solidFill>
                        <a:effectLst/>
                        <a:latin typeface="Times New Roman" panose="02020603050405020304" pitchFamily="18" charset="0"/>
                        <a:ea typeface="MS Mincho" panose="02020609040205080304" pitchFamily="49" charset="-128"/>
                      </a:endParaRPr>
                    </a:p>
                  </a:txBody>
                  <a:tcPr marL="43264" marR="43264" marT="0" marB="0"/>
                </a:tc>
                <a:tc>
                  <a:txBody>
                    <a:bodyPr/>
                    <a:lstStyle/>
                    <a:p>
                      <a:pPr marL="0" marR="0" algn="l">
                        <a:spcBef>
                          <a:spcPts val="0"/>
                        </a:spcBef>
                        <a:spcAft>
                          <a:spcPts val="0"/>
                        </a:spcAft>
                      </a:pPr>
                      <a:r>
                        <a:rPr lang="en-US" sz="2400" b="0" kern="100" dirty="0" smtClean="0">
                          <a:solidFill>
                            <a:schemeClr val="tx1"/>
                          </a:solidFill>
                          <a:effectLst/>
                        </a:rPr>
                        <a:t>April-Dec 2016</a:t>
                      </a:r>
                    </a:p>
                    <a:p>
                      <a:pPr marL="0" marR="0" algn="l">
                        <a:spcBef>
                          <a:spcPts val="0"/>
                        </a:spcBef>
                        <a:spcAft>
                          <a:spcPts val="0"/>
                        </a:spcAft>
                      </a:pPr>
                      <a:endParaRPr lang="en-US" sz="2400" b="0" kern="100" dirty="0" smtClean="0">
                        <a:solidFill>
                          <a:schemeClr val="tx1"/>
                        </a:solidFill>
                        <a:effectLst/>
                      </a:endParaRPr>
                    </a:p>
                    <a:p>
                      <a:pPr marL="0" marR="0" algn="l">
                        <a:spcBef>
                          <a:spcPts val="0"/>
                        </a:spcBef>
                        <a:spcAft>
                          <a:spcPts val="0"/>
                        </a:spcAft>
                      </a:pPr>
                      <a:r>
                        <a:rPr lang="en-US" sz="2400" b="0" kern="100" dirty="0" smtClean="0">
                          <a:solidFill>
                            <a:schemeClr val="tx1"/>
                          </a:solidFill>
                          <a:effectLst/>
                        </a:rPr>
                        <a:t>Jan-Dec 2017</a:t>
                      </a:r>
                      <a:endParaRPr lang="en-US" sz="2400" b="0" kern="100" dirty="0">
                        <a:solidFill>
                          <a:schemeClr val="tx1"/>
                        </a:solidFill>
                        <a:effectLst/>
                        <a:latin typeface="Times New Roman" panose="02020603050405020304" pitchFamily="18" charset="0"/>
                        <a:ea typeface="MS Mincho" panose="02020609040205080304" pitchFamily="49" charset="-128"/>
                      </a:endParaRPr>
                    </a:p>
                  </a:txBody>
                  <a:tcPr marL="43264" marR="43264" marT="0" marB="0"/>
                </a:tc>
              </a:tr>
            </a:tbl>
          </a:graphicData>
        </a:graphic>
      </p:graphicFrame>
      <p:sp>
        <p:nvSpPr>
          <p:cNvPr id="4" name="Title 3"/>
          <p:cNvSpPr>
            <a:spLocks noGrp="1"/>
          </p:cNvSpPr>
          <p:nvPr>
            <p:ph type="title"/>
          </p:nvPr>
        </p:nvSpPr>
        <p:spPr/>
        <p:txBody>
          <a:bodyPr/>
          <a:lstStyle/>
          <a:p>
            <a:r>
              <a:rPr lang="en-US" dirty="0" smtClean="0">
                <a:solidFill>
                  <a:srgbClr val="C00000"/>
                </a:solidFill>
              </a:rPr>
              <a:t>Output-based Work </a:t>
            </a:r>
            <a:r>
              <a:rPr lang="en-US" dirty="0" err="1" smtClean="0">
                <a:solidFill>
                  <a:srgbClr val="C00000"/>
                </a:solidFill>
              </a:rPr>
              <a:t>Programme</a:t>
            </a:r>
            <a:r>
              <a:rPr lang="en-US" dirty="0" smtClean="0">
                <a:solidFill>
                  <a:srgbClr val="C00000"/>
                </a:solidFill>
              </a:rPr>
              <a:t> of the Network for 2016-2017</a:t>
            </a:r>
            <a:endParaRPr lang="en-US" dirty="0">
              <a:solidFill>
                <a:srgbClr val="C00000"/>
              </a:solidFill>
            </a:endParaRPr>
          </a:p>
        </p:txBody>
      </p:sp>
    </p:spTree>
    <p:extLst>
      <p:ext uri="{BB962C8B-B14F-4D97-AF65-F5344CB8AC3E}">
        <p14:creationId xmlns:p14="http://schemas.microsoft.com/office/powerpoint/2010/main" val="1750301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40577" y="200900"/>
            <a:ext cx="8462744" cy="809188"/>
          </a:xfrm>
        </p:spPr>
        <p:txBody>
          <a:bodyPr>
            <a:normAutofit fontScale="90000"/>
          </a:bodyPr>
          <a:lstStyle/>
          <a:p>
            <a:pPr algn="l"/>
            <a:r>
              <a:rPr lang="en-PH" sz="3600" b="1" dirty="0" smtClean="0">
                <a:solidFill>
                  <a:srgbClr val="C00000"/>
                </a:solidFill>
              </a:rPr>
              <a:t>Progress to Date on SDGs Training Gaps …</a:t>
            </a:r>
            <a:endParaRPr lang="en-PH" sz="3600" dirty="0">
              <a:solidFill>
                <a:srgbClr val="C00000"/>
              </a:solidFill>
            </a:endParaRPr>
          </a:p>
        </p:txBody>
      </p:sp>
      <p:sp>
        <p:nvSpPr>
          <p:cNvPr id="14" name="TextBox 13"/>
          <p:cNvSpPr txBox="1"/>
          <p:nvPr/>
        </p:nvSpPr>
        <p:spPr>
          <a:xfrm>
            <a:off x="314325" y="1285860"/>
            <a:ext cx="8575326" cy="4955203"/>
          </a:xfrm>
          <a:prstGeom prst="rect">
            <a:avLst/>
          </a:prstGeom>
          <a:noFill/>
        </p:spPr>
        <p:txBody>
          <a:bodyPr wrap="square" rtlCol="0">
            <a:spAutoFit/>
          </a:bodyPr>
          <a:lstStyle/>
          <a:p>
            <a:pPr marL="457200" indent="-457200" algn="l">
              <a:buFont typeface="Arial" panose="020B0604020202020204" pitchFamily="34" charset="0"/>
              <a:buChar char="•"/>
            </a:pPr>
            <a:r>
              <a:rPr lang="en-PH" sz="3200" i="1" dirty="0" smtClean="0">
                <a:latin typeface="+mn-lt"/>
              </a:rPr>
              <a:t>Some initial activities conducted by SIAP related to SDGs:</a:t>
            </a:r>
          </a:p>
          <a:p>
            <a:pPr marL="914400" lvl="1" indent="-457200" algn="l">
              <a:buFont typeface="Arial" panose="020B0604020202020204" pitchFamily="34" charset="0"/>
              <a:buChar char="•"/>
            </a:pPr>
            <a:r>
              <a:rPr lang="en-PH" sz="2800" dirty="0" smtClean="0">
                <a:latin typeface="+mn-lt"/>
              </a:rPr>
              <a:t>Organized two sub-regional workshops, one for South Asia (in India) and the other in Central Asia (in Kazakhstan), in collaboration with ESCAP Statistics Division and PARIS 21. </a:t>
            </a:r>
          </a:p>
          <a:p>
            <a:pPr marL="914400" lvl="1" indent="-457200" algn="l">
              <a:buFont typeface="Arial" panose="020B0604020202020204" pitchFamily="34" charset="0"/>
              <a:buChar char="•"/>
            </a:pPr>
            <a:r>
              <a:rPr lang="en-PH" sz="2800" dirty="0" smtClean="0">
                <a:latin typeface="+mn-lt"/>
              </a:rPr>
              <a:t>Incorporated the identification of the SDGs training gaps in the developed Training Needs Assessment Tool which was pilot tested in Lao PDR and Mongolia. Updates on this will be elaborated later by our Consultant on this area. </a:t>
            </a:r>
          </a:p>
        </p:txBody>
      </p:sp>
    </p:spTree>
    <p:extLst>
      <p:ext uri="{BB962C8B-B14F-4D97-AF65-F5344CB8AC3E}">
        <p14:creationId xmlns:p14="http://schemas.microsoft.com/office/powerpoint/2010/main" val="3899995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314325" y="157358"/>
            <a:ext cx="8462744" cy="809188"/>
          </a:xfrm>
        </p:spPr>
        <p:txBody>
          <a:bodyPr/>
          <a:lstStyle/>
          <a:p>
            <a:pPr algn="l"/>
            <a:r>
              <a:rPr lang="en-PH" sz="3600" b="1" dirty="0" smtClean="0">
                <a:solidFill>
                  <a:srgbClr val="C00000"/>
                </a:solidFill>
              </a:rPr>
              <a:t>Progress to Date on the Database …</a:t>
            </a:r>
            <a:endParaRPr lang="en-PH" sz="3600" dirty="0">
              <a:solidFill>
                <a:srgbClr val="C00000"/>
              </a:solidFill>
            </a:endParaRPr>
          </a:p>
        </p:txBody>
      </p:sp>
      <p:sp>
        <p:nvSpPr>
          <p:cNvPr id="14" name="TextBox 13"/>
          <p:cNvSpPr txBox="1"/>
          <p:nvPr/>
        </p:nvSpPr>
        <p:spPr>
          <a:xfrm>
            <a:off x="314325" y="1285860"/>
            <a:ext cx="8462744" cy="4585871"/>
          </a:xfrm>
          <a:prstGeom prst="rect">
            <a:avLst/>
          </a:prstGeom>
          <a:noFill/>
        </p:spPr>
        <p:txBody>
          <a:bodyPr wrap="square" rtlCol="0">
            <a:spAutoFit/>
          </a:bodyPr>
          <a:lstStyle/>
          <a:p>
            <a:pPr marL="457200" indent="-457200" algn="l">
              <a:buFont typeface="Arial" panose="020B0604020202020204" pitchFamily="34" charset="0"/>
              <a:buChar char="•"/>
            </a:pPr>
            <a:r>
              <a:rPr lang="en-PH" sz="3200" i="1" dirty="0" smtClean="0">
                <a:latin typeface="+mn-lt"/>
              </a:rPr>
              <a:t>Some initial activities conducted by SIAP related to the creation of the database of training resources:</a:t>
            </a:r>
          </a:p>
          <a:p>
            <a:pPr marL="914400" lvl="1" indent="-457200" algn="l">
              <a:buFont typeface="Arial" panose="020B0604020202020204" pitchFamily="34" charset="0"/>
              <a:buChar char="•"/>
            </a:pPr>
            <a:r>
              <a:rPr lang="en-PH" sz="2800" dirty="0" smtClean="0">
                <a:latin typeface="+mn-lt"/>
              </a:rPr>
              <a:t>Developed a technical concept note on the creation of the database   </a:t>
            </a:r>
          </a:p>
          <a:p>
            <a:pPr marL="914400" lvl="1" indent="-457200" algn="l">
              <a:buFont typeface="Arial" panose="020B0604020202020204" pitchFamily="34" charset="0"/>
              <a:buChar char="•"/>
            </a:pPr>
            <a:r>
              <a:rPr lang="en-PH" sz="2800" dirty="0" smtClean="0">
                <a:latin typeface="+mn-lt"/>
              </a:rPr>
              <a:t>With the assistance from the Government of Japan, through the Ministry of Internal Affairs and Communication, an IT company was engaged to develop a prototype. Updates on this on-going work will be elaborated later.</a:t>
            </a:r>
          </a:p>
        </p:txBody>
      </p:sp>
    </p:spTree>
    <p:extLst>
      <p:ext uri="{BB962C8B-B14F-4D97-AF65-F5344CB8AC3E}">
        <p14:creationId xmlns:p14="http://schemas.microsoft.com/office/powerpoint/2010/main" val="11262820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AP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extLst>
    <a:ext uri="{05A4C25C-085E-4340-85A3-A5531E510DB2}">
      <thm15:themeFamily xmlns:thm15="http://schemas.microsoft.com/office/thememl/2012/main" name="SIAPtheme" id="{5A9DE914-80CC-424B-B3AA-CB87E9881EF4}" vid="{58CBE76A-CFAF-478A-BB34-5F71930A5087}"/>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SIAPtheme</Template>
  <TotalTime>16825</TotalTime>
  <Words>765</Words>
  <Application>Microsoft Office PowerPoint</Application>
  <PresentationFormat>On-screen Show (4:3)</PresentationFormat>
  <Paragraphs>80</Paragraphs>
  <Slides>11</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ＭＳ Ｐゴシック</vt:lpstr>
      <vt:lpstr>Arial</vt:lpstr>
      <vt:lpstr>Calibri</vt:lpstr>
      <vt:lpstr>Calibri Light</vt:lpstr>
      <vt:lpstr>Candara</vt:lpstr>
      <vt:lpstr>Century Gothic</vt:lpstr>
      <vt:lpstr>MS Mincho</vt:lpstr>
      <vt:lpstr>Symbol</vt:lpstr>
      <vt:lpstr>Times New Roman</vt:lpstr>
      <vt:lpstr>SIAPtheme</vt:lpstr>
      <vt:lpstr>Custom Design</vt:lpstr>
      <vt:lpstr>Third Meeting of the Network for the Coordination of Statistical Training in Asia and Pacific </vt:lpstr>
      <vt:lpstr>Background:</vt:lpstr>
      <vt:lpstr>Background:</vt:lpstr>
      <vt:lpstr>Background:</vt:lpstr>
      <vt:lpstr>Output-based Work Programme  of the Network for 2016-2017</vt:lpstr>
      <vt:lpstr>Output-based Work Programme of the Network for 2016-2017</vt:lpstr>
      <vt:lpstr>Output-based Work Programme of the Network for 2016-2017</vt:lpstr>
      <vt:lpstr>Progress to Date on SDGs Training Gaps …</vt:lpstr>
      <vt:lpstr>Progress to Date on the Database …</vt:lpstr>
      <vt:lpstr>Progress to Date on the Curriculum …</vt:lpstr>
      <vt:lpstr>Some Lessons Learned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Research-based training on statistical data analysis  (focused on getting census 2014 data edited, TABULATED and analysed)</dc:title>
  <dc:creator>training</dc:creator>
  <cp:lastModifiedBy>Zita</cp:lastModifiedBy>
  <cp:revision>335</cp:revision>
  <cp:lastPrinted>2015-05-28T08:49:16Z</cp:lastPrinted>
  <dcterms:created xsi:type="dcterms:W3CDTF">2015-05-21T02:29:07Z</dcterms:created>
  <dcterms:modified xsi:type="dcterms:W3CDTF">2017-12-05T00:22:56Z</dcterms:modified>
</cp:coreProperties>
</file>