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305" r:id="rId2"/>
    <p:sldId id="258" r:id="rId3"/>
    <p:sldId id="292" r:id="rId4"/>
    <p:sldId id="293" r:id="rId5"/>
    <p:sldId id="299" r:id="rId6"/>
    <p:sldId id="295" r:id="rId7"/>
    <p:sldId id="300" r:id="rId8"/>
    <p:sldId id="296" r:id="rId9"/>
    <p:sldId id="301" r:id="rId10"/>
    <p:sldId id="297" r:id="rId11"/>
    <p:sldId id="302" r:id="rId12"/>
    <p:sldId id="294" r:id="rId13"/>
    <p:sldId id="260" r:id="rId14"/>
    <p:sldId id="261" r:id="rId15"/>
    <p:sldId id="303" r:id="rId16"/>
    <p:sldId id="263" r:id="rId17"/>
    <p:sldId id="270" r:id="rId18"/>
    <p:sldId id="269" r:id="rId19"/>
    <p:sldId id="265" r:id="rId20"/>
    <p:sldId id="264" r:id="rId21"/>
    <p:sldId id="262" r:id="rId22"/>
    <p:sldId id="266" r:id="rId23"/>
    <p:sldId id="268" r:id="rId24"/>
    <p:sldId id="271" r:id="rId25"/>
    <p:sldId id="272" r:id="rId26"/>
    <p:sldId id="273" r:id="rId27"/>
    <p:sldId id="275" r:id="rId28"/>
    <p:sldId id="274" r:id="rId29"/>
    <p:sldId id="276" r:id="rId30"/>
    <p:sldId id="304" r:id="rId31"/>
    <p:sldId id="290" r:id="rId32"/>
    <p:sldId id="291" r:id="rId33"/>
    <p:sldId id="29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30B3B1-43D0-4AE5-8AE2-774A1E581A17}" type="doc">
      <dgm:prSet loTypeId="urn:microsoft.com/office/officeart/2005/8/layout/arrow2" loCatId="process" qsTypeId="urn:microsoft.com/office/officeart/2005/8/quickstyle/simple1" qsCatId="simple" csTypeId="urn:microsoft.com/office/officeart/2005/8/colors/colorful4" csCatId="colorful" phldr="1"/>
      <dgm:spPr/>
    </dgm:pt>
    <dgm:pt modelId="{32ECD44D-7729-4653-A39F-C619E3CC3B63}">
      <dgm:prSet phldrT="[Text]" custT="1"/>
      <dgm:spPr/>
      <dgm:t>
        <a:bodyPr/>
        <a:lstStyle/>
        <a:p>
          <a:r>
            <a:rPr lang="en-US" sz="1600" b="1" dirty="0" smtClean="0"/>
            <a:t>Raw materials</a:t>
          </a:r>
          <a:endParaRPr lang="en-US" sz="1600" b="1" dirty="0"/>
        </a:p>
      </dgm:t>
    </dgm:pt>
    <dgm:pt modelId="{4BD85731-FDFA-40FD-A228-7C8D22FC2343}" type="parTrans" cxnId="{D86FED46-ABE4-4497-8182-9E599FD2FB3E}">
      <dgm:prSet/>
      <dgm:spPr/>
      <dgm:t>
        <a:bodyPr/>
        <a:lstStyle/>
        <a:p>
          <a:endParaRPr lang="en-US"/>
        </a:p>
      </dgm:t>
    </dgm:pt>
    <dgm:pt modelId="{53BCF26A-B611-480B-9CE0-CED28BEBBCC6}" type="sibTrans" cxnId="{D86FED46-ABE4-4497-8182-9E599FD2FB3E}">
      <dgm:prSet/>
      <dgm:spPr/>
      <dgm:t>
        <a:bodyPr/>
        <a:lstStyle/>
        <a:p>
          <a:endParaRPr lang="en-US"/>
        </a:p>
      </dgm:t>
    </dgm:pt>
    <dgm:pt modelId="{1C3DC375-FC79-45C0-A882-0D9A01D31CA8}">
      <dgm:prSet phldrT="[Text]" custT="1"/>
      <dgm:spPr/>
      <dgm:t>
        <a:bodyPr/>
        <a:lstStyle/>
        <a:p>
          <a:r>
            <a:rPr lang="en-US" sz="1600" b="1" dirty="0" smtClean="0"/>
            <a:t>Intermediate outputs</a:t>
          </a:r>
          <a:endParaRPr lang="en-US" sz="1600" b="1" dirty="0"/>
        </a:p>
      </dgm:t>
    </dgm:pt>
    <dgm:pt modelId="{A6263D26-8574-4EB2-B5E0-BFDBB1FE0966}" type="parTrans" cxnId="{ADBC6E27-B053-4039-9E56-7A249DF9C710}">
      <dgm:prSet/>
      <dgm:spPr/>
      <dgm:t>
        <a:bodyPr/>
        <a:lstStyle/>
        <a:p>
          <a:endParaRPr lang="en-US"/>
        </a:p>
      </dgm:t>
    </dgm:pt>
    <dgm:pt modelId="{B05C8DB9-BE75-4ACF-BB8C-74A948F706D7}" type="sibTrans" cxnId="{ADBC6E27-B053-4039-9E56-7A249DF9C710}">
      <dgm:prSet/>
      <dgm:spPr/>
      <dgm:t>
        <a:bodyPr/>
        <a:lstStyle/>
        <a:p>
          <a:endParaRPr lang="en-US"/>
        </a:p>
      </dgm:t>
    </dgm:pt>
    <dgm:pt modelId="{6EED275C-B21E-4665-9DAB-4859FDB2E089}">
      <dgm:prSet phldrT="[Text]" custT="1"/>
      <dgm:spPr/>
      <dgm:t>
        <a:bodyPr/>
        <a:lstStyle/>
        <a:p>
          <a:r>
            <a:rPr lang="en-US" sz="1600" b="1" dirty="0" smtClean="0"/>
            <a:t>Final Products</a:t>
          </a:r>
          <a:endParaRPr lang="en-US" sz="1600" b="1" dirty="0"/>
        </a:p>
      </dgm:t>
    </dgm:pt>
    <dgm:pt modelId="{31B4C120-1FAB-49C9-BEF9-E558352A5B6B}" type="parTrans" cxnId="{7A27A364-7E3B-4D5D-8966-428948EFEEF3}">
      <dgm:prSet/>
      <dgm:spPr/>
      <dgm:t>
        <a:bodyPr/>
        <a:lstStyle/>
        <a:p>
          <a:endParaRPr lang="en-US"/>
        </a:p>
      </dgm:t>
    </dgm:pt>
    <dgm:pt modelId="{4A9F1B43-95CD-4765-A1E9-E8D170EA8C7E}" type="sibTrans" cxnId="{7A27A364-7E3B-4D5D-8966-428948EFEEF3}">
      <dgm:prSet/>
      <dgm:spPr/>
      <dgm:t>
        <a:bodyPr/>
        <a:lstStyle/>
        <a:p>
          <a:endParaRPr lang="en-US"/>
        </a:p>
      </dgm:t>
    </dgm:pt>
    <dgm:pt modelId="{C853B42B-99A2-4945-8911-0FBCE854D471}">
      <dgm:prSet phldrT="[Text]" custT="1"/>
      <dgm:spPr/>
      <dgm:t>
        <a:bodyPr/>
        <a:lstStyle/>
        <a:p>
          <a:r>
            <a:rPr lang="en-US" sz="1600" b="1" dirty="0" smtClean="0"/>
            <a:t>Wholesale</a:t>
          </a:r>
          <a:endParaRPr lang="en-US" sz="1600" b="1" dirty="0"/>
        </a:p>
      </dgm:t>
    </dgm:pt>
    <dgm:pt modelId="{90083750-214D-4A27-BFD5-3C10622F7B4A}" type="parTrans" cxnId="{FF944884-C1C7-41EA-B902-EF304D36F2C0}">
      <dgm:prSet/>
      <dgm:spPr/>
      <dgm:t>
        <a:bodyPr/>
        <a:lstStyle/>
        <a:p>
          <a:endParaRPr lang="en-US"/>
        </a:p>
      </dgm:t>
    </dgm:pt>
    <dgm:pt modelId="{3C63C62A-6786-434A-AAA9-6FCC30773AAB}" type="sibTrans" cxnId="{FF944884-C1C7-41EA-B902-EF304D36F2C0}">
      <dgm:prSet/>
      <dgm:spPr/>
      <dgm:t>
        <a:bodyPr/>
        <a:lstStyle/>
        <a:p>
          <a:endParaRPr lang="en-US"/>
        </a:p>
      </dgm:t>
    </dgm:pt>
    <dgm:pt modelId="{04160E65-E4CC-41A7-9FE2-F7E58700F81C}">
      <dgm:prSet phldrT="[Text]" custT="1"/>
      <dgm:spPr/>
      <dgm:t>
        <a:bodyPr/>
        <a:lstStyle/>
        <a:p>
          <a:r>
            <a:rPr lang="en-US" sz="1600" b="1" dirty="0" smtClean="0"/>
            <a:t>Retail</a:t>
          </a:r>
          <a:endParaRPr lang="en-US" sz="1600" b="1" dirty="0"/>
        </a:p>
      </dgm:t>
    </dgm:pt>
    <dgm:pt modelId="{92EB81A9-009B-46B4-B805-6DC3C1B02B6F}" type="sibTrans" cxnId="{4900FC52-7179-4311-9D66-7285B3E91346}">
      <dgm:prSet/>
      <dgm:spPr/>
      <dgm:t>
        <a:bodyPr/>
        <a:lstStyle/>
        <a:p>
          <a:endParaRPr lang="en-US"/>
        </a:p>
      </dgm:t>
    </dgm:pt>
    <dgm:pt modelId="{32B298CD-B5FF-4F11-97D1-A9D736A039E8}" type="parTrans" cxnId="{4900FC52-7179-4311-9D66-7285B3E91346}">
      <dgm:prSet/>
      <dgm:spPr/>
      <dgm:t>
        <a:bodyPr/>
        <a:lstStyle/>
        <a:p>
          <a:endParaRPr lang="en-US"/>
        </a:p>
      </dgm:t>
    </dgm:pt>
    <dgm:pt modelId="{39820484-F113-4B96-AA9E-16B994080758}" type="pres">
      <dgm:prSet presAssocID="{A730B3B1-43D0-4AE5-8AE2-774A1E581A17}" presName="arrowDiagram" presStyleCnt="0">
        <dgm:presLayoutVars>
          <dgm:chMax val="5"/>
          <dgm:dir/>
          <dgm:resizeHandles val="exact"/>
        </dgm:presLayoutVars>
      </dgm:prSet>
      <dgm:spPr/>
    </dgm:pt>
    <dgm:pt modelId="{3C73F1CD-5496-4C29-88E7-39DFEF187D81}" type="pres">
      <dgm:prSet presAssocID="{A730B3B1-43D0-4AE5-8AE2-774A1E581A17}" presName="arrow" presStyleLbl="bgShp" presStyleIdx="0" presStyleCnt="1" custScaleX="123106" custLinFactNeighborY="2783"/>
      <dgm:spPr/>
    </dgm:pt>
    <dgm:pt modelId="{C428B8A1-A6DA-482B-92DB-AA7D13125A2E}" type="pres">
      <dgm:prSet presAssocID="{A730B3B1-43D0-4AE5-8AE2-774A1E581A17}" presName="arrowDiagram5" presStyleCnt="0"/>
      <dgm:spPr/>
    </dgm:pt>
    <dgm:pt modelId="{2EE8FBEA-5A7E-45BD-9891-4D307F38569C}" type="pres">
      <dgm:prSet presAssocID="{32ECD44D-7729-4653-A39F-C619E3CC3B63}" presName="bullet5a" presStyleLbl="node1" presStyleIdx="0" presStyleCnt="5" custLinFactX="-195322" custLinFactNeighborX="-200000"/>
      <dgm:spPr/>
    </dgm:pt>
    <dgm:pt modelId="{C08515A4-5438-44F8-A5C5-03948B258585}" type="pres">
      <dgm:prSet presAssocID="{32ECD44D-7729-4653-A39F-C619E3CC3B63}" presName="textBox5a" presStyleLbl="revTx" presStyleIdx="0" presStyleCnt="5" custScaleX="234686" custScaleY="59702" custLinFactNeighborX="-39509" custLinFactNeighborY="-156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D13DB4-4549-4D51-AE58-928C1A3072F2}" type="pres">
      <dgm:prSet presAssocID="{1C3DC375-FC79-45C0-A882-0D9A01D31CA8}" presName="bullet5b" presStyleLbl="node1" presStyleIdx="1" presStyleCnt="5" custLinFactX="-1006" custLinFactNeighborX="-100000"/>
      <dgm:spPr/>
    </dgm:pt>
    <dgm:pt modelId="{47847DB5-E662-49C3-A5C3-03524535552C}" type="pres">
      <dgm:prSet presAssocID="{1C3DC375-FC79-45C0-A882-0D9A01D31CA8}" presName="textBox5b" presStyleLbl="revTx" presStyleIdx="1" presStyleCnt="5" custScaleX="296373" custScaleY="34910" custLinFactNeighborX="71101" custLinFactNeighborY="-206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15703-C080-4E84-9399-53A10F325640}" type="pres">
      <dgm:prSet presAssocID="{6EED275C-B21E-4665-9DAB-4859FDB2E089}" presName="bullet5c" presStyleLbl="node1" presStyleIdx="2" presStyleCnt="5"/>
      <dgm:spPr/>
    </dgm:pt>
    <dgm:pt modelId="{7C806A9E-4055-4273-AC96-7BBCDC9B6C72}" type="pres">
      <dgm:prSet presAssocID="{6EED275C-B21E-4665-9DAB-4859FDB2E089}" presName="textBox5c" presStyleLbl="revTx" presStyleIdx="2" presStyleCnt="5" custAng="10800000" custFlipVert="1" custScaleX="182707" custScaleY="19953" custLinFactNeighborX="36724" custLinFactNeighborY="-287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D02D77-AC30-4F3F-B77D-C16D66D9A96D}" type="pres">
      <dgm:prSet presAssocID="{C853B42B-99A2-4945-8911-0FBCE854D471}" presName="bullet5d" presStyleLbl="node1" presStyleIdx="3" presStyleCnt="5"/>
      <dgm:spPr/>
    </dgm:pt>
    <dgm:pt modelId="{608C2041-C252-4A38-B848-500C26A28879}" type="pres">
      <dgm:prSet presAssocID="{C853B42B-99A2-4945-8911-0FBCE854D471}" presName="textBox5d" presStyleLbl="revTx" presStyleIdx="3" presStyleCnt="5" custScaleX="117235" custScaleY="18589" custLinFactNeighborX="10701" custLinFactNeighborY="-337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4185AB-6DF4-4D51-A9B9-5B0FE4BD4123}" type="pres">
      <dgm:prSet presAssocID="{04160E65-E4CC-41A7-9FE2-F7E58700F81C}" presName="bullet5e" presStyleLbl="node1" presStyleIdx="4" presStyleCnt="5"/>
      <dgm:spPr/>
      <dgm:t>
        <a:bodyPr/>
        <a:lstStyle/>
        <a:p>
          <a:endParaRPr lang="en-US"/>
        </a:p>
      </dgm:t>
    </dgm:pt>
    <dgm:pt modelId="{F5F70330-DA4C-482B-AA83-2CEA42894C03}" type="pres">
      <dgm:prSet presAssocID="{04160E65-E4CC-41A7-9FE2-F7E58700F81C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944884-C1C7-41EA-B902-EF304D36F2C0}" srcId="{A730B3B1-43D0-4AE5-8AE2-774A1E581A17}" destId="{C853B42B-99A2-4945-8911-0FBCE854D471}" srcOrd="3" destOrd="0" parTransId="{90083750-214D-4A27-BFD5-3C10622F7B4A}" sibTransId="{3C63C62A-6786-434A-AAA9-6FCC30773AAB}"/>
    <dgm:cxn modelId="{2CEC3E89-5A6C-487F-89BB-080CAD90FDC9}" type="presOf" srcId="{04160E65-E4CC-41A7-9FE2-F7E58700F81C}" destId="{F5F70330-DA4C-482B-AA83-2CEA42894C03}" srcOrd="0" destOrd="0" presId="urn:microsoft.com/office/officeart/2005/8/layout/arrow2"/>
    <dgm:cxn modelId="{ADBC6E27-B053-4039-9E56-7A249DF9C710}" srcId="{A730B3B1-43D0-4AE5-8AE2-774A1E581A17}" destId="{1C3DC375-FC79-45C0-A882-0D9A01D31CA8}" srcOrd="1" destOrd="0" parTransId="{A6263D26-8574-4EB2-B5E0-BFDBB1FE0966}" sibTransId="{B05C8DB9-BE75-4ACF-BB8C-74A948F706D7}"/>
    <dgm:cxn modelId="{8738F13B-10F6-4D1A-A90E-0A2AC69D75D8}" type="presOf" srcId="{A730B3B1-43D0-4AE5-8AE2-774A1E581A17}" destId="{39820484-F113-4B96-AA9E-16B994080758}" srcOrd="0" destOrd="0" presId="urn:microsoft.com/office/officeart/2005/8/layout/arrow2"/>
    <dgm:cxn modelId="{F3D91289-A7C4-415F-8AD5-F58580F629B4}" type="presOf" srcId="{32ECD44D-7729-4653-A39F-C619E3CC3B63}" destId="{C08515A4-5438-44F8-A5C5-03948B258585}" srcOrd="0" destOrd="0" presId="urn:microsoft.com/office/officeart/2005/8/layout/arrow2"/>
    <dgm:cxn modelId="{4900FC52-7179-4311-9D66-7285B3E91346}" srcId="{A730B3B1-43D0-4AE5-8AE2-774A1E581A17}" destId="{04160E65-E4CC-41A7-9FE2-F7E58700F81C}" srcOrd="4" destOrd="0" parTransId="{32B298CD-B5FF-4F11-97D1-A9D736A039E8}" sibTransId="{92EB81A9-009B-46B4-B805-6DC3C1B02B6F}"/>
    <dgm:cxn modelId="{7A27A364-7E3B-4D5D-8966-428948EFEEF3}" srcId="{A730B3B1-43D0-4AE5-8AE2-774A1E581A17}" destId="{6EED275C-B21E-4665-9DAB-4859FDB2E089}" srcOrd="2" destOrd="0" parTransId="{31B4C120-1FAB-49C9-BEF9-E558352A5B6B}" sibTransId="{4A9F1B43-95CD-4765-A1E9-E8D170EA8C7E}"/>
    <dgm:cxn modelId="{844318DC-7A7E-4A2F-9257-CCFE494C2181}" type="presOf" srcId="{1C3DC375-FC79-45C0-A882-0D9A01D31CA8}" destId="{47847DB5-E662-49C3-A5C3-03524535552C}" srcOrd="0" destOrd="0" presId="urn:microsoft.com/office/officeart/2005/8/layout/arrow2"/>
    <dgm:cxn modelId="{D86FED46-ABE4-4497-8182-9E599FD2FB3E}" srcId="{A730B3B1-43D0-4AE5-8AE2-774A1E581A17}" destId="{32ECD44D-7729-4653-A39F-C619E3CC3B63}" srcOrd="0" destOrd="0" parTransId="{4BD85731-FDFA-40FD-A228-7C8D22FC2343}" sibTransId="{53BCF26A-B611-480B-9CE0-CED28BEBBCC6}"/>
    <dgm:cxn modelId="{162F7758-EC39-4CF3-BE1B-B9A45AC54327}" type="presOf" srcId="{C853B42B-99A2-4945-8911-0FBCE854D471}" destId="{608C2041-C252-4A38-B848-500C26A28879}" srcOrd="0" destOrd="0" presId="urn:microsoft.com/office/officeart/2005/8/layout/arrow2"/>
    <dgm:cxn modelId="{C8EB9709-89F2-4AE3-AE48-514C1A7EB2DD}" type="presOf" srcId="{6EED275C-B21E-4665-9DAB-4859FDB2E089}" destId="{7C806A9E-4055-4273-AC96-7BBCDC9B6C72}" srcOrd="0" destOrd="0" presId="urn:microsoft.com/office/officeart/2005/8/layout/arrow2"/>
    <dgm:cxn modelId="{4D609A87-5374-41DA-AA6B-768EEA1F7654}" type="presParOf" srcId="{39820484-F113-4B96-AA9E-16B994080758}" destId="{3C73F1CD-5496-4C29-88E7-39DFEF187D81}" srcOrd="0" destOrd="0" presId="urn:microsoft.com/office/officeart/2005/8/layout/arrow2"/>
    <dgm:cxn modelId="{24D2AE61-9CB8-4696-B184-042AC03025A8}" type="presParOf" srcId="{39820484-F113-4B96-AA9E-16B994080758}" destId="{C428B8A1-A6DA-482B-92DB-AA7D13125A2E}" srcOrd="1" destOrd="0" presId="urn:microsoft.com/office/officeart/2005/8/layout/arrow2"/>
    <dgm:cxn modelId="{0DF19E7E-1FA7-4877-8C71-AAA5107F46CA}" type="presParOf" srcId="{C428B8A1-A6DA-482B-92DB-AA7D13125A2E}" destId="{2EE8FBEA-5A7E-45BD-9891-4D307F38569C}" srcOrd="0" destOrd="0" presId="urn:microsoft.com/office/officeart/2005/8/layout/arrow2"/>
    <dgm:cxn modelId="{1FF266A6-C0E5-49DE-9410-77DFAD0B6D40}" type="presParOf" srcId="{C428B8A1-A6DA-482B-92DB-AA7D13125A2E}" destId="{C08515A4-5438-44F8-A5C5-03948B258585}" srcOrd="1" destOrd="0" presId="urn:microsoft.com/office/officeart/2005/8/layout/arrow2"/>
    <dgm:cxn modelId="{42C20566-2B72-4ADE-A869-F5FB53F7AD99}" type="presParOf" srcId="{C428B8A1-A6DA-482B-92DB-AA7D13125A2E}" destId="{AED13DB4-4549-4D51-AE58-928C1A3072F2}" srcOrd="2" destOrd="0" presId="urn:microsoft.com/office/officeart/2005/8/layout/arrow2"/>
    <dgm:cxn modelId="{F8DB527F-DBA1-4BFC-BE45-B83A66453D5C}" type="presParOf" srcId="{C428B8A1-A6DA-482B-92DB-AA7D13125A2E}" destId="{47847DB5-E662-49C3-A5C3-03524535552C}" srcOrd="3" destOrd="0" presId="urn:microsoft.com/office/officeart/2005/8/layout/arrow2"/>
    <dgm:cxn modelId="{1F30A746-9ED0-45D2-BC72-01D7245F781F}" type="presParOf" srcId="{C428B8A1-A6DA-482B-92DB-AA7D13125A2E}" destId="{4E515703-C080-4E84-9399-53A10F325640}" srcOrd="4" destOrd="0" presId="urn:microsoft.com/office/officeart/2005/8/layout/arrow2"/>
    <dgm:cxn modelId="{618224CD-EF27-4E19-B3EC-5962A627060E}" type="presParOf" srcId="{C428B8A1-A6DA-482B-92DB-AA7D13125A2E}" destId="{7C806A9E-4055-4273-AC96-7BBCDC9B6C72}" srcOrd="5" destOrd="0" presId="urn:microsoft.com/office/officeart/2005/8/layout/arrow2"/>
    <dgm:cxn modelId="{AA913D98-991E-4DA4-9554-BECDD767C64D}" type="presParOf" srcId="{C428B8A1-A6DA-482B-92DB-AA7D13125A2E}" destId="{D1D02D77-AC30-4F3F-B77D-C16D66D9A96D}" srcOrd="6" destOrd="0" presId="urn:microsoft.com/office/officeart/2005/8/layout/arrow2"/>
    <dgm:cxn modelId="{35B3977B-2743-49EE-9F07-1DC61CC813BC}" type="presParOf" srcId="{C428B8A1-A6DA-482B-92DB-AA7D13125A2E}" destId="{608C2041-C252-4A38-B848-500C26A28879}" srcOrd="7" destOrd="0" presId="urn:microsoft.com/office/officeart/2005/8/layout/arrow2"/>
    <dgm:cxn modelId="{4197B5AD-1E3E-4373-9938-0D8F6CCA8975}" type="presParOf" srcId="{C428B8A1-A6DA-482B-92DB-AA7D13125A2E}" destId="{404185AB-6DF4-4D51-A9B9-5B0FE4BD4123}" srcOrd="8" destOrd="0" presId="urn:microsoft.com/office/officeart/2005/8/layout/arrow2"/>
    <dgm:cxn modelId="{1DE849F4-B35C-4C53-8CF7-26A8EBE34943}" type="presParOf" srcId="{C428B8A1-A6DA-482B-92DB-AA7D13125A2E}" destId="{F5F70330-DA4C-482B-AA83-2CEA42894C03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CD623-367D-425A-A9FE-9D98C5FF10B3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437DE-2886-46F1-93F2-1F42970A206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323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FC3C32-44F4-49AB-80C5-45E646B2E5E0}" type="slidenum">
              <a:rPr lang="en-GB" altLang="en-US"/>
              <a:pPr eaLnBrk="1" hangingPunct="1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CBF4CB00-B84D-4F46-BC4E-E81A2B6529A9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3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837779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FC3C32-44F4-49AB-80C5-45E646B2E5E0}" type="slidenum">
              <a:rPr lang="en-GB" altLang="en-US"/>
              <a:pPr eaLnBrk="1" hangingPunct="1">
                <a:spcBef>
                  <a:spcPct val="0"/>
                </a:spcBef>
              </a:pPr>
              <a:t>24</a:t>
            </a:fld>
            <a:endParaRPr lang="en-GB" altLang="en-US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CBF4CB00-B84D-4F46-BC4E-E81A2B6529A9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24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46492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cs typeface="+mn-cs"/>
              </a:rPr>
              <a:t>PDOS- </a:t>
            </a:r>
          </a:p>
        </p:txBody>
      </p:sp>
      <p:sp>
        <p:nvSpPr>
          <p:cNvPr id="9114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A6C08708-3FCA-483F-B8C0-021832E8C15B}" type="slidenum">
              <a:rPr lang="en-US" altLang="en-US" sz="1200"/>
              <a:pPr algn="r"/>
              <a:t>6</a:t>
            </a:fld>
            <a:endParaRPr lang="en-US" altLang="en-US" sz="1200"/>
          </a:p>
        </p:txBody>
      </p:sp>
      <p:sp>
        <p:nvSpPr>
          <p:cNvPr id="38918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2FE0A7A3-90DA-4488-9BEA-60F92B320788}" type="slidenum">
              <a:rPr lang="en-US" altLang="en-US" sz="1200"/>
              <a:pPr algn="r"/>
              <a:t>6</a:t>
            </a:fld>
            <a:endParaRPr lang="en-US" altLang="en-US" sz="1200"/>
          </a:p>
        </p:txBody>
      </p:sp>
      <p:sp>
        <p:nvSpPr>
          <p:cNvPr id="389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02982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cs typeface="+mn-cs"/>
              </a:rPr>
              <a:t>PDOS- </a:t>
            </a:r>
          </a:p>
        </p:txBody>
      </p:sp>
      <p:sp>
        <p:nvSpPr>
          <p:cNvPr id="9114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D22B37A9-6460-4E32-9E96-A81C2CF34E73}" type="slidenum">
              <a:rPr lang="en-US" altLang="en-US" sz="1200"/>
              <a:pPr algn="r"/>
              <a:t>7</a:t>
            </a:fld>
            <a:endParaRPr lang="en-US" altLang="en-US" sz="1200"/>
          </a:p>
        </p:txBody>
      </p:sp>
      <p:sp>
        <p:nvSpPr>
          <p:cNvPr id="39942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955569D7-7CAB-4D47-BD5D-43DD7A7E1096}" type="slidenum">
              <a:rPr lang="en-US" altLang="en-US" sz="1200"/>
              <a:pPr algn="r"/>
              <a:t>7</a:t>
            </a:fld>
            <a:endParaRPr lang="en-US" altLang="en-US" sz="1200"/>
          </a:p>
        </p:txBody>
      </p:sp>
      <p:sp>
        <p:nvSpPr>
          <p:cNvPr id="399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5879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cs typeface="+mn-cs"/>
              </a:rPr>
              <a:t>PDOS- </a:t>
            </a:r>
          </a:p>
        </p:txBody>
      </p:sp>
      <p:sp>
        <p:nvSpPr>
          <p:cNvPr id="9114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D22B37A9-6460-4E32-9E96-A81C2CF34E73}" type="slidenum">
              <a:rPr lang="en-US" altLang="en-US" sz="1200"/>
              <a:pPr algn="r"/>
              <a:t>8</a:t>
            </a:fld>
            <a:endParaRPr lang="en-US" altLang="en-US" sz="1200"/>
          </a:p>
        </p:txBody>
      </p:sp>
      <p:sp>
        <p:nvSpPr>
          <p:cNvPr id="39942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955569D7-7CAB-4D47-BD5D-43DD7A7E1096}" type="slidenum">
              <a:rPr lang="en-US" altLang="en-US" sz="1200"/>
              <a:pPr algn="r"/>
              <a:t>8</a:t>
            </a:fld>
            <a:endParaRPr lang="en-US" altLang="en-US" sz="1200"/>
          </a:p>
        </p:txBody>
      </p:sp>
      <p:sp>
        <p:nvSpPr>
          <p:cNvPr id="399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710933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0332C-70A4-46A3-80B7-6FB20FE0BB8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2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cs typeface="+mn-cs"/>
              </a:rPr>
              <a:t>PDOS- </a:t>
            </a:r>
          </a:p>
        </p:txBody>
      </p:sp>
      <p:sp>
        <p:nvSpPr>
          <p:cNvPr id="9114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9D0ACADF-037C-4602-8FEC-431D0AB0501E}" type="slidenum">
              <a:rPr lang="en-US" altLang="en-US" sz="1200"/>
              <a:pPr algn="r"/>
              <a:t>10</a:t>
            </a:fld>
            <a:endParaRPr lang="en-US" altLang="en-US" sz="1200"/>
          </a:p>
        </p:txBody>
      </p:sp>
      <p:sp>
        <p:nvSpPr>
          <p:cNvPr id="40966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E7BB0621-6421-4834-B975-BC40A6C428AB}" type="slidenum">
              <a:rPr lang="en-US" altLang="en-US" sz="1200"/>
              <a:pPr algn="r"/>
              <a:t>10</a:t>
            </a:fld>
            <a:endParaRPr lang="en-US" altLang="en-US" sz="1200"/>
          </a:p>
        </p:txBody>
      </p:sp>
      <p:sp>
        <p:nvSpPr>
          <p:cNvPr id="409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7889924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 txBox="1">
            <a:spLocks noGrp="1" noChangeArrowheads="1"/>
          </p:cNvSpPr>
          <p:nvPr/>
        </p:nvSpPr>
        <p:spPr bwMode="auto">
          <a:xfrm>
            <a:off x="0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GB" sz="1200">
                <a:cs typeface="+mn-cs"/>
              </a:rPr>
              <a:t>National Accounts - Basic Concepts</a:t>
            </a:r>
          </a:p>
        </p:txBody>
      </p:sp>
      <p:sp>
        <p:nvSpPr>
          <p:cNvPr id="91139" name="Rectangle 3"/>
          <p:cNvSpPr txBox="1">
            <a:spLocks noGrp="1" noChangeArrowheads="1"/>
          </p:cNvSpPr>
          <p:nvPr/>
        </p:nvSpPr>
        <p:spPr bwMode="auto">
          <a:xfrm>
            <a:off x="3885608" y="1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r>
              <a:rPr lang="en-GB" sz="1200" dirty="0">
                <a:cs typeface="+mn-cs"/>
              </a:rPr>
              <a:t>Aug. 2011</a:t>
            </a:r>
          </a:p>
        </p:txBody>
      </p:sp>
      <p:sp>
        <p:nvSpPr>
          <p:cNvPr id="91140" name="Rectangle 6"/>
          <p:cNvSpPr txBox="1">
            <a:spLocks noGrp="1" noChangeArrowheads="1"/>
          </p:cNvSpPr>
          <p:nvPr/>
        </p:nvSpPr>
        <p:spPr bwMode="auto">
          <a:xfrm>
            <a:off x="0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n-GB" sz="1200" dirty="0">
                <a:cs typeface="+mn-cs"/>
              </a:rPr>
              <a:t>PDOS- </a:t>
            </a:r>
          </a:p>
        </p:txBody>
      </p:sp>
      <p:sp>
        <p:nvSpPr>
          <p:cNvPr id="91141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9D0ACADF-037C-4602-8FEC-431D0AB0501E}" type="slidenum">
              <a:rPr lang="en-US" altLang="en-US" sz="1200"/>
              <a:pPr algn="r"/>
              <a:t>11</a:t>
            </a:fld>
            <a:endParaRPr lang="en-US" altLang="en-US" sz="1200"/>
          </a:p>
        </p:txBody>
      </p:sp>
      <p:sp>
        <p:nvSpPr>
          <p:cNvPr id="40966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E7BB0621-6421-4834-B975-BC40A6C428AB}" type="slidenum">
              <a:rPr lang="en-US" altLang="en-US" sz="1200"/>
              <a:pPr algn="r"/>
              <a:t>11</a:t>
            </a:fld>
            <a:endParaRPr lang="en-US" altLang="en-US" sz="1200"/>
          </a:p>
        </p:txBody>
      </p:sp>
      <p:sp>
        <p:nvSpPr>
          <p:cNvPr id="409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788992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FC3C32-44F4-49AB-80C5-45E646B2E5E0}" type="slidenum">
              <a:rPr lang="en-GB" altLang="en-US"/>
              <a:pPr eaLnBrk="1" hangingPunct="1">
                <a:spcBef>
                  <a:spcPct val="0"/>
                </a:spcBef>
              </a:pPr>
              <a:t>13</a:t>
            </a:fld>
            <a:endParaRPr lang="en-GB" altLang="en-US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CBF4CB00-B84D-4F46-BC4E-E81A2B6529A9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13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88964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FC3C32-44F4-49AB-80C5-45E646B2E5E0}" type="slidenum">
              <a:rPr lang="en-GB" altLang="en-US"/>
              <a:pPr eaLnBrk="1" hangingPunct="1">
                <a:spcBef>
                  <a:spcPct val="0"/>
                </a:spcBef>
              </a:pPr>
              <a:t>17</a:t>
            </a:fld>
            <a:endParaRPr lang="en-GB" altLang="en-US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</a:pPr>
            <a:fld id="{CBF4CB00-B84D-4F46-BC4E-E81A2B6529A9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32" y="4343216"/>
            <a:ext cx="5028338" cy="411516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9995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26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4047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1954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135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138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572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620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412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819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08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787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7726B-2247-4F6B-B62B-CE4ADCD81528}" type="datetimeFigureOut">
              <a:rPr lang="en-IN" smtClean="0"/>
              <a:t>19-08-2018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5693D-32C8-44AE-8704-87FA00DE10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800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Module 16: Price </a:t>
            </a:r>
            <a:r>
              <a:rPr lang="en-IN" dirty="0" smtClean="0"/>
              <a:t>Index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Session 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1058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457200"/>
          </a:xfrm>
        </p:spPr>
        <p:txBody>
          <a:bodyPr>
            <a:noAutofit/>
          </a:bodyPr>
          <a:lstStyle/>
          <a:p>
            <a:pPr algn="l"/>
            <a:r>
              <a:rPr lang="en-GB" altLang="en-US" sz="3600" b="1" dirty="0" smtClean="0">
                <a:solidFill>
                  <a:srgbClr val="666666"/>
                </a:solidFill>
                <a:sym typeface="Symbol" pitchFamily="18" charset="2"/>
              </a:rPr>
              <a:t>Different Price Indices </a:t>
            </a:r>
            <a:endParaRPr lang="en-US" altLang="en-US" sz="3600" b="1" dirty="0" smtClean="0">
              <a:solidFill>
                <a:srgbClr val="666666"/>
              </a:solidFill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5800" y="1772816"/>
            <a:ext cx="7924800" cy="4475584"/>
          </a:xfrm>
        </p:spPr>
        <p:txBody>
          <a:bodyPr>
            <a:normAutofit/>
          </a:bodyPr>
          <a:lstStyle/>
          <a:p>
            <a:pPr marL="0" indent="0" hangingPunct="0">
              <a:lnSpc>
                <a:spcPct val="114000"/>
              </a:lnSpc>
              <a:buNone/>
            </a:pPr>
            <a:r>
              <a:rPr lang="en-GB" sz="2400" dirty="0"/>
              <a:t>There are different kinds of price indexes. </a:t>
            </a:r>
            <a:r>
              <a:rPr lang="en-GB" sz="2400" dirty="0" smtClean="0"/>
              <a:t>For each different stage of processing price indices are compiled. </a:t>
            </a:r>
          </a:p>
          <a:p>
            <a:pPr marL="0" indent="0" hangingPunct="0">
              <a:lnSpc>
                <a:spcPct val="114000"/>
              </a:lnSpc>
              <a:buNone/>
            </a:pPr>
            <a:r>
              <a:rPr lang="en-GB" sz="2400" dirty="0" smtClean="0"/>
              <a:t>These </a:t>
            </a:r>
            <a:r>
              <a:rPr lang="en-GB" sz="2400" dirty="0"/>
              <a:t>differ with respect to </a:t>
            </a:r>
            <a:endParaRPr lang="en-IN" sz="2400" dirty="0"/>
          </a:p>
          <a:p>
            <a:pPr lvl="0" hangingPunct="0">
              <a:lnSpc>
                <a:spcPct val="114000"/>
              </a:lnSpc>
            </a:pPr>
            <a:r>
              <a:rPr lang="en-GB" sz="2400" dirty="0"/>
              <a:t>items they take into account. </a:t>
            </a:r>
            <a:endParaRPr lang="en-IN" sz="2400" dirty="0"/>
          </a:p>
          <a:p>
            <a:pPr lvl="0" hangingPunct="0">
              <a:lnSpc>
                <a:spcPct val="114000"/>
              </a:lnSpc>
            </a:pPr>
            <a:r>
              <a:rPr lang="en-GB" sz="2400" dirty="0"/>
              <a:t>buyers or sellers involved in the transactions. </a:t>
            </a:r>
          </a:p>
          <a:p>
            <a:pPr lvl="0" hangingPunct="0">
              <a:lnSpc>
                <a:spcPct val="114000"/>
              </a:lnSpc>
            </a:pPr>
            <a:r>
              <a:rPr lang="en-GB" sz="2400" dirty="0"/>
              <a:t>periodicity, i.e. whether the prices are observed weekly or monthly or yearly.</a:t>
            </a:r>
            <a:endParaRPr lang="en-US" altLang="en-US" sz="2400" dirty="0"/>
          </a:p>
        </p:txBody>
      </p:sp>
      <p:sp>
        <p:nvSpPr>
          <p:cNvPr id="17413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en-GB" altLang="en-US" sz="1400"/>
              <a:t> </a:t>
            </a:r>
          </a:p>
        </p:txBody>
      </p:sp>
      <p:sp>
        <p:nvSpPr>
          <p:cNvPr id="10244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D27D93E0-F2E1-48B5-B47F-07943C6C5B46}" type="slidenum">
              <a:rPr lang="en-US" altLang="en-US" sz="1400"/>
              <a:pPr algn="r"/>
              <a:t>10</a:t>
            </a:fld>
            <a:endParaRPr lang="en-US" altLang="en-US" sz="1400"/>
          </a:p>
        </p:txBody>
      </p:sp>
      <p:sp>
        <p:nvSpPr>
          <p:cNvPr id="1741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799C03A9-195C-42D6-BC5A-07EBF8BB7D9D}" type="slidenum">
              <a:rPr lang="en-US" altLang="en-US" sz="1400"/>
              <a:pPr algn="r"/>
              <a:t>10</a:t>
            </a:fld>
            <a:endParaRPr lang="en-US" altLang="en-US" sz="140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– an Introduction</a:t>
            </a:r>
          </a:p>
        </p:txBody>
      </p:sp>
    </p:spTree>
    <p:extLst>
      <p:ext uri="{BB962C8B-B14F-4D97-AF65-F5344CB8AC3E}">
        <p14:creationId xmlns:p14="http://schemas.microsoft.com/office/powerpoint/2010/main" val="35220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457200"/>
          </a:xfrm>
        </p:spPr>
        <p:txBody>
          <a:bodyPr>
            <a:noAutofit/>
          </a:bodyPr>
          <a:lstStyle/>
          <a:p>
            <a:pPr algn="l"/>
            <a:r>
              <a:rPr lang="en-GB" altLang="en-US" sz="3600" b="1" dirty="0" smtClean="0">
                <a:solidFill>
                  <a:srgbClr val="666666"/>
                </a:solidFill>
                <a:sym typeface="Symbol" pitchFamily="18" charset="2"/>
              </a:rPr>
              <a:t>Common Price Indices </a:t>
            </a:r>
            <a:endParaRPr lang="en-US" altLang="en-US" sz="3600" b="1" dirty="0" smtClean="0">
              <a:solidFill>
                <a:srgbClr val="666666"/>
              </a:solidFill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5800" y="1340768"/>
            <a:ext cx="7924800" cy="4907632"/>
          </a:xfrm>
        </p:spPr>
        <p:txBody>
          <a:bodyPr>
            <a:normAutofit lnSpcReduction="10000"/>
          </a:bodyPr>
          <a:lstStyle/>
          <a:p>
            <a:pPr marL="342900" lvl="1" indent="-342900">
              <a:lnSpc>
                <a:spcPct val="114000"/>
              </a:lnSpc>
              <a:buFontTx/>
              <a:buChar char="•"/>
            </a:pPr>
            <a:r>
              <a:rPr lang="en-GB" altLang="en-US" sz="2400" dirty="0" smtClean="0">
                <a:solidFill>
                  <a:srgbClr val="0000CC"/>
                </a:solidFill>
                <a:cs typeface="Times New Roman" pitchFamily="18" charset="0"/>
                <a:sym typeface="Symbol" pitchFamily="18" charset="2"/>
              </a:rPr>
              <a:t>Principal Price indices</a:t>
            </a:r>
          </a:p>
          <a:p>
            <a:pPr marL="723900" lvl="1" indent="-368300">
              <a:lnSpc>
                <a:spcPct val="114000"/>
              </a:lnSpc>
            </a:pPr>
            <a:r>
              <a:rPr lang="en-US" altLang="en-US" sz="2000" dirty="0" smtClean="0"/>
              <a:t>Consumer Price (CPI)</a:t>
            </a:r>
          </a:p>
          <a:p>
            <a:pPr marL="723900" lvl="1" indent="-368300">
              <a:lnSpc>
                <a:spcPct val="114000"/>
              </a:lnSpc>
            </a:pPr>
            <a:r>
              <a:rPr lang="en-US" altLang="en-US" sz="2000" dirty="0" smtClean="0"/>
              <a:t>Producer Price Indices (PPI): input PPI and output PPI</a:t>
            </a:r>
          </a:p>
          <a:p>
            <a:pPr marL="1181100" lvl="3" indent="-3683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C00000"/>
                </a:solidFill>
              </a:rPr>
              <a:t>Services Producer Price Indices like BSPI &amp; CSPI and CGPI</a:t>
            </a:r>
          </a:p>
          <a:p>
            <a:pPr marL="723900" lvl="1" indent="-368300">
              <a:lnSpc>
                <a:spcPct val="114000"/>
              </a:lnSpc>
            </a:pPr>
            <a:r>
              <a:rPr lang="en-US" altLang="en-US" sz="2000" dirty="0" smtClean="0"/>
              <a:t>Import and Export Price Indices (XMPI)</a:t>
            </a:r>
          </a:p>
          <a:p>
            <a:pPr marL="723900" lvl="1" indent="-368300">
              <a:lnSpc>
                <a:spcPct val="114000"/>
              </a:lnSpc>
            </a:pPr>
            <a:r>
              <a:rPr lang="en-US" altLang="en-US" sz="2000" dirty="0" smtClean="0"/>
              <a:t>Purchasing Power Parity (PPP)</a:t>
            </a:r>
          </a:p>
          <a:p>
            <a:pPr marL="723900" lvl="1" indent="-368300">
              <a:lnSpc>
                <a:spcPct val="114000"/>
              </a:lnSpc>
            </a:pPr>
            <a:r>
              <a:rPr lang="en-US" altLang="en-US" sz="2000" dirty="0" smtClean="0"/>
              <a:t>GDP implicit price index or GDP deflator</a:t>
            </a:r>
          </a:p>
          <a:p>
            <a:pPr>
              <a:lnSpc>
                <a:spcPct val="114000"/>
              </a:lnSpc>
            </a:pPr>
            <a:r>
              <a:rPr lang="en-GB" altLang="en-US" sz="2400" dirty="0" smtClean="0">
                <a:solidFill>
                  <a:srgbClr val="0000CC"/>
                </a:solidFill>
                <a:cs typeface="Times New Roman" pitchFamily="18" charset="0"/>
                <a:sym typeface="Symbol" pitchFamily="18" charset="2"/>
              </a:rPr>
              <a:t>Others</a:t>
            </a:r>
          </a:p>
          <a:p>
            <a:pPr marL="804863" lvl="1" indent="-449263">
              <a:lnSpc>
                <a:spcPct val="114000"/>
              </a:lnSpc>
            </a:pPr>
            <a:r>
              <a:rPr lang="en-US" altLang="en-US" sz="2000" dirty="0" err="1" smtClean="0"/>
              <a:t>Labour</a:t>
            </a:r>
            <a:r>
              <a:rPr lang="en-US" altLang="en-US" sz="2000" dirty="0" smtClean="0"/>
              <a:t> Cost Index – wage rate index</a:t>
            </a:r>
          </a:p>
          <a:p>
            <a:pPr marL="804863" lvl="1" indent="-449263">
              <a:lnSpc>
                <a:spcPct val="114000"/>
              </a:lnSpc>
            </a:pPr>
            <a:r>
              <a:rPr lang="en-US" altLang="en-US" sz="2000" dirty="0" smtClean="0"/>
              <a:t>Energy Price Statistics</a:t>
            </a:r>
          </a:p>
          <a:p>
            <a:pPr marL="804863" lvl="1" indent="-449263">
              <a:lnSpc>
                <a:spcPct val="114000"/>
              </a:lnSpc>
            </a:pPr>
            <a:r>
              <a:rPr lang="en-US" altLang="en-US" sz="2000" dirty="0" smtClean="0"/>
              <a:t>Construction Cost Index</a:t>
            </a:r>
          </a:p>
          <a:p>
            <a:pPr marL="804863" lvl="1" indent="-449263">
              <a:lnSpc>
                <a:spcPct val="114000"/>
              </a:lnSpc>
            </a:pPr>
            <a:r>
              <a:rPr lang="en-US" altLang="en-US" sz="2000" dirty="0" smtClean="0"/>
              <a:t>House rent index – often part of CPI</a:t>
            </a:r>
          </a:p>
          <a:p>
            <a:pPr>
              <a:lnSpc>
                <a:spcPct val="114000"/>
              </a:lnSpc>
              <a:buFontTx/>
              <a:buNone/>
            </a:pPr>
            <a:endParaRPr lang="en-US" altLang="en-US" sz="2400" dirty="0" smtClean="0"/>
          </a:p>
        </p:txBody>
      </p:sp>
      <p:sp>
        <p:nvSpPr>
          <p:cNvPr id="17413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en-GB" altLang="en-US" sz="1400"/>
              <a:t> </a:t>
            </a:r>
          </a:p>
        </p:txBody>
      </p:sp>
      <p:sp>
        <p:nvSpPr>
          <p:cNvPr id="10244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D27D93E0-F2E1-48B5-B47F-07943C6C5B46}" type="slidenum">
              <a:rPr lang="en-US" altLang="en-US" sz="1400"/>
              <a:pPr algn="r"/>
              <a:t>11</a:t>
            </a:fld>
            <a:endParaRPr lang="en-US" altLang="en-US" sz="1400"/>
          </a:p>
        </p:txBody>
      </p:sp>
      <p:sp>
        <p:nvSpPr>
          <p:cNvPr id="1741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799C03A9-195C-42D6-BC5A-07EBF8BB7D9D}" type="slidenum">
              <a:rPr lang="en-US" altLang="en-US" sz="1400"/>
              <a:pPr algn="r"/>
              <a:t>11</a:t>
            </a:fld>
            <a:endParaRPr lang="en-US" altLang="en-US" sz="140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– an Introduction</a:t>
            </a:r>
          </a:p>
        </p:txBody>
      </p:sp>
    </p:spTree>
    <p:extLst>
      <p:ext uri="{BB962C8B-B14F-4D97-AF65-F5344CB8AC3E}">
        <p14:creationId xmlns:p14="http://schemas.microsoft.com/office/powerpoint/2010/main" val="283938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12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003232" cy="796950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ea typeface="ＭＳ Ｐゴシック" pitchFamily="50" charset="-128"/>
              </a:rPr>
              <a:t>Price Index in this module</a:t>
            </a:r>
            <a:endParaRPr lang="en-US" altLang="ja-JP" sz="3200" dirty="0">
              <a:ea typeface="ＭＳ Ｐゴシック" pitchFamily="50" charset="-128"/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34000"/>
              </a:lnSpc>
            </a:pPr>
            <a:r>
              <a:rPr lang="en-IN" altLang="ja-JP" sz="2400" dirty="0" smtClean="0">
                <a:ea typeface="ＭＳ Ｐゴシック" pitchFamily="50" charset="-128"/>
              </a:rPr>
              <a:t>Of the various price indices mentioned in the previous slide, this module focusses on mainly on CPI. </a:t>
            </a:r>
          </a:p>
          <a:p>
            <a:pPr>
              <a:lnSpc>
                <a:spcPct val="134000"/>
              </a:lnSpc>
            </a:pPr>
            <a:r>
              <a:rPr lang="en-IN" altLang="ja-JP" sz="2400" dirty="0" smtClean="0">
                <a:ea typeface="ＭＳ Ｐゴシック" pitchFamily="50" charset="-128"/>
              </a:rPr>
              <a:t>The PPI and XMPI are also discussed briefly, especially in the context of weighting, product classification and interpretation.</a:t>
            </a:r>
          </a:p>
          <a:p>
            <a:pPr marL="0" indent="0">
              <a:lnSpc>
                <a:spcPct val="134000"/>
              </a:lnSpc>
              <a:buNone/>
            </a:pPr>
            <a:r>
              <a:rPr lang="en-IN" altLang="ja-JP" sz="2400" dirty="0" smtClean="0">
                <a:solidFill>
                  <a:srgbClr val="C00000"/>
                </a:solidFill>
                <a:ea typeface="ＭＳ Ｐゴシック" pitchFamily="50" charset="-128"/>
              </a:rPr>
              <a:t>We will start with a discussion on Index numbers in general, before turning to Price indices. </a:t>
            </a:r>
            <a:endParaRPr lang="en-GB" altLang="ja-JP" sz="2400" dirty="0" smtClean="0">
              <a:solidFill>
                <a:srgbClr val="C00000"/>
              </a:solidFill>
              <a:ea typeface="ＭＳ Ｐゴシック" pitchFamily="50" charset="-128"/>
            </a:endParaRPr>
          </a:p>
          <a:p>
            <a:pPr marL="0" indent="0">
              <a:lnSpc>
                <a:spcPct val="134000"/>
              </a:lnSpc>
              <a:buNone/>
            </a:pPr>
            <a:endParaRPr lang="en-GB" altLang="ja-JP" sz="2400" dirty="0">
              <a:solidFill>
                <a:srgbClr val="C00000"/>
              </a:solidFill>
              <a:ea typeface="ＭＳ Ｐゴシック" pitchFamily="5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– an Introduction</a:t>
            </a:r>
          </a:p>
        </p:txBody>
      </p:sp>
    </p:spTree>
    <p:extLst>
      <p:ext uri="{BB962C8B-B14F-4D97-AF65-F5344CB8AC3E}">
        <p14:creationId xmlns:p14="http://schemas.microsoft.com/office/powerpoint/2010/main" val="198589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2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6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921396"/>
            <a:ext cx="7162800" cy="3015208"/>
          </a:xfrm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GB" altLang="en-US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200" dirty="0" smtClean="0">
              <a:solidFill>
                <a:schemeClr val="bg2"/>
              </a:solidFill>
            </a:endParaRPr>
          </a:p>
          <a:p>
            <a:pPr marL="442913" lvl="0" indent="0">
              <a:buNone/>
            </a:pPr>
            <a:r>
              <a:rPr lang="en-US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What is </a:t>
            </a:r>
            <a:r>
              <a:rPr lang="en-US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GB" altLang="en-US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Index Number </a:t>
            </a:r>
          </a:p>
          <a:p>
            <a:pPr marL="1519238" lvl="1" indent="-442913"/>
            <a:r>
              <a:rPr lang="en-US" i="1" dirty="0"/>
              <a:t>Simple price index</a:t>
            </a:r>
            <a:endParaRPr lang="en-IN" dirty="0"/>
          </a:p>
          <a:p>
            <a:pPr marL="1519238" lvl="1" indent="-442913"/>
            <a:r>
              <a:rPr lang="en-US" i="1" dirty="0"/>
              <a:t>Types of simple price index</a:t>
            </a:r>
            <a:endParaRPr lang="en-IN" dirty="0"/>
          </a:p>
          <a:p>
            <a:pPr marL="1341438" lvl="0" indent="-265113">
              <a:buNone/>
            </a:pP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19187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14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003232" cy="796950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>
                <a:ea typeface="ＭＳ Ｐゴシック" pitchFamily="50" charset="-128"/>
              </a:rPr>
              <a:t>Definition: Index </a:t>
            </a:r>
            <a:r>
              <a:rPr lang="en-US" altLang="ja-JP" sz="3200" b="1" dirty="0" smtClean="0">
                <a:ea typeface="ＭＳ Ｐゴシック" pitchFamily="50" charset="-128"/>
              </a:rPr>
              <a:t>numbers </a:t>
            </a:r>
            <a:endParaRPr lang="en-US" altLang="ja-JP" sz="3200" dirty="0">
              <a:ea typeface="ＭＳ Ｐゴシック" pitchFamily="50" charset="-128"/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6213" indent="-176213">
              <a:lnSpc>
                <a:spcPct val="134000"/>
              </a:lnSpc>
              <a:buNone/>
            </a:pPr>
            <a:r>
              <a:rPr lang="en-GB" altLang="ja-JP" sz="2400" i="1" dirty="0">
                <a:ea typeface="ＭＳ Ｐゴシック" pitchFamily="50" charset="-128"/>
              </a:rPr>
              <a:t>Definition</a:t>
            </a:r>
            <a:r>
              <a:rPr lang="en-GB" altLang="ja-JP" sz="2400" dirty="0">
                <a:ea typeface="ＭＳ Ｐゴシック" pitchFamily="50" charset="-128"/>
              </a:rPr>
              <a:t>:</a:t>
            </a:r>
            <a:r>
              <a:rPr lang="en-GB" altLang="ja-JP" sz="2400" b="1" dirty="0">
                <a:ea typeface="ＭＳ Ｐゴシック" pitchFamily="50" charset="-128"/>
              </a:rPr>
              <a:t>  </a:t>
            </a:r>
            <a:r>
              <a:rPr lang="en-GB" altLang="ja-JP" sz="2400" dirty="0">
                <a:ea typeface="ＭＳ Ｐゴシック" pitchFamily="50" charset="-128"/>
              </a:rPr>
              <a:t>Index numbers are statistical devices designed to measure </a:t>
            </a:r>
            <a:r>
              <a:rPr lang="en-GB" altLang="ja-JP" sz="2400" u="sng" dirty="0">
                <a:solidFill>
                  <a:schemeClr val="tx2"/>
                </a:solidFill>
                <a:ea typeface="ＭＳ Ｐゴシック" pitchFamily="50" charset="-128"/>
              </a:rPr>
              <a:t>relative changes in the level</a:t>
            </a:r>
            <a:r>
              <a:rPr lang="en-GB" altLang="ja-JP" sz="2400" dirty="0">
                <a:ea typeface="ＭＳ Ｐゴシック" pitchFamily="50" charset="-128"/>
              </a:rPr>
              <a:t> of a phenomenon (variable or a group of variables) </a:t>
            </a:r>
            <a:r>
              <a:rPr lang="en-GB" altLang="ja-JP" sz="2400" dirty="0">
                <a:solidFill>
                  <a:schemeClr val="tx2"/>
                </a:solidFill>
                <a:ea typeface="ＭＳ Ｐゴシック" pitchFamily="50" charset="-128"/>
              </a:rPr>
              <a:t>with respect to </a:t>
            </a:r>
            <a:endParaRPr lang="en-GB" altLang="ja-JP" sz="2400" dirty="0" smtClean="0">
              <a:solidFill>
                <a:schemeClr val="tx2"/>
              </a:solidFill>
              <a:ea typeface="ＭＳ Ｐゴシック" pitchFamily="50" charset="-128"/>
            </a:endParaRPr>
          </a:p>
          <a:p>
            <a:pPr marL="530225" indent="-265113">
              <a:lnSpc>
                <a:spcPct val="134000"/>
              </a:lnSpc>
              <a:buFont typeface="Calibri" panose="020F0502020204030204" pitchFamily="34" charset="0"/>
              <a:buChar char="̶"/>
            </a:pPr>
            <a:r>
              <a:rPr lang="en-GB" altLang="ja-JP" sz="2400" u="sng" dirty="0" smtClean="0">
                <a:solidFill>
                  <a:schemeClr val="tx2"/>
                </a:solidFill>
                <a:ea typeface="ＭＳ Ｐゴシック" pitchFamily="50" charset="-128"/>
              </a:rPr>
              <a:t>time</a:t>
            </a:r>
            <a:r>
              <a:rPr lang="en-GB" altLang="ja-JP" sz="2400" dirty="0">
                <a:ea typeface="ＭＳ Ｐゴシック" pitchFamily="50" charset="-128"/>
              </a:rPr>
              <a:t>, </a:t>
            </a:r>
            <a:r>
              <a:rPr lang="en-GB" altLang="ja-JP" sz="2400" dirty="0" smtClean="0">
                <a:ea typeface="ＭＳ Ｐゴシック" pitchFamily="50" charset="-128"/>
              </a:rPr>
              <a:t> or </a:t>
            </a:r>
          </a:p>
          <a:p>
            <a:pPr marL="530225" indent="-265113">
              <a:lnSpc>
                <a:spcPct val="134000"/>
              </a:lnSpc>
              <a:buFont typeface="Calibri" panose="020F0502020204030204" pitchFamily="34" charset="0"/>
              <a:buChar char="̶"/>
            </a:pPr>
            <a:r>
              <a:rPr lang="en-GB" altLang="ja-JP" sz="2400" dirty="0" smtClean="0">
                <a:ea typeface="ＭＳ Ｐゴシック" pitchFamily="50" charset="-128"/>
              </a:rPr>
              <a:t>geographical </a:t>
            </a:r>
            <a:r>
              <a:rPr lang="en-GB" altLang="ja-JP" sz="2400" dirty="0">
                <a:ea typeface="ＭＳ Ｐゴシック" pitchFamily="50" charset="-128"/>
              </a:rPr>
              <a:t>location or </a:t>
            </a:r>
            <a:endParaRPr lang="en-GB" altLang="ja-JP" sz="2400" dirty="0" smtClean="0">
              <a:ea typeface="ＭＳ Ｐゴシック" pitchFamily="50" charset="-128"/>
            </a:endParaRPr>
          </a:p>
          <a:p>
            <a:pPr marL="530225" indent="-265113">
              <a:lnSpc>
                <a:spcPct val="134000"/>
              </a:lnSpc>
              <a:buFont typeface="Calibri" panose="020F0502020204030204" pitchFamily="34" charset="0"/>
              <a:buChar char="̶"/>
            </a:pPr>
            <a:r>
              <a:rPr lang="en-GB" altLang="ja-JP" sz="2400" dirty="0" smtClean="0">
                <a:ea typeface="ＭＳ Ｐゴシック" pitchFamily="50" charset="-128"/>
              </a:rPr>
              <a:t>other </a:t>
            </a:r>
            <a:r>
              <a:rPr lang="en-GB" altLang="ja-JP" sz="2400" dirty="0">
                <a:ea typeface="ＭＳ Ｐゴシック" pitchFamily="50" charset="-128"/>
              </a:rPr>
              <a:t>characteristics such as income, profession, etc</a:t>
            </a:r>
            <a:r>
              <a:rPr lang="en-GB" altLang="ja-JP" sz="2400" dirty="0" smtClean="0">
                <a:ea typeface="ＭＳ Ｐゴシック" pitchFamily="50" charset="-128"/>
              </a:rPr>
              <a:t>.</a:t>
            </a:r>
          </a:p>
          <a:p>
            <a:pPr marL="0" indent="0">
              <a:lnSpc>
                <a:spcPct val="134000"/>
              </a:lnSpc>
              <a:buNone/>
            </a:pPr>
            <a:r>
              <a:rPr lang="en-US" sz="2400" dirty="0"/>
              <a:t>Index numbers measure magnitude of </a:t>
            </a:r>
            <a:r>
              <a:rPr lang="en-US" sz="2400" dirty="0" smtClean="0"/>
              <a:t>change.</a:t>
            </a:r>
            <a:r>
              <a:rPr lang="en-GB" altLang="ja-JP" sz="2400" dirty="0" smtClean="0">
                <a:ea typeface="ＭＳ Ｐゴシック" pitchFamily="50" charset="-128"/>
              </a:rPr>
              <a:t> </a:t>
            </a:r>
          </a:p>
          <a:p>
            <a:pPr marL="0" indent="0">
              <a:lnSpc>
                <a:spcPct val="134000"/>
              </a:lnSpc>
              <a:buNone/>
            </a:pPr>
            <a:r>
              <a:rPr lang="en-GB" altLang="ja-JP" sz="2400" dirty="0" smtClean="0">
                <a:solidFill>
                  <a:srgbClr val="C00000"/>
                </a:solidFill>
                <a:ea typeface="ＭＳ Ｐゴシック" pitchFamily="50" charset="-128"/>
              </a:rPr>
              <a:t>We will discuss index numbers for changes with respect to time.</a:t>
            </a:r>
            <a:endParaRPr lang="en-GB" altLang="ja-JP" sz="2400" dirty="0">
              <a:solidFill>
                <a:srgbClr val="C00000"/>
              </a:solidFill>
              <a:ea typeface="ＭＳ Ｐゴシック" pitchFamily="5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Index number</a:t>
            </a:r>
          </a:p>
        </p:txBody>
      </p:sp>
    </p:spTree>
    <p:extLst>
      <p:ext uri="{BB962C8B-B14F-4D97-AF65-F5344CB8AC3E}">
        <p14:creationId xmlns:p14="http://schemas.microsoft.com/office/powerpoint/2010/main" val="226886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15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003232" cy="796950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ea typeface="ＭＳ Ｐゴシック" pitchFamily="50" charset="-128"/>
              </a:rPr>
              <a:t>Index numbers - Examples</a:t>
            </a:r>
            <a:endParaRPr lang="en-US" altLang="ja-JP" sz="3200" dirty="0">
              <a:ea typeface="ＭＳ Ｐゴシック" pitchFamily="50" charset="-128"/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34000"/>
              </a:lnSpc>
              <a:buNone/>
            </a:pPr>
            <a:r>
              <a:rPr lang="en-GB" altLang="ja-JP" sz="2400" dirty="0" smtClean="0">
                <a:ea typeface="ＭＳ Ｐゴシック" pitchFamily="50" charset="-128"/>
              </a:rPr>
              <a:t>The </a:t>
            </a:r>
            <a:r>
              <a:rPr lang="en-GB" altLang="ja-JP" sz="2400" dirty="0">
                <a:ea typeface="ＭＳ Ｐゴシック" pitchFamily="50" charset="-128"/>
              </a:rPr>
              <a:t>variable may </a:t>
            </a:r>
            <a:r>
              <a:rPr lang="en-GB" altLang="ja-JP" sz="2400" dirty="0" smtClean="0">
                <a:ea typeface="ＭＳ Ｐゴシック" pitchFamily="50" charset="-128"/>
              </a:rPr>
              <a:t>be </a:t>
            </a:r>
            <a:endParaRPr lang="en-GB" altLang="ja-JP" sz="2400" dirty="0">
              <a:ea typeface="ＭＳ Ｐゴシック" pitchFamily="50" charset="-128"/>
            </a:endParaRPr>
          </a:p>
          <a:p>
            <a:pPr lvl="1">
              <a:lnSpc>
                <a:spcPct val="134000"/>
              </a:lnSpc>
              <a:buFont typeface="宋体" pitchFamily="2" charset="-122"/>
              <a:buChar char="-"/>
            </a:pPr>
            <a:r>
              <a:rPr lang="en-GB" altLang="ja-JP" sz="2400" u="sng" dirty="0" smtClean="0">
                <a:ea typeface="ＭＳ Ｐゴシック" pitchFamily="50" charset="-128"/>
              </a:rPr>
              <a:t>price</a:t>
            </a:r>
            <a:r>
              <a:rPr lang="en-GB" altLang="ja-JP" sz="2400" dirty="0" smtClean="0">
                <a:ea typeface="ＭＳ Ｐゴシック" pitchFamily="50" charset="-128"/>
              </a:rPr>
              <a:t> </a:t>
            </a:r>
            <a:r>
              <a:rPr lang="en-GB" altLang="ja-JP" sz="2400" dirty="0">
                <a:ea typeface="ＭＳ Ｐゴシック" pitchFamily="50" charset="-128"/>
              </a:rPr>
              <a:t>of a particular commodity or a group of commodities  </a:t>
            </a:r>
          </a:p>
          <a:p>
            <a:pPr lvl="1">
              <a:lnSpc>
                <a:spcPct val="134000"/>
              </a:lnSpc>
              <a:buFont typeface="宋体" pitchFamily="2" charset="-122"/>
              <a:buChar char="-"/>
            </a:pPr>
            <a:r>
              <a:rPr lang="en-GB" altLang="ja-JP" sz="2400" u="sng" dirty="0" smtClean="0">
                <a:ea typeface="ＭＳ Ｐゴシック" pitchFamily="50" charset="-128"/>
              </a:rPr>
              <a:t>volume</a:t>
            </a:r>
            <a:r>
              <a:rPr lang="en-GB" altLang="ja-JP" sz="2400" dirty="0" smtClean="0">
                <a:ea typeface="ＭＳ Ｐゴシック" pitchFamily="50" charset="-128"/>
              </a:rPr>
              <a:t> </a:t>
            </a:r>
            <a:r>
              <a:rPr lang="en-GB" altLang="ja-JP" sz="2400" dirty="0">
                <a:ea typeface="ＭＳ Ｐゴシック" pitchFamily="50" charset="-128"/>
              </a:rPr>
              <a:t>of trade, imports and exports, agricultural or industrial production, etc. </a:t>
            </a:r>
          </a:p>
          <a:p>
            <a:pPr lvl="1">
              <a:lnSpc>
                <a:spcPct val="134000"/>
              </a:lnSpc>
              <a:buFont typeface="宋体" pitchFamily="2" charset="-122"/>
              <a:buChar char="-"/>
            </a:pPr>
            <a:r>
              <a:rPr lang="en-GB" altLang="ja-JP" sz="2400" dirty="0" smtClean="0">
                <a:ea typeface="ＭＳ Ｐゴシック" pitchFamily="50" charset="-128"/>
              </a:rPr>
              <a:t>Human and livestock</a:t>
            </a:r>
            <a:r>
              <a:rPr lang="en-GB" altLang="ja-JP" sz="2400" u="sng" dirty="0" smtClean="0">
                <a:ea typeface="ＭＳ Ｐゴシック" pitchFamily="50" charset="-128"/>
              </a:rPr>
              <a:t> population</a:t>
            </a:r>
          </a:p>
          <a:p>
            <a:pPr lvl="1">
              <a:lnSpc>
                <a:spcPct val="134000"/>
              </a:lnSpc>
              <a:buFont typeface="宋体" pitchFamily="2" charset="-122"/>
              <a:buChar char="-"/>
            </a:pPr>
            <a:r>
              <a:rPr lang="en-GB" altLang="ja-JP" sz="2400" u="sng" dirty="0" smtClean="0">
                <a:ea typeface="ＭＳ Ｐゴシック" pitchFamily="50" charset="-128"/>
              </a:rPr>
              <a:t>national </a:t>
            </a:r>
            <a:r>
              <a:rPr lang="en-GB" altLang="ja-JP" sz="2400" u="sng" dirty="0">
                <a:ea typeface="ＭＳ Ｐゴシック" pitchFamily="50" charset="-128"/>
              </a:rPr>
              <a:t>income</a:t>
            </a:r>
            <a:r>
              <a:rPr lang="en-GB" altLang="ja-JP" sz="2400" dirty="0">
                <a:ea typeface="ＭＳ Ｐゴシック" pitchFamily="50" charset="-128"/>
              </a:rPr>
              <a:t> of a country or </a:t>
            </a:r>
            <a:endParaRPr lang="en-GB" altLang="ja-JP" sz="2400" dirty="0" smtClean="0">
              <a:ea typeface="ＭＳ Ｐゴシック" pitchFamily="50" charset="-128"/>
            </a:endParaRPr>
          </a:p>
          <a:p>
            <a:pPr lvl="1">
              <a:lnSpc>
                <a:spcPct val="134000"/>
              </a:lnSpc>
              <a:buFont typeface="宋体" pitchFamily="2" charset="-122"/>
              <a:buChar char="-"/>
            </a:pPr>
            <a:r>
              <a:rPr lang="en-GB" altLang="ja-JP" sz="2400" u="sng" dirty="0" smtClean="0">
                <a:ea typeface="ＭＳ Ｐゴシック" pitchFamily="50" charset="-128"/>
              </a:rPr>
              <a:t>cost </a:t>
            </a:r>
            <a:r>
              <a:rPr lang="en-GB" altLang="ja-JP" sz="2400" u="sng" dirty="0">
                <a:ea typeface="ＭＳ Ｐゴシック" pitchFamily="50" charset="-128"/>
              </a:rPr>
              <a:t>of living</a:t>
            </a:r>
            <a:r>
              <a:rPr lang="en-GB" altLang="ja-JP" sz="2400" dirty="0">
                <a:ea typeface="ＭＳ Ｐゴシック" pitchFamily="50" charset="-128"/>
              </a:rPr>
              <a:t> of persons belonging to particular income group/profession, etc. </a:t>
            </a:r>
            <a:endParaRPr lang="en-US" altLang="ja-JP" sz="2400" dirty="0">
              <a:ea typeface="ＭＳ Ｐゴシック" pitchFamily="5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Index number</a:t>
            </a:r>
          </a:p>
        </p:txBody>
      </p:sp>
    </p:spTree>
    <p:extLst>
      <p:ext uri="{BB962C8B-B14F-4D97-AF65-F5344CB8AC3E}">
        <p14:creationId xmlns:p14="http://schemas.microsoft.com/office/powerpoint/2010/main" val="3170544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16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003232" cy="796950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ea typeface="ＭＳ Ｐゴシック" pitchFamily="50" charset="-128"/>
              </a:rPr>
              <a:t>Types of Indices</a:t>
            </a:r>
            <a:endParaRPr lang="en-US" altLang="ja-JP" sz="3200" dirty="0">
              <a:ea typeface="ＭＳ Ｐゴシック" pitchFamily="50" charset="-128"/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700808"/>
            <a:ext cx="7848872" cy="4104456"/>
          </a:xfrm>
        </p:spPr>
        <p:txBody>
          <a:bodyPr>
            <a:noAutofit/>
          </a:bodyPr>
          <a:lstStyle/>
          <a:p>
            <a:pPr marL="0" indent="0" hangingPunct="0">
              <a:lnSpc>
                <a:spcPct val="114000"/>
              </a:lnSpc>
              <a:buNone/>
            </a:pPr>
            <a:r>
              <a:rPr lang="en-US" sz="2400" dirty="0"/>
              <a:t>Types of indices</a:t>
            </a:r>
            <a:endParaRPr lang="en-IN" sz="2400" dirty="0"/>
          </a:p>
          <a:p>
            <a:pPr marL="722313" lvl="0" indent="-279400" hangingPunct="0">
              <a:lnSpc>
                <a:spcPct val="114000"/>
              </a:lnSpc>
            </a:pPr>
            <a:r>
              <a:rPr lang="en-US" sz="2400" dirty="0"/>
              <a:t>Simple index number </a:t>
            </a:r>
            <a:endParaRPr lang="en-US" sz="2400" dirty="0" smtClean="0"/>
          </a:p>
          <a:p>
            <a:pPr marL="722313" lvl="0" indent="-279400" hangingPunct="0">
              <a:lnSpc>
                <a:spcPct val="114000"/>
              </a:lnSpc>
            </a:pPr>
            <a:r>
              <a:rPr lang="en-US" sz="2400" dirty="0" smtClean="0"/>
              <a:t>Simple </a:t>
            </a:r>
            <a:r>
              <a:rPr lang="en-US" sz="2400" dirty="0"/>
              <a:t>aggregate index</a:t>
            </a:r>
            <a:endParaRPr lang="en-IN" sz="2400" dirty="0"/>
          </a:p>
          <a:p>
            <a:pPr marL="722313" lvl="0" indent="-279400" hangingPunct="0">
              <a:lnSpc>
                <a:spcPct val="114000"/>
              </a:lnSpc>
            </a:pPr>
            <a:r>
              <a:rPr lang="en-US" sz="2400" dirty="0"/>
              <a:t>Weighted aggregate index</a:t>
            </a:r>
            <a:r>
              <a:rPr lang="en-US" sz="2400" dirty="0" smtClean="0"/>
              <a:t>.</a:t>
            </a:r>
          </a:p>
          <a:p>
            <a:pPr marL="0" indent="0" hangingPunct="0">
              <a:lnSpc>
                <a:spcPct val="114000"/>
              </a:lnSpc>
              <a:buNone/>
            </a:pPr>
            <a:r>
              <a:rPr lang="en-GB" sz="2400" dirty="0"/>
              <a:t>We begin by considering the simplest form of index numbers, </a:t>
            </a:r>
            <a:r>
              <a:rPr lang="en-GB" sz="2400" dirty="0" smtClean="0"/>
              <a:t>“simple indices”. </a:t>
            </a:r>
          </a:p>
          <a:p>
            <a:pPr marL="0" indent="0" hangingPunct="0">
              <a:lnSpc>
                <a:spcPct val="114000"/>
              </a:lnSpc>
              <a:buNone/>
            </a:pPr>
            <a:r>
              <a:rPr lang="en-GB" sz="2400" dirty="0" smtClean="0"/>
              <a:t>In </a:t>
            </a:r>
            <a:r>
              <a:rPr lang="en-GB" sz="2400" dirty="0"/>
              <a:t>the context of price index, the </a:t>
            </a:r>
            <a:r>
              <a:rPr lang="en-GB" sz="2400" dirty="0" smtClean="0"/>
              <a:t>simple indices </a:t>
            </a:r>
            <a:r>
              <a:rPr lang="en-GB" sz="2400" dirty="0"/>
              <a:t>are called ‘</a:t>
            </a:r>
            <a:r>
              <a:rPr lang="en-GB" sz="2400" i="1" dirty="0"/>
              <a:t>price relatives</a:t>
            </a:r>
            <a:r>
              <a:rPr lang="en-GB" sz="2400" dirty="0"/>
              <a:t>’. </a:t>
            </a:r>
            <a:endParaRPr lang="en-IN" sz="2400" dirty="0"/>
          </a:p>
          <a:p>
            <a:pPr marL="0" lvl="0" indent="0" hangingPunct="0">
              <a:lnSpc>
                <a:spcPct val="114000"/>
              </a:lnSpc>
              <a:buNone/>
            </a:pPr>
            <a:endParaRPr lang="en-I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Index number</a:t>
            </a:r>
          </a:p>
        </p:txBody>
      </p:sp>
    </p:spTree>
    <p:extLst>
      <p:ext uri="{BB962C8B-B14F-4D97-AF65-F5344CB8AC3E}">
        <p14:creationId xmlns:p14="http://schemas.microsoft.com/office/powerpoint/2010/main" val="189854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6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921396"/>
            <a:ext cx="7162800" cy="3015208"/>
          </a:xfrm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GB" altLang="en-US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200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200" dirty="0">
              <a:solidFill>
                <a:schemeClr val="bg2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Simple Index  </a:t>
            </a:r>
          </a:p>
        </p:txBody>
      </p:sp>
    </p:spTree>
    <p:extLst>
      <p:ext uri="{BB962C8B-B14F-4D97-AF65-F5344CB8AC3E}">
        <p14:creationId xmlns:p14="http://schemas.microsoft.com/office/powerpoint/2010/main" val="315268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18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003232" cy="796950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>
                <a:ea typeface="ＭＳ Ｐゴシック" pitchFamily="50" charset="-128"/>
              </a:rPr>
              <a:t>Definition: </a:t>
            </a:r>
            <a:r>
              <a:rPr lang="en-US" altLang="ja-JP" sz="3200" b="1" dirty="0" smtClean="0">
                <a:ea typeface="ＭＳ Ｐゴシック" pitchFamily="50" charset="-128"/>
              </a:rPr>
              <a:t>Simple Index</a:t>
            </a:r>
            <a:endParaRPr lang="en-US" altLang="ja-JP" sz="3200" dirty="0">
              <a:ea typeface="ＭＳ Ｐゴシック" pitchFamily="50" charset="-128"/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16224"/>
            <a:ext cx="8229600" cy="1180728"/>
          </a:xfrm>
        </p:spPr>
        <p:txBody>
          <a:bodyPr>
            <a:noAutofit/>
          </a:bodyPr>
          <a:lstStyle/>
          <a:p>
            <a:pPr marL="0" indent="0">
              <a:lnSpc>
                <a:spcPct val="134000"/>
              </a:lnSpc>
              <a:buNone/>
            </a:pPr>
            <a:r>
              <a:rPr lang="en-GB" altLang="ja-JP" sz="2400" dirty="0" smtClean="0">
                <a:ea typeface="ＭＳ Ｐゴシック" pitchFamily="50" charset="-128"/>
              </a:rPr>
              <a:t>Formally, a simple index number or an </a:t>
            </a:r>
            <a:r>
              <a:rPr lang="en-GB" altLang="ja-JP" sz="2400" i="1" dirty="0" smtClean="0">
                <a:ea typeface="ＭＳ Ｐゴシック" pitchFamily="50" charset="-128"/>
              </a:rPr>
              <a:t>elementary index </a:t>
            </a:r>
            <a:r>
              <a:rPr lang="en-GB" altLang="ja-JP" sz="2400" dirty="0" smtClean="0">
                <a:ea typeface="ＭＳ Ｐゴシック" pitchFamily="50" charset="-128"/>
              </a:rPr>
              <a:t>– </a:t>
            </a:r>
            <a:r>
              <a:rPr lang="en-GB" altLang="ja-JP" sz="2400" b="1" i="1" dirty="0" smtClean="0">
                <a:solidFill>
                  <a:srgbClr val="0000CC"/>
                </a:solidFill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I</a:t>
            </a:r>
            <a:r>
              <a:rPr lang="en-GB" altLang="ja-JP" sz="2400" b="1" i="1" baseline="-25000" dirty="0" smtClean="0">
                <a:solidFill>
                  <a:srgbClr val="0000CC"/>
                </a:solidFill>
                <a:latin typeface="Times New Roman" panose="02020603050405020304" pitchFamily="18" charset="0"/>
                <a:ea typeface="ＭＳ Ｐゴシック" pitchFamily="50" charset="-128"/>
                <a:cs typeface="Times New Roman" panose="02020603050405020304" pitchFamily="18" charset="0"/>
              </a:rPr>
              <a:t>t</a:t>
            </a:r>
            <a:r>
              <a:rPr lang="en-GB" altLang="ja-JP" sz="2400" dirty="0" smtClean="0">
                <a:ea typeface="ＭＳ Ｐゴシック" pitchFamily="50" charset="-128"/>
              </a:rPr>
              <a:t> – of  a variable </a:t>
            </a:r>
            <a:r>
              <a:rPr lang="en-GB" altLang="ja-JP" sz="2400" b="1" i="1" dirty="0" smtClean="0">
                <a:ea typeface="ＭＳ Ｐゴシック" pitchFamily="50" charset="-128"/>
              </a:rPr>
              <a:t>Y</a:t>
            </a:r>
            <a:r>
              <a:rPr lang="en-GB" altLang="ja-JP" sz="2400" dirty="0" smtClean="0">
                <a:ea typeface="ＭＳ Ｐゴシック" pitchFamily="50" charset="-128"/>
              </a:rPr>
              <a:t> is defined as</a:t>
            </a:r>
            <a:endParaRPr lang="en-GB" altLang="ja-JP" sz="2400" dirty="0">
              <a:ea typeface="ＭＳ Ｐゴシック" pitchFamily="50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54" y="3105168"/>
            <a:ext cx="7628892" cy="183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Simple Index</a:t>
            </a:r>
          </a:p>
        </p:txBody>
      </p:sp>
    </p:spTree>
    <p:extLst>
      <p:ext uri="{BB962C8B-B14F-4D97-AF65-F5344CB8AC3E}">
        <p14:creationId xmlns:p14="http://schemas.microsoft.com/office/powerpoint/2010/main" val="58858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 sz="1600"/>
              <a:pPr/>
              <a:t>19</a:t>
            </a:fld>
            <a:endParaRPr lang="en-GB" altLang="ja-JP" sz="1600" dirty="0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003232" cy="796950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ea typeface="ＭＳ Ｐゴシック" pitchFamily="50" charset="-128"/>
              </a:rPr>
              <a:t>Index number: Examples</a:t>
            </a:r>
            <a:endParaRPr lang="en-US" altLang="ja-JP" sz="3200" dirty="0">
              <a:ea typeface="ＭＳ Ｐゴシック" pitchFamily="50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528" y="1521366"/>
            <a:ext cx="42484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365125" hangingPunct="0"/>
            <a:r>
              <a:rPr lang="en-GB" sz="2400" i="1" dirty="0"/>
              <a:t>Example 1</a:t>
            </a:r>
            <a:r>
              <a:rPr lang="en-GB" sz="2400" dirty="0" smtClean="0"/>
              <a:t>: </a:t>
            </a:r>
            <a:r>
              <a:rPr lang="en-GB" sz="2400" dirty="0"/>
              <a:t>The average exchange rate of Tanzanian shillings (</a:t>
            </a:r>
            <a:r>
              <a:rPr lang="en-GB" sz="2400" dirty="0" err="1"/>
              <a:t>TShs</a:t>
            </a:r>
            <a:r>
              <a:rPr lang="en-GB" sz="2400" dirty="0"/>
              <a:t>) to US dollars (US$) for each year is converted into index numbers with the year 2000 as a base year as follows:</a:t>
            </a:r>
            <a:endParaRPr lang="en-IN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438914"/>
              </p:ext>
            </p:extLst>
          </p:nvPr>
        </p:nvGraphicFramePr>
        <p:xfrm>
          <a:off x="4722935" y="1521366"/>
          <a:ext cx="3737497" cy="41398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5975"/>
                <a:gridCol w="1421078"/>
                <a:gridCol w="1420444"/>
              </a:tblGrid>
              <a:tr h="865934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Year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35352" marR="1353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TShs per US$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35352" marR="1353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Index 2000=100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35352" marR="1353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658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2000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35352" marR="13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800.7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35352" marR="13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100.0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35352" marR="13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5658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2001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35352" marR="13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876.4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35352" marR="13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109.5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35352" marR="13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5658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2002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35352" marR="13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966.6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35352" marR="13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120.7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35352" marR="13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5658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2003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35352" marR="13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1038.6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35352" marR="13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129.7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35352" marR="13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5658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2004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35352" marR="13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1089.3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35352" marR="13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136.0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35352" marR="13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5658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2005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35352" marR="13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1128.8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35352" marR="13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?</a:t>
                      </a:r>
                      <a:endParaRPr lang="en-IN" sz="2000" b="1" dirty="0">
                        <a:solidFill>
                          <a:srgbClr val="FF0000"/>
                        </a:solidFill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35352" marR="1353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51520" y="4351744"/>
            <a:ext cx="41764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GB" sz="2400" dirty="0" smtClean="0"/>
              <a:t>Find out the value of the index for 2005.</a:t>
            </a:r>
            <a:endParaRPr lang="en-IN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Simple Index</a:t>
            </a:r>
          </a:p>
        </p:txBody>
      </p:sp>
    </p:spTree>
    <p:extLst>
      <p:ext uri="{BB962C8B-B14F-4D97-AF65-F5344CB8AC3E}">
        <p14:creationId xmlns:p14="http://schemas.microsoft.com/office/powerpoint/2010/main" val="243309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2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pPr algn="l"/>
            <a:r>
              <a:rPr lang="en-US" altLang="ja-JP" sz="3600" b="1" dirty="0" smtClean="0">
                <a:ea typeface="ＭＳ Ｐゴシック" pitchFamily="50" charset="-128"/>
              </a:rPr>
              <a:t>Contents – Session I</a:t>
            </a:r>
            <a:endParaRPr lang="en-US" altLang="ja-JP" sz="3600" b="1" dirty="0">
              <a:ea typeface="ＭＳ Ｐゴシック" pitchFamily="50" charset="-128"/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700808"/>
            <a:ext cx="7859216" cy="4425355"/>
          </a:xfrm>
        </p:spPr>
        <p:txBody>
          <a:bodyPr>
            <a:normAutofit/>
          </a:bodyPr>
          <a:lstStyle/>
          <a:p>
            <a:pPr lvl="0">
              <a:lnSpc>
                <a:spcPct val="114000"/>
              </a:lnSpc>
            </a:pPr>
            <a:r>
              <a:rPr lang="en-US" sz="2400" b="1" dirty="0" smtClean="0"/>
              <a:t>Introduction</a:t>
            </a:r>
            <a:r>
              <a:rPr lang="en-US" sz="2400" dirty="0" smtClean="0"/>
              <a:t> </a:t>
            </a:r>
            <a:r>
              <a:rPr lang="en-US" sz="2400" dirty="0"/>
              <a:t>– purpose and use of Price Index</a:t>
            </a:r>
            <a:endParaRPr lang="en-IN" sz="2400" dirty="0"/>
          </a:p>
          <a:p>
            <a:pPr lvl="0">
              <a:lnSpc>
                <a:spcPct val="114000"/>
              </a:lnSpc>
            </a:pPr>
            <a:r>
              <a:rPr lang="en-US" sz="2400" b="1" dirty="0" smtClean="0"/>
              <a:t>What </a:t>
            </a:r>
            <a:r>
              <a:rPr lang="en-US" sz="2400" b="1" dirty="0"/>
              <a:t>is an Index number </a:t>
            </a:r>
            <a:endParaRPr lang="en-IN" sz="2400" b="1" dirty="0"/>
          </a:p>
          <a:p>
            <a:pPr lvl="0">
              <a:lnSpc>
                <a:spcPct val="114000"/>
              </a:lnSpc>
            </a:pPr>
            <a:r>
              <a:rPr lang="en-US" sz="2400" b="1" dirty="0" smtClean="0"/>
              <a:t>Aggregate </a:t>
            </a:r>
            <a:r>
              <a:rPr lang="en-US" sz="2400" b="1" dirty="0"/>
              <a:t>index</a:t>
            </a:r>
            <a:endParaRPr lang="en-IN" sz="2400" b="1" dirty="0"/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endParaRPr lang="en-US" altLang="ja-JP" sz="2400" dirty="0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877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20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003232" cy="796950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i="1" dirty="0" smtClean="0">
                <a:ea typeface="ＭＳ Ｐゴシック" pitchFamily="50" charset="-128"/>
              </a:rPr>
              <a:t>Rule of three</a:t>
            </a:r>
            <a:endParaRPr lang="en-US" altLang="ja-JP" sz="3200" i="1" dirty="0">
              <a:ea typeface="ＭＳ Ｐゴシック" pitchFamily="50" charset="-128"/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229600" cy="964704"/>
          </a:xfrm>
        </p:spPr>
        <p:txBody>
          <a:bodyPr>
            <a:noAutofit/>
          </a:bodyPr>
          <a:lstStyle/>
          <a:p>
            <a:pPr marL="0" indent="0" hangingPunct="0">
              <a:lnSpc>
                <a:spcPct val="114000"/>
              </a:lnSpc>
              <a:buNone/>
            </a:pPr>
            <a:r>
              <a:rPr lang="en-GB" sz="2400" dirty="0"/>
              <a:t>The “rule of three” is a very useful procedure when deriving index numbers from a series of statistics.</a:t>
            </a:r>
            <a:endParaRPr lang="en-IN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859217"/>
              </p:ext>
            </p:extLst>
          </p:nvPr>
        </p:nvGraphicFramePr>
        <p:xfrm>
          <a:off x="539552" y="2708920"/>
          <a:ext cx="5121631" cy="33967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6144"/>
                <a:gridCol w="864096"/>
                <a:gridCol w="1008113"/>
                <a:gridCol w="792087"/>
                <a:gridCol w="1080121"/>
                <a:gridCol w="81070"/>
              </a:tblGrid>
              <a:tr h="813970"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Year</a:t>
                      </a: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chemeClr val="bg1"/>
                          </a:solidFill>
                          <a:effectLst/>
                        </a:rPr>
                        <a:t>TShs</a:t>
                      </a: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</a:rPr>
                        <a:t>per US$</a:t>
                      </a: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</a:rPr>
                        <a:t>Index</a:t>
                      </a:r>
                    </a:p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</a:rPr>
                        <a:t> (2000=100)</a:t>
                      </a: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IN" sz="2000" b="1" dirty="0">
                        <a:solidFill>
                          <a:schemeClr val="bg1"/>
                        </a:solidFill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46457"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2000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A      →</a:t>
                      </a:r>
                      <a:endParaRPr lang="en-IN" sz="2000" b="1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800.7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B     →</a:t>
                      </a:r>
                      <a:endParaRPr lang="en-IN" sz="2000" b="1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100.0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800"/>
                        </a:lnSpc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46457"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2001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IN" sz="2000" b="1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876.4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IN" sz="2000" b="1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109.5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800"/>
                        </a:lnSpc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6457"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2002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IN" sz="2000" b="1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966.6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 </a:t>
                      </a:r>
                      <a:endParaRPr lang="en-IN" sz="2000" b="1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120.7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800"/>
                        </a:lnSpc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6457"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2003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IN" sz="2000" b="1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1038.6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 </a:t>
                      </a:r>
                      <a:endParaRPr lang="en-IN" sz="2000" b="1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129.7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800"/>
                        </a:lnSpc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6457"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2004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endParaRPr lang="en-IN" sz="2000" b="1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1089.3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 </a:t>
                      </a:r>
                      <a:endParaRPr lang="en-IN" sz="2000" b="1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136.0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800"/>
                        </a:lnSpc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99273"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2005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C    →</a:t>
                      </a:r>
                      <a:endParaRPr lang="en-IN" sz="2000" b="1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1128.8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effectLst/>
                        </a:rPr>
                        <a:t>D </a:t>
                      </a:r>
                      <a:r>
                        <a:rPr lang="en-US" sz="2000" b="1" dirty="0" smtClean="0">
                          <a:effectLst/>
                        </a:rPr>
                        <a:t>   →</a:t>
                      </a:r>
                      <a:endParaRPr lang="en-IN" sz="2000" b="1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1" dirty="0" smtClean="0">
                          <a:solidFill>
                            <a:srgbClr val="FF0000"/>
                          </a:solidFill>
                          <a:effectLst/>
                        </a:rPr>
                        <a:t>?</a:t>
                      </a: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55670" marR="556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ts val="1800"/>
                        </a:lnSpc>
                      </a:pPr>
                      <a:r>
                        <a:rPr lang="en-IN" sz="2000" dirty="0">
                          <a:effectLst/>
                        </a:rPr>
                        <a:t> 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940152" y="2636912"/>
            <a:ext cx="2627784" cy="1730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lnSpc>
                <a:spcPct val="114000"/>
              </a:lnSpc>
              <a:spcBef>
                <a:spcPts val="600"/>
              </a:spcBef>
            </a:pPr>
            <a:r>
              <a:rPr lang="en-GB" dirty="0"/>
              <a:t>The value in the cell </a:t>
            </a:r>
            <a:r>
              <a:rPr lang="en-GB" b="1" dirty="0"/>
              <a:t>D</a:t>
            </a:r>
            <a:r>
              <a:rPr lang="en-GB" dirty="0"/>
              <a:t> is worked out as follows:</a:t>
            </a:r>
            <a:endParaRPr lang="en-IN" dirty="0"/>
          </a:p>
          <a:p>
            <a:pPr hangingPunct="0">
              <a:lnSpc>
                <a:spcPct val="114000"/>
              </a:lnSpc>
              <a:spcBef>
                <a:spcPts val="600"/>
              </a:spcBef>
            </a:pPr>
            <a:r>
              <a:rPr lang="en-GB" dirty="0"/>
              <a:t>D = B*C/A = 100*1128.8/800.7 = 141.0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Simple Index</a:t>
            </a:r>
          </a:p>
        </p:txBody>
      </p:sp>
    </p:spTree>
    <p:extLst>
      <p:ext uri="{BB962C8B-B14F-4D97-AF65-F5344CB8AC3E}">
        <p14:creationId xmlns:p14="http://schemas.microsoft.com/office/powerpoint/2010/main" val="191418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 sz="1600"/>
              <a:pPr/>
              <a:t>21</a:t>
            </a:fld>
            <a:endParaRPr lang="en-GB" altLang="ja-JP" sz="1600" dirty="0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003232" cy="796950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ea typeface="ＭＳ Ｐゴシック" pitchFamily="50" charset="-128"/>
              </a:rPr>
              <a:t>Index number: Examples</a:t>
            </a:r>
            <a:endParaRPr lang="en-US" altLang="ja-JP" sz="3200" dirty="0">
              <a:ea typeface="ＭＳ Ｐゴシック" pitchFamily="50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7544" y="1521366"/>
            <a:ext cx="396044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365125" hangingPunct="0"/>
            <a:r>
              <a:rPr lang="en-GB" sz="2200" i="1" dirty="0"/>
              <a:t>Example </a:t>
            </a:r>
            <a:r>
              <a:rPr lang="en-GB" sz="2200" i="1" dirty="0" smtClean="0"/>
              <a:t>2</a:t>
            </a:r>
            <a:r>
              <a:rPr lang="en-GB" sz="2200" dirty="0" smtClean="0"/>
              <a:t>: </a:t>
            </a:r>
            <a:r>
              <a:rPr lang="en-GB" sz="2200" dirty="0"/>
              <a:t>The population of Zambia each year may be converted into index numbers with the year 2000 as a base year </a:t>
            </a:r>
            <a:r>
              <a:rPr lang="en-GB" sz="2200" dirty="0" smtClean="0"/>
              <a:t>as follows:</a:t>
            </a:r>
            <a:endParaRPr lang="en-IN" sz="22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588767"/>
              </p:ext>
            </p:extLst>
          </p:nvPr>
        </p:nvGraphicFramePr>
        <p:xfrm>
          <a:off x="4428440" y="1556792"/>
          <a:ext cx="3857798" cy="4643999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1007656"/>
                <a:gridCol w="1540309"/>
                <a:gridCol w="1309833"/>
              </a:tblGrid>
              <a:tr h="1027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Year</a:t>
                      </a:r>
                      <a:endParaRPr lang="en-IN" sz="20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Population</a:t>
                      </a:r>
                      <a:endParaRPr lang="en-IN" sz="20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Index 2000=100</a:t>
                      </a:r>
                      <a:endParaRPr lang="en-IN" sz="20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2000</a:t>
                      </a:r>
                      <a:endParaRPr lang="en-IN" sz="20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9,885,591</a:t>
                      </a:r>
                      <a:endParaRPr lang="en-IN" sz="20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100.0</a:t>
                      </a:r>
                      <a:endParaRPr lang="en-IN" sz="20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2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2001</a:t>
                      </a:r>
                      <a:endParaRPr lang="en-IN" sz="20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10,089,492</a:t>
                      </a:r>
                      <a:endParaRPr lang="en-IN" sz="20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102.1</a:t>
                      </a:r>
                      <a:endParaRPr lang="en-IN" sz="20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2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2002</a:t>
                      </a:r>
                      <a:endParaRPr lang="en-IN" sz="20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10,409,441</a:t>
                      </a:r>
                      <a:endParaRPr lang="en-IN" sz="20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105.3</a:t>
                      </a:r>
                      <a:endParaRPr lang="en-IN" sz="20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2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2003</a:t>
                      </a:r>
                      <a:endParaRPr lang="en-IN" sz="20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10,744,380</a:t>
                      </a:r>
                      <a:endParaRPr lang="en-IN" sz="20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108.7</a:t>
                      </a:r>
                      <a:endParaRPr lang="en-IN" sz="20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2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2004</a:t>
                      </a:r>
                      <a:endParaRPr lang="en-IN" sz="20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11,089,691</a:t>
                      </a:r>
                      <a:endParaRPr lang="en-IN" sz="20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112.2</a:t>
                      </a:r>
                      <a:endParaRPr lang="en-IN" sz="20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2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2005</a:t>
                      </a:r>
                      <a:endParaRPr lang="en-IN" sz="20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11,441,461</a:t>
                      </a:r>
                      <a:endParaRPr lang="en-IN" sz="20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115.7</a:t>
                      </a:r>
                      <a:endParaRPr lang="en-IN" sz="20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2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2006</a:t>
                      </a:r>
                      <a:endParaRPr lang="en-IN" sz="20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11,798,678</a:t>
                      </a:r>
                      <a:endParaRPr lang="en-IN" sz="20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119.4</a:t>
                      </a:r>
                      <a:endParaRPr lang="en-IN" sz="2000" dirty="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2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2007</a:t>
                      </a:r>
                      <a:endParaRPr lang="en-IN" sz="20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12,160,516</a:t>
                      </a:r>
                      <a:endParaRPr lang="en-IN" sz="2000"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?</a:t>
                      </a:r>
                      <a:endParaRPr lang="en-IN" sz="2000" b="1" dirty="0">
                        <a:solidFill>
                          <a:srgbClr val="FF0000"/>
                        </a:solidFill>
                        <a:effectLst/>
                        <a:latin typeface="Trebuchet MS"/>
                        <a:ea typeface="Times New Roman"/>
                        <a:cs typeface="Times New Roman"/>
                      </a:endParaRPr>
                    </a:p>
                  </a:txBody>
                  <a:tcPr marL="131914" marR="1319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Simple Index</a:t>
            </a:r>
          </a:p>
        </p:txBody>
      </p:sp>
    </p:spTree>
    <p:extLst>
      <p:ext uri="{BB962C8B-B14F-4D97-AF65-F5344CB8AC3E}">
        <p14:creationId xmlns:p14="http://schemas.microsoft.com/office/powerpoint/2010/main" val="407673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 sz="1600"/>
              <a:pPr/>
              <a:t>22</a:t>
            </a:fld>
            <a:endParaRPr lang="en-GB" altLang="ja-JP" sz="1600" dirty="0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003232" cy="796950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ea typeface="ＭＳ Ｐゴシック" pitchFamily="50" charset="-128"/>
              </a:rPr>
              <a:t>Index number: Examples</a:t>
            </a:r>
            <a:endParaRPr lang="en-US" altLang="ja-JP" sz="3200" dirty="0">
              <a:ea typeface="ＭＳ Ｐゴシック" pitchFamily="50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7544" y="1521366"/>
            <a:ext cx="39604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 hangingPunct="0"/>
            <a:r>
              <a:rPr lang="en-GB" sz="2200" i="1" dirty="0"/>
              <a:t>Example </a:t>
            </a:r>
            <a:r>
              <a:rPr lang="en-GB" sz="2200" i="1" dirty="0" smtClean="0"/>
              <a:t>3</a:t>
            </a:r>
            <a:r>
              <a:rPr lang="en-GB" sz="2200" dirty="0" smtClean="0"/>
              <a:t>: </a:t>
            </a:r>
            <a:r>
              <a:rPr lang="en-GB" sz="2400" dirty="0"/>
              <a:t>The average price (in a local currency) of tea leaves (of a particular kind) for each year is given in the following table. These when converted to index numbers with the year 2000 as a base year are the ‘elementary indices’ or ‘price relatives’:</a:t>
            </a:r>
            <a:endParaRPr lang="en-IN" sz="2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837198"/>
              </p:ext>
            </p:extLst>
          </p:nvPr>
        </p:nvGraphicFramePr>
        <p:xfrm>
          <a:off x="4534343" y="1536533"/>
          <a:ext cx="3998097" cy="4283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5769"/>
                <a:gridCol w="1381044"/>
                <a:gridCol w="1571284"/>
              </a:tblGrid>
              <a:tr h="1260556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Year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17507" marR="117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Price of tea leaves per Kg.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17507" marR="117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Elementary Index </a:t>
                      </a:r>
                      <a:r>
                        <a:rPr lang="en-US" sz="2000" dirty="0" smtClean="0">
                          <a:effectLst/>
                        </a:rPr>
                        <a:t>(</a:t>
                      </a:r>
                      <a:r>
                        <a:rPr lang="en-US" sz="2000" dirty="0">
                          <a:effectLst/>
                        </a:rPr>
                        <a:t>2000=100)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17507" marR="11750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907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2010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17507" marR="117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1500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17507" marR="117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100.0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17507" marR="117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3907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2011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17507" marR="117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1550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17507" marR="117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103.3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17507" marR="117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3907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2012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17507" marR="117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1620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17507" marR="117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108.0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17507" marR="117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3907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2013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17507" marR="117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1710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17507" marR="117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114.0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17507" marR="117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3907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2014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17507" marR="117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1850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17507" marR="117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123.3</a:t>
                      </a:r>
                      <a:endParaRPr lang="en-IN" sz="20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17507" marR="117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3907">
                <a:tc>
                  <a:txBody>
                    <a:bodyPr/>
                    <a:lstStyle/>
                    <a:p>
                      <a:pPr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2015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17507" marR="117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2000</a:t>
                      </a:r>
                      <a:endParaRPr lang="en-IN" sz="20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17507" marR="117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          ?</a:t>
                      </a:r>
                      <a:endParaRPr lang="en-IN" sz="2000" b="1" dirty="0">
                        <a:solidFill>
                          <a:srgbClr val="FF0000"/>
                        </a:solidFill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117507" marR="117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Simple Index</a:t>
            </a:r>
          </a:p>
        </p:txBody>
      </p:sp>
    </p:spTree>
    <p:extLst>
      <p:ext uri="{BB962C8B-B14F-4D97-AF65-F5344CB8AC3E}">
        <p14:creationId xmlns:p14="http://schemas.microsoft.com/office/powerpoint/2010/main" val="293857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23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003232" cy="796950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ea typeface="ＭＳ Ｐゴシック" pitchFamily="50" charset="-128"/>
              </a:rPr>
              <a:t>A few questions</a:t>
            </a:r>
            <a:endParaRPr lang="en-US" altLang="ja-JP" sz="3200" dirty="0">
              <a:ea typeface="ＭＳ Ｐゴシック" pitchFamily="50" charset="-128"/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16224"/>
            <a:ext cx="8229600" cy="3845024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GB" sz="2400" b="1" i="1" dirty="0">
                <a:solidFill>
                  <a:srgbClr val="0000CC"/>
                </a:solidFill>
              </a:rPr>
              <a:t>Exercise 1</a:t>
            </a:r>
            <a:endParaRPr lang="en-IN" sz="2400" b="1" i="1" dirty="0">
              <a:solidFill>
                <a:srgbClr val="0000CC"/>
              </a:solidFill>
            </a:endParaRPr>
          </a:p>
          <a:p>
            <a:pPr marL="0" indent="0" hangingPunct="0">
              <a:buNone/>
            </a:pPr>
            <a:r>
              <a:rPr lang="en-GB" sz="2400" dirty="0"/>
              <a:t>Fill in the missing index numbers in the </a:t>
            </a:r>
            <a:r>
              <a:rPr lang="en-GB" sz="2400" dirty="0" smtClean="0"/>
              <a:t>boxes with a </a:t>
            </a:r>
            <a:r>
              <a:rPr lang="en-GB" sz="2400" b="1" dirty="0" smtClean="0">
                <a:solidFill>
                  <a:srgbClr val="FF0000"/>
                </a:solidFill>
              </a:rPr>
              <a:t>?</a:t>
            </a:r>
            <a:r>
              <a:rPr lang="en-GB" sz="2400" dirty="0" smtClean="0"/>
              <a:t> </a:t>
            </a:r>
            <a:r>
              <a:rPr lang="en-GB" sz="2400" dirty="0"/>
              <a:t>m</a:t>
            </a:r>
            <a:r>
              <a:rPr lang="en-GB" sz="2400" dirty="0" smtClean="0"/>
              <a:t>ark  </a:t>
            </a:r>
            <a:r>
              <a:rPr lang="en-GB" sz="2400" dirty="0"/>
              <a:t>answer the following:</a:t>
            </a:r>
            <a:endParaRPr lang="en-IN" sz="2400" dirty="0"/>
          </a:p>
          <a:p>
            <a:pPr lvl="0" hangingPunct="0"/>
            <a:r>
              <a:rPr lang="en-GB" sz="2400" dirty="0"/>
              <a:t> By what percentage has the 2007 population of Zambia has grown since the year 2000?</a:t>
            </a:r>
            <a:endParaRPr lang="en-IN" sz="2400" dirty="0"/>
          </a:p>
          <a:p>
            <a:pPr lvl="0" hangingPunct="0"/>
            <a:r>
              <a:rPr lang="en-GB" sz="2400" dirty="0"/>
              <a:t> By how much (in percentage) </a:t>
            </a:r>
            <a:r>
              <a:rPr lang="en-US" sz="2400" dirty="0" err="1"/>
              <a:t>TShs</a:t>
            </a:r>
            <a:r>
              <a:rPr lang="en-US" sz="2400" dirty="0"/>
              <a:t> to US$</a:t>
            </a:r>
            <a:r>
              <a:rPr lang="en-US" sz="2400" b="1" dirty="0"/>
              <a:t> </a:t>
            </a:r>
            <a:r>
              <a:rPr lang="en-US" sz="2400" dirty="0"/>
              <a:t>exchange rate has increased during 2000 to 2004?</a:t>
            </a:r>
            <a:endParaRPr lang="en-IN" sz="2400" dirty="0"/>
          </a:p>
          <a:p>
            <a:pPr lvl="0" hangingPunct="0"/>
            <a:r>
              <a:rPr lang="en-GB" sz="2400" dirty="0"/>
              <a:t> </a:t>
            </a:r>
            <a:r>
              <a:rPr lang="en-US" sz="2400" dirty="0"/>
              <a:t>What is the price relative of tea leaves in 2015 with respect to 1010?</a:t>
            </a:r>
            <a:endParaRPr lang="en-IN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Simple Index</a:t>
            </a:r>
          </a:p>
        </p:txBody>
      </p:sp>
    </p:spTree>
    <p:extLst>
      <p:ext uri="{BB962C8B-B14F-4D97-AF65-F5344CB8AC3E}">
        <p14:creationId xmlns:p14="http://schemas.microsoft.com/office/powerpoint/2010/main" val="282557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6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921396"/>
            <a:ext cx="7162800" cy="3015208"/>
          </a:xfrm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GB" altLang="en-US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200" dirty="0" smtClean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200" dirty="0">
              <a:solidFill>
                <a:schemeClr val="bg2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Aggregate Index</a:t>
            </a:r>
          </a:p>
        </p:txBody>
      </p:sp>
    </p:spTree>
    <p:extLst>
      <p:ext uri="{BB962C8B-B14F-4D97-AF65-F5344CB8AC3E}">
        <p14:creationId xmlns:p14="http://schemas.microsoft.com/office/powerpoint/2010/main" val="73733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25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003232" cy="79695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/>
              <a:t>Why index numbers?</a:t>
            </a:r>
            <a:endParaRPr lang="en-US" altLang="ja-JP" sz="3200" dirty="0">
              <a:ea typeface="ＭＳ Ｐゴシック" pitchFamily="50" charset="-128"/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hangingPunct="0">
              <a:lnSpc>
                <a:spcPct val="114000"/>
              </a:lnSpc>
              <a:spcBef>
                <a:spcPts val="600"/>
              </a:spcBef>
            </a:pPr>
            <a:r>
              <a:rPr lang="en-GB" sz="2400" dirty="0"/>
              <a:t>Indices of the elementary </a:t>
            </a:r>
            <a:r>
              <a:rPr lang="en-GB" sz="2400" dirty="0" smtClean="0"/>
              <a:t>kind, discussed above,  </a:t>
            </a:r>
            <a:r>
              <a:rPr lang="en-GB" sz="2400" dirty="0"/>
              <a:t>have little value in themselves.  </a:t>
            </a:r>
            <a:endParaRPr lang="en-GB" sz="2400" dirty="0" smtClean="0"/>
          </a:p>
          <a:p>
            <a:pPr hangingPunct="0">
              <a:lnSpc>
                <a:spcPct val="114000"/>
              </a:lnSpc>
              <a:spcBef>
                <a:spcPts val="600"/>
              </a:spcBef>
            </a:pPr>
            <a:r>
              <a:rPr lang="en-GB" sz="2400" dirty="0" smtClean="0"/>
              <a:t>But </a:t>
            </a:r>
            <a:r>
              <a:rPr lang="en-GB" sz="2400" dirty="0"/>
              <a:t>they can be used to compile more complex “composite” indices, involving many different goods and services.  </a:t>
            </a:r>
            <a:endParaRPr lang="en-GB" sz="2400" dirty="0" smtClean="0"/>
          </a:p>
          <a:p>
            <a:pPr hangingPunct="0">
              <a:lnSpc>
                <a:spcPct val="114000"/>
              </a:lnSpc>
              <a:spcBef>
                <a:spcPts val="600"/>
              </a:spcBef>
            </a:pPr>
            <a:r>
              <a:rPr lang="en-GB" sz="2400" dirty="0" smtClean="0"/>
              <a:t>In </a:t>
            </a:r>
            <a:r>
              <a:rPr lang="en-GB" sz="2400" dirty="0"/>
              <a:t>economic statistics, the term “index numbers” is usually reserved for these more complex “composite” indices.  </a:t>
            </a:r>
            <a:endParaRPr lang="en-GB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Aggregate Index numbers</a:t>
            </a:r>
          </a:p>
        </p:txBody>
      </p:sp>
    </p:spTree>
    <p:extLst>
      <p:ext uri="{BB962C8B-B14F-4D97-AF65-F5344CB8AC3E}">
        <p14:creationId xmlns:p14="http://schemas.microsoft.com/office/powerpoint/2010/main" val="219813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26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003232" cy="79695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Need for Composite Index numbers</a:t>
            </a:r>
            <a:endParaRPr lang="en-US" altLang="ja-JP" sz="3200" dirty="0">
              <a:ea typeface="ＭＳ Ｐゴシック" pitchFamily="50" charset="-128"/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hangingPunct="0">
              <a:lnSpc>
                <a:spcPct val="114000"/>
              </a:lnSpc>
              <a:spcBef>
                <a:spcPts val="600"/>
              </a:spcBef>
            </a:pPr>
            <a:r>
              <a:rPr lang="en-GB" sz="2400" dirty="0" smtClean="0"/>
              <a:t>When there is only one product, the elementary index (discussed above) serves well as a measure of change in price of the product  or volume of its production.</a:t>
            </a:r>
          </a:p>
          <a:p>
            <a:pPr hangingPunct="0">
              <a:lnSpc>
                <a:spcPct val="114000"/>
              </a:lnSpc>
              <a:spcBef>
                <a:spcPts val="600"/>
              </a:spcBef>
            </a:pPr>
            <a:r>
              <a:rPr lang="en-GB" sz="2400" dirty="0" smtClean="0"/>
              <a:t>Further, when there is a whole variety of products, with prices and volume of production / consumption changing at different rates, one can measure the change in </a:t>
            </a:r>
            <a:r>
              <a:rPr lang="en-GB" sz="2400" u="sng" dirty="0" smtClean="0"/>
              <a:t>money value </a:t>
            </a:r>
            <a:r>
              <a:rPr lang="en-GB" sz="2400" dirty="0" smtClean="0"/>
              <a:t>of production / consumption by a single indicator, as shown in the next slide.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Aggregate Index numbers</a:t>
            </a:r>
          </a:p>
        </p:txBody>
      </p:sp>
    </p:spTree>
    <p:extLst>
      <p:ext uri="{BB962C8B-B14F-4D97-AF65-F5344CB8AC3E}">
        <p14:creationId xmlns:p14="http://schemas.microsoft.com/office/powerpoint/2010/main" val="4240752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27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003232" cy="79695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Measuring change in value</a:t>
            </a:r>
            <a:endParaRPr lang="en-US" altLang="ja-JP" sz="3200" dirty="0">
              <a:ea typeface="ＭＳ Ｐゴシック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2595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pPr marL="722313" indent="0" hangingPunct="0">
                  <a:lnSpc>
                    <a:spcPct val="114000"/>
                  </a:lnSpc>
                  <a:spcBef>
                    <a:spcPts val="6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IN" sz="2400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IN" sz="2400" b="0" i="1" smtClean="0">
                            <a:latin typeface="Cambria Math"/>
                          </a:rPr>
                          <m:t>0</m:t>
                        </m:r>
                        <m:r>
                          <a:rPr lang="en-IN" sz="2400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IN" sz="24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IN" sz="2400" b="0" i="1" smtClean="0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n-IN" sz="2400" b="0" i="1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IN" sz="2400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IN" sz="2400" b="0" i="1" smtClean="0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IN" sz="2400" b="0" i="1" smtClean="0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IN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2400" b="0" i="1" smtClean="0">
                                    <a:latin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IN" sz="2400" b="0" i="1" smtClean="0">
                                    <a:latin typeface="Cambria Math"/>
                                  </a:rPr>
                                  <m:t>𝑡𝑖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IN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2400" b="0" i="1" smtClean="0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IN" sz="2400" b="0" i="1" smtClean="0">
                                    <a:latin typeface="Cambria Math"/>
                                  </a:rPr>
                                  <m:t>𝑡𝑖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ctrlPr>
                              <a:rPr lang="en-IN" sz="2400" b="0" i="1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IN" sz="2400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IN" sz="2400" b="0" i="1" smtClean="0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IN" sz="2400" b="0" i="1" smtClean="0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IN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2400" b="0" i="1" smtClean="0">
                                    <a:latin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IN" sz="2400" b="0" i="1" smtClean="0">
                                    <a:latin typeface="Cambria Math"/>
                                  </a:rPr>
                                  <m:t>0</m:t>
                                </m:r>
                                <m:r>
                                  <a:rPr lang="en-IN" sz="2400" b="0" i="1" smtClean="0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IN" sz="2400" b="0" i="1" smtClean="0">
                                    <a:latin typeface="Cambria Math"/>
                                  </a:rPr>
                                  <m:t> 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IN" sz="24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2400" b="0" i="1" smtClean="0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IN" sz="2400" b="0" i="1" smtClean="0">
                                    <a:latin typeface="Cambria Math"/>
                                  </a:rPr>
                                  <m:t>0</m:t>
                                </m:r>
                                <m:r>
                                  <a:rPr lang="en-IN" sz="2400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den>
                    </m:f>
                    <m:r>
                      <a:rPr lang="en-IN" sz="2400" b="0" i="1" smtClean="0">
                        <a:latin typeface="Cambria Math"/>
                      </a:rPr>
                      <m:t> </m:t>
                    </m:r>
                    <m:r>
                      <a:rPr lang="en-IN" sz="2400" b="0" i="1" smtClean="0">
                        <a:latin typeface="Cambria Math"/>
                        <a:ea typeface="Cambria Math"/>
                      </a:rPr>
                      <m:t>×100    </m:t>
                    </m:r>
                  </m:oMath>
                </a14:m>
                <a:r>
                  <a:rPr lang="en-GB" sz="2400" dirty="0" smtClean="0"/>
                  <a:t> </a:t>
                </a:r>
              </a:p>
              <a:p>
                <a:pPr marL="722313" indent="0" hangingPunct="0">
                  <a:lnSpc>
                    <a:spcPct val="114000"/>
                  </a:lnSpc>
                  <a:spcBef>
                    <a:spcPts val="600"/>
                  </a:spcBef>
                  <a:buNone/>
                </a:pPr>
                <a:r>
                  <a:rPr lang="en-GB" sz="2400" dirty="0" smtClean="0"/>
                  <a:t>	</a:t>
                </a:r>
                <a:r>
                  <a:rPr lang="en-GB" sz="2000" dirty="0" smtClean="0"/>
                  <a:t>        where  	</a:t>
                </a:r>
                <a:r>
                  <a:rPr lang="en-GB" sz="2000" i="1" dirty="0" err="1" smtClean="0"/>
                  <a:t>q</a:t>
                </a:r>
                <a:r>
                  <a:rPr lang="en-GB" sz="2000" i="1" baseline="-25000" dirty="0" err="1" smtClean="0"/>
                  <a:t>ti</a:t>
                </a:r>
                <a:r>
                  <a:rPr lang="en-GB" sz="2000" dirty="0" smtClean="0"/>
                  <a:t> represents quantity of </a:t>
                </a:r>
                <a:r>
                  <a:rPr lang="en-GB" sz="2000" i="1" dirty="0" err="1" smtClean="0"/>
                  <a:t>i</a:t>
                </a:r>
                <a:r>
                  <a:rPr lang="en-GB" sz="2000" baseline="30000" dirty="0" err="1" smtClean="0"/>
                  <a:t>th</a:t>
                </a:r>
                <a:r>
                  <a:rPr lang="en-GB" sz="2000" dirty="0" smtClean="0"/>
                  <a:t> product in </a:t>
                </a:r>
                <a:r>
                  <a:rPr lang="en-GB" sz="2000" i="1" dirty="0" err="1" smtClean="0"/>
                  <a:t>t</a:t>
                </a:r>
                <a:r>
                  <a:rPr lang="en-GB" sz="2000" baseline="30000" dirty="0" err="1" smtClean="0"/>
                  <a:t>th</a:t>
                </a:r>
                <a:r>
                  <a:rPr lang="en-GB" sz="2000" dirty="0" smtClean="0"/>
                  <a:t> period</a:t>
                </a:r>
              </a:p>
              <a:p>
                <a:pPr marL="722313" indent="0" hangingPunct="0">
                  <a:lnSpc>
                    <a:spcPct val="114000"/>
                  </a:lnSpc>
                  <a:spcBef>
                    <a:spcPts val="600"/>
                  </a:spcBef>
                  <a:buNone/>
                </a:pPr>
                <a:r>
                  <a:rPr lang="en-GB" sz="2000" dirty="0"/>
                  <a:t>	</a:t>
                </a:r>
                <a:r>
                  <a:rPr lang="en-GB" sz="2000" dirty="0" smtClean="0"/>
                  <a:t>		</a:t>
                </a:r>
                <a:r>
                  <a:rPr lang="en-GB" sz="2000" i="1" dirty="0" smtClean="0"/>
                  <a:t> </a:t>
                </a:r>
                <a:r>
                  <a:rPr lang="en-GB" sz="2000" i="1" dirty="0" err="1" smtClean="0"/>
                  <a:t>p</a:t>
                </a:r>
                <a:r>
                  <a:rPr lang="en-GB" sz="2000" i="1" baseline="-25000" dirty="0" err="1" smtClean="0"/>
                  <a:t>ti</a:t>
                </a:r>
                <a:r>
                  <a:rPr lang="en-GB" sz="2000" dirty="0" smtClean="0"/>
                  <a:t> represents price of </a:t>
                </a:r>
                <a:r>
                  <a:rPr lang="en-GB" sz="2000" i="1" dirty="0" err="1" smtClean="0"/>
                  <a:t>i</a:t>
                </a:r>
                <a:r>
                  <a:rPr lang="en-GB" sz="2000" baseline="30000" dirty="0" err="1" smtClean="0"/>
                  <a:t>th</a:t>
                </a:r>
                <a:r>
                  <a:rPr lang="en-GB" sz="2000" dirty="0" smtClean="0"/>
                  <a:t> product in </a:t>
                </a:r>
                <a:r>
                  <a:rPr lang="en-GB" sz="2000" i="1" dirty="0" err="1" smtClean="0"/>
                  <a:t>t</a:t>
                </a:r>
                <a:r>
                  <a:rPr lang="en-GB" sz="2000" baseline="30000" dirty="0" err="1" smtClean="0"/>
                  <a:t>th</a:t>
                </a:r>
                <a:r>
                  <a:rPr lang="en-GB" sz="2000" dirty="0" smtClean="0"/>
                  <a:t> period</a:t>
                </a:r>
              </a:p>
              <a:p>
                <a:pPr marL="722313" indent="0" hangingPunct="0">
                  <a:lnSpc>
                    <a:spcPct val="114000"/>
                  </a:lnSpc>
                  <a:spcBef>
                    <a:spcPts val="600"/>
                  </a:spcBef>
                  <a:buNone/>
                </a:pPr>
                <a:r>
                  <a:rPr lang="en-GB" sz="2000" dirty="0"/>
                  <a:t>	</a:t>
                </a:r>
                <a:r>
                  <a:rPr lang="en-GB" sz="2000" dirty="0" smtClean="0"/>
                  <a:t>		</a:t>
                </a:r>
                <a:r>
                  <a:rPr lang="en-GB" sz="2000" i="1" dirty="0" smtClean="0"/>
                  <a:t>q</a:t>
                </a:r>
                <a:r>
                  <a:rPr lang="en-GB" sz="2000" i="1" baseline="-25000" dirty="0" smtClean="0"/>
                  <a:t>0i</a:t>
                </a:r>
                <a:r>
                  <a:rPr lang="en-GB" sz="2000" dirty="0" smtClean="0"/>
                  <a:t> represents quantity of </a:t>
                </a:r>
                <a:r>
                  <a:rPr lang="en-GB" sz="2000" i="1" dirty="0" err="1" smtClean="0"/>
                  <a:t>i</a:t>
                </a:r>
                <a:r>
                  <a:rPr lang="en-GB" sz="2000" baseline="30000" dirty="0" err="1" smtClean="0"/>
                  <a:t>th</a:t>
                </a:r>
                <a:r>
                  <a:rPr lang="en-GB" sz="2000" dirty="0" smtClean="0"/>
                  <a:t> product in base period</a:t>
                </a:r>
              </a:p>
              <a:p>
                <a:pPr marL="722313" indent="0" hangingPunct="0">
                  <a:lnSpc>
                    <a:spcPct val="114000"/>
                  </a:lnSpc>
                  <a:spcBef>
                    <a:spcPts val="600"/>
                  </a:spcBef>
                  <a:buNone/>
                </a:pPr>
                <a:r>
                  <a:rPr lang="en-GB" sz="2000" dirty="0" smtClean="0"/>
                  <a:t>			</a:t>
                </a:r>
                <a:r>
                  <a:rPr lang="en-GB" sz="2000" i="1" dirty="0" smtClean="0"/>
                  <a:t> p</a:t>
                </a:r>
                <a:r>
                  <a:rPr lang="en-GB" sz="2000" i="1" baseline="-25000" dirty="0" smtClean="0"/>
                  <a:t>0i</a:t>
                </a:r>
                <a:r>
                  <a:rPr lang="en-GB" sz="2000" dirty="0" smtClean="0"/>
                  <a:t> represents price of </a:t>
                </a:r>
                <a:r>
                  <a:rPr lang="en-GB" sz="2000" i="1" dirty="0" err="1" smtClean="0"/>
                  <a:t>i</a:t>
                </a:r>
                <a:r>
                  <a:rPr lang="en-GB" sz="2000" baseline="30000" dirty="0" err="1" smtClean="0"/>
                  <a:t>th</a:t>
                </a:r>
                <a:r>
                  <a:rPr lang="en-GB" sz="2000" dirty="0" smtClean="0"/>
                  <a:t> product in </a:t>
                </a:r>
                <a:r>
                  <a:rPr lang="en-GB" sz="2000" i="1" dirty="0" smtClean="0"/>
                  <a:t>base</a:t>
                </a:r>
                <a:r>
                  <a:rPr lang="en-GB" sz="2000" dirty="0" smtClean="0"/>
                  <a:t> period</a:t>
                </a:r>
              </a:p>
              <a:p>
                <a:pPr marL="722313" indent="0" hangingPunct="0">
                  <a:lnSpc>
                    <a:spcPct val="114000"/>
                  </a:lnSpc>
                  <a:spcBef>
                    <a:spcPts val="600"/>
                  </a:spcBef>
                  <a:buNone/>
                </a:pPr>
                <a:r>
                  <a:rPr lang="en-GB" sz="2400" dirty="0" smtClean="0"/>
                  <a:t>This is simply the ratio between the total (money) value in the current period (</a:t>
                </a:r>
                <a:r>
                  <a:rPr lang="en-GB" sz="2400" i="1" dirty="0" err="1" smtClean="0"/>
                  <a:t>t</a:t>
                </a:r>
                <a:r>
                  <a:rPr lang="en-GB" sz="2400" baseline="30000" dirty="0" err="1" smtClean="0"/>
                  <a:t>th</a:t>
                </a:r>
                <a:r>
                  <a:rPr lang="en-GB" sz="2400" dirty="0" smtClean="0"/>
                  <a:t>) and that in the base period.</a:t>
                </a:r>
              </a:p>
              <a:p>
                <a:pPr marL="176213" indent="0" hangingPunct="0">
                  <a:lnSpc>
                    <a:spcPct val="114000"/>
                  </a:lnSpc>
                  <a:spcBef>
                    <a:spcPts val="600"/>
                  </a:spcBef>
                  <a:buNone/>
                </a:pPr>
                <a:r>
                  <a:rPr lang="en-GB" sz="2400" dirty="0" smtClean="0"/>
                  <a:t>This is called </a:t>
                </a:r>
                <a:r>
                  <a:rPr lang="en-GB" sz="2400" i="1" dirty="0" smtClean="0">
                    <a:solidFill>
                      <a:srgbClr val="C00000"/>
                    </a:solidFill>
                  </a:rPr>
                  <a:t>value index</a:t>
                </a:r>
                <a:r>
                  <a:rPr lang="en-GB" sz="24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GB" sz="2400" dirty="0" smtClean="0"/>
                  <a:t>in the rest of the presentation</a:t>
                </a:r>
                <a:r>
                  <a:rPr lang="en-GB" sz="2400" dirty="0" smtClean="0">
                    <a:solidFill>
                      <a:srgbClr val="C00000"/>
                    </a:solidFill>
                  </a:rPr>
                  <a:t>.</a:t>
                </a:r>
              </a:p>
              <a:p>
                <a:pPr marL="722313" indent="0" hangingPunct="0">
                  <a:lnSpc>
                    <a:spcPct val="114000"/>
                  </a:lnSpc>
                  <a:spcBef>
                    <a:spcPts val="600"/>
                  </a:spcBef>
                  <a:buNone/>
                </a:pPr>
                <a:endParaRPr lang="en-GB" sz="2000" dirty="0" smtClean="0"/>
              </a:p>
            </p:txBody>
          </p:sp>
        </mc:Choice>
        <mc:Fallback xmlns="">
          <p:sp>
            <p:nvSpPr>
              <p:cNvPr id="62259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r="-22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Aggregate Index numbers</a:t>
            </a:r>
          </a:p>
        </p:txBody>
      </p:sp>
    </p:spTree>
    <p:extLst>
      <p:ext uri="{BB962C8B-B14F-4D97-AF65-F5344CB8AC3E}">
        <p14:creationId xmlns:p14="http://schemas.microsoft.com/office/powerpoint/2010/main" val="82885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28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003232" cy="79695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Decomposing</a:t>
            </a:r>
            <a:r>
              <a:rPr lang="en-GB" sz="3200" b="1" i="1" dirty="0" smtClean="0"/>
              <a:t> V</a:t>
            </a:r>
            <a:r>
              <a:rPr lang="en-GB" sz="3200" b="1" i="1" baseline="-25000" dirty="0" smtClean="0"/>
              <a:t>0t</a:t>
            </a:r>
            <a:endParaRPr lang="en-US" altLang="ja-JP" sz="3200" dirty="0">
              <a:ea typeface="ＭＳ Ｐゴシック" pitchFamily="50" charset="-128"/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44416"/>
            <a:ext cx="8229600" cy="2620888"/>
          </a:xfrm>
        </p:spPr>
        <p:txBody>
          <a:bodyPr>
            <a:normAutofit/>
          </a:bodyPr>
          <a:lstStyle/>
          <a:p>
            <a:pPr hangingPunct="0">
              <a:lnSpc>
                <a:spcPct val="114000"/>
              </a:lnSpc>
              <a:spcBef>
                <a:spcPts val="600"/>
              </a:spcBef>
            </a:pPr>
            <a:r>
              <a:rPr lang="en-GB" sz="2400" dirty="0" smtClean="0"/>
              <a:t>But how to </a:t>
            </a:r>
            <a:r>
              <a:rPr lang="en-GB" sz="2400" dirty="0"/>
              <a:t>separate out the change in value between changes in price and changes in </a:t>
            </a:r>
            <a:r>
              <a:rPr lang="en-GB" sz="2400" dirty="0" smtClean="0"/>
              <a:t>quantity?</a:t>
            </a:r>
          </a:p>
          <a:p>
            <a:pPr hangingPunct="0">
              <a:lnSpc>
                <a:spcPct val="114000"/>
              </a:lnSpc>
              <a:spcBef>
                <a:spcPts val="600"/>
              </a:spcBef>
            </a:pPr>
            <a:r>
              <a:rPr lang="en-GB" sz="2400" dirty="0" smtClean="0"/>
              <a:t>Constructing composite Index numbers becomes essential for measuring separately the change in prices or that in volume.</a:t>
            </a:r>
            <a:endParaRPr lang="en-IN" sz="2400" dirty="0" smtClean="0"/>
          </a:p>
          <a:p>
            <a:pPr hangingPunct="0">
              <a:lnSpc>
                <a:spcPct val="114000"/>
              </a:lnSpc>
              <a:spcBef>
                <a:spcPts val="600"/>
              </a:spcBef>
            </a:pPr>
            <a:r>
              <a:rPr lang="en-GB" sz="2400" dirty="0" smtClean="0"/>
              <a:t>This leads to what is known as the </a:t>
            </a:r>
            <a:r>
              <a:rPr lang="en-GB" sz="2400" i="1" dirty="0" smtClean="0"/>
              <a:t>Index Number Problem</a:t>
            </a:r>
          </a:p>
        </p:txBody>
      </p:sp>
      <p:sp>
        <p:nvSpPr>
          <p:cNvPr id="7" name="Right Arrow 6"/>
          <p:cNvSpPr/>
          <p:nvPr/>
        </p:nvSpPr>
        <p:spPr>
          <a:xfrm rot="1108865">
            <a:off x="1981200" y="1523617"/>
            <a:ext cx="2286000" cy="6858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dirty="0">
                <a:solidFill>
                  <a:srgbClr val="C00000"/>
                </a:solidFill>
              </a:rPr>
              <a:t>Changes in prices</a:t>
            </a:r>
          </a:p>
        </p:txBody>
      </p:sp>
      <p:sp>
        <p:nvSpPr>
          <p:cNvPr id="8" name="Right Arrow 7"/>
          <p:cNvSpPr/>
          <p:nvPr/>
        </p:nvSpPr>
        <p:spPr>
          <a:xfrm rot="21072275">
            <a:off x="1501775" y="2682492"/>
            <a:ext cx="2730500" cy="68580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dirty="0">
                <a:solidFill>
                  <a:srgbClr val="C00000"/>
                </a:solidFill>
              </a:rPr>
              <a:t>Changes in quantities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343400" y="2057017"/>
            <a:ext cx="2667000" cy="10668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N" sz="2000" b="1" dirty="0">
                <a:solidFill>
                  <a:srgbClr val="C00000"/>
                </a:solidFill>
              </a:rPr>
              <a:t>Change in </a:t>
            </a:r>
            <a:r>
              <a:rPr lang="en-IN" sz="2000" b="1" dirty="0" smtClean="0">
                <a:solidFill>
                  <a:srgbClr val="C00000"/>
                </a:solidFill>
              </a:rPr>
              <a:t>value: </a:t>
            </a:r>
            <a:r>
              <a:rPr lang="en-IN" sz="2000" b="1" i="1" dirty="0" smtClean="0">
                <a:solidFill>
                  <a:srgbClr val="C00000"/>
                </a:solidFill>
              </a:rPr>
              <a:t>V</a:t>
            </a:r>
            <a:r>
              <a:rPr lang="en-IN" sz="2000" b="1" i="1" baseline="-25000" dirty="0" smtClean="0">
                <a:solidFill>
                  <a:srgbClr val="C00000"/>
                </a:solidFill>
              </a:rPr>
              <a:t>0t</a:t>
            </a:r>
            <a:endParaRPr lang="en-IN" sz="2000" b="1" i="1" baseline="-250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Aggregate Index numbers</a:t>
            </a:r>
          </a:p>
        </p:txBody>
      </p:sp>
    </p:spTree>
    <p:extLst>
      <p:ext uri="{BB962C8B-B14F-4D97-AF65-F5344CB8AC3E}">
        <p14:creationId xmlns:p14="http://schemas.microsoft.com/office/powerpoint/2010/main" val="97006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29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003232" cy="79695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Index Number Problem (1) </a:t>
            </a:r>
            <a:endParaRPr lang="en-US" altLang="ja-JP" sz="3200" dirty="0">
              <a:ea typeface="ＭＳ Ｐゴシック" pitchFamily="50" charset="-128"/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229600" cy="4536504"/>
          </a:xfrm>
        </p:spPr>
        <p:txBody>
          <a:bodyPr>
            <a:normAutofit/>
          </a:bodyPr>
          <a:lstStyle/>
          <a:p>
            <a:pPr hangingPunct="0"/>
            <a:r>
              <a:rPr lang="en-GB" sz="2400" dirty="0" smtClean="0"/>
              <a:t>How </a:t>
            </a:r>
            <a:r>
              <a:rPr lang="en-GB" sz="2400" dirty="0"/>
              <a:t>to combine the relative changes in the prices and quantities of various products into </a:t>
            </a:r>
            <a:r>
              <a:rPr lang="en-GB" sz="2400" dirty="0" smtClean="0"/>
              <a:t>a single measure of the relative change of the overall </a:t>
            </a:r>
          </a:p>
          <a:p>
            <a:pPr lvl="1" hangingPunct="0"/>
            <a:r>
              <a:rPr lang="en-GB" sz="2400" dirty="0" smtClean="0">
                <a:solidFill>
                  <a:srgbClr val="C00000"/>
                </a:solidFill>
              </a:rPr>
              <a:t>price </a:t>
            </a:r>
            <a:r>
              <a:rPr lang="en-GB" sz="2400" dirty="0">
                <a:solidFill>
                  <a:srgbClr val="C00000"/>
                </a:solidFill>
              </a:rPr>
              <a:t>level </a:t>
            </a:r>
            <a:r>
              <a:rPr lang="en-GB" sz="2400" dirty="0" smtClean="0">
                <a:solidFill>
                  <a:srgbClr val="C00000"/>
                </a:solidFill>
              </a:rPr>
              <a:t> </a:t>
            </a:r>
            <a:r>
              <a:rPr lang="en-GB" sz="2400" dirty="0" smtClean="0"/>
              <a:t>	and </a:t>
            </a:r>
          </a:p>
          <a:p>
            <a:pPr lvl="1" hangingPunct="0"/>
            <a:r>
              <a:rPr lang="en-GB" sz="2400" dirty="0" smtClean="0">
                <a:solidFill>
                  <a:srgbClr val="C00000"/>
                </a:solidFill>
              </a:rPr>
              <a:t>quantity </a:t>
            </a:r>
            <a:r>
              <a:rPr lang="en-GB" sz="2400" dirty="0">
                <a:solidFill>
                  <a:srgbClr val="C00000"/>
                </a:solidFill>
              </a:rPr>
              <a:t>level</a:t>
            </a:r>
            <a:r>
              <a:rPr lang="en-GB" sz="2400" dirty="0"/>
              <a:t>. </a:t>
            </a:r>
            <a:endParaRPr lang="en-IN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Aggregate Index numbers</a:t>
            </a:r>
          </a:p>
        </p:txBody>
      </p:sp>
    </p:spTree>
    <p:extLst>
      <p:ext uri="{BB962C8B-B14F-4D97-AF65-F5344CB8AC3E}">
        <p14:creationId xmlns:p14="http://schemas.microsoft.com/office/powerpoint/2010/main" val="130798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6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itchFamily="18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775098"/>
            <a:ext cx="7162800" cy="3307804"/>
          </a:xfrm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GB" altLang="en-US" dirty="0">
              <a:solidFill>
                <a:schemeClr val="bg2"/>
              </a:solidFill>
            </a:endParaRPr>
          </a:p>
          <a:p>
            <a:pPr algn="ctr" eaLnBrk="1" hangingPunct="1">
              <a:buFontTx/>
              <a:buNone/>
            </a:pPr>
            <a:endParaRPr lang="en-GB" altLang="en-US" sz="1200" dirty="0" smtClean="0">
              <a:solidFill>
                <a:schemeClr val="bg2"/>
              </a:solidFill>
            </a:endParaRPr>
          </a:p>
          <a:p>
            <a:pPr marL="354013" indent="0" eaLnBrk="1" hangingPunct="1">
              <a:buFontTx/>
              <a:buNone/>
            </a:pPr>
            <a:r>
              <a:rPr lang="en-GB" alt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Introduction – Purpose and Use</a:t>
            </a:r>
          </a:p>
          <a:p>
            <a:pPr marL="1165225" lvl="1" indent="-442913"/>
            <a:r>
              <a:rPr lang="en-IN" sz="2400" i="1" dirty="0"/>
              <a:t>What is Price Index?</a:t>
            </a:r>
            <a:endParaRPr lang="en-IN" sz="2400" dirty="0"/>
          </a:p>
          <a:p>
            <a:pPr marL="1165225" lvl="1" indent="-442913"/>
            <a:r>
              <a:rPr lang="en-IN" sz="2400" i="1" dirty="0"/>
              <a:t>Main uses</a:t>
            </a:r>
            <a:endParaRPr lang="en-IN" sz="2400" dirty="0"/>
          </a:p>
          <a:p>
            <a:pPr marL="1165225" lvl="1" indent="-442913"/>
            <a:r>
              <a:rPr lang="en-IN" sz="2400" i="1" dirty="0"/>
              <a:t>Common price indices</a:t>
            </a:r>
            <a:endParaRPr lang="en-IN" sz="2400" dirty="0"/>
          </a:p>
          <a:p>
            <a:pPr marL="1076325" indent="0" eaLnBrk="1" hangingPunct="1">
              <a:buFontTx/>
              <a:buNone/>
            </a:pPr>
            <a:endParaRPr lang="en-GB" altLang="en-US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10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30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003232" cy="79695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Index Number Problem (2) </a:t>
            </a:r>
            <a:endParaRPr lang="en-US" altLang="ja-JP" sz="3200" dirty="0">
              <a:ea typeface="ＭＳ Ｐゴシック" pitchFamily="50" charset="-128"/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752528"/>
          </a:xfrm>
        </p:spPr>
        <p:txBody>
          <a:bodyPr>
            <a:normAutofit/>
          </a:bodyPr>
          <a:lstStyle/>
          <a:p>
            <a:pPr hangingPunct="0"/>
            <a:r>
              <a:rPr lang="en-GB" sz="2400" dirty="0" smtClean="0"/>
              <a:t>Or</a:t>
            </a:r>
            <a:r>
              <a:rPr lang="en-GB" sz="2400" dirty="0"/>
              <a:t>, conversely, how a value ratio pertaining to two periods of time can be decomposed </a:t>
            </a:r>
            <a:r>
              <a:rPr lang="en-GB" sz="2400" dirty="0" smtClean="0"/>
              <a:t>into </a:t>
            </a:r>
          </a:p>
          <a:p>
            <a:pPr lvl="1" hangingPunct="0"/>
            <a:r>
              <a:rPr lang="en-GB" sz="2400" dirty="0" smtClean="0"/>
              <a:t>a </a:t>
            </a:r>
            <a:r>
              <a:rPr lang="en-GB" sz="2400" dirty="0"/>
              <a:t>component that measures the overall change in prices between the two </a:t>
            </a:r>
            <a:r>
              <a:rPr lang="en-GB" sz="2400" dirty="0" smtClean="0"/>
              <a:t>periods— </a:t>
            </a:r>
            <a:r>
              <a:rPr lang="en-GB" sz="2400" dirty="0"/>
              <a:t>the </a:t>
            </a:r>
            <a:r>
              <a:rPr lang="en-GB" sz="2400" b="1" i="1" dirty="0">
                <a:solidFill>
                  <a:srgbClr val="C00000"/>
                </a:solidFill>
              </a:rPr>
              <a:t>price </a:t>
            </a:r>
            <a:r>
              <a:rPr lang="en-GB" sz="2400" b="1" i="1" dirty="0" smtClean="0">
                <a:solidFill>
                  <a:srgbClr val="C00000"/>
                </a:solidFill>
              </a:rPr>
              <a:t>index </a:t>
            </a:r>
            <a:r>
              <a:rPr lang="en-GB" sz="2400" dirty="0" smtClean="0"/>
              <a:t>	and </a:t>
            </a:r>
          </a:p>
          <a:p>
            <a:pPr lvl="1" hangingPunct="0"/>
            <a:r>
              <a:rPr lang="en-GB" sz="2400" dirty="0" smtClean="0"/>
              <a:t>a </a:t>
            </a:r>
            <a:r>
              <a:rPr lang="en-GB" sz="2400" dirty="0"/>
              <a:t>component that measures the overall change in quantities between the two </a:t>
            </a:r>
            <a:r>
              <a:rPr lang="en-GB" sz="2400" dirty="0" smtClean="0"/>
              <a:t>periods— </a:t>
            </a:r>
            <a:r>
              <a:rPr lang="en-GB" sz="2400" dirty="0"/>
              <a:t>the </a:t>
            </a:r>
            <a:r>
              <a:rPr lang="en-GB" sz="2400" b="1" i="1" dirty="0">
                <a:solidFill>
                  <a:srgbClr val="C00000"/>
                </a:solidFill>
              </a:rPr>
              <a:t>quantity </a:t>
            </a:r>
            <a:r>
              <a:rPr lang="en-GB" sz="2400" b="1" i="1" dirty="0" smtClean="0">
                <a:solidFill>
                  <a:srgbClr val="C00000"/>
                </a:solidFill>
              </a:rPr>
              <a:t>(volume) index</a:t>
            </a:r>
            <a:r>
              <a:rPr lang="en-GB" sz="2400" dirty="0"/>
              <a:t>.</a:t>
            </a:r>
            <a:endParaRPr lang="en-IN" sz="2400" dirty="0"/>
          </a:p>
          <a:p>
            <a:pPr hangingPunct="0"/>
            <a:r>
              <a:rPr lang="en-GB" sz="2400" dirty="0"/>
              <a:t>There is no unique way to achieve this</a:t>
            </a:r>
            <a:r>
              <a:rPr lang="en-GB" sz="2400" dirty="0" smtClean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Aggregate Index numbers</a:t>
            </a:r>
          </a:p>
        </p:txBody>
      </p:sp>
    </p:spTree>
    <p:extLst>
      <p:ext uri="{BB962C8B-B14F-4D97-AF65-F5344CB8AC3E}">
        <p14:creationId xmlns:p14="http://schemas.microsoft.com/office/powerpoint/2010/main" val="3753278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31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003232" cy="504056"/>
          </a:xfrm>
        </p:spPr>
        <p:txBody>
          <a:bodyPr>
            <a:normAutofit fontScale="90000"/>
          </a:bodyPr>
          <a:lstStyle/>
          <a:p>
            <a:pPr algn="l" hangingPunct="0"/>
            <a:r>
              <a:rPr lang="en-GB" sz="3200" b="1" dirty="0"/>
              <a:t>Types of composite indices</a:t>
            </a:r>
            <a:endParaRPr lang="en-IN" sz="3200" b="1" dirty="0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</p:spPr>
        <p:txBody>
          <a:bodyPr>
            <a:normAutofit lnSpcReduction="10000"/>
          </a:bodyPr>
          <a:lstStyle/>
          <a:p>
            <a:pPr hangingPunct="0">
              <a:lnSpc>
                <a:spcPct val="114000"/>
              </a:lnSpc>
              <a:spcBef>
                <a:spcPts val="600"/>
              </a:spcBef>
            </a:pPr>
            <a:r>
              <a:rPr lang="en-GB" sz="2400" dirty="0"/>
              <a:t>There are only two types of composite indices, (because “value” indices are always simple relatives or ratios of value</a:t>
            </a:r>
            <a:r>
              <a:rPr lang="en-GB" sz="2400" dirty="0" smtClean="0"/>
              <a:t>):</a:t>
            </a:r>
            <a:endParaRPr lang="en-IN" sz="2400" dirty="0"/>
          </a:p>
          <a:p>
            <a:pPr lvl="1" hangingPunct="0">
              <a:lnSpc>
                <a:spcPct val="114000"/>
              </a:lnSpc>
              <a:spcBef>
                <a:spcPts val="600"/>
              </a:spcBef>
            </a:pPr>
            <a:r>
              <a:rPr lang="en-GB" sz="2200" dirty="0">
                <a:solidFill>
                  <a:srgbClr val="C00000"/>
                </a:solidFill>
              </a:rPr>
              <a:t>Price indices</a:t>
            </a:r>
            <a:endParaRPr lang="en-IN" sz="2200" dirty="0">
              <a:solidFill>
                <a:srgbClr val="C00000"/>
              </a:solidFill>
            </a:endParaRPr>
          </a:p>
          <a:p>
            <a:pPr lvl="1" hangingPunct="0">
              <a:lnSpc>
                <a:spcPct val="114000"/>
              </a:lnSpc>
              <a:spcBef>
                <a:spcPts val="600"/>
              </a:spcBef>
            </a:pPr>
            <a:r>
              <a:rPr lang="en-GB" sz="2200" dirty="0">
                <a:solidFill>
                  <a:srgbClr val="C00000"/>
                </a:solidFill>
              </a:rPr>
              <a:t>Quantity (or volume) indices</a:t>
            </a:r>
            <a:endParaRPr lang="en-IN" sz="2200" dirty="0">
              <a:solidFill>
                <a:srgbClr val="C00000"/>
              </a:solidFill>
            </a:endParaRP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GB" sz="2400" dirty="0"/>
              <a:t>Quantity and volume are synonyms here.  In economic statistics, changes in quality are </a:t>
            </a:r>
            <a:r>
              <a:rPr lang="en-GB" sz="2400" dirty="0" smtClean="0"/>
              <a:t>considered </a:t>
            </a:r>
            <a:r>
              <a:rPr lang="en-GB" sz="2400" dirty="0"/>
              <a:t>as changes in quantity and included with </a:t>
            </a:r>
            <a:r>
              <a:rPr lang="en-GB" sz="2400" dirty="0" smtClean="0"/>
              <a:t>them.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GB" sz="2400" dirty="0" smtClean="0"/>
              <a:t>Usually the index is assigned a value of 100 in some selected base period.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GB" sz="2400" dirty="0" smtClean="0"/>
              <a:t>The values of the index for other periods indicate the average percentage change (in prices or quantities) from the base period.  </a:t>
            </a:r>
            <a:endParaRPr lang="en-IN" sz="2400" dirty="0" smtClean="0"/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endParaRPr lang="en-GB" sz="2400" dirty="0" smtClean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Composite Index numbers</a:t>
            </a:r>
          </a:p>
        </p:txBody>
      </p:sp>
    </p:spTree>
    <p:extLst>
      <p:ext uri="{BB962C8B-B14F-4D97-AF65-F5344CB8AC3E}">
        <p14:creationId xmlns:p14="http://schemas.microsoft.com/office/powerpoint/2010/main" val="2361708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32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003232" cy="79695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/>
              <a:t>Price and Quantity Index</a:t>
            </a:r>
            <a:endParaRPr lang="en-US" altLang="ja-JP" sz="3200" dirty="0">
              <a:ea typeface="ＭＳ Ｐゴシック" pitchFamily="50" charset="-128"/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752528"/>
          </a:xfrm>
        </p:spPr>
        <p:txBody>
          <a:bodyPr>
            <a:normAutofit/>
          </a:bodyPr>
          <a:lstStyle/>
          <a:p>
            <a:pPr hangingPunct="0">
              <a:lnSpc>
                <a:spcPct val="114000"/>
              </a:lnSpc>
              <a:spcBef>
                <a:spcPts val="600"/>
              </a:spcBef>
            </a:pPr>
            <a:r>
              <a:rPr lang="en-GB" sz="2400" dirty="0"/>
              <a:t>A </a:t>
            </a:r>
            <a:r>
              <a:rPr lang="en-GB" sz="2400" dirty="0" smtClean="0">
                <a:solidFill>
                  <a:srgbClr val="C00000"/>
                </a:solidFill>
              </a:rPr>
              <a:t>price </a:t>
            </a:r>
            <a:r>
              <a:rPr lang="en-GB" sz="2400" dirty="0">
                <a:solidFill>
                  <a:srgbClr val="C00000"/>
                </a:solidFill>
              </a:rPr>
              <a:t>index </a:t>
            </a:r>
            <a:r>
              <a:rPr lang="en-GB" sz="2400" dirty="0" smtClean="0"/>
              <a:t>reflects the </a:t>
            </a:r>
            <a:r>
              <a:rPr lang="en-GB" sz="2400" dirty="0"/>
              <a:t>average of the proportionate </a:t>
            </a:r>
            <a:r>
              <a:rPr lang="en-GB" sz="2400" dirty="0" smtClean="0"/>
              <a:t>changes (%) </a:t>
            </a:r>
            <a:r>
              <a:rPr lang="en-GB" sz="2400" dirty="0"/>
              <a:t>in the </a:t>
            </a:r>
            <a:r>
              <a:rPr lang="en-GB" sz="2400" u="sng" dirty="0"/>
              <a:t>prices</a:t>
            </a:r>
            <a:r>
              <a:rPr lang="en-GB" sz="2400" dirty="0"/>
              <a:t> </a:t>
            </a:r>
            <a:r>
              <a:rPr lang="en-GB" sz="2400" dirty="0" smtClean="0"/>
              <a:t>of </a:t>
            </a:r>
            <a:r>
              <a:rPr lang="en-GB" sz="2400" dirty="0"/>
              <a:t>the specified set of goods and services between two periods of time. </a:t>
            </a:r>
            <a:endParaRPr lang="en-GB" sz="2400" dirty="0" smtClean="0"/>
          </a:p>
          <a:p>
            <a:pPr hangingPunct="0">
              <a:lnSpc>
                <a:spcPct val="114000"/>
              </a:lnSpc>
              <a:spcBef>
                <a:spcPts val="600"/>
              </a:spcBef>
            </a:pPr>
            <a:r>
              <a:rPr lang="en-GB" sz="2400" dirty="0" smtClean="0"/>
              <a:t>A </a:t>
            </a:r>
            <a:r>
              <a:rPr lang="en-GB" sz="2400" dirty="0" smtClean="0">
                <a:solidFill>
                  <a:srgbClr val="C00000"/>
                </a:solidFill>
              </a:rPr>
              <a:t>quantity index </a:t>
            </a:r>
            <a:r>
              <a:rPr lang="en-GB" sz="2400" dirty="0" smtClean="0"/>
              <a:t>reflects the average of the proportionate changes (%) in the </a:t>
            </a:r>
            <a:r>
              <a:rPr lang="en-GB" sz="2400" u="sng" dirty="0" smtClean="0"/>
              <a:t>quantities</a:t>
            </a:r>
            <a:r>
              <a:rPr lang="en-GB" sz="2400" dirty="0" smtClean="0"/>
              <a:t> of the specified set of goods and services between two periods of time. </a:t>
            </a:r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endParaRPr lang="en-GB" sz="2400" dirty="0" smtClean="0">
              <a:solidFill>
                <a:srgbClr val="0000CC"/>
              </a:solidFill>
            </a:endParaRPr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r>
              <a:rPr lang="en-GB" sz="2400" dirty="0" smtClean="0">
                <a:solidFill>
                  <a:srgbClr val="0000CC"/>
                </a:solidFill>
              </a:rPr>
              <a:t>For the rest of this module, we will focus on Price Index only.</a:t>
            </a:r>
            <a:endParaRPr lang="en-IN" sz="2400" dirty="0">
              <a:solidFill>
                <a:srgbClr val="0000CC"/>
              </a:solidFill>
            </a:endParaRPr>
          </a:p>
          <a:p>
            <a:pPr marL="0" indent="0" hangingPunct="0">
              <a:lnSpc>
                <a:spcPct val="114000"/>
              </a:lnSpc>
              <a:spcBef>
                <a:spcPts val="600"/>
              </a:spcBef>
              <a:buNone/>
            </a:pPr>
            <a:endParaRPr lang="en-I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Composite Index numbers</a:t>
            </a:r>
          </a:p>
        </p:txBody>
      </p:sp>
    </p:spTree>
    <p:extLst>
      <p:ext uri="{BB962C8B-B14F-4D97-AF65-F5344CB8AC3E}">
        <p14:creationId xmlns:p14="http://schemas.microsoft.com/office/powerpoint/2010/main" val="2595750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2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140968"/>
            <a:ext cx="8229600" cy="1143000"/>
          </a:xfrm>
        </p:spPr>
        <p:txBody>
          <a:bodyPr/>
          <a:lstStyle/>
          <a:p>
            <a:r>
              <a:rPr lang="en-IN" b="1" dirty="0" smtClean="0">
                <a:solidFill>
                  <a:srgbClr val="C00000"/>
                </a:solidFill>
              </a:rPr>
              <a:t>End of Session I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779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4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003232" cy="796950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ea typeface="ＭＳ Ｐゴシック" pitchFamily="50" charset="-128"/>
              </a:rPr>
              <a:t>Price</a:t>
            </a:r>
            <a:endParaRPr lang="en-US" altLang="ja-JP" sz="3200" dirty="0">
              <a:ea typeface="ＭＳ Ｐゴシック" pitchFamily="50" charset="-128"/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sz="2400" dirty="0"/>
              <a:t>The price of a </a:t>
            </a:r>
            <a:r>
              <a:rPr lang="en-IN" sz="2400" dirty="0" smtClean="0"/>
              <a:t>product – whether goods </a:t>
            </a:r>
            <a:r>
              <a:rPr lang="en-IN" sz="2400" dirty="0"/>
              <a:t>or </a:t>
            </a:r>
            <a:r>
              <a:rPr lang="en-IN" sz="2400" dirty="0" smtClean="0"/>
              <a:t>services –  </a:t>
            </a:r>
            <a:r>
              <a:rPr lang="en-IN" sz="2400" dirty="0"/>
              <a:t>is simply defined as the value of one unit of that good or service</a:t>
            </a:r>
            <a:r>
              <a:rPr lang="en-IN" sz="2400" dirty="0" smtClean="0"/>
              <a:t>.</a:t>
            </a:r>
          </a:p>
          <a:p>
            <a:r>
              <a:rPr lang="en-IN" sz="2400" dirty="0" smtClean="0"/>
              <a:t>Prices </a:t>
            </a:r>
            <a:r>
              <a:rPr lang="en-IN" sz="2400" dirty="0"/>
              <a:t>are observable </a:t>
            </a:r>
            <a:r>
              <a:rPr lang="en-IN" sz="2400" dirty="0" smtClean="0"/>
              <a:t>in monetary transactions.</a:t>
            </a:r>
          </a:p>
          <a:p>
            <a:r>
              <a:rPr lang="en-IN" sz="2400" dirty="0"/>
              <a:t>Prices are generally determined on a </a:t>
            </a:r>
            <a:r>
              <a:rPr lang="en-IN" sz="2400" dirty="0" smtClean="0"/>
              <a:t>market.</a:t>
            </a:r>
          </a:p>
          <a:p>
            <a:r>
              <a:rPr lang="en-IN" sz="2400" dirty="0"/>
              <a:t>Wages are also considered as ‘price’ of the factor service ‘labour’.</a:t>
            </a:r>
          </a:p>
          <a:p>
            <a:r>
              <a:rPr lang="en-IN" sz="2400" dirty="0" smtClean="0"/>
              <a:t>The </a:t>
            </a:r>
            <a:r>
              <a:rPr lang="en-IN" sz="2400" dirty="0"/>
              <a:t>price of each good or service is made up of several cost </a:t>
            </a:r>
            <a:r>
              <a:rPr lang="en-IN" sz="2400" dirty="0" smtClean="0"/>
              <a:t>factors.</a:t>
            </a:r>
            <a:endParaRPr lang="en-GB" altLang="ja-JP" sz="2400" dirty="0">
              <a:solidFill>
                <a:srgbClr val="C00000"/>
              </a:solidFill>
              <a:ea typeface="ＭＳ Ｐゴシック" pitchFamily="5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– an Introduction</a:t>
            </a:r>
          </a:p>
        </p:txBody>
      </p:sp>
    </p:spTree>
    <p:extLst>
      <p:ext uri="{BB962C8B-B14F-4D97-AF65-F5344CB8AC3E}">
        <p14:creationId xmlns:p14="http://schemas.microsoft.com/office/powerpoint/2010/main" val="1609134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2E3F9F-4358-4476-8CC1-A38A4470B4C1}" type="slidenum">
              <a:rPr lang="ja-JP" altLang="en-GB"/>
              <a:pPr/>
              <a:t>5</a:t>
            </a:fld>
            <a:endParaRPr lang="en-GB" altLang="ja-JP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003232" cy="796950"/>
          </a:xfrm>
        </p:spPr>
        <p:txBody>
          <a:bodyPr>
            <a:normAutofit/>
          </a:bodyPr>
          <a:lstStyle/>
          <a:p>
            <a:pPr algn="l"/>
            <a:r>
              <a:rPr lang="en-US" altLang="ja-JP" sz="3200" b="1" dirty="0" smtClean="0">
                <a:ea typeface="ＭＳ Ｐゴシック" pitchFamily="50" charset="-128"/>
              </a:rPr>
              <a:t>Price Index</a:t>
            </a:r>
            <a:endParaRPr lang="en-US" altLang="ja-JP" sz="3200" dirty="0">
              <a:ea typeface="ＭＳ Ｐゴシック" pitchFamily="50" charset="-128"/>
            </a:endParaRP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6213" indent="-176213">
              <a:lnSpc>
                <a:spcPct val="134000"/>
              </a:lnSpc>
              <a:buNone/>
            </a:pPr>
            <a:r>
              <a:rPr lang="en-US" altLang="ja-JP" sz="2400" dirty="0" smtClean="0">
                <a:ea typeface="ＭＳ Ｐゴシック" pitchFamily="50" charset="-128"/>
              </a:rPr>
              <a:t>Of all the index numbers, price indices are the most important and are commonly used in various economic and business contexts. </a:t>
            </a:r>
          </a:p>
          <a:p>
            <a:pPr marL="176213" indent="-176213">
              <a:lnSpc>
                <a:spcPct val="134000"/>
              </a:lnSpc>
              <a:buNone/>
            </a:pPr>
            <a:r>
              <a:rPr lang="en-US" altLang="ja-JP" sz="2400" dirty="0" smtClean="0">
                <a:ea typeface="ＭＳ Ｐゴシック" pitchFamily="50" charset="-128"/>
              </a:rPr>
              <a:t>Price index compares the prices of a group of commodities at a certain time or place with prices of the base period or place, respectively.</a:t>
            </a:r>
            <a:endParaRPr lang="en-GB" altLang="ja-JP" sz="2400" dirty="0" smtClean="0">
              <a:ea typeface="ＭＳ Ｐゴシック" pitchFamily="50" charset="-128"/>
            </a:endParaRPr>
          </a:p>
          <a:p>
            <a:pPr marL="0" indent="0">
              <a:lnSpc>
                <a:spcPct val="134000"/>
              </a:lnSpc>
              <a:buNone/>
            </a:pPr>
            <a:endParaRPr lang="en-GB" altLang="ja-JP" sz="2400" dirty="0">
              <a:solidFill>
                <a:srgbClr val="C00000"/>
              </a:solidFill>
              <a:ea typeface="ＭＳ Ｐゴシック" pitchFamily="5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– an Introduction</a:t>
            </a:r>
          </a:p>
        </p:txBody>
      </p:sp>
    </p:spTree>
    <p:extLst>
      <p:ext uri="{BB962C8B-B14F-4D97-AF65-F5344CB8AC3E}">
        <p14:creationId xmlns:p14="http://schemas.microsoft.com/office/powerpoint/2010/main" val="111919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762000"/>
          </a:xfrm>
        </p:spPr>
        <p:txBody>
          <a:bodyPr>
            <a:normAutofit/>
          </a:bodyPr>
          <a:lstStyle/>
          <a:p>
            <a:pPr algn="l"/>
            <a:r>
              <a:rPr lang="en-US" altLang="en-US" sz="3200" b="1" dirty="0" smtClean="0">
                <a:solidFill>
                  <a:srgbClr val="666666"/>
                </a:solidFill>
              </a:rPr>
              <a:t>What are Price Indices?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5800" y="1524000"/>
            <a:ext cx="7772400" cy="44196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altLang="en-US" sz="2400" dirty="0" smtClean="0"/>
              <a:t>A </a:t>
            </a:r>
            <a:r>
              <a:rPr lang="en-US" altLang="en-US" sz="2400" b="1" dirty="0" smtClean="0">
                <a:solidFill>
                  <a:srgbClr val="C00000"/>
                </a:solidFill>
              </a:rPr>
              <a:t>price index</a:t>
            </a:r>
            <a:r>
              <a:rPr lang="en-US" altLang="en-US" sz="2400" dirty="0" smtClean="0">
                <a:solidFill>
                  <a:srgbClr val="C00000"/>
                </a:solidFill>
              </a:rPr>
              <a:t> </a:t>
            </a:r>
            <a:r>
              <a:rPr lang="en-US" altLang="en-US" sz="2400" dirty="0" smtClean="0"/>
              <a:t>compares the prices of a set of products at different points in time, or at different locations. 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altLang="en-US" sz="2400" dirty="0" smtClean="0"/>
              <a:t>It therefore measures price changes or price differentials rather than price levels.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altLang="en-US" sz="2400" dirty="0" smtClean="0"/>
              <a:t>Price indices capture changes in prices of a set of goods &amp; services</a:t>
            </a:r>
            <a:r>
              <a:rPr lang="en-US" altLang="en-US" sz="2400" i="1" dirty="0" smtClean="0"/>
              <a:t> </a:t>
            </a:r>
            <a:r>
              <a:rPr lang="en-US" altLang="en-US" sz="2400" dirty="0" smtClean="0"/>
              <a:t>actually paid or received, at different stages of distribution, such as:</a:t>
            </a:r>
          </a:p>
          <a:p>
            <a:pPr lvl="1"/>
            <a:r>
              <a:rPr lang="en-US" altLang="en-US" sz="2200" dirty="0" smtClean="0"/>
              <a:t>price paid by the customer (CPI) or </a:t>
            </a:r>
          </a:p>
          <a:p>
            <a:pPr lvl="1"/>
            <a:r>
              <a:rPr lang="en-US" altLang="en-US" sz="2200" dirty="0" smtClean="0"/>
              <a:t>price received by the producer (output PPI).</a:t>
            </a:r>
            <a:r>
              <a:rPr lang="en-US" altLang="en-US" dirty="0" smtClean="0"/>
              <a:t> </a:t>
            </a:r>
          </a:p>
        </p:txBody>
      </p:sp>
      <p:sp>
        <p:nvSpPr>
          <p:cNvPr id="15365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en-GB" altLang="en-US" sz="1400"/>
              <a:t> </a:t>
            </a:r>
          </a:p>
        </p:txBody>
      </p:sp>
      <p:sp>
        <p:nvSpPr>
          <p:cNvPr id="10244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D7C76FA1-34DA-4CD0-819B-E802930FA37E}" type="slidenum">
              <a:rPr lang="en-US" altLang="en-US" sz="1400"/>
              <a:pPr algn="r"/>
              <a:t>6</a:t>
            </a:fld>
            <a:endParaRPr lang="en-US" altLang="en-US" sz="1400"/>
          </a:p>
        </p:txBody>
      </p:sp>
      <p:sp>
        <p:nvSpPr>
          <p:cNvPr id="1536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988BDA9C-9068-4F5E-8555-8A7AF300DAC2}" type="slidenum">
              <a:rPr lang="en-US" altLang="en-US" sz="1400"/>
              <a:pPr algn="r"/>
              <a:t>6</a:t>
            </a:fld>
            <a:endParaRPr lang="en-US" altLang="en-US" sz="140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– an Introduction</a:t>
            </a:r>
          </a:p>
        </p:txBody>
      </p:sp>
    </p:spTree>
    <p:extLst>
      <p:ext uri="{BB962C8B-B14F-4D97-AF65-F5344CB8AC3E}">
        <p14:creationId xmlns:p14="http://schemas.microsoft.com/office/powerpoint/2010/main" val="43854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7634808" cy="457200"/>
          </a:xfrm>
        </p:spPr>
        <p:txBody>
          <a:bodyPr>
            <a:noAutofit/>
          </a:bodyPr>
          <a:lstStyle/>
          <a:p>
            <a:pPr algn="l"/>
            <a:r>
              <a:rPr lang="en-US" altLang="en-US" sz="3200" b="1" dirty="0" smtClean="0">
                <a:solidFill>
                  <a:srgbClr val="666666"/>
                </a:solidFill>
              </a:rPr>
              <a:t>Main Purpose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5800" y="1484784"/>
            <a:ext cx="7924800" cy="4458816"/>
          </a:xfrm>
        </p:spPr>
        <p:txBody>
          <a:bodyPr>
            <a:normAutofit/>
          </a:bodyPr>
          <a:lstStyle/>
          <a:p>
            <a:pPr hangingPunct="0"/>
            <a:r>
              <a:rPr lang="en-GB" sz="2400" dirty="0" smtClean="0"/>
              <a:t>As </a:t>
            </a:r>
            <a:r>
              <a:rPr lang="en-GB" sz="2400" dirty="0"/>
              <a:t>the price level goes up, the value of money goes down. </a:t>
            </a:r>
            <a:endParaRPr lang="en-GB" sz="2400" dirty="0" smtClean="0"/>
          </a:p>
          <a:p>
            <a:pPr hangingPunct="0"/>
            <a:r>
              <a:rPr lang="en-GB" sz="2400" dirty="0" smtClean="0"/>
              <a:t>The </a:t>
            </a:r>
            <a:r>
              <a:rPr lang="en-GB" sz="2400" dirty="0"/>
              <a:t>main purpose of compiling a price index is to measure the change in purchasing power of the economy’s currency with respect to </a:t>
            </a:r>
            <a:endParaRPr lang="en-GB" sz="2400" dirty="0" smtClean="0"/>
          </a:p>
          <a:p>
            <a:pPr lvl="1" hangingPunct="0"/>
            <a:r>
              <a:rPr lang="en-GB" sz="2200" dirty="0" smtClean="0"/>
              <a:t>the </a:t>
            </a:r>
            <a:r>
              <a:rPr lang="en-GB" sz="2200" dirty="0"/>
              <a:t>specified group of goods and services purchased or sold </a:t>
            </a:r>
            <a:endParaRPr lang="en-GB" sz="2200" dirty="0" smtClean="0"/>
          </a:p>
          <a:p>
            <a:pPr lvl="1" hangingPunct="0"/>
            <a:r>
              <a:rPr lang="en-GB" sz="2200" dirty="0" smtClean="0"/>
              <a:t>by </a:t>
            </a:r>
            <a:r>
              <a:rPr lang="en-GB" sz="2200" dirty="0"/>
              <a:t>a specified type of purchasers or sellers.</a:t>
            </a:r>
            <a:endParaRPr lang="en-IN" sz="2200" dirty="0"/>
          </a:p>
        </p:txBody>
      </p:sp>
      <p:sp>
        <p:nvSpPr>
          <p:cNvPr id="16389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en-GB" altLang="en-US" sz="1400"/>
              <a:t> </a:t>
            </a:r>
          </a:p>
        </p:txBody>
      </p:sp>
      <p:sp>
        <p:nvSpPr>
          <p:cNvPr id="10244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673694BB-AD28-4A65-88B1-2555D5CD61D9}" type="slidenum">
              <a:rPr lang="en-US" altLang="en-US" sz="1400"/>
              <a:pPr algn="r"/>
              <a:t>7</a:t>
            </a:fld>
            <a:endParaRPr lang="en-US" altLang="en-US" sz="1400"/>
          </a:p>
        </p:txBody>
      </p:sp>
      <p:sp>
        <p:nvSpPr>
          <p:cNvPr id="1639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BA6A8D2F-C566-4F98-B794-A90C053375BE}" type="slidenum">
              <a:rPr lang="en-US" altLang="en-US" sz="1400"/>
              <a:pPr algn="r"/>
              <a:t>7</a:t>
            </a:fld>
            <a:endParaRPr lang="en-US" altLang="en-US" sz="140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– an Introduction</a:t>
            </a:r>
          </a:p>
        </p:txBody>
      </p:sp>
    </p:spTree>
    <p:extLst>
      <p:ext uri="{BB962C8B-B14F-4D97-AF65-F5344CB8AC3E}">
        <p14:creationId xmlns:p14="http://schemas.microsoft.com/office/powerpoint/2010/main" val="424036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762000"/>
            <a:ext cx="6781800" cy="457200"/>
          </a:xfrm>
        </p:spPr>
        <p:txBody>
          <a:bodyPr>
            <a:noAutofit/>
          </a:bodyPr>
          <a:lstStyle/>
          <a:p>
            <a:pPr algn="l"/>
            <a:r>
              <a:rPr lang="en-US" altLang="en-US" sz="3200" b="1" dirty="0" smtClean="0">
                <a:solidFill>
                  <a:srgbClr val="666666"/>
                </a:solidFill>
              </a:rPr>
              <a:t>Use of Price Indices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5800" y="1484784"/>
            <a:ext cx="7924800" cy="4763616"/>
          </a:xfrm>
        </p:spPr>
        <p:txBody>
          <a:bodyPr>
            <a:normAutofit/>
          </a:bodyPr>
          <a:lstStyle/>
          <a:p>
            <a:pPr marL="406400" indent="-406400">
              <a:buFontTx/>
              <a:buNone/>
            </a:pPr>
            <a:r>
              <a:rPr lang="en-US" altLang="en-US" sz="2400" i="1" dirty="0" smtClean="0">
                <a:solidFill>
                  <a:srgbClr val="0000CC"/>
                </a:solidFill>
              </a:rPr>
              <a:t>Main uses</a:t>
            </a:r>
            <a:r>
              <a:rPr lang="en-US" altLang="en-US" sz="2400" dirty="0" smtClean="0">
                <a:solidFill>
                  <a:srgbClr val="0000CC"/>
                </a:solidFill>
              </a:rPr>
              <a:t>: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altLang="en-US" sz="2400" dirty="0" smtClean="0"/>
              <a:t>Measurement of inflation – changes in general level of prices over time.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altLang="en-US" sz="2400" dirty="0" smtClean="0"/>
              <a:t>Calculation of real values – National Accounts Statistics  at constant prices.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altLang="en-US" sz="2400" dirty="0" smtClean="0"/>
              <a:t>Calculation of indexed values – adjustment of wages &amp; salaries.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altLang="ja-JP" sz="2400" dirty="0" smtClean="0"/>
              <a:t>Contract escalation. 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altLang="ja-JP" sz="2400" dirty="0" smtClean="0"/>
              <a:t>Determination of foreign exchange rates and for International </a:t>
            </a:r>
            <a:r>
              <a:rPr lang="en-US" altLang="ja-JP" sz="2400" dirty="0"/>
              <a:t>studies</a:t>
            </a:r>
            <a:r>
              <a:rPr lang="en-US" altLang="ja-JP" sz="2400" dirty="0" smtClean="0"/>
              <a:t>.</a:t>
            </a:r>
            <a:endParaRPr lang="en-US" altLang="ja-JP" sz="2400" dirty="0"/>
          </a:p>
        </p:txBody>
      </p:sp>
      <p:sp>
        <p:nvSpPr>
          <p:cNvPr id="16389" name="Rectangle 5"/>
          <p:cNvSpPr txBox="1">
            <a:spLocks noGrp="1"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en-GB" altLang="en-US" sz="1400"/>
              <a:t> </a:t>
            </a:r>
          </a:p>
        </p:txBody>
      </p:sp>
      <p:sp>
        <p:nvSpPr>
          <p:cNvPr id="10244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673694BB-AD28-4A65-88B1-2555D5CD61D9}" type="slidenum">
              <a:rPr lang="en-US" altLang="en-US" sz="1400"/>
              <a:pPr algn="r"/>
              <a:t>8</a:t>
            </a:fld>
            <a:endParaRPr lang="en-US" altLang="en-US" sz="1400"/>
          </a:p>
        </p:txBody>
      </p:sp>
      <p:sp>
        <p:nvSpPr>
          <p:cNvPr id="1639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r"/>
            <a:fld id="{BA6A8D2F-C566-4F98-B794-A90C053375BE}" type="slidenum">
              <a:rPr lang="en-US" altLang="en-US" sz="1400"/>
              <a:pPr algn="r"/>
              <a:t>8</a:t>
            </a:fld>
            <a:endParaRPr lang="en-US" altLang="en-US" sz="140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– an Introduction</a:t>
            </a:r>
          </a:p>
        </p:txBody>
      </p:sp>
    </p:spTree>
    <p:extLst>
      <p:ext uri="{BB962C8B-B14F-4D97-AF65-F5344CB8AC3E}">
        <p14:creationId xmlns:p14="http://schemas.microsoft.com/office/powerpoint/2010/main" val="170538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563493"/>
              </p:ext>
            </p:extLst>
          </p:nvPr>
        </p:nvGraphicFramePr>
        <p:xfrm>
          <a:off x="533400" y="3276600"/>
          <a:ext cx="6705600" cy="3039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DE71-EB91-4A88-A3E3-2343BDC302B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666666"/>
                </a:solidFill>
              </a:rPr>
              <a:t>Prices change in stage </a:t>
            </a:r>
            <a:r>
              <a:rPr lang="en-US" sz="3200" b="1" dirty="0">
                <a:solidFill>
                  <a:srgbClr val="666666"/>
                </a:solidFill>
              </a:rPr>
              <a:t>of economic </a:t>
            </a:r>
            <a:r>
              <a:rPr lang="en-US" sz="3200" b="1" dirty="0" smtClean="0">
                <a:solidFill>
                  <a:srgbClr val="666666"/>
                </a:solidFill>
              </a:rPr>
              <a:t>process</a:t>
            </a:r>
            <a:endParaRPr lang="en-US" sz="3200" b="1" dirty="0">
              <a:solidFill>
                <a:srgbClr val="666666"/>
              </a:solidFill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699246" y="2438400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dirty="0" smtClean="0"/>
              <a:t>Often case: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7010399" y="3124200"/>
            <a:ext cx="1434351" cy="1371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Final consumption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38200" y="4876800"/>
            <a:ext cx="838200" cy="457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 smtClean="0"/>
              <a:t>P</a:t>
            </a:r>
            <a:endParaRPr lang="en-US" sz="1300" dirty="0"/>
          </a:p>
        </p:txBody>
      </p:sp>
      <p:sp>
        <p:nvSpPr>
          <p:cNvPr id="10" name="Rectangle 9"/>
          <p:cNvSpPr/>
          <p:nvPr/>
        </p:nvSpPr>
        <p:spPr>
          <a:xfrm>
            <a:off x="1676400" y="4377308"/>
            <a:ext cx="838200" cy="49949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14600" y="3721130"/>
            <a:ext cx="990600" cy="62227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3505200" y="3124200"/>
            <a:ext cx="1219198" cy="5842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4724400" y="2514600"/>
            <a:ext cx="1371602" cy="62227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dirty="0" smtClean="0"/>
              <a:t>P</a:t>
            </a:r>
            <a:endParaRPr lang="en-US" sz="3400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</a:ln>
        </p:spPr>
        <p:txBody>
          <a:bodyPr>
            <a:spAutoFit/>
          </a:bodyPr>
          <a:lstStyle>
            <a:lvl1pPr indent="6826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Price Index – an Introduction</a:t>
            </a:r>
          </a:p>
        </p:txBody>
      </p:sp>
    </p:spTree>
    <p:extLst>
      <p:ext uri="{BB962C8B-B14F-4D97-AF65-F5344CB8AC3E}">
        <p14:creationId xmlns:p14="http://schemas.microsoft.com/office/powerpoint/2010/main" val="2307668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5144</TotalTime>
  <Words>1872</Words>
  <Application>Microsoft Office PowerPoint</Application>
  <PresentationFormat>On-screen Show (4:3)</PresentationFormat>
  <Paragraphs>382</Paragraphs>
  <Slides>33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Module 16: Price Index</vt:lpstr>
      <vt:lpstr>Contents – Session I</vt:lpstr>
      <vt:lpstr>PowerPoint Presentation</vt:lpstr>
      <vt:lpstr>Price</vt:lpstr>
      <vt:lpstr>Price Index</vt:lpstr>
      <vt:lpstr>What are Price Indices?</vt:lpstr>
      <vt:lpstr>Main Purpose</vt:lpstr>
      <vt:lpstr>Use of Price Indices</vt:lpstr>
      <vt:lpstr>Prices change in stage of economic process</vt:lpstr>
      <vt:lpstr>Different Price Indices </vt:lpstr>
      <vt:lpstr>Common Price Indices </vt:lpstr>
      <vt:lpstr>Price Index in this module</vt:lpstr>
      <vt:lpstr>PowerPoint Presentation</vt:lpstr>
      <vt:lpstr>Definition: Index numbers </vt:lpstr>
      <vt:lpstr>Index numbers - Examples</vt:lpstr>
      <vt:lpstr>Types of Indices</vt:lpstr>
      <vt:lpstr>PowerPoint Presentation</vt:lpstr>
      <vt:lpstr>Definition: Simple Index</vt:lpstr>
      <vt:lpstr>Index number: Examples</vt:lpstr>
      <vt:lpstr>Rule of three</vt:lpstr>
      <vt:lpstr>Index number: Examples</vt:lpstr>
      <vt:lpstr>Index number: Examples</vt:lpstr>
      <vt:lpstr>A few questions</vt:lpstr>
      <vt:lpstr>PowerPoint Presentation</vt:lpstr>
      <vt:lpstr>Why index numbers?</vt:lpstr>
      <vt:lpstr>Need for Composite Index numbers</vt:lpstr>
      <vt:lpstr>Measuring change in value</vt:lpstr>
      <vt:lpstr>Decomposing V0t</vt:lpstr>
      <vt:lpstr>Index Number Problem (1) </vt:lpstr>
      <vt:lpstr>Index Number Problem (2) </vt:lpstr>
      <vt:lpstr>Types of composite indices</vt:lpstr>
      <vt:lpstr>Price and Quantity Index</vt:lpstr>
      <vt:lpstr>End of Session 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109</cp:revision>
  <dcterms:created xsi:type="dcterms:W3CDTF">2018-05-04T13:05:47Z</dcterms:created>
  <dcterms:modified xsi:type="dcterms:W3CDTF">2018-08-19T05:17:59Z</dcterms:modified>
</cp:coreProperties>
</file>