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44" r:id="rId2"/>
    <p:sldId id="258" r:id="rId3"/>
    <p:sldId id="289" r:id="rId4"/>
    <p:sldId id="277" r:id="rId5"/>
    <p:sldId id="278" r:id="rId6"/>
    <p:sldId id="279" r:id="rId7"/>
    <p:sldId id="280" r:id="rId8"/>
    <p:sldId id="282" r:id="rId9"/>
    <p:sldId id="283" r:id="rId10"/>
    <p:sldId id="285" r:id="rId11"/>
    <p:sldId id="286" r:id="rId12"/>
    <p:sldId id="287" r:id="rId13"/>
    <p:sldId id="288" r:id="rId14"/>
    <p:sldId id="338" r:id="rId15"/>
    <p:sldId id="298" r:id="rId16"/>
    <p:sldId id="299" r:id="rId17"/>
    <p:sldId id="309" r:id="rId18"/>
    <p:sldId id="306" r:id="rId19"/>
    <p:sldId id="301" r:id="rId20"/>
    <p:sldId id="300" r:id="rId21"/>
    <p:sldId id="308" r:id="rId22"/>
    <p:sldId id="339" r:id="rId23"/>
    <p:sldId id="307" r:id="rId24"/>
    <p:sldId id="340" r:id="rId25"/>
    <p:sldId id="311" r:id="rId26"/>
    <p:sldId id="341" r:id="rId27"/>
    <p:sldId id="342" r:id="rId28"/>
    <p:sldId id="343" r:id="rId29"/>
    <p:sldId id="310" r:id="rId30"/>
    <p:sldId id="317" r:id="rId31"/>
    <p:sldId id="33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8CD623-367D-425A-A9FE-9D98C5FF10B3}" type="datetimeFigureOut">
              <a:rPr lang="en-IN" smtClean="0"/>
              <a:t>19-08-2018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4437DE-2886-46F1-93F2-1F42970A2066}" type="slidenum">
              <a:rPr lang="en-IN" smtClean="0"/>
              <a:t>‹#›</a:t>
            </a:fld>
            <a:endParaRPr lang="en-IN"/>
          </a:p>
        </p:txBody>
      </p:sp>
    </p:spTree>
    <p:extLst>
      <p:ext uri="{BB962C8B-B14F-4D97-AF65-F5344CB8AC3E}">
        <p14:creationId xmlns:p14="http://schemas.microsoft.com/office/powerpoint/2010/main" val="184323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BFC3C32-44F4-49AB-80C5-45E646B2E5E0}" type="slidenum">
              <a:rPr lang="en-GB" altLang="en-US"/>
              <a:pPr eaLnBrk="1" hangingPunct="1">
                <a:spcBef>
                  <a:spcPct val="0"/>
                </a:spcBef>
              </a:pPr>
              <a:t>3</a:t>
            </a:fld>
            <a:endParaRPr lang="en-GB" altLang="en-US"/>
          </a:p>
        </p:txBody>
      </p:sp>
      <p:sp>
        <p:nvSpPr>
          <p:cNvPr id="4710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CBF4CB00-B84D-4F46-BC4E-E81A2B6529A9}" type="slidenum">
              <a:rPr lang="en-US" altLang="en-US">
                <a:latin typeface="Times New Roman" pitchFamily="18" charset="0"/>
              </a:rPr>
              <a:pPr algn="r">
                <a:spcBef>
                  <a:spcPct val="0"/>
                </a:spcBef>
              </a:pPr>
              <a:t>3</a:t>
            </a:fld>
            <a:endParaRPr lang="en-US" altLang="en-US">
              <a:latin typeface="Times New Roman" pitchFamily="18" charset="0"/>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1909690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1E287212-2545-495A-954B-8B6FCA568F3E}" type="slidenum">
              <a:rPr lang="en-GB" altLang="en-US"/>
              <a:pPr eaLnBrk="1" hangingPunct="1">
                <a:spcBef>
                  <a:spcPct val="0"/>
                </a:spcBef>
              </a:pPr>
              <a:t>12</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9398"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FFE83F82-D090-4059-8D8E-C91B1F61E7D8}" type="slidenum">
              <a:rPr lang="en-US" altLang="en-US">
                <a:latin typeface="Times New Roman" pitchFamily="18" charset="0"/>
              </a:rPr>
              <a:pPr algn="r">
                <a:spcBef>
                  <a:spcPct val="0"/>
                </a:spcBef>
              </a:pPr>
              <a:t>12</a:t>
            </a:fld>
            <a:endParaRPr lang="en-US" altLang="en-US">
              <a:latin typeface="Times New Roman" pitchFamily="18" charset="0"/>
            </a:endParaRPr>
          </a:p>
        </p:txBody>
      </p:sp>
      <p:sp>
        <p:nvSpPr>
          <p:cNvPr id="59399"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D5633573-03B8-4FF2-B3C0-63097455D6D7}" type="slidenum">
              <a:rPr lang="en-US" altLang="en-US">
                <a:latin typeface="Times New Roman" pitchFamily="18" charset="0"/>
              </a:rPr>
              <a:pPr algn="r">
                <a:spcBef>
                  <a:spcPct val="0"/>
                </a:spcBef>
              </a:pPr>
              <a:t>12</a:t>
            </a:fld>
            <a:endParaRPr lang="en-US" altLang="en-US">
              <a:latin typeface="Times New Roman" pitchFamily="18" charset="0"/>
            </a:endParaRPr>
          </a:p>
        </p:txBody>
      </p:sp>
      <p:sp>
        <p:nvSpPr>
          <p:cNvPr id="59400" name="Rectangle 2"/>
          <p:cNvSpPr>
            <a:spLocks noGrp="1" noRot="1" noChangeAspect="1" noChangeArrowheads="1" noTextEdit="1"/>
          </p:cNvSpPr>
          <p:nvPr>
            <p:ph type="sldImg"/>
          </p:nvPr>
        </p:nvSpPr>
        <p:spPr>
          <a:ln/>
        </p:spPr>
      </p:sp>
      <p:sp>
        <p:nvSpPr>
          <p:cNvPr id="59401"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39585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27C58CB8-6264-403E-AAE0-B0C6EC62B63A}" type="slidenum">
              <a:rPr lang="en-GB" altLang="en-US"/>
              <a:pPr eaLnBrk="1" hangingPunct="1">
                <a:spcBef>
                  <a:spcPct val="0"/>
                </a:spcBef>
              </a:pPr>
              <a:t>13</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60422"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55BF79EA-6D1B-49B0-8B48-D5F5DBE5E5C7}" type="slidenum">
              <a:rPr lang="en-US" altLang="en-US">
                <a:latin typeface="Times New Roman" pitchFamily="18" charset="0"/>
              </a:rPr>
              <a:pPr algn="r">
                <a:spcBef>
                  <a:spcPct val="0"/>
                </a:spcBef>
              </a:pPr>
              <a:t>13</a:t>
            </a:fld>
            <a:endParaRPr lang="en-US" altLang="en-US">
              <a:latin typeface="Times New Roman" pitchFamily="18" charset="0"/>
            </a:endParaRPr>
          </a:p>
        </p:txBody>
      </p:sp>
      <p:sp>
        <p:nvSpPr>
          <p:cNvPr id="60423"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FE13F3D2-80A6-40CD-8854-E7DBA786346A}" type="slidenum">
              <a:rPr lang="en-US" altLang="en-US">
                <a:latin typeface="Times New Roman" pitchFamily="18" charset="0"/>
              </a:rPr>
              <a:pPr algn="r">
                <a:spcBef>
                  <a:spcPct val="0"/>
                </a:spcBef>
              </a:pPr>
              <a:t>13</a:t>
            </a:fld>
            <a:endParaRPr lang="en-US" altLang="en-US">
              <a:latin typeface="Times New Roman" pitchFamily="18" charset="0"/>
            </a:endParaRPr>
          </a:p>
        </p:txBody>
      </p:sp>
      <p:sp>
        <p:nvSpPr>
          <p:cNvPr id="60424" name="Rectangle 2"/>
          <p:cNvSpPr>
            <a:spLocks noGrp="1" noRot="1" noChangeAspect="1" noChangeArrowheads="1" noTextEdit="1"/>
          </p:cNvSpPr>
          <p:nvPr>
            <p:ph type="sldImg"/>
          </p:nvPr>
        </p:nvSpPr>
        <p:spPr>
          <a:ln/>
        </p:spPr>
      </p:sp>
      <p:sp>
        <p:nvSpPr>
          <p:cNvPr id="60425"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97342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27C58CB8-6264-403E-AAE0-B0C6EC62B63A}" type="slidenum">
              <a:rPr lang="en-GB" altLang="en-US"/>
              <a:pPr eaLnBrk="1" hangingPunct="1">
                <a:spcBef>
                  <a:spcPct val="0"/>
                </a:spcBef>
              </a:pPr>
              <a:t>14</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60422"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55BF79EA-6D1B-49B0-8B48-D5F5DBE5E5C7}" type="slidenum">
              <a:rPr lang="en-US" altLang="en-US">
                <a:latin typeface="Times New Roman" pitchFamily="18" charset="0"/>
              </a:rPr>
              <a:pPr algn="r">
                <a:spcBef>
                  <a:spcPct val="0"/>
                </a:spcBef>
              </a:pPr>
              <a:t>14</a:t>
            </a:fld>
            <a:endParaRPr lang="en-US" altLang="en-US">
              <a:latin typeface="Times New Roman" pitchFamily="18" charset="0"/>
            </a:endParaRPr>
          </a:p>
        </p:txBody>
      </p:sp>
      <p:sp>
        <p:nvSpPr>
          <p:cNvPr id="60423"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FE13F3D2-80A6-40CD-8854-E7DBA786346A}" type="slidenum">
              <a:rPr lang="en-US" altLang="en-US">
                <a:latin typeface="Times New Roman" pitchFamily="18" charset="0"/>
              </a:rPr>
              <a:pPr algn="r">
                <a:spcBef>
                  <a:spcPct val="0"/>
                </a:spcBef>
              </a:pPr>
              <a:t>14</a:t>
            </a:fld>
            <a:endParaRPr lang="en-US" altLang="en-US">
              <a:latin typeface="Times New Roman" pitchFamily="18" charset="0"/>
            </a:endParaRPr>
          </a:p>
        </p:txBody>
      </p:sp>
      <p:sp>
        <p:nvSpPr>
          <p:cNvPr id="60424" name="Rectangle 2"/>
          <p:cNvSpPr>
            <a:spLocks noGrp="1" noRot="1" noChangeAspect="1" noChangeArrowheads="1" noTextEdit="1"/>
          </p:cNvSpPr>
          <p:nvPr>
            <p:ph type="sldImg"/>
          </p:nvPr>
        </p:nvSpPr>
        <p:spPr>
          <a:ln/>
        </p:spPr>
      </p:sp>
      <p:sp>
        <p:nvSpPr>
          <p:cNvPr id="60425"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07084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BFC3C32-44F4-49AB-80C5-45E646B2E5E0}" type="slidenum">
              <a:rPr lang="en-GB" altLang="en-US"/>
              <a:pPr eaLnBrk="1" hangingPunct="1">
                <a:spcBef>
                  <a:spcPct val="0"/>
                </a:spcBef>
              </a:pPr>
              <a:t>15</a:t>
            </a:fld>
            <a:endParaRPr lang="en-GB" altLang="en-US"/>
          </a:p>
        </p:txBody>
      </p:sp>
      <p:sp>
        <p:nvSpPr>
          <p:cNvPr id="4710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CBF4CB00-B84D-4F46-BC4E-E81A2B6529A9}" type="slidenum">
              <a:rPr lang="en-US" altLang="en-US">
                <a:latin typeface="Times New Roman" pitchFamily="18" charset="0"/>
              </a:rPr>
              <a:pPr algn="r">
                <a:spcBef>
                  <a:spcPct val="0"/>
                </a:spcBef>
              </a:pPr>
              <a:t>15</a:t>
            </a:fld>
            <a:endParaRPr lang="en-US" altLang="en-US">
              <a:latin typeface="Times New Roman" pitchFamily="18" charset="0"/>
            </a:endParaRPr>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293541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031F147-ECE3-409D-8266-0D3B617652A0}" type="slidenum">
              <a:rPr lang="en-GB" altLang="en-US"/>
              <a:pPr eaLnBrk="1" hangingPunct="1">
                <a:spcBef>
                  <a:spcPct val="0"/>
                </a:spcBef>
              </a:pPr>
              <a:t>16</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61446"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2A2F65A3-EDC5-425D-89EE-60479238F9DF}" type="slidenum">
              <a:rPr lang="en-US" altLang="en-US">
                <a:latin typeface="Times New Roman" pitchFamily="18" charset="0"/>
              </a:rPr>
              <a:pPr algn="r">
                <a:spcBef>
                  <a:spcPct val="0"/>
                </a:spcBef>
              </a:pPr>
              <a:t>16</a:t>
            </a:fld>
            <a:endParaRPr lang="en-US" altLang="en-US">
              <a:latin typeface="Times New Roman" pitchFamily="18" charset="0"/>
            </a:endParaRPr>
          </a:p>
        </p:txBody>
      </p:sp>
      <p:sp>
        <p:nvSpPr>
          <p:cNvPr id="6144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2541FE25-00CF-41C7-9A36-BC5328CC54A0}" type="slidenum">
              <a:rPr lang="en-US" altLang="en-US">
                <a:latin typeface="Times New Roman" pitchFamily="18" charset="0"/>
              </a:rPr>
              <a:pPr algn="r">
                <a:spcBef>
                  <a:spcPct val="0"/>
                </a:spcBef>
              </a:pPr>
              <a:t>16</a:t>
            </a:fld>
            <a:endParaRPr lang="en-US" altLang="en-US">
              <a:latin typeface="Times New Roman" pitchFamily="18" charset="0"/>
            </a:endParaRPr>
          </a:p>
        </p:txBody>
      </p:sp>
      <p:sp>
        <p:nvSpPr>
          <p:cNvPr id="61448" name="Rectangle 2"/>
          <p:cNvSpPr>
            <a:spLocks noGrp="1" noRot="1" noChangeAspect="1" noChangeArrowheads="1" noTextEdit="1"/>
          </p:cNvSpPr>
          <p:nvPr>
            <p:ph type="sldImg"/>
          </p:nvPr>
        </p:nvSpPr>
        <p:spPr>
          <a:ln/>
        </p:spPr>
      </p:sp>
      <p:sp>
        <p:nvSpPr>
          <p:cNvPr id="6144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2467556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031F147-ECE3-409D-8266-0D3B617652A0}" type="slidenum">
              <a:rPr lang="en-GB" altLang="en-US"/>
              <a:pPr eaLnBrk="1" hangingPunct="1">
                <a:spcBef>
                  <a:spcPct val="0"/>
                </a:spcBef>
              </a:pPr>
              <a:t>17</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61446"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2A2F65A3-EDC5-425D-89EE-60479238F9DF}" type="slidenum">
              <a:rPr lang="en-US" altLang="en-US">
                <a:latin typeface="Times New Roman" pitchFamily="18" charset="0"/>
              </a:rPr>
              <a:pPr algn="r">
                <a:spcBef>
                  <a:spcPct val="0"/>
                </a:spcBef>
              </a:pPr>
              <a:t>17</a:t>
            </a:fld>
            <a:endParaRPr lang="en-US" altLang="en-US">
              <a:latin typeface="Times New Roman" pitchFamily="18" charset="0"/>
            </a:endParaRPr>
          </a:p>
        </p:txBody>
      </p:sp>
      <p:sp>
        <p:nvSpPr>
          <p:cNvPr id="6144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2541FE25-00CF-41C7-9A36-BC5328CC54A0}" type="slidenum">
              <a:rPr lang="en-US" altLang="en-US">
                <a:latin typeface="Times New Roman" pitchFamily="18" charset="0"/>
              </a:rPr>
              <a:pPr algn="r">
                <a:spcBef>
                  <a:spcPct val="0"/>
                </a:spcBef>
              </a:pPr>
              <a:t>17</a:t>
            </a:fld>
            <a:endParaRPr lang="en-US" altLang="en-US">
              <a:latin typeface="Times New Roman" pitchFamily="18" charset="0"/>
            </a:endParaRPr>
          </a:p>
        </p:txBody>
      </p:sp>
      <p:sp>
        <p:nvSpPr>
          <p:cNvPr id="61448" name="Rectangle 2"/>
          <p:cNvSpPr>
            <a:spLocks noGrp="1" noRot="1" noChangeAspect="1" noChangeArrowheads="1" noTextEdit="1"/>
          </p:cNvSpPr>
          <p:nvPr>
            <p:ph type="sldImg"/>
          </p:nvPr>
        </p:nvSpPr>
        <p:spPr>
          <a:ln/>
        </p:spPr>
      </p:sp>
      <p:sp>
        <p:nvSpPr>
          <p:cNvPr id="6144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682129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031F147-ECE3-409D-8266-0D3B617652A0}" type="slidenum">
              <a:rPr lang="en-GB" altLang="en-US"/>
              <a:pPr eaLnBrk="1" hangingPunct="1">
                <a:spcBef>
                  <a:spcPct val="0"/>
                </a:spcBef>
              </a:pPr>
              <a:t>18</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61446"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2A2F65A3-EDC5-425D-89EE-60479238F9DF}" type="slidenum">
              <a:rPr lang="en-US" altLang="en-US">
                <a:latin typeface="Times New Roman" pitchFamily="18" charset="0"/>
              </a:rPr>
              <a:pPr algn="r">
                <a:spcBef>
                  <a:spcPct val="0"/>
                </a:spcBef>
              </a:pPr>
              <a:t>18</a:t>
            </a:fld>
            <a:endParaRPr lang="en-US" altLang="en-US">
              <a:latin typeface="Times New Roman" pitchFamily="18" charset="0"/>
            </a:endParaRPr>
          </a:p>
        </p:txBody>
      </p:sp>
      <p:sp>
        <p:nvSpPr>
          <p:cNvPr id="6144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2541FE25-00CF-41C7-9A36-BC5328CC54A0}" type="slidenum">
              <a:rPr lang="en-US" altLang="en-US">
                <a:latin typeface="Times New Roman" pitchFamily="18" charset="0"/>
              </a:rPr>
              <a:pPr algn="r">
                <a:spcBef>
                  <a:spcPct val="0"/>
                </a:spcBef>
              </a:pPr>
              <a:t>18</a:t>
            </a:fld>
            <a:endParaRPr lang="en-US" altLang="en-US">
              <a:latin typeface="Times New Roman" pitchFamily="18" charset="0"/>
            </a:endParaRPr>
          </a:p>
        </p:txBody>
      </p:sp>
      <p:sp>
        <p:nvSpPr>
          <p:cNvPr id="61448" name="Rectangle 2"/>
          <p:cNvSpPr>
            <a:spLocks noGrp="1" noRot="1" noChangeAspect="1" noChangeArrowheads="1" noTextEdit="1"/>
          </p:cNvSpPr>
          <p:nvPr>
            <p:ph type="sldImg"/>
          </p:nvPr>
        </p:nvSpPr>
        <p:spPr>
          <a:ln/>
        </p:spPr>
      </p:sp>
      <p:sp>
        <p:nvSpPr>
          <p:cNvPr id="6144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745302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C031F147-ECE3-409D-8266-0D3B617652A0}" type="slidenum">
              <a:rPr lang="en-GB" altLang="en-US"/>
              <a:pPr eaLnBrk="1" hangingPunct="1">
                <a:spcBef>
                  <a:spcPct val="0"/>
                </a:spcBef>
              </a:pPr>
              <a:t>19</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61446"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2A2F65A3-EDC5-425D-89EE-60479238F9DF}" type="slidenum">
              <a:rPr lang="en-US" altLang="en-US">
                <a:latin typeface="Times New Roman" pitchFamily="18" charset="0"/>
              </a:rPr>
              <a:pPr algn="r">
                <a:spcBef>
                  <a:spcPct val="0"/>
                </a:spcBef>
              </a:pPr>
              <a:t>19</a:t>
            </a:fld>
            <a:endParaRPr lang="en-US" altLang="en-US">
              <a:latin typeface="Times New Roman" pitchFamily="18" charset="0"/>
            </a:endParaRPr>
          </a:p>
        </p:txBody>
      </p:sp>
      <p:sp>
        <p:nvSpPr>
          <p:cNvPr id="6144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2541FE25-00CF-41C7-9A36-BC5328CC54A0}" type="slidenum">
              <a:rPr lang="en-US" altLang="en-US">
                <a:latin typeface="Times New Roman" pitchFamily="18" charset="0"/>
              </a:rPr>
              <a:pPr algn="r">
                <a:spcBef>
                  <a:spcPct val="0"/>
                </a:spcBef>
              </a:pPr>
              <a:t>19</a:t>
            </a:fld>
            <a:endParaRPr lang="en-US" altLang="en-US">
              <a:latin typeface="Times New Roman" pitchFamily="18" charset="0"/>
            </a:endParaRPr>
          </a:p>
        </p:txBody>
      </p:sp>
      <p:sp>
        <p:nvSpPr>
          <p:cNvPr id="61448" name="Rectangle 2"/>
          <p:cNvSpPr>
            <a:spLocks noGrp="1" noRot="1" noChangeAspect="1" noChangeArrowheads="1" noTextEdit="1"/>
          </p:cNvSpPr>
          <p:nvPr>
            <p:ph type="sldImg"/>
          </p:nvPr>
        </p:nvSpPr>
        <p:spPr>
          <a:ln/>
        </p:spPr>
      </p:sp>
      <p:sp>
        <p:nvSpPr>
          <p:cNvPr id="6144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863566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DDABDC1D-ED95-4A86-8271-A54820A68C43}" type="slidenum">
              <a:rPr lang="en-GB" altLang="en-US"/>
              <a:pPr eaLnBrk="1" hangingPunct="1">
                <a:spcBef>
                  <a:spcPct val="0"/>
                </a:spcBef>
              </a:pPr>
              <a:t>20</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6247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E247D9BB-EB01-42C0-9B23-CD8BFA07463D}" type="slidenum">
              <a:rPr lang="en-US" altLang="en-US">
                <a:latin typeface="Times New Roman" pitchFamily="18" charset="0"/>
              </a:rPr>
              <a:pPr algn="r">
                <a:spcBef>
                  <a:spcPct val="0"/>
                </a:spcBef>
              </a:pPr>
              <a:t>20</a:t>
            </a:fld>
            <a:endParaRPr lang="en-US" altLang="en-US">
              <a:latin typeface="Times New Roman" pitchFamily="18" charset="0"/>
            </a:endParaRPr>
          </a:p>
        </p:txBody>
      </p:sp>
      <p:sp>
        <p:nvSpPr>
          <p:cNvPr id="6247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E458F639-D752-4D6B-B78F-5E2317E92610}" type="slidenum">
              <a:rPr lang="en-US" altLang="en-US">
                <a:latin typeface="Times New Roman" pitchFamily="18" charset="0"/>
              </a:rPr>
              <a:pPr algn="r">
                <a:spcBef>
                  <a:spcPct val="0"/>
                </a:spcBef>
              </a:pPr>
              <a:t>20</a:t>
            </a:fld>
            <a:endParaRPr lang="en-US" altLang="en-US">
              <a:latin typeface="Times New Roman" pitchFamily="18" charset="0"/>
            </a:endParaRPr>
          </a:p>
        </p:txBody>
      </p:sp>
      <p:sp>
        <p:nvSpPr>
          <p:cNvPr id="62472" name="Rectangle 2"/>
          <p:cNvSpPr>
            <a:spLocks noGrp="1" noRot="1" noChangeAspect="1" noChangeArrowheads="1" noTextEdit="1"/>
          </p:cNvSpPr>
          <p:nvPr>
            <p:ph type="sldImg"/>
          </p:nvPr>
        </p:nvSpPr>
        <p:spPr>
          <a:ln/>
        </p:spPr>
      </p:sp>
      <p:sp>
        <p:nvSpPr>
          <p:cNvPr id="6247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0539320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DDABDC1D-ED95-4A86-8271-A54820A68C43}" type="slidenum">
              <a:rPr lang="en-GB" altLang="en-US"/>
              <a:pPr eaLnBrk="1" hangingPunct="1">
                <a:spcBef>
                  <a:spcPct val="0"/>
                </a:spcBef>
              </a:pPr>
              <a:t>21</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6247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E247D9BB-EB01-42C0-9B23-CD8BFA07463D}" type="slidenum">
              <a:rPr lang="en-US" altLang="en-US">
                <a:latin typeface="Times New Roman" pitchFamily="18" charset="0"/>
              </a:rPr>
              <a:pPr algn="r">
                <a:spcBef>
                  <a:spcPct val="0"/>
                </a:spcBef>
              </a:pPr>
              <a:t>21</a:t>
            </a:fld>
            <a:endParaRPr lang="en-US" altLang="en-US">
              <a:latin typeface="Times New Roman" pitchFamily="18" charset="0"/>
            </a:endParaRPr>
          </a:p>
        </p:txBody>
      </p:sp>
      <p:sp>
        <p:nvSpPr>
          <p:cNvPr id="6247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E458F639-D752-4D6B-B78F-5E2317E92610}" type="slidenum">
              <a:rPr lang="en-US" altLang="en-US">
                <a:latin typeface="Times New Roman" pitchFamily="18" charset="0"/>
              </a:rPr>
              <a:pPr algn="r">
                <a:spcBef>
                  <a:spcPct val="0"/>
                </a:spcBef>
              </a:pPr>
              <a:t>21</a:t>
            </a:fld>
            <a:endParaRPr lang="en-US" altLang="en-US">
              <a:latin typeface="Times New Roman" pitchFamily="18" charset="0"/>
            </a:endParaRPr>
          </a:p>
        </p:txBody>
      </p:sp>
      <p:sp>
        <p:nvSpPr>
          <p:cNvPr id="62472" name="Rectangle 2"/>
          <p:cNvSpPr>
            <a:spLocks noGrp="1" noRot="1" noChangeAspect="1" noChangeArrowheads="1" noTextEdit="1"/>
          </p:cNvSpPr>
          <p:nvPr>
            <p:ph type="sldImg"/>
          </p:nvPr>
        </p:nvSpPr>
        <p:spPr>
          <a:ln/>
        </p:spPr>
      </p:sp>
      <p:sp>
        <p:nvSpPr>
          <p:cNvPr id="6247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202987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8A440383-46ED-4166-844E-A0C2408023C8}" type="slidenum">
              <a:rPr lang="en-GB" altLang="en-US"/>
              <a:pPr eaLnBrk="1" hangingPunct="1">
                <a:spcBef>
                  <a:spcPct val="0"/>
                </a:spcBef>
              </a:pPr>
              <a:t>4</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49158"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C0E6C4C8-030F-4F96-A27E-068A2BFF9DD9}" type="slidenum">
              <a:rPr lang="en-US" altLang="en-US">
                <a:latin typeface="Times New Roman" pitchFamily="18" charset="0"/>
              </a:rPr>
              <a:pPr algn="r">
                <a:spcBef>
                  <a:spcPct val="0"/>
                </a:spcBef>
              </a:pPr>
              <a:t>4</a:t>
            </a:fld>
            <a:endParaRPr lang="en-US" altLang="en-US">
              <a:latin typeface="Times New Roman" pitchFamily="18" charset="0"/>
            </a:endParaRPr>
          </a:p>
        </p:txBody>
      </p:sp>
      <p:sp>
        <p:nvSpPr>
          <p:cNvPr id="49159"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5183ED2F-47F2-41A9-8DAC-F036E98A4DB6}" type="slidenum">
              <a:rPr lang="en-US" altLang="en-US">
                <a:latin typeface="Times New Roman" pitchFamily="18" charset="0"/>
              </a:rPr>
              <a:pPr algn="r">
                <a:spcBef>
                  <a:spcPct val="0"/>
                </a:spcBef>
              </a:pPr>
              <a:t>4</a:t>
            </a:fld>
            <a:endParaRPr lang="en-US" altLang="en-US">
              <a:latin typeface="Times New Roman" pitchFamily="18" charset="0"/>
            </a:endParaRPr>
          </a:p>
        </p:txBody>
      </p:sp>
      <p:sp>
        <p:nvSpPr>
          <p:cNvPr id="49160" name="Rectangle 2"/>
          <p:cNvSpPr>
            <a:spLocks noGrp="1" noRot="1" noChangeAspect="1" noChangeArrowheads="1" noTextEdit="1"/>
          </p:cNvSpPr>
          <p:nvPr>
            <p:ph type="sldImg"/>
          </p:nvPr>
        </p:nvSpPr>
        <p:spPr>
          <a:ln/>
        </p:spPr>
      </p:sp>
      <p:sp>
        <p:nvSpPr>
          <p:cNvPr id="49161"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44510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1E287212-2545-495A-954B-8B6FCA568F3E}" type="slidenum">
              <a:rPr lang="en-GB" altLang="en-US"/>
              <a:pPr eaLnBrk="1" hangingPunct="1">
                <a:spcBef>
                  <a:spcPct val="0"/>
                </a:spcBef>
              </a:pPr>
              <a:t>22</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9398"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FFE83F82-D090-4059-8D8E-C91B1F61E7D8}" type="slidenum">
              <a:rPr lang="en-US" altLang="en-US">
                <a:latin typeface="Times New Roman" pitchFamily="18" charset="0"/>
              </a:rPr>
              <a:pPr algn="r">
                <a:spcBef>
                  <a:spcPct val="0"/>
                </a:spcBef>
              </a:pPr>
              <a:t>22</a:t>
            </a:fld>
            <a:endParaRPr lang="en-US" altLang="en-US">
              <a:latin typeface="Times New Roman" pitchFamily="18" charset="0"/>
            </a:endParaRPr>
          </a:p>
        </p:txBody>
      </p:sp>
      <p:sp>
        <p:nvSpPr>
          <p:cNvPr id="59399"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D5633573-03B8-4FF2-B3C0-63097455D6D7}" type="slidenum">
              <a:rPr lang="en-US" altLang="en-US">
                <a:latin typeface="Times New Roman" pitchFamily="18" charset="0"/>
              </a:rPr>
              <a:pPr algn="r">
                <a:spcBef>
                  <a:spcPct val="0"/>
                </a:spcBef>
              </a:pPr>
              <a:t>22</a:t>
            </a:fld>
            <a:endParaRPr lang="en-US" altLang="en-US">
              <a:latin typeface="Times New Roman" pitchFamily="18" charset="0"/>
            </a:endParaRPr>
          </a:p>
        </p:txBody>
      </p:sp>
      <p:sp>
        <p:nvSpPr>
          <p:cNvPr id="59400" name="Rectangle 2"/>
          <p:cNvSpPr>
            <a:spLocks noGrp="1" noRot="1" noChangeAspect="1" noChangeArrowheads="1" noTextEdit="1"/>
          </p:cNvSpPr>
          <p:nvPr>
            <p:ph type="sldImg"/>
          </p:nvPr>
        </p:nvSpPr>
        <p:spPr>
          <a:ln/>
        </p:spPr>
      </p:sp>
      <p:sp>
        <p:nvSpPr>
          <p:cNvPr id="59401"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395853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DDABDC1D-ED95-4A86-8271-A54820A68C43}" type="slidenum">
              <a:rPr lang="en-GB" altLang="en-US"/>
              <a:pPr eaLnBrk="1" hangingPunct="1">
                <a:spcBef>
                  <a:spcPct val="0"/>
                </a:spcBef>
              </a:pPr>
              <a:t>23</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6247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E247D9BB-EB01-42C0-9B23-CD8BFA07463D}" type="slidenum">
              <a:rPr lang="en-US" altLang="en-US">
                <a:latin typeface="Times New Roman" pitchFamily="18" charset="0"/>
              </a:rPr>
              <a:pPr algn="r">
                <a:spcBef>
                  <a:spcPct val="0"/>
                </a:spcBef>
              </a:pPr>
              <a:t>23</a:t>
            </a:fld>
            <a:endParaRPr lang="en-US" altLang="en-US">
              <a:latin typeface="Times New Roman" pitchFamily="18" charset="0"/>
            </a:endParaRPr>
          </a:p>
        </p:txBody>
      </p:sp>
      <p:sp>
        <p:nvSpPr>
          <p:cNvPr id="6247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E458F639-D752-4D6B-B78F-5E2317E92610}" type="slidenum">
              <a:rPr lang="en-US" altLang="en-US">
                <a:latin typeface="Times New Roman" pitchFamily="18" charset="0"/>
              </a:rPr>
              <a:pPr algn="r">
                <a:spcBef>
                  <a:spcPct val="0"/>
                </a:spcBef>
              </a:pPr>
              <a:t>23</a:t>
            </a:fld>
            <a:endParaRPr lang="en-US" altLang="en-US">
              <a:latin typeface="Times New Roman" pitchFamily="18" charset="0"/>
            </a:endParaRPr>
          </a:p>
        </p:txBody>
      </p:sp>
      <p:sp>
        <p:nvSpPr>
          <p:cNvPr id="62472" name="Rectangle 2"/>
          <p:cNvSpPr>
            <a:spLocks noGrp="1" noRot="1" noChangeAspect="1" noChangeArrowheads="1" noTextEdit="1"/>
          </p:cNvSpPr>
          <p:nvPr>
            <p:ph type="sldImg"/>
          </p:nvPr>
        </p:nvSpPr>
        <p:spPr>
          <a:ln/>
        </p:spPr>
      </p:sp>
      <p:sp>
        <p:nvSpPr>
          <p:cNvPr id="6247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152219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DDABDC1D-ED95-4A86-8271-A54820A68C43}" type="slidenum">
              <a:rPr lang="en-GB" altLang="en-US"/>
              <a:pPr eaLnBrk="1" hangingPunct="1">
                <a:spcBef>
                  <a:spcPct val="0"/>
                </a:spcBef>
              </a:pPr>
              <a:t>24</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6247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E247D9BB-EB01-42C0-9B23-CD8BFA07463D}" type="slidenum">
              <a:rPr lang="en-US" altLang="en-US">
                <a:latin typeface="Times New Roman" pitchFamily="18" charset="0"/>
              </a:rPr>
              <a:pPr algn="r">
                <a:spcBef>
                  <a:spcPct val="0"/>
                </a:spcBef>
              </a:pPr>
              <a:t>24</a:t>
            </a:fld>
            <a:endParaRPr lang="en-US" altLang="en-US">
              <a:latin typeface="Times New Roman" pitchFamily="18" charset="0"/>
            </a:endParaRPr>
          </a:p>
        </p:txBody>
      </p:sp>
      <p:sp>
        <p:nvSpPr>
          <p:cNvPr id="6247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E458F639-D752-4D6B-B78F-5E2317E92610}" type="slidenum">
              <a:rPr lang="en-US" altLang="en-US">
                <a:latin typeface="Times New Roman" pitchFamily="18" charset="0"/>
              </a:rPr>
              <a:pPr algn="r">
                <a:spcBef>
                  <a:spcPct val="0"/>
                </a:spcBef>
              </a:pPr>
              <a:t>24</a:t>
            </a:fld>
            <a:endParaRPr lang="en-US" altLang="en-US">
              <a:latin typeface="Times New Roman" pitchFamily="18" charset="0"/>
            </a:endParaRPr>
          </a:p>
        </p:txBody>
      </p:sp>
      <p:sp>
        <p:nvSpPr>
          <p:cNvPr id="62472" name="Rectangle 2"/>
          <p:cNvSpPr>
            <a:spLocks noGrp="1" noRot="1" noChangeAspect="1" noChangeArrowheads="1" noTextEdit="1"/>
          </p:cNvSpPr>
          <p:nvPr>
            <p:ph type="sldImg"/>
          </p:nvPr>
        </p:nvSpPr>
        <p:spPr>
          <a:ln/>
        </p:spPr>
      </p:sp>
      <p:sp>
        <p:nvSpPr>
          <p:cNvPr id="6247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152219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p:txBody>
          <a:bodyPr/>
          <a:lstStyle/>
          <a:p>
            <a:pPr>
              <a:defRPr/>
            </a:pPr>
            <a:r>
              <a:rPr lang="en-GB">
                <a:cs typeface="+mn-cs"/>
              </a:rPr>
              <a:t>National Accounts - Basic Concepts</a:t>
            </a:r>
          </a:p>
        </p:txBody>
      </p:sp>
      <p:sp>
        <p:nvSpPr>
          <p:cNvPr id="91139" name="Rectangle 3"/>
          <p:cNvSpPr>
            <a:spLocks noGrp="1" noChangeArrowheads="1"/>
          </p:cNvSpPr>
          <p:nvPr>
            <p:ph type="dt" sz="quarter" idx="1"/>
          </p:nvPr>
        </p:nvSpPr>
        <p:spPr/>
        <p:txBody>
          <a:bodyPr/>
          <a:lstStyle/>
          <a:p>
            <a:pPr>
              <a:defRPr/>
            </a:pPr>
            <a:r>
              <a:rPr lang="en-GB" dirty="0">
                <a:cs typeface="+mn-cs"/>
              </a:rPr>
              <a:t>Aug. 2011</a:t>
            </a:r>
          </a:p>
        </p:txBody>
      </p:sp>
      <p:sp>
        <p:nvSpPr>
          <p:cNvPr id="91140" name="Rectangle 6"/>
          <p:cNvSpPr>
            <a:spLocks noGrp="1" noChangeArrowheads="1"/>
          </p:cNvSpPr>
          <p:nvPr>
            <p:ph type="ftr" sz="quarter" idx="4"/>
          </p:nvPr>
        </p:nvSpPr>
        <p:spPr/>
        <p:txBody>
          <a:bodyPr/>
          <a:lstStyle/>
          <a:p>
            <a:pPr>
              <a:defRPr/>
            </a:pPr>
            <a:r>
              <a:rPr lang="en-GB" dirty="0">
                <a:cs typeface="+mn-cs"/>
              </a:rPr>
              <a:t>PDOS- </a:t>
            </a:r>
          </a:p>
        </p:txBody>
      </p:sp>
      <p:sp>
        <p:nvSpPr>
          <p:cNvPr id="91141" name="Rectangle 7"/>
          <p:cNvSpPr>
            <a:spLocks noGrp="1" noChangeArrowheads="1"/>
          </p:cNvSpPr>
          <p:nvPr>
            <p:ph type="sldNum" sz="quarter" idx="5"/>
          </p:nvPr>
        </p:nvSpPr>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5D8A60DE-9EC4-4032-922B-D4DCA81B7568}" type="slidenum">
              <a:rPr lang="en-US" altLang="en-US" sz="1200"/>
              <a:pPr/>
              <a:t>25</a:t>
            </a:fld>
            <a:endParaRPr lang="en-US" altLang="en-US" sz="1200"/>
          </a:p>
        </p:txBody>
      </p:sp>
      <p:sp>
        <p:nvSpPr>
          <p:cNvPr id="43014"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r"/>
            <a:fld id="{F2332F8C-D6D9-4D54-A1C9-D8B43EEAC460}" type="slidenum">
              <a:rPr lang="en-US" altLang="en-US" sz="1200"/>
              <a:pPr algn="r"/>
              <a:t>25</a:t>
            </a:fld>
            <a:endParaRPr lang="en-US" altLang="en-US" sz="1200"/>
          </a:p>
        </p:txBody>
      </p:sp>
      <p:sp>
        <p:nvSpPr>
          <p:cNvPr id="43015" name="Rectangle 2"/>
          <p:cNvSpPr>
            <a:spLocks noGrp="1" noRot="1" noChangeAspect="1" noChangeArrowheads="1" noTextEdit="1"/>
          </p:cNvSpPr>
          <p:nvPr>
            <p:ph type="sldImg"/>
          </p:nvPr>
        </p:nvSpPr>
        <p:spPr>
          <a:ln/>
        </p:spPr>
      </p:sp>
      <p:sp>
        <p:nvSpPr>
          <p:cNvPr id="430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844395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p:txBody>
          <a:bodyPr/>
          <a:lstStyle/>
          <a:p>
            <a:pPr>
              <a:defRPr/>
            </a:pPr>
            <a:r>
              <a:rPr lang="en-GB">
                <a:cs typeface="+mn-cs"/>
              </a:rPr>
              <a:t>National Accounts - Basic Concepts</a:t>
            </a:r>
          </a:p>
        </p:txBody>
      </p:sp>
      <p:sp>
        <p:nvSpPr>
          <p:cNvPr id="91139" name="Rectangle 3"/>
          <p:cNvSpPr>
            <a:spLocks noGrp="1" noChangeArrowheads="1"/>
          </p:cNvSpPr>
          <p:nvPr>
            <p:ph type="dt" sz="quarter" idx="1"/>
          </p:nvPr>
        </p:nvSpPr>
        <p:spPr/>
        <p:txBody>
          <a:bodyPr/>
          <a:lstStyle/>
          <a:p>
            <a:pPr>
              <a:defRPr/>
            </a:pPr>
            <a:r>
              <a:rPr lang="en-GB" dirty="0">
                <a:cs typeface="+mn-cs"/>
              </a:rPr>
              <a:t>Aug. 2011</a:t>
            </a:r>
          </a:p>
        </p:txBody>
      </p:sp>
      <p:sp>
        <p:nvSpPr>
          <p:cNvPr id="91140" name="Rectangle 6"/>
          <p:cNvSpPr>
            <a:spLocks noGrp="1" noChangeArrowheads="1"/>
          </p:cNvSpPr>
          <p:nvPr>
            <p:ph type="ftr" sz="quarter" idx="4"/>
          </p:nvPr>
        </p:nvSpPr>
        <p:spPr/>
        <p:txBody>
          <a:bodyPr/>
          <a:lstStyle/>
          <a:p>
            <a:pPr>
              <a:defRPr/>
            </a:pPr>
            <a:r>
              <a:rPr lang="en-GB" dirty="0">
                <a:cs typeface="+mn-cs"/>
              </a:rPr>
              <a:t>PDOS- </a:t>
            </a:r>
          </a:p>
        </p:txBody>
      </p:sp>
      <p:sp>
        <p:nvSpPr>
          <p:cNvPr id="91141" name="Rectangle 7"/>
          <p:cNvSpPr>
            <a:spLocks noGrp="1" noChangeArrowheads="1"/>
          </p:cNvSpPr>
          <p:nvPr>
            <p:ph type="sldNum" sz="quarter" idx="5"/>
          </p:nvPr>
        </p:nvSpPr>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5D8A60DE-9EC4-4032-922B-D4DCA81B7568}" type="slidenum">
              <a:rPr lang="en-US" altLang="en-US" sz="1200"/>
              <a:pPr/>
              <a:t>26</a:t>
            </a:fld>
            <a:endParaRPr lang="en-US" altLang="en-US" sz="1200"/>
          </a:p>
        </p:txBody>
      </p:sp>
      <p:sp>
        <p:nvSpPr>
          <p:cNvPr id="43014"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r"/>
            <a:fld id="{F2332F8C-D6D9-4D54-A1C9-D8B43EEAC460}" type="slidenum">
              <a:rPr lang="en-US" altLang="en-US" sz="1200"/>
              <a:pPr algn="r"/>
              <a:t>26</a:t>
            </a:fld>
            <a:endParaRPr lang="en-US" altLang="en-US" sz="1200"/>
          </a:p>
        </p:txBody>
      </p:sp>
      <p:sp>
        <p:nvSpPr>
          <p:cNvPr id="43015" name="Rectangle 2"/>
          <p:cNvSpPr>
            <a:spLocks noGrp="1" noRot="1" noChangeAspect="1" noChangeArrowheads="1" noTextEdit="1"/>
          </p:cNvSpPr>
          <p:nvPr>
            <p:ph type="sldImg"/>
          </p:nvPr>
        </p:nvSpPr>
        <p:spPr>
          <a:ln/>
        </p:spPr>
      </p:sp>
      <p:sp>
        <p:nvSpPr>
          <p:cNvPr id="430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844395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p:txBody>
          <a:bodyPr/>
          <a:lstStyle/>
          <a:p>
            <a:pPr>
              <a:defRPr/>
            </a:pPr>
            <a:r>
              <a:rPr lang="en-GB">
                <a:cs typeface="+mn-cs"/>
              </a:rPr>
              <a:t>National Accounts - Basic Concepts</a:t>
            </a:r>
          </a:p>
        </p:txBody>
      </p:sp>
      <p:sp>
        <p:nvSpPr>
          <p:cNvPr id="91139" name="Rectangle 3"/>
          <p:cNvSpPr>
            <a:spLocks noGrp="1" noChangeArrowheads="1"/>
          </p:cNvSpPr>
          <p:nvPr>
            <p:ph type="dt" sz="quarter" idx="1"/>
          </p:nvPr>
        </p:nvSpPr>
        <p:spPr/>
        <p:txBody>
          <a:bodyPr/>
          <a:lstStyle/>
          <a:p>
            <a:pPr>
              <a:defRPr/>
            </a:pPr>
            <a:r>
              <a:rPr lang="en-GB" dirty="0">
                <a:cs typeface="+mn-cs"/>
              </a:rPr>
              <a:t>Aug. 2011</a:t>
            </a:r>
          </a:p>
        </p:txBody>
      </p:sp>
      <p:sp>
        <p:nvSpPr>
          <p:cNvPr id="91140" name="Rectangle 6"/>
          <p:cNvSpPr>
            <a:spLocks noGrp="1" noChangeArrowheads="1"/>
          </p:cNvSpPr>
          <p:nvPr>
            <p:ph type="ftr" sz="quarter" idx="4"/>
          </p:nvPr>
        </p:nvSpPr>
        <p:spPr/>
        <p:txBody>
          <a:bodyPr/>
          <a:lstStyle/>
          <a:p>
            <a:pPr>
              <a:defRPr/>
            </a:pPr>
            <a:r>
              <a:rPr lang="en-GB" dirty="0">
                <a:cs typeface="+mn-cs"/>
              </a:rPr>
              <a:t>PDOS- </a:t>
            </a:r>
          </a:p>
        </p:txBody>
      </p:sp>
      <p:sp>
        <p:nvSpPr>
          <p:cNvPr id="91141" name="Rectangle 7"/>
          <p:cNvSpPr>
            <a:spLocks noGrp="1" noChangeArrowheads="1"/>
          </p:cNvSpPr>
          <p:nvPr>
            <p:ph type="sldNum" sz="quarter" idx="5"/>
          </p:nvPr>
        </p:nvSpPr>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5D8A60DE-9EC4-4032-922B-D4DCA81B7568}" type="slidenum">
              <a:rPr lang="en-US" altLang="en-US" sz="1200"/>
              <a:pPr/>
              <a:t>27</a:t>
            </a:fld>
            <a:endParaRPr lang="en-US" altLang="en-US" sz="1200"/>
          </a:p>
        </p:txBody>
      </p:sp>
      <p:sp>
        <p:nvSpPr>
          <p:cNvPr id="43014"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r"/>
            <a:fld id="{F2332F8C-D6D9-4D54-A1C9-D8B43EEAC460}" type="slidenum">
              <a:rPr lang="en-US" altLang="en-US" sz="1200"/>
              <a:pPr algn="r"/>
              <a:t>27</a:t>
            </a:fld>
            <a:endParaRPr lang="en-US" altLang="en-US" sz="1200"/>
          </a:p>
        </p:txBody>
      </p:sp>
      <p:sp>
        <p:nvSpPr>
          <p:cNvPr id="43015" name="Rectangle 2"/>
          <p:cNvSpPr>
            <a:spLocks noGrp="1" noRot="1" noChangeAspect="1" noChangeArrowheads="1" noTextEdit="1"/>
          </p:cNvSpPr>
          <p:nvPr>
            <p:ph type="sldImg"/>
          </p:nvPr>
        </p:nvSpPr>
        <p:spPr>
          <a:ln/>
        </p:spPr>
      </p:sp>
      <p:sp>
        <p:nvSpPr>
          <p:cNvPr id="430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844395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p:txBody>
          <a:bodyPr/>
          <a:lstStyle/>
          <a:p>
            <a:pPr>
              <a:defRPr/>
            </a:pPr>
            <a:r>
              <a:rPr lang="en-GB">
                <a:cs typeface="+mn-cs"/>
              </a:rPr>
              <a:t>National Accounts - Basic Concepts</a:t>
            </a:r>
          </a:p>
        </p:txBody>
      </p:sp>
      <p:sp>
        <p:nvSpPr>
          <p:cNvPr id="91139" name="Rectangle 3"/>
          <p:cNvSpPr>
            <a:spLocks noGrp="1" noChangeArrowheads="1"/>
          </p:cNvSpPr>
          <p:nvPr>
            <p:ph type="dt" sz="quarter" idx="1"/>
          </p:nvPr>
        </p:nvSpPr>
        <p:spPr/>
        <p:txBody>
          <a:bodyPr/>
          <a:lstStyle/>
          <a:p>
            <a:pPr>
              <a:defRPr/>
            </a:pPr>
            <a:r>
              <a:rPr lang="en-GB" dirty="0">
                <a:cs typeface="+mn-cs"/>
              </a:rPr>
              <a:t>Aug. 2011</a:t>
            </a:r>
          </a:p>
        </p:txBody>
      </p:sp>
      <p:sp>
        <p:nvSpPr>
          <p:cNvPr id="91140" name="Rectangle 6"/>
          <p:cNvSpPr>
            <a:spLocks noGrp="1" noChangeArrowheads="1"/>
          </p:cNvSpPr>
          <p:nvPr>
            <p:ph type="ftr" sz="quarter" idx="4"/>
          </p:nvPr>
        </p:nvSpPr>
        <p:spPr/>
        <p:txBody>
          <a:bodyPr/>
          <a:lstStyle/>
          <a:p>
            <a:pPr>
              <a:defRPr/>
            </a:pPr>
            <a:r>
              <a:rPr lang="en-GB" dirty="0">
                <a:cs typeface="+mn-cs"/>
              </a:rPr>
              <a:t>PDOS- </a:t>
            </a:r>
          </a:p>
        </p:txBody>
      </p:sp>
      <p:sp>
        <p:nvSpPr>
          <p:cNvPr id="91141" name="Rectangle 7"/>
          <p:cNvSpPr>
            <a:spLocks noGrp="1" noChangeArrowheads="1"/>
          </p:cNvSpPr>
          <p:nvPr>
            <p:ph type="sldNum" sz="quarter" idx="5"/>
          </p:nvPr>
        </p:nvSpPr>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5D8A60DE-9EC4-4032-922B-D4DCA81B7568}" type="slidenum">
              <a:rPr lang="en-US" altLang="en-US" sz="1200"/>
              <a:pPr/>
              <a:t>28</a:t>
            </a:fld>
            <a:endParaRPr lang="en-US" altLang="en-US" sz="1200"/>
          </a:p>
        </p:txBody>
      </p:sp>
      <p:sp>
        <p:nvSpPr>
          <p:cNvPr id="43014"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algn="r"/>
            <a:fld id="{F2332F8C-D6D9-4D54-A1C9-D8B43EEAC460}" type="slidenum">
              <a:rPr lang="en-US" altLang="en-US" sz="1200"/>
              <a:pPr algn="r"/>
              <a:t>28</a:t>
            </a:fld>
            <a:endParaRPr lang="en-US" altLang="en-US" sz="1200"/>
          </a:p>
        </p:txBody>
      </p:sp>
      <p:sp>
        <p:nvSpPr>
          <p:cNvPr id="43015" name="Rectangle 2"/>
          <p:cNvSpPr>
            <a:spLocks noGrp="1" noRot="1" noChangeAspect="1" noChangeArrowheads="1" noTextEdit="1"/>
          </p:cNvSpPr>
          <p:nvPr>
            <p:ph type="sldImg"/>
          </p:nvPr>
        </p:nvSpPr>
        <p:spPr>
          <a:ln/>
        </p:spPr>
      </p:sp>
      <p:sp>
        <p:nvSpPr>
          <p:cNvPr id="430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844395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29</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29</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29</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59764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940ACF-8573-4E36-ADA0-0ACE2795BE7D}" type="slidenum">
              <a:rPr lang="en-GB" altLang="en-US"/>
              <a:pPr eaLnBrk="1" hangingPunct="1"/>
              <a:t>30</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37EBBE87-872F-46B1-B82F-D29FD0E2854A}" type="slidenum">
              <a:rPr lang="en-US" altLang="en-US" sz="1200">
                <a:latin typeface="Times New Roman" pitchFamily="18" charset="0"/>
              </a:rPr>
              <a:pPr algn="r"/>
              <a:t>30</a:t>
            </a:fld>
            <a:endParaRPr lang="en-US" altLang="en-US" sz="1200">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a:fld id="{849D7E98-C8E1-441D-8F8A-CB7D5CFCCD59}" type="slidenum">
              <a:rPr lang="en-US" altLang="en-US" sz="1200">
                <a:latin typeface="Times New Roman" pitchFamily="18" charset="0"/>
              </a:rPr>
              <a:pPr algn="r"/>
              <a:t>30</a:t>
            </a:fld>
            <a:endParaRPr lang="en-US" altLang="en-US" sz="1200">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2110166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CD87BC1-690C-4F43-AB99-88C4F9757EE2}" type="slidenum">
              <a:rPr lang="en-GB" altLang="en-US"/>
              <a:pPr eaLnBrk="1" hangingPunct="1">
                <a:spcBef>
                  <a:spcPct val="0"/>
                </a:spcBef>
              </a:pPr>
              <a:t>5</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0182"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857E5F5D-1781-41A8-97F5-A5ADBA6B67F6}" type="slidenum">
              <a:rPr lang="en-US" altLang="en-US">
                <a:latin typeface="Times New Roman" pitchFamily="18" charset="0"/>
              </a:rPr>
              <a:pPr algn="r">
                <a:spcBef>
                  <a:spcPct val="0"/>
                </a:spcBef>
              </a:pPr>
              <a:t>5</a:t>
            </a:fld>
            <a:endParaRPr lang="en-US" altLang="en-US">
              <a:latin typeface="Times New Roman" pitchFamily="18" charset="0"/>
            </a:endParaRPr>
          </a:p>
        </p:txBody>
      </p:sp>
      <p:sp>
        <p:nvSpPr>
          <p:cNvPr id="50183"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4DEFA4B4-906C-4DC6-AC1C-203AA12739FE}" type="slidenum">
              <a:rPr lang="en-US" altLang="en-US">
                <a:latin typeface="Times New Roman" pitchFamily="18" charset="0"/>
              </a:rPr>
              <a:pPr algn="r">
                <a:spcBef>
                  <a:spcPct val="0"/>
                </a:spcBef>
              </a:pPr>
              <a:t>5</a:t>
            </a:fld>
            <a:endParaRPr lang="en-US" altLang="en-US">
              <a:latin typeface="Times New Roman" pitchFamily="18" charset="0"/>
            </a:endParaRPr>
          </a:p>
        </p:txBody>
      </p:sp>
      <p:sp>
        <p:nvSpPr>
          <p:cNvPr id="50184" name="Rectangle 2"/>
          <p:cNvSpPr>
            <a:spLocks noGrp="1" noRot="1" noChangeAspect="1" noChangeArrowheads="1" noTextEdit="1"/>
          </p:cNvSpPr>
          <p:nvPr>
            <p:ph type="sldImg"/>
          </p:nvPr>
        </p:nvSpPr>
        <p:spPr>
          <a:ln/>
        </p:spPr>
      </p:sp>
      <p:sp>
        <p:nvSpPr>
          <p:cNvPr id="50185"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73418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312C7A74-A3A7-453D-A1E3-9A9CB86FFFF1}" type="slidenum">
              <a:rPr lang="en-GB" altLang="en-US"/>
              <a:pPr eaLnBrk="1" hangingPunct="1">
                <a:spcBef>
                  <a:spcPct val="0"/>
                </a:spcBef>
              </a:pPr>
              <a:t>6</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1206"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CA984701-E674-426B-9A6A-1702FA339F26}" type="slidenum">
              <a:rPr lang="en-US" altLang="en-US">
                <a:latin typeface="Times New Roman" pitchFamily="18" charset="0"/>
              </a:rPr>
              <a:pPr algn="r">
                <a:spcBef>
                  <a:spcPct val="0"/>
                </a:spcBef>
              </a:pPr>
              <a:t>6</a:t>
            </a:fld>
            <a:endParaRPr lang="en-US" altLang="en-US">
              <a:latin typeface="Times New Roman" pitchFamily="18" charset="0"/>
            </a:endParaRPr>
          </a:p>
        </p:txBody>
      </p:sp>
      <p:sp>
        <p:nvSpPr>
          <p:cNvPr id="51207"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AE42E50A-9420-4CCF-B4B6-AC2405BDE9C7}" type="slidenum">
              <a:rPr lang="en-US" altLang="en-US">
                <a:latin typeface="Times New Roman" pitchFamily="18" charset="0"/>
              </a:rPr>
              <a:pPr algn="r">
                <a:spcBef>
                  <a:spcPct val="0"/>
                </a:spcBef>
              </a:pPr>
              <a:t>6</a:t>
            </a:fld>
            <a:endParaRPr lang="en-US" altLang="en-US">
              <a:latin typeface="Times New Roman" pitchFamily="18" charset="0"/>
            </a:endParaRPr>
          </a:p>
        </p:txBody>
      </p:sp>
      <p:sp>
        <p:nvSpPr>
          <p:cNvPr id="51208" name="Rectangle 2"/>
          <p:cNvSpPr>
            <a:spLocks noGrp="1" noRot="1" noChangeAspect="1" noChangeArrowheads="1" noTextEdit="1"/>
          </p:cNvSpPr>
          <p:nvPr>
            <p:ph type="sldImg"/>
          </p:nvPr>
        </p:nvSpPr>
        <p:spPr>
          <a:ln/>
        </p:spPr>
      </p:sp>
      <p:sp>
        <p:nvSpPr>
          <p:cNvPr id="51209"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387967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0CCF8FEB-D4DC-484F-A306-A598B968BF7B}" type="slidenum">
              <a:rPr lang="en-GB" altLang="en-US"/>
              <a:pPr eaLnBrk="1" hangingPunct="1">
                <a:spcBef>
                  <a:spcPct val="0"/>
                </a:spcBef>
              </a:pPr>
              <a:t>7</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223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372AC113-E93C-4B98-ACBF-758865AFF5DD}" type="slidenum">
              <a:rPr lang="en-US" altLang="en-US">
                <a:latin typeface="Times New Roman" pitchFamily="18" charset="0"/>
              </a:rPr>
              <a:pPr algn="r">
                <a:spcBef>
                  <a:spcPct val="0"/>
                </a:spcBef>
              </a:pPr>
              <a:t>7</a:t>
            </a:fld>
            <a:endParaRPr lang="en-US" altLang="en-US">
              <a:latin typeface="Times New Roman" pitchFamily="18" charset="0"/>
            </a:endParaRPr>
          </a:p>
        </p:txBody>
      </p:sp>
      <p:sp>
        <p:nvSpPr>
          <p:cNvPr id="5223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C1C7AD4A-9C5F-4398-A0A9-7752C4B0D50D}" type="slidenum">
              <a:rPr lang="en-US" altLang="en-US">
                <a:latin typeface="Times New Roman" pitchFamily="18" charset="0"/>
              </a:rPr>
              <a:pPr algn="r">
                <a:spcBef>
                  <a:spcPct val="0"/>
                </a:spcBef>
              </a:pPr>
              <a:t>7</a:t>
            </a:fld>
            <a:endParaRPr lang="en-US" altLang="en-US">
              <a:latin typeface="Times New Roman" pitchFamily="18" charset="0"/>
            </a:endParaRPr>
          </a:p>
        </p:txBody>
      </p:sp>
      <p:sp>
        <p:nvSpPr>
          <p:cNvPr id="52232" name="Rectangle 2"/>
          <p:cNvSpPr>
            <a:spLocks noGrp="1" noRot="1" noChangeAspect="1" noChangeArrowheads="1" noTextEdit="1"/>
          </p:cNvSpPr>
          <p:nvPr>
            <p:ph type="sldImg"/>
          </p:nvPr>
        </p:nvSpPr>
        <p:spPr>
          <a:ln/>
        </p:spPr>
      </p:sp>
      <p:sp>
        <p:nvSpPr>
          <p:cNvPr id="5223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61990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79E001A2-7740-4974-819E-17EE43C95077}" type="slidenum">
              <a:rPr lang="en-GB" altLang="en-US"/>
              <a:pPr eaLnBrk="1" hangingPunct="1">
                <a:spcBef>
                  <a:spcPct val="0"/>
                </a:spcBef>
              </a:pPr>
              <a:t>8</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4278"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69CCC669-4DC3-433F-A5D5-77E8819E8913}" type="slidenum">
              <a:rPr lang="en-US" altLang="en-US">
                <a:latin typeface="Times New Roman" pitchFamily="18" charset="0"/>
              </a:rPr>
              <a:pPr algn="r">
                <a:spcBef>
                  <a:spcPct val="0"/>
                </a:spcBef>
              </a:pPr>
              <a:t>8</a:t>
            </a:fld>
            <a:endParaRPr lang="en-US" altLang="en-US">
              <a:latin typeface="Times New Roman" pitchFamily="18" charset="0"/>
            </a:endParaRPr>
          </a:p>
        </p:txBody>
      </p:sp>
      <p:sp>
        <p:nvSpPr>
          <p:cNvPr id="54279"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4C25BE4E-5A81-4101-A22B-24448B0E07C5}" type="slidenum">
              <a:rPr lang="en-US" altLang="en-US">
                <a:latin typeface="Times New Roman" pitchFamily="18" charset="0"/>
              </a:rPr>
              <a:pPr algn="r">
                <a:spcBef>
                  <a:spcPct val="0"/>
                </a:spcBef>
              </a:pPr>
              <a:t>8</a:t>
            </a:fld>
            <a:endParaRPr lang="en-US" altLang="en-US">
              <a:latin typeface="Times New Roman" pitchFamily="18" charset="0"/>
            </a:endParaRPr>
          </a:p>
        </p:txBody>
      </p:sp>
      <p:sp>
        <p:nvSpPr>
          <p:cNvPr id="54280" name="Rectangle 2"/>
          <p:cNvSpPr>
            <a:spLocks noGrp="1" noRot="1" noChangeAspect="1" noChangeArrowheads="1" noTextEdit="1"/>
          </p:cNvSpPr>
          <p:nvPr>
            <p:ph type="sldImg"/>
          </p:nvPr>
        </p:nvSpPr>
        <p:spPr>
          <a:ln/>
        </p:spPr>
      </p:sp>
      <p:sp>
        <p:nvSpPr>
          <p:cNvPr id="54281"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160597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8551B6D8-9345-4655-8957-9F59ADC3AAD0}" type="slidenum">
              <a:rPr lang="en-GB" altLang="en-US"/>
              <a:pPr eaLnBrk="1" hangingPunct="1">
                <a:spcBef>
                  <a:spcPct val="0"/>
                </a:spcBef>
              </a:pPr>
              <a:t>9</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5302"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1D41A114-23E2-4F0E-8481-2092DDEAE487}" type="slidenum">
              <a:rPr lang="en-US" altLang="en-US">
                <a:latin typeface="Times New Roman" pitchFamily="18" charset="0"/>
              </a:rPr>
              <a:pPr algn="r">
                <a:spcBef>
                  <a:spcPct val="0"/>
                </a:spcBef>
              </a:pPr>
              <a:t>9</a:t>
            </a:fld>
            <a:endParaRPr lang="en-US" altLang="en-US">
              <a:latin typeface="Times New Roman" pitchFamily="18" charset="0"/>
            </a:endParaRPr>
          </a:p>
        </p:txBody>
      </p:sp>
      <p:sp>
        <p:nvSpPr>
          <p:cNvPr id="55303"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4A972CA8-010E-47E3-9330-7472E91CDD00}" type="slidenum">
              <a:rPr lang="en-US" altLang="en-US">
                <a:latin typeface="Times New Roman" pitchFamily="18" charset="0"/>
              </a:rPr>
              <a:pPr algn="r">
                <a:spcBef>
                  <a:spcPct val="0"/>
                </a:spcBef>
              </a:pPr>
              <a:t>9</a:t>
            </a:fld>
            <a:endParaRPr lang="en-US" altLang="en-US">
              <a:latin typeface="Times New Roman" pitchFamily="18" charset="0"/>
            </a:endParaRPr>
          </a:p>
        </p:txBody>
      </p:sp>
      <p:sp>
        <p:nvSpPr>
          <p:cNvPr id="55304" name="Rectangle 2"/>
          <p:cNvSpPr>
            <a:spLocks noGrp="1" noRot="1" noChangeAspect="1" noChangeArrowheads="1" noTextEdit="1"/>
          </p:cNvSpPr>
          <p:nvPr>
            <p:ph type="sldImg"/>
          </p:nvPr>
        </p:nvSpPr>
        <p:spPr>
          <a:ln/>
        </p:spPr>
      </p:sp>
      <p:sp>
        <p:nvSpPr>
          <p:cNvPr id="55305"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722983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B72708F1-1375-48B3-A386-A1EC569D46F7}" type="slidenum">
              <a:rPr lang="en-GB" altLang="en-US"/>
              <a:pPr eaLnBrk="1" hangingPunct="1">
                <a:spcBef>
                  <a:spcPct val="0"/>
                </a:spcBef>
              </a:pPr>
              <a:t>10</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7350"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993A33CA-9AB9-4D8F-BE30-078E3B02660A}" type="slidenum">
              <a:rPr lang="en-US" altLang="en-US">
                <a:latin typeface="Times New Roman" pitchFamily="18" charset="0"/>
              </a:rPr>
              <a:pPr algn="r">
                <a:spcBef>
                  <a:spcPct val="0"/>
                </a:spcBef>
              </a:pPr>
              <a:t>10</a:t>
            </a:fld>
            <a:endParaRPr lang="en-US" altLang="en-US">
              <a:latin typeface="Times New Roman" pitchFamily="18" charset="0"/>
            </a:endParaRPr>
          </a:p>
        </p:txBody>
      </p:sp>
      <p:sp>
        <p:nvSpPr>
          <p:cNvPr id="57351"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B977F6E5-D74B-445F-81F8-B90184D62B37}" type="slidenum">
              <a:rPr lang="en-US" altLang="en-US">
                <a:latin typeface="Times New Roman" pitchFamily="18" charset="0"/>
              </a:rPr>
              <a:pPr algn="r">
                <a:spcBef>
                  <a:spcPct val="0"/>
                </a:spcBef>
              </a:pPr>
              <a:t>10</a:t>
            </a:fld>
            <a:endParaRPr lang="en-US" altLang="en-US">
              <a:latin typeface="Times New Roman" pitchFamily="18" charset="0"/>
            </a:endParaRPr>
          </a:p>
        </p:txBody>
      </p:sp>
      <p:sp>
        <p:nvSpPr>
          <p:cNvPr id="57352" name="Rectangle 2"/>
          <p:cNvSpPr>
            <a:spLocks noGrp="1" noRot="1" noChangeAspect="1" noChangeArrowheads="1" noTextEdit="1"/>
          </p:cNvSpPr>
          <p:nvPr>
            <p:ph type="sldImg"/>
          </p:nvPr>
        </p:nvSpPr>
        <p:spPr>
          <a:ln/>
        </p:spPr>
      </p:sp>
      <p:sp>
        <p:nvSpPr>
          <p:cNvPr id="57353"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906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97FA8190-5F83-4E13-A70C-6E42C1F47565}" type="slidenum">
              <a:rPr lang="en-GB" altLang="en-US"/>
              <a:pPr eaLnBrk="1" hangingPunct="1">
                <a:spcBef>
                  <a:spcPct val="0"/>
                </a:spcBef>
              </a:pPr>
              <a:t>11</a:t>
            </a:fld>
            <a:endParaRPr lang="en-GB" altLang="en-US"/>
          </a:p>
        </p:txBody>
      </p:sp>
      <p:sp>
        <p:nvSpPr>
          <p:cNvPr id="91138" name="Rectangle 2"/>
          <p:cNvSpPr txBox="1">
            <a:spLocks noGrp="1" noChangeArrowheads="1"/>
          </p:cNvSpPr>
          <p:nvPr/>
        </p:nvSpPr>
        <p:spPr bwMode="auto">
          <a:xfrm>
            <a:off x="0" y="1"/>
            <a:ext cx="2972393" cy="457568"/>
          </a:xfrm>
          <a:prstGeom prst="rect">
            <a:avLst/>
          </a:prstGeom>
          <a:noFill/>
          <a:ln>
            <a:miter lim="800000"/>
            <a:headEnd/>
            <a:tailEnd/>
          </a:ln>
        </p:spPr>
        <p:txBody>
          <a:bodyPr/>
          <a:lstStyle/>
          <a:p>
            <a:pPr eaLnBrk="0" hangingPunct="0">
              <a:defRPr/>
            </a:pPr>
            <a:r>
              <a:rPr lang="en-GB" sz="1200">
                <a:latin typeface="Times New Roman" pitchFamily="18" charset="0"/>
                <a:cs typeface="+mn-cs"/>
              </a:rPr>
              <a:t>National Accounts - Basic Concepts</a:t>
            </a:r>
          </a:p>
        </p:txBody>
      </p:sp>
      <p:sp>
        <p:nvSpPr>
          <p:cNvPr id="91139" name="Rectangle 3"/>
          <p:cNvSpPr txBox="1">
            <a:spLocks noGrp="1" noChangeArrowheads="1"/>
          </p:cNvSpPr>
          <p:nvPr/>
        </p:nvSpPr>
        <p:spPr bwMode="auto">
          <a:xfrm>
            <a:off x="3885608" y="1"/>
            <a:ext cx="2972393" cy="457568"/>
          </a:xfrm>
          <a:prstGeom prst="rect">
            <a:avLst/>
          </a:prstGeom>
          <a:noFill/>
          <a:ln>
            <a:miter lim="800000"/>
            <a:headEnd/>
            <a:tailEnd/>
          </a:ln>
        </p:spPr>
        <p:txBody>
          <a:bodyPr/>
          <a:lstStyle/>
          <a:p>
            <a:pPr algn="r" eaLnBrk="0" hangingPunct="0">
              <a:defRPr/>
            </a:pPr>
            <a:r>
              <a:rPr lang="en-GB" sz="1200" dirty="0">
                <a:latin typeface="Times New Roman" pitchFamily="18" charset="0"/>
                <a:cs typeface="+mn-cs"/>
              </a:rPr>
              <a:t>Aug. 2011</a:t>
            </a:r>
          </a:p>
        </p:txBody>
      </p:sp>
      <p:sp>
        <p:nvSpPr>
          <p:cNvPr id="91140" name="Rectangle 6"/>
          <p:cNvSpPr txBox="1">
            <a:spLocks noGrp="1" noChangeArrowheads="1"/>
          </p:cNvSpPr>
          <p:nvPr/>
        </p:nvSpPr>
        <p:spPr bwMode="auto">
          <a:xfrm>
            <a:off x="0" y="8686432"/>
            <a:ext cx="2972393" cy="457568"/>
          </a:xfrm>
          <a:prstGeom prst="rect">
            <a:avLst/>
          </a:prstGeom>
          <a:noFill/>
          <a:ln>
            <a:miter lim="800000"/>
            <a:headEnd/>
            <a:tailEnd/>
          </a:ln>
        </p:spPr>
        <p:txBody>
          <a:bodyPr anchor="b"/>
          <a:lstStyle/>
          <a:p>
            <a:pPr eaLnBrk="0" hangingPunct="0">
              <a:defRPr/>
            </a:pPr>
            <a:r>
              <a:rPr lang="en-GB" sz="1200" dirty="0">
                <a:latin typeface="Times New Roman" pitchFamily="18" charset="0"/>
                <a:cs typeface="+mn-cs"/>
              </a:rPr>
              <a:t>PDOS- </a:t>
            </a:r>
          </a:p>
        </p:txBody>
      </p:sp>
      <p:sp>
        <p:nvSpPr>
          <p:cNvPr id="58374"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14554755-787C-449E-9025-DD9FA69D05FC}" type="slidenum">
              <a:rPr lang="en-US" altLang="en-US">
                <a:latin typeface="Times New Roman" pitchFamily="18" charset="0"/>
              </a:rPr>
              <a:pPr algn="r">
                <a:spcBef>
                  <a:spcPct val="0"/>
                </a:spcBef>
              </a:pPr>
              <a:t>11</a:t>
            </a:fld>
            <a:endParaRPr lang="en-US" altLang="en-US">
              <a:latin typeface="Times New Roman" pitchFamily="18" charset="0"/>
            </a:endParaRPr>
          </a:p>
        </p:txBody>
      </p:sp>
      <p:sp>
        <p:nvSpPr>
          <p:cNvPr id="58375" name="Rectangle 7"/>
          <p:cNvSpPr txBox="1">
            <a:spLocks noGrp="1" noChangeArrowheads="1"/>
          </p:cNvSpPr>
          <p:nvPr/>
        </p:nvSpPr>
        <p:spPr bwMode="auto">
          <a:xfrm>
            <a:off x="3885608" y="8686432"/>
            <a:ext cx="2972393" cy="457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lgn="r">
              <a:spcBef>
                <a:spcPct val="0"/>
              </a:spcBef>
            </a:pPr>
            <a:fld id="{24CBED33-AE0A-42BD-BDF2-BDF159A39F5D}" type="slidenum">
              <a:rPr lang="en-US" altLang="en-US">
                <a:latin typeface="Times New Roman" pitchFamily="18" charset="0"/>
              </a:rPr>
              <a:pPr algn="r">
                <a:spcBef>
                  <a:spcPct val="0"/>
                </a:spcBef>
              </a:pPr>
              <a:t>11</a:t>
            </a:fld>
            <a:endParaRPr lang="en-US" altLang="en-US">
              <a:latin typeface="Times New Roman" pitchFamily="18" charset="0"/>
            </a:endParaRPr>
          </a:p>
        </p:txBody>
      </p:sp>
      <p:sp>
        <p:nvSpPr>
          <p:cNvPr id="58376" name="Rectangle 2"/>
          <p:cNvSpPr>
            <a:spLocks noGrp="1" noRot="1" noChangeAspect="1" noChangeArrowheads="1" noTextEdit="1"/>
          </p:cNvSpPr>
          <p:nvPr>
            <p:ph type="sldImg"/>
          </p:nvPr>
        </p:nvSpPr>
        <p:spPr>
          <a:ln/>
        </p:spPr>
      </p:sp>
      <p:sp>
        <p:nvSpPr>
          <p:cNvPr id="58377" name="Rectangle 3"/>
          <p:cNvSpPr>
            <a:spLocks noGrp="1" noChangeArrowheads="1"/>
          </p:cNvSpPr>
          <p:nvPr>
            <p:ph type="body" idx="1"/>
          </p:nvPr>
        </p:nvSpPr>
        <p:spPr>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65425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19-08-2018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87266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19-08-2018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1144047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19-08-2018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185195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D87726B-2247-4F6B-B62B-CE4ADCD81528}" type="datetimeFigureOut">
              <a:rPr lang="en-IN" smtClean="0"/>
              <a:t>19-08-2018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1611359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87726B-2247-4F6B-B62B-CE4ADCD81528}" type="datetimeFigureOut">
              <a:rPr lang="en-IN" smtClean="0"/>
              <a:t>19-08-2018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230138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4D87726B-2247-4F6B-B62B-CE4ADCD81528}" type="datetimeFigureOut">
              <a:rPr lang="en-IN" smtClean="0"/>
              <a:t>19-08-2018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3335726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4D87726B-2247-4F6B-B62B-CE4ADCD81528}" type="datetimeFigureOut">
              <a:rPr lang="en-IN" smtClean="0"/>
              <a:t>19-08-2018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3606209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4D87726B-2247-4F6B-B62B-CE4ADCD81528}" type="datetimeFigureOut">
              <a:rPr lang="en-IN" smtClean="0"/>
              <a:t>19-08-2018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2454127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87726B-2247-4F6B-B62B-CE4ADCD81528}" type="datetimeFigureOut">
              <a:rPr lang="en-IN" smtClean="0"/>
              <a:t>19-08-2018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226819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7726B-2247-4F6B-B62B-CE4ADCD81528}" type="datetimeFigureOut">
              <a:rPr lang="en-IN" smtClean="0"/>
              <a:t>19-08-2018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322082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87726B-2247-4F6B-B62B-CE4ADCD81528}" type="datetimeFigureOut">
              <a:rPr lang="en-IN" smtClean="0"/>
              <a:t>19-08-2018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65693D-32C8-44AE-8704-87FA00DE1015}" type="slidenum">
              <a:rPr lang="en-IN" smtClean="0"/>
              <a:t>‹#›</a:t>
            </a:fld>
            <a:endParaRPr lang="en-IN"/>
          </a:p>
        </p:txBody>
      </p:sp>
    </p:spTree>
    <p:extLst>
      <p:ext uri="{BB962C8B-B14F-4D97-AF65-F5344CB8AC3E}">
        <p14:creationId xmlns:p14="http://schemas.microsoft.com/office/powerpoint/2010/main" val="416787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7726B-2247-4F6B-B62B-CE4ADCD81528}" type="datetimeFigureOut">
              <a:rPr lang="en-IN" smtClean="0"/>
              <a:t>19-08-2018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5693D-32C8-44AE-8704-87FA00DE1015}" type="slidenum">
              <a:rPr lang="en-IN" smtClean="0"/>
              <a:t>‹#›</a:t>
            </a:fld>
            <a:endParaRPr lang="en-IN"/>
          </a:p>
        </p:txBody>
      </p:sp>
    </p:spTree>
    <p:extLst>
      <p:ext uri="{BB962C8B-B14F-4D97-AF65-F5344CB8AC3E}">
        <p14:creationId xmlns:p14="http://schemas.microsoft.com/office/powerpoint/2010/main" val="1188007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2.wmf"/><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2.wmf"/><Relationship Id="rId5" Type="http://schemas.openxmlformats.org/officeDocument/2006/relationships/oleObject" Target="../embeddings/oleObject4.bin"/><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23.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6.bin"/><Relationship Id="rId5" Type="http://schemas.openxmlformats.org/officeDocument/2006/relationships/image" Target="../media/image3.wmf"/><Relationship Id="rId4" Type="http://schemas.openxmlformats.org/officeDocument/2006/relationships/oleObject" Target="../embeddings/oleObject5.bin"/><Relationship Id="rId9" Type="http://schemas.openxmlformats.org/officeDocument/2006/relationships/image" Target="../media/image5.wmf"/></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Module 16: Price Index</a:t>
            </a:r>
            <a:endParaRPr lang="en-IN" dirty="0"/>
          </a:p>
        </p:txBody>
      </p:sp>
      <p:sp>
        <p:nvSpPr>
          <p:cNvPr id="3" name="Subtitle 2"/>
          <p:cNvSpPr>
            <a:spLocks noGrp="1"/>
          </p:cNvSpPr>
          <p:nvPr>
            <p:ph type="subTitle" idx="1"/>
          </p:nvPr>
        </p:nvSpPr>
        <p:spPr/>
        <p:txBody>
          <a:bodyPr/>
          <a:lstStyle/>
          <a:p>
            <a:r>
              <a:rPr lang="en-IN" dirty="0" smtClean="0"/>
              <a:t>Session II</a:t>
            </a:r>
            <a:endParaRPr lang="en-IN" dirty="0"/>
          </a:p>
        </p:txBody>
      </p:sp>
    </p:spTree>
    <p:extLst>
      <p:ext uri="{BB962C8B-B14F-4D97-AF65-F5344CB8AC3E}">
        <p14:creationId xmlns:p14="http://schemas.microsoft.com/office/powerpoint/2010/main" val="4110589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609600"/>
            <a:ext cx="6781800" cy="609600"/>
          </a:xfrm>
        </p:spPr>
        <p:txBody>
          <a:bodyPr/>
          <a:lstStyle/>
          <a:p>
            <a:pPr algn="l"/>
            <a:r>
              <a:rPr lang="en-US" altLang="en-US" sz="3200" b="1" dirty="0" smtClean="0">
                <a:solidFill>
                  <a:srgbClr val="666666"/>
                </a:solidFill>
              </a:rPr>
              <a:t>Example 6 – Solution (Contd.)</a:t>
            </a:r>
          </a:p>
        </p:txBody>
      </p:sp>
      <p:sp>
        <p:nvSpPr>
          <p:cNvPr id="29699" name="Rectangle 3"/>
          <p:cNvSpPr>
            <a:spLocks noGrp="1" noChangeArrowheads="1"/>
          </p:cNvSpPr>
          <p:nvPr>
            <p:ph idx="4294967295"/>
          </p:nvPr>
        </p:nvSpPr>
        <p:spPr>
          <a:xfrm>
            <a:off x="609600" y="1916832"/>
            <a:ext cx="8077200" cy="4407768"/>
          </a:xfrm>
        </p:spPr>
        <p:txBody>
          <a:bodyPr/>
          <a:lstStyle/>
          <a:p>
            <a:pPr marL="914400" indent="-914400" eaLnBrk="1" hangingPunct="1">
              <a:lnSpc>
                <a:spcPct val="114000"/>
              </a:lnSpc>
              <a:spcBef>
                <a:spcPts val="1200"/>
              </a:spcBef>
              <a:buFontTx/>
              <a:buNone/>
            </a:pPr>
            <a:r>
              <a:rPr lang="en-US" altLang="en-US" sz="2400" dirty="0" smtClean="0">
                <a:cs typeface="Times New Roman" pitchFamily="18" charset="0"/>
              </a:rPr>
              <a:t>Thus, the cup of tea in the current month is costlier than 2010 by</a:t>
            </a:r>
          </a:p>
          <a:p>
            <a:pPr marL="914400" indent="-914400" eaLnBrk="1" hangingPunct="1">
              <a:lnSpc>
                <a:spcPct val="114000"/>
              </a:lnSpc>
              <a:spcBef>
                <a:spcPts val="1200"/>
              </a:spcBef>
              <a:buFontTx/>
              <a:buNone/>
            </a:pPr>
            <a:r>
              <a:rPr lang="en-US" altLang="en-US" sz="2400" dirty="0" smtClean="0">
                <a:cs typeface="Times New Roman" pitchFamily="18" charset="0"/>
              </a:rPr>
              <a:t>		</a:t>
            </a:r>
            <a:r>
              <a:rPr lang="en-US" altLang="en-US" sz="2400" dirty="0" smtClean="0">
                <a:solidFill>
                  <a:srgbClr val="0000CC"/>
                </a:solidFill>
                <a:cs typeface="Times New Roman" pitchFamily="18" charset="0"/>
              </a:rPr>
              <a:t>44 / 31.5 = </a:t>
            </a:r>
            <a:r>
              <a:rPr lang="en-US" altLang="en-US" sz="2400" b="1" dirty="0" smtClean="0">
                <a:solidFill>
                  <a:srgbClr val="0000CC"/>
                </a:solidFill>
                <a:cs typeface="Times New Roman" pitchFamily="18" charset="0"/>
              </a:rPr>
              <a:t>1.40   </a:t>
            </a:r>
            <a:r>
              <a:rPr lang="en-US" altLang="en-US" sz="2400" dirty="0" smtClean="0">
                <a:cs typeface="Times New Roman" pitchFamily="18" charset="0"/>
              </a:rPr>
              <a:t>times.</a:t>
            </a:r>
          </a:p>
          <a:p>
            <a:pPr marL="914400" indent="-914400" eaLnBrk="1" hangingPunct="1">
              <a:lnSpc>
                <a:spcPct val="114000"/>
              </a:lnSpc>
              <a:spcBef>
                <a:spcPts val="1200"/>
              </a:spcBef>
              <a:buFontTx/>
              <a:buNone/>
            </a:pPr>
            <a:r>
              <a:rPr lang="en-US" altLang="en-US" sz="2400" dirty="0" smtClean="0">
                <a:cs typeface="Times New Roman" pitchFamily="18" charset="0"/>
              </a:rPr>
              <a:t>That is, as compared to the average of 2010, the morning cup of tea cost you </a:t>
            </a:r>
            <a:r>
              <a:rPr lang="en-US" altLang="en-US" sz="2400" b="1" dirty="0" smtClean="0">
                <a:solidFill>
                  <a:srgbClr val="0000CC"/>
                </a:solidFill>
                <a:cs typeface="Times New Roman" pitchFamily="18" charset="0"/>
              </a:rPr>
              <a:t>1.4</a:t>
            </a:r>
            <a:r>
              <a:rPr lang="en-US" altLang="en-US" sz="2400" dirty="0" smtClean="0">
                <a:cs typeface="Times New Roman" pitchFamily="18" charset="0"/>
              </a:rPr>
              <a:t> times in the current month</a:t>
            </a:r>
          </a:p>
          <a:p>
            <a:pPr marL="914400" indent="-914400" algn="just" eaLnBrk="1" hangingPunct="1">
              <a:lnSpc>
                <a:spcPct val="114000"/>
              </a:lnSpc>
              <a:spcBef>
                <a:spcPts val="1200"/>
              </a:spcBef>
              <a:buFontTx/>
              <a:buNone/>
            </a:pPr>
            <a:r>
              <a:rPr lang="en-US" altLang="en-US" sz="2400" dirty="0" smtClean="0">
                <a:cs typeface="Times New Roman" pitchFamily="18" charset="0"/>
              </a:rPr>
              <a:t>But this rise in cost is </a:t>
            </a:r>
            <a:r>
              <a:rPr lang="en-US" altLang="en-US" sz="2400" dirty="0" smtClean="0">
                <a:solidFill>
                  <a:srgbClr val="C00000"/>
                </a:solidFill>
                <a:cs typeface="Times New Roman" pitchFamily="18" charset="0"/>
              </a:rPr>
              <a:t>not just for price rise</a:t>
            </a:r>
            <a:r>
              <a:rPr lang="en-US" altLang="en-US" sz="2400" dirty="0" smtClean="0">
                <a:cs typeface="Times New Roman" pitchFamily="18" charset="0"/>
              </a:rPr>
              <a:t>. The change in the quantities required per cup is also responsible.</a:t>
            </a:r>
          </a:p>
          <a:p>
            <a:pPr marL="914400" indent="-914400" eaLnBrk="1" hangingPunct="1">
              <a:buFontTx/>
              <a:buNone/>
            </a:pPr>
            <a:endParaRPr lang="en-US" altLang="en-US" sz="2400" dirty="0" smtClean="0">
              <a:cs typeface="Times New Roman" pitchFamily="18" charset="0"/>
            </a:endParaRPr>
          </a:p>
        </p:txBody>
      </p:sp>
      <p:sp>
        <p:nvSpPr>
          <p:cNvPr id="1843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11" name="TextBox 10"/>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Composite Index numbers</a:t>
            </a:r>
          </a:p>
        </p:txBody>
      </p:sp>
    </p:spTree>
    <p:extLst>
      <p:ext uri="{BB962C8B-B14F-4D97-AF65-F5344CB8AC3E}">
        <p14:creationId xmlns:p14="http://schemas.microsoft.com/office/powerpoint/2010/main" val="32745082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animEffect transition="in" filter="fade">
                                      <p:cBhvr>
                                        <p:cTn id="7" dur="2000"/>
                                        <p:tgtEl>
                                          <p:spTgt spid="29699">
                                            <p:txEl>
                                              <p:pRg st="2" end="2"/>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29699">
                                            <p:txEl>
                                              <p:pRg st="3" end="3"/>
                                            </p:txEl>
                                          </p:spTgt>
                                        </p:tgtEl>
                                        <p:attrNameLst>
                                          <p:attrName>style.visibility</p:attrName>
                                        </p:attrNameLst>
                                      </p:cBhvr>
                                      <p:to>
                                        <p:strVal val="visible"/>
                                      </p:to>
                                    </p:set>
                                    <p:animEffect transition="in" filter="fade">
                                      <p:cBhvr>
                                        <p:cTn id="11" dur="20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609600" y="609600"/>
            <a:ext cx="6781800" cy="609600"/>
          </a:xfrm>
        </p:spPr>
        <p:txBody>
          <a:bodyPr/>
          <a:lstStyle/>
          <a:p>
            <a:pPr algn="l"/>
            <a:r>
              <a:rPr lang="en-US" altLang="en-US" sz="3200" b="1" dirty="0" smtClean="0">
                <a:solidFill>
                  <a:srgbClr val="666666"/>
                </a:solidFill>
              </a:rPr>
              <a:t>Example 6 – Solution (Contd.)</a:t>
            </a:r>
          </a:p>
        </p:txBody>
      </p:sp>
      <p:sp>
        <p:nvSpPr>
          <p:cNvPr id="29699" name="Rectangle 3"/>
          <p:cNvSpPr>
            <a:spLocks noGrp="1" noChangeArrowheads="1"/>
          </p:cNvSpPr>
          <p:nvPr>
            <p:ph idx="4294967295"/>
          </p:nvPr>
        </p:nvSpPr>
        <p:spPr>
          <a:xfrm>
            <a:off x="609600" y="1524000"/>
            <a:ext cx="8077200" cy="4800600"/>
          </a:xfrm>
        </p:spPr>
        <p:txBody>
          <a:bodyPr/>
          <a:lstStyle/>
          <a:p>
            <a:pPr marL="0" indent="0" eaLnBrk="1" hangingPunct="1">
              <a:buFontTx/>
              <a:buNone/>
            </a:pPr>
            <a:r>
              <a:rPr lang="en-US" altLang="en-US" sz="2400" dirty="0" smtClean="0">
                <a:cs typeface="Times New Roman" pitchFamily="18" charset="0"/>
              </a:rPr>
              <a:t>Thus, to get a measure of change in prices, we must keep the quantities constant. </a:t>
            </a:r>
          </a:p>
          <a:p>
            <a:pPr marL="0" indent="0" algn="just" eaLnBrk="1" hangingPunct="1">
              <a:buFontTx/>
              <a:buNone/>
            </a:pPr>
            <a:r>
              <a:rPr lang="en-US" altLang="en-US" sz="2400" dirty="0" smtClean="0">
                <a:cs typeface="Times New Roman" pitchFamily="18" charset="0"/>
              </a:rPr>
              <a:t>The question is which time period’s quantities should we consider for that purpose?</a:t>
            </a:r>
          </a:p>
          <a:p>
            <a:pPr marL="0" indent="0" algn="just" eaLnBrk="1" hangingPunct="1">
              <a:buFontTx/>
              <a:buNone/>
            </a:pPr>
            <a:r>
              <a:rPr lang="en-US" altLang="en-US" sz="2400" dirty="0" smtClean="0">
                <a:cs typeface="Times New Roman" pitchFamily="18" charset="0"/>
              </a:rPr>
              <a:t>	quantities of 2010</a:t>
            </a:r>
          </a:p>
          <a:p>
            <a:pPr marL="0" indent="0" algn="just" eaLnBrk="1" hangingPunct="1">
              <a:buFontTx/>
              <a:buNone/>
            </a:pPr>
            <a:r>
              <a:rPr lang="en-US" altLang="en-US" sz="2400" dirty="0" smtClean="0">
                <a:cs typeface="Times New Roman" pitchFamily="18" charset="0"/>
              </a:rPr>
              <a:t>		OR</a:t>
            </a:r>
          </a:p>
          <a:p>
            <a:pPr marL="0" indent="0" algn="just" eaLnBrk="1" hangingPunct="1">
              <a:buFontTx/>
              <a:buNone/>
            </a:pPr>
            <a:r>
              <a:rPr lang="en-US" altLang="en-US" sz="2400" dirty="0" smtClean="0">
                <a:cs typeface="Times New Roman" pitchFamily="18" charset="0"/>
              </a:rPr>
              <a:t>	quantities of 2011</a:t>
            </a:r>
          </a:p>
          <a:p>
            <a:pPr marL="0" indent="0" algn="just" eaLnBrk="1" hangingPunct="1">
              <a:buFontTx/>
              <a:buNone/>
            </a:pPr>
            <a:r>
              <a:rPr lang="en-US" altLang="en-US" sz="2400" dirty="0" smtClean="0">
                <a:cs typeface="Times New Roman" pitchFamily="18" charset="0"/>
              </a:rPr>
              <a:t>		OR </a:t>
            </a:r>
          </a:p>
          <a:p>
            <a:pPr marL="0" indent="0" algn="just" eaLnBrk="1" hangingPunct="1">
              <a:buFontTx/>
              <a:buNone/>
            </a:pPr>
            <a:r>
              <a:rPr lang="en-US" altLang="en-US" sz="2400" dirty="0" smtClean="0">
                <a:cs typeface="Times New Roman" pitchFamily="18" charset="0"/>
              </a:rPr>
              <a:t>	quantities of the current period?</a:t>
            </a:r>
          </a:p>
          <a:p>
            <a:pPr marL="0" indent="0" eaLnBrk="1" hangingPunct="1">
              <a:buFontTx/>
              <a:buNone/>
            </a:pPr>
            <a:endParaRPr lang="en-US" altLang="en-US" sz="2400" dirty="0" smtClean="0">
              <a:cs typeface="Times New Roman" pitchFamily="18" charset="0"/>
            </a:endParaRPr>
          </a:p>
        </p:txBody>
      </p:sp>
      <p:sp>
        <p:nvSpPr>
          <p:cNvPr id="19460"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Composite Index numbers</a:t>
            </a:r>
          </a:p>
        </p:txBody>
      </p:sp>
    </p:spTree>
    <p:extLst>
      <p:ext uri="{BB962C8B-B14F-4D97-AF65-F5344CB8AC3E}">
        <p14:creationId xmlns:p14="http://schemas.microsoft.com/office/powerpoint/2010/main" val="5919855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Effect transition="in" filter="fade">
                                      <p:cBhvr>
                                        <p:cTn id="7" dur="2000"/>
                                        <p:tgtEl>
                                          <p:spTgt spid="29699">
                                            <p:txEl>
                                              <p:pRg st="1" end="1"/>
                                            </p:txEl>
                                          </p:spTgt>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29699">
                                            <p:txEl>
                                              <p:pRg st="2" end="2"/>
                                            </p:txEl>
                                          </p:spTgt>
                                        </p:tgtEl>
                                        <p:attrNameLst>
                                          <p:attrName>style.visibility</p:attrName>
                                        </p:attrNameLst>
                                      </p:cBhvr>
                                      <p:to>
                                        <p:strVal val="visible"/>
                                      </p:to>
                                    </p:set>
                                    <p:animEffect transition="in" filter="fade">
                                      <p:cBhvr>
                                        <p:cTn id="11" dur="2000"/>
                                        <p:tgtEl>
                                          <p:spTgt spid="29699">
                                            <p:txEl>
                                              <p:pRg st="2" end="2"/>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29699">
                                            <p:txEl>
                                              <p:pRg st="3" end="3"/>
                                            </p:txEl>
                                          </p:spTgt>
                                        </p:tgtEl>
                                        <p:attrNameLst>
                                          <p:attrName>style.visibility</p:attrName>
                                        </p:attrNameLst>
                                      </p:cBhvr>
                                      <p:to>
                                        <p:strVal val="visible"/>
                                      </p:to>
                                    </p:set>
                                    <p:animEffect transition="in" filter="fade">
                                      <p:cBhvr>
                                        <p:cTn id="15" dur="2000"/>
                                        <p:tgtEl>
                                          <p:spTgt spid="29699">
                                            <p:txEl>
                                              <p:pRg st="3" end="3"/>
                                            </p:txEl>
                                          </p:spTgt>
                                        </p:tgtEl>
                                      </p:cBhvr>
                                    </p:animEffect>
                                  </p:childTnLst>
                                </p:cTn>
                              </p:par>
                            </p:childTnLst>
                          </p:cTn>
                        </p:par>
                        <p:par>
                          <p:cTn id="16" fill="hold" nodeType="afterGroup">
                            <p:stCondLst>
                              <p:cond delay="6000"/>
                            </p:stCondLst>
                            <p:childTnLst>
                              <p:par>
                                <p:cTn id="17" presetID="10" presetClass="entr" presetSubtype="0" fill="hold" nodeType="afterEffect">
                                  <p:stCondLst>
                                    <p:cond delay="0"/>
                                  </p:stCondLst>
                                  <p:childTnLst>
                                    <p:set>
                                      <p:cBhvr>
                                        <p:cTn id="18" dur="1" fill="hold">
                                          <p:stCondLst>
                                            <p:cond delay="0"/>
                                          </p:stCondLst>
                                        </p:cTn>
                                        <p:tgtEl>
                                          <p:spTgt spid="29699">
                                            <p:txEl>
                                              <p:pRg st="4" end="4"/>
                                            </p:txEl>
                                          </p:spTgt>
                                        </p:tgtEl>
                                        <p:attrNameLst>
                                          <p:attrName>style.visibility</p:attrName>
                                        </p:attrNameLst>
                                      </p:cBhvr>
                                      <p:to>
                                        <p:strVal val="visible"/>
                                      </p:to>
                                    </p:set>
                                    <p:animEffect transition="in" filter="fade">
                                      <p:cBhvr>
                                        <p:cTn id="19" dur="2000"/>
                                        <p:tgtEl>
                                          <p:spTgt spid="29699">
                                            <p:txEl>
                                              <p:pRg st="4" end="4"/>
                                            </p:txEl>
                                          </p:spTgt>
                                        </p:tgtEl>
                                      </p:cBhvr>
                                    </p:animEffect>
                                  </p:childTnLst>
                                </p:cTn>
                              </p:par>
                            </p:childTnLst>
                          </p:cTn>
                        </p:par>
                        <p:par>
                          <p:cTn id="20" fill="hold" nodeType="afterGroup">
                            <p:stCondLst>
                              <p:cond delay="8000"/>
                            </p:stCondLst>
                            <p:childTnLst>
                              <p:par>
                                <p:cTn id="21" presetID="10" presetClass="entr" presetSubtype="0" fill="hold" nodeType="afterEffect">
                                  <p:stCondLst>
                                    <p:cond delay="0"/>
                                  </p:stCondLst>
                                  <p:childTnLst>
                                    <p:set>
                                      <p:cBhvr>
                                        <p:cTn id="22" dur="1" fill="hold">
                                          <p:stCondLst>
                                            <p:cond delay="0"/>
                                          </p:stCondLst>
                                        </p:cTn>
                                        <p:tgtEl>
                                          <p:spTgt spid="29699">
                                            <p:txEl>
                                              <p:pRg st="5" end="5"/>
                                            </p:txEl>
                                          </p:spTgt>
                                        </p:tgtEl>
                                        <p:attrNameLst>
                                          <p:attrName>style.visibility</p:attrName>
                                        </p:attrNameLst>
                                      </p:cBhvr>
                                      <p:to>
                                        <p:strVal val="visible"/>
                                      </p:to>
                                    </p:set>
                                    <p:animEffect transition="in" filter="fade">
                                      <p:cBhvr>
                                        <p:cTn id="23" dur="2000"/>
                                        <p:tgtEl>
                                          <p:spTgt spid="29699">
                                            <p:txEl>
                                              <p:pRg st="5" end="5"/>
                                            </p:txEl>
                                          </p:spTgt>
                                        </p:tgtEl>
                                      </p:cBhvr>
                                    </p:animEffect>
                                  </p:childTnLst>
                                </p:cTn>
                              </p:par>
                            </p:childTnLst>
                          </p:cTn>
                        </p:par>
                        <p:par>
                          <p:cTn id="24" fill="hold" nodeType="afterGroup">
                            <p:stCondLst>
                              <p:cond delay="10000"/>
                            </p:stCondLst>
                            <p:childTnLst>
                              <p:par>
                                <p:cTn id="25" presetID="10" presetClass="entr" presetSubtype="0" fill="hold" nodeType="afterEffect">
                                  <p:stCondLst>
                                    <p:cond delay="0"/>
                                  </p:stCondLst>
                                  <p:childTnLst>
                                    <p:set>
                                      <p:cBhvr>
                                        <p:cTn id="26" dur="1" fill="hold">
                                          <p:stCondLst>
                                            <p:cond delay="0"/>
                                          </p:stCondLst>
                                        </p:cTn>
                                        <p:tgtEl>
                                          <p:spTgt spid="29699">
                                            <p:txEl>
                                              <p:pRg st="6" end="6"/>
                                            </p:txEl>
                                          </p:spTgt>
                                        </p:tgtEl>
                                        <p:attrNameLst>
                                          <p:attrName>style.visibility</p:attrName>
                                        </p:attrNameLst>
                                      </p:cBhvr>
                                      <p:to>
                                        <p:strVal val="visible"/>
                                      </p:to>
                                    </p:set>
                                    <p:animEffect transition="in" filter="fade">
                                      <p:cBhvr>
                                        <p:cTn id="27" dur="2000"/>
                                        <p:tgtEl>
                                          <p:spTgt spid="296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09600" y="609600"/>
            <a:ext cx="7772400" cy="609600"/>
          </a:xfrm>
        </p:spPr>
        <p:txBody>
          <a:bodyPr/>
          <a:lstStyle/>
          <a:p>
            <a:pPr algn="l"/>
            <a:r>
              <a:rPr lang="en-US" altLang="en-US" sz="3200" b="1" dirty="0" smtClean="0">
                <a:solidFill>
                  <a:srgbClr val="666666"/>
                </a:solidFill>
              </a:rPr>
              <a:t>Example 7 </a:t>
            </a:r>
            <a:r>
              <a:rPr lang="en-US" altLang="en-US" sz="3200" dirty="0" smtClean="0">
                <a:solidFill>
                  <a:srgbClr val="666666"/>
                </a:solidFill>
              </a:rPr>
              <a:t>– </a:t>
            </a:r>
            <a:r>
              <a:rPr lang="en-US" altLang="en-US" sz="2800" dirty="0" smtClean="0">
                <a:solidFill>
                  <a:srgbClr val="C00000"/>
                </a:solidFill>
              </a:rPr>
              <a:t>Solution with 2011 quantities  </a:t>
            </a:r>
          </a:p>
        </p:txBody>
      </p:sp>
      <p:sp>
        <p:nvSpPr>
          <p:cNvPr id="20483"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graphicFrame>
        <p:nvGraphicFramePr>
          <p:cNvPr id="27653" name="Group 5"/>
          <p:cNvGraphicFramePr>
            <a:graphicFrameLocks noGrp="1"/>
          </p:cNvGraphicFramePr>
          <p:nvPr>
            <p:extLst>
              <p:ext uri="{D42A27DB-BD31-4B8C-83A1-F6EECF244321}">
                <p14:modId xmlns:p14="http://schemas.microsoft.com/office/powerpoint/2010/main" val="2335373712"/>
              </p:ext>
            </p:extLst>
          </p:nvPr>
        </p:nvGraphicFramePr>
        <p:xfrm>
          <a:off x="381000" y="1579563"/>
          <a:ext cx="8001000" cy="4513733"/>
        </p:xfrm>
        <a:graphic>
          <a:graphicData uri="http://schemas.openxmlformats.org/drawingml/2006/table">
            <a:tbl>
              <a:tblPr/>
              <a:tblGrid>
                <a:gridCol w="3581400"/>
                <a:gridCol w="1257672"/>
                <a:gridCol w="1152128"/>
                <a:gridCol w="1019200"/>
                <a:gridCol w="990600"/>
              </a:tblGrid>
              <a:tr h="399993">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dirty="0" smtClean="0">
                          <a:ln>
                            <a:noFill/>
                          </a:ln>
                          <a:solidFill>
                            <a:schemeClr val="tx1"/>
                          </a:solidFill>
                          <a:effectLst/>
                          <a:latin typeface="+mn-lt"/>
                          <a:ea typeface="MS Mincho" pitchFamily="49" charset="-128"/>
                          <a:cs typeface="Times New Roman" pitchFamily="18" charset="0"/>
                        </a:rPr>
                        <a:t>quantity (</a:t>
                      </a:r>
                      <a:r>
                        <a:rPr kumimoji="0" lang="en-US" altLang="en-US" sz="2200" b="1" i="0" u="none" strike="noStrike" cap="none" normalizeH="0" baseline="0" dirty="0" err="1" smtClean="0">
                          <a:ln>
                            <a:noFill/>
                          </a:ln>
                          <a:solidFill>
                            <a:schemeClr val="tx1"/>
                          </a:solidFill>
                          <a:effectLst/>
                          <a:latin typeface="+mn-lt"/>
                          <a:ea typeface="MS Mincho" pitchFamily="49" charset="-128"/>
                          <a:cs typeface="Times New Roman" pitchFamily="18" charset="0"/>
                        </a:rPr>
                        <a:t>gms</a:t>
                      </a:r>
                      <a:r>
                        <a:rPr kumimoji="0" lang="en-US" altLang="en-US" sz="2200" b="1" i="0" u="none" strike="noStrike" cap="none" normalizeH="0" baseline="0" dirty="0" smtClean="0">
                          <a:ln>
                            <a:noFill/>
                          </a:ln>
                          <a:solidFill>
                            <a:schemeClr val="tx1"/>
                          </a:solidFill>
                          <a:effectLst/>
                          <a:latin typeface="+mn-lt"/>
                          <a:ea typeface="MS Mincho" pitchFamily="49" charset="-128"/>
                          <a:cs typeface="Times New Roman" pitchFamily="18" charset="0"/>
                        </a:rPr>
                        <a:t>.) / price / cost</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products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IN"/>
                    </a:p>
                  </a:txBody>
                  <a:tcPr/>
                </a:tc>
                <a:tc hMerge="1">
                  <a:txBody>
                    <a:bodyPr/>
                    <a:lstStyle/>
                    <a:p>
                      <a:endParaRPr lang="en-IN"/>
                    </a:p>
                  </a:txBody>
                  <a:tcPr/>
                </a:tc>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mn-lt"/>
                          <a:ea typeface="MS Mincho" pitchFamily="49" charset="-128"/>
                          <a:cs typeface="Times New Roman" pitchFamily="18" charset="0"/>
                        </a:rPr>
                        <a:t>total</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7611">
                <a:tc vMerge="1">
                  <a:txBody>
                    <a:bodyPr/>
                    <a:lstStyle/>
                    <a:p>
                      <a:endParaRPr lang="en-IN"/>
                    </a:p>
                  </a:txBody>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tea leaves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sugar</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mn-lt"/>
                          <a:ea typeface="MS Mincho" pitchFamily="49" charset="-128"/>
                          <a:cs typeface="Times New Roman" pitchFamily="18" charset="0"/>
                        </a:rPr>
                        <a:t>cream</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IN"/>
                    </a:p>
                  </a:txBody>
                  <a:tcPr/>
                </a:tc>
              </a:tr>
              <a:tr h="42697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quantity (gms.) per cup  in 2010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0.9</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3.0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0.6</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rowSpan="5">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mn-lt"/>
                        <a:cs typeface="Arial" charset="0"/>
                      </a:endParaRP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F7F7F"/>
                    </a:solidFill>
                  </a:tcPr>
                </a:tc>
              </a:tr>
              <a:tr h="42697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quantity (gms.) per cup  in 2011</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1.0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2.5</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0.5</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vMerge="1">
                  <a:txBody>
                    <a:bodyPr/>
                    <a:lstStyle/>
                    <a:p>
                      <a:endParaRPr lang="en-IN"/>
                    </a:p>
                  </a:txBody>
                  <a:tcPr/>
                </a:tc>
              </a:tr>
              <a:tr h="701574">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quantity (gms.) per cup  in current month</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1.2</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0.4</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vMerge="1">
                  <a:txBody>
                    <a:bodyPr/>
                    <a:lstStyle/>
                    <a:p>
                      <a:endParaRPr lang="en-IN"/>
                    </a:p>
                  </a:txBody>
                  <a:tcPr/>
                </a:tc>
              </a:tr>
              <a:tr h="42697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average price per gm. in 2010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15</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4</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10</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IN"/>
                    </a:p>
                  </a:txBody>
                  <a:tcPr/>
                </a:tc>
              </a:tr>
              <a:tr h="42697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price (per gm.) in current month</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20</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6</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20</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IN"/>
                    </a:p>
                  </a:txBody>
                  <a:tcPr/>
                </a:tc>
              </a:tr>
              <a:tr h="518092">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cost in 2010 for 2011 quantities</a:t>
                      </a:r>
                      <a:endParaRPr kumimoji="0" lang="en-US" altLang="en-US" sz="18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dirty="0" smtClean="0">
                          <a:ln>
                            <a:noFill/>
                          </a:ln>
                          <a:solidFill>
                            <a:schemeClr val="tx1"/>
                          </a:solidFill>
                          <a:effectLst/>
                          <a:latin typeface="+mn-lt"/>
                          <a:cs typeface="Arial" charset="0"/>
                        </a:rPr>
                        <a:t>?</a:t>
                      </a: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738495">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cost in current month for 2011 quantities</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dirty="0" smtClean="0">
                          <a:ln>
                            <a:noFill/>
                          </a:ln>
                          <a:solidFill>
                            <a:schemeClr val="tx1"/>
                          </a:solidFill>
                          <a:effectLst/>
                          <a:latin typeface="+mn-lt"/>
                          <a:cs typeface="Arial" charset="0"/>
                        </a:rPr>
                        <a:t>?</a:t>
                      </a: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202849354"/>
              </p:ext>
            </p:extLst>
          </p:nvPr>
        </p:nvGraphicFramePr>
        <p:xfrm>
          <a:off x="3960424" y="4833288"/>
          <a:ext cx="4428000" cy="1260000"/>
        </p:xfrm>
        <a:graphic>
          <a:graphicData uri="http://schemas.openxmlformats.org/drawingml/2006/table">
            <a:tbl>
              <a:tblPr>
                <a:tableStyleId>{5C22544A-7EE6-4342-B048-85BDC9FD1C3A}</a:tableStyleId>
              </a:tblPr>
              <a:tblGrid>
                <a:gridCol w="1259648"/>
                <a:gridCol w="1152128"/>
                <a:gridCol w="1016353"/>
                <a:gridCol w="999871"/>
              </a:tblGrid>
              <a:tr h="519164">
                <a:tc>
                  <a:txBody>
                    <a:bodyPr/>
                    <a:lstStyle/>
                    <a:p>
                      <a:pPr algn="ctr" rtl="0" fontAlgn="ctr"/>
                      <a:r>
                        <a:rPr lang="en-IN" sz="2000" u="none" strike="noStrike" dirty="0">
                          <a:solidFill>
                            <a:srgbClr val="C00000"/>
                          </a:solidFill>
                          <a:effectLst/>
                        </a:rPr>
                        <a:t>15</a:t>
                      </a:r>
                      <a:endParaRPr lang="en-IN" sz="2000" b="0"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000" u="none" strike="noStrike">
                          <a:solidFill>
                            <a:srgbClr val="C00000"/>
                          </a:solidFill>
                          <a:effectLst/>
                        </a:rPr>
                        <a:t>10</a:t>
                      </a:r>
                      <a:endParaRPr lang="en-IN" sz="2000" b="0" i="0" u="none" strike="noStrike">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000" u="none" strike="noStrike">
                          <a:solidFill>
                            <a:srgbClr val="C00000"/>
                          </a:solidFill>
                          <a:effectLst/>
                        </a:rPr>
                        <a:t>5</a:t>
                      </a:r>
                      <a:endParaRPr lang="en-IN" sz="2000" b="0" i="0" u="none" strike="noStrike">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000" b="1" u="none" strike="noStrike" dirty="0">
                          <a:solidFill>
                            <a:srgbClr val="C00000"/>
                          </a:solidFill>
                          <a:effectLst/>
                        </a:rPr>
                        <a:t>30</a:t>
                      </a:r>
                      <a:endParaRPr lang="en-IN" sz="2000" b="1" i="0" u="none" strike="noStrike" dirty="0">
                        <a:solidFill>
                          <a:srgbClr val="C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0836">
                <a:tc>
                  <a:txBody>
                    <a:bodyPr/>
                    <a:lstStyle/>
                    <a:p>
                      <a:pPr algn="ctr" rtl="0" fontAlgn="ctr"/>
                      <a:r>
                        <a:rPr lang="en-IN" sz="2000" u="none" strike="noStrike" dirty="0">
                          <a:solidFill>
                            <a:srgbClr val="C00000"/>
                          </a:solidFill>
                          <a:effectLst/>
                        </a:rPr>
                        <a:t>20</a:t>
                      </a:r>
                      <a:endParaRPr lang="en-IN" sz="2000" b="0"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000" u="none" strike="noStrike" dirty="0">
                          <a:solidFill>
                            <a:srgbClr val="C00000"/>
                          </a:solidFill>
                          <a:effectLst/>
                        </a:rPr>
                        <a:t>15</a:t>
                      </a:r>
                      <a:endParaRPr lang="en-IN" sz="2000" b="0"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000" u="none" strike="noStrike" dirty="0">
                          <a:solidFill>
                            <a:srgbClr val="C00000"/>
                          </a:solidFill>
                          <a:effectLst/>
                        </a:rPr>
                        <a:t>10</a:t>
                      </a:r>
                      <a:endParaRPr lang="en-IN" sz="2000" b="0"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000" b="1" u="none" strike="noStrike" dirty="0">
                          <a:solidFill>
                            <a:srgbClr val="C00000"/>
                          </a:solidFill>
                          <a:effectLst/>
                        </a:rPr>
                        <a:t>45</a:t>
                      </a:r>
                      <a:endParaRPr lang="en-IN" sz="2000" b="1" i="0" u="none" strike="noStrike" dirty="0">
                        <a:solidFill>
                          <a:srgbClr val="C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Composite Index numbers</a:t>
            </a:r>
          </a:p>
        </p:txBody>
      </p:sp>
      <p:sp>
        <p:nvSpPr>
          <p:cNvPr id="8" name="TextBox 7"/>
          <p:cNvSpPr txBox="1"/>
          <p:nvPr/>
        </p:nvSpPr>
        <p:spPr>
          <a:xfrm>
            <a:off x="3923928" y="4869160"/>
            <a:ext cx="4536504" cy="1231106"/>
          </a:xfrm>
          <a:prstGeom prst="rect">
            <a:avLst/>
          </a:prstGeom>
          <a:solidFill>
            <a:schemeClr val="accent6">
              <a:lumMod val="50000"/>
            </a:schemeClr>
          </a:solidFill>
        </p:spPr>
        <p:txBody>
          <a:bodyPr wrap="square" rtlCol="0">
            <a:spAutoFit/>
          </a:bodyPr>
          <a:lstStyle/>
          <a:p>
            <a:endParaRPr lang="en-IN" dirty="0" smtClean="0"/>
          </a:p>
          <a:p>
            <a:r>
              <a:rPr lang="en-IN" sz="2400" dirty="0" smtClean="0">
                <a:solidFill>
                  <a:schemeClr val="bg1"/>
                </a:solidFill>
              </a:rPr>
              <a:t>Calculate the costs in your workbook.</a:t>
            </a:r>
            <a:endParaRPr lang="en-IN" dirty="0"/>
          </a:p>
          <a:p>
            <a:endParaRPr lang="en-IN" sz="800" dirty="0">
              <a:solidFill>
                <a:schemeClr val="bg1"/>
              </a:solidFill>
            </a:endParaRPr>
          </a:p>
        </p:txBody>
      </p:sp>
    </p:spTree>
    <p:extLst>
      <p:ext uri="{BB962C8B-B14F-4D97-AF65-F5344CB8AC3E}">
        <p14:creationId xmlns:p14="http://schemas.microsoft.com/office/powerpoint/2010/main" val="372073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smtClean="0">
                <a:solidFill>
                  <a:srgbClr val="666666"/>
                </a:solidFill>
              </a:rPr>
              <a:t>A Price Index</a:t>
            </a:r>
          </a:p>
        </p:txBody>
      </p:sp>
      <p:sp>
        <p:nvSpPr>
          <p:cNvPr id="21507" name="Rectangle 3"/>
          <p:cNvSpPr>
            <a:spLocks noGrp="1" noChangeArrowheads="1"/>
          </p:cNvSpPr>
          <p:nvPr>
            <p:ph idx="4294967295"/>
          </p:nvPr>
        </p:nvSpPr>
        <p:spPr>
          <a:xfrm>
            <a:off x="609600" y="1340768"/>
            <a:ext cx="8077200" cy="4983832"/>
          </a:xfrm>
        </p:spPr>
        <p:txBody>
          <a:bodyPr>
            <a:normAutofit lnSpcReduction="10000"/>
          </a:bodyPr>
          <a:lstStyle/>
          <a:p>
            <a:pPr marL="0" indent="0" eaLnBrk="1" hangingPunct="1">
              <a:lnSpc>
                <a:spcPct val="120000"/>
              </a:lnSpc>
              <a:spcBef>
                <a:spcPts val="600"/>
              </a:spcBef>
              <a:buFontTx/>
              <a:buNone/>
            </a:pPr>
            <a:r>
              <a:rPr lang="en-US" altLang="en-US" sz="2400" dirty="0" smtClean="0">
                <a:cs typeface="Times New Roman" pitchFamily="18" charset="0"/>
              </a:rPr>
              <a:t>In </a:t>
            </a:r>
            <a:r>
              <a:rPr lang="en-US" altLang="en-US" sz="2400" i="1" dirty="0" smtClean="0">
                <a:cs typeface="Times New Roman" pitchFamily="18" charset="0"/>
              </a:rPr>
              <a:t>Example 7</a:t>
            </a:r>
            <a:r>
              <a:rPr lang="en-US" altLang="en-US" sz="2400" dirty="0" smtClean="0">
                <a:cs typeface="Times New Roman" pitchFamily="18" charset="0"/>
              </a:rPr>
              <a:t>, using </a:t>
            </a:r>
            <a:r>
              <a:rPr lang="en-US" altLang="en-US" sz="2400" b="1" dirty="0" smtClean="0">
                <a:cs typeface="Times New Roman" pitchFamily="18" charset="0"/>
              </a:rPr>
              <a:t>fixed</a:t>
            </a:r>
            <a:r>
              <a:rPr lang="en-US" altLang="en-US" sz="2400" dirty="0" smtClean="0">
                <a:cs typeface="Times New Roman" pitchFamily="18" charset="0"/>
              </a:rPr>
              <a:t> (2011) </a:t>
            </a:r>
            <a:r>
              <a:rPr lang="en-US" altLang="en-US" sz="2400" b="1" dirty="0" smtClean="0">
                <a:cs typeface="Times New Roman" pitchFamily="18" charset="0"/>
              </a:rPr>
              <a:t>quantities</a:t>
            </a:r>
            <a:r>
              <a:rPr lang="en-US" altLang="en-US" sz="2400" dirty="0" smtClean="0">
                <a:cs typeface="Times New Roman" pitchFamily="18" charset="0"/>
              </a:rPr>
              <a:t>, the ratio of costs in the current period (2012) and 2010 gives us a measure of price change – </a:t>
            </a:r>
            <a:r>
              <a:rPr lang="en-US" altLang="en-US" sz="2400" dirty="0" smtClean="0">
                <a:solidFill>
                  <a:srgbClr val="0033CC"/>
                </a:solidFill>
                <a:cs typeface="Times New Roman" pitchFamily="18" charset="0"/>
              </a:rPr>
              <a:t>1.5 times</a:t>
            </a:r>
            <a:r>
              <a:rPr lang="en-US" altLang="en-US" sz="2400" dirty="0" smtClean="0">
                <a:cs typeface="Times New Roman" pitchFamily="18" charset="0"/>
              </a:rPr>
              <a:t>.</a:t>
            </a:r>
          </a:p>
          <a:p>
            <a:pPr marL="0" indent="0" eaLnBrk="1" hangingPunct="1">
              <a:lnSpc>
                <a:spcPct val="120000"/>
              </a:lnSpc>
              <a:spcBef>
                <a:spcPts val="600"/>
              </a:spcBef>
              <a:buFontTx/>
              <a:buNone/>
            </a:pPr>
            <a:r>
              <a:rPr lang="en-US" altLang="en-US" sz="2400" dirty="0" smtClean="0">
                <a:cs typeface="Times New Roman" pitchFamily="18" charset="0"/>
              </a:rPr>
              <a:t>This gives the general expression of the most commonly used measure of price index. </a:t>
            </a:r>
          </a:p>
          <a:p>
            <a:pPr marL="0" indent="0" eaLnBrk="1" hangingPunct="1">
              <a:lnSpc>
                <a:spcPct val="120000"/>
              </a:lnSpc>
              <a:spcBef>
                <a:spcPts val="600"/>
              </a:spcBef>
              <a:buFontTx/>
              <a:buNone/>
            </a:pPr>
            <a:r>
              <a:rPr lang="en-US" altLang="en-US" sz="2400" dirty="0" smtClean="0">
                <a:cs typeface="Times New Roman" pitchFamily="18" charset="0"/>
              </a:rPr>
              <a:t>Algebraically, </a:t>
            </a:r>
          </a:p>
          <a:p>
            <a:pPr marL="0" indent="0" eaLnBrk="1" hangingPunct="1">
              <a:lnSpc>
                <a:spcPct val="120000"/>
              </a:lnSpc>
              <a:spcBef>
                <a:spcPts val="600"/>
              </a:spcBef>
              <a:buFontTx/>
              <a:buNone/>
            </a:pPr>
            <a:endParaRPr lang="en-US" altLang="en-US" sz="2400" dirty="0">
              <a:cs typeface="Times New Roman" pitchFamily="18" charset="0"/>
            </a:endParaRPr>
          </a:p>
          <a:p>
            <a:pPr marL="722313" indent="0" hangingPunct="0">
              <a:lnSpc>
                <a:spcPct val="114000"/>
              </a:lnSpc>
              <a:spcBef>
                <a:spcPts val="600"/>
              </a:spcBef>
              <a:buNone/>
            </a:pPr>
            <a:endParaRPr lang="en-GB" sz="2200" dirty="0" smtClean="0"/>
          </a:p>
          <a:p>
            <a:pPr marL="722313" indent="0" hangingPunct="0">
              <a:lnSpc>
                <a:spcPct val="114000"/>
              </a:lnSpc>
              <a:spcBef>
                <a:spcPts val="600"/>
              </a:spcBef>
              <a:buNone/>
            </a:pPr>
            <a:r>
              <a:rPr lang="en-GB" sz="2200" dirty="0" smtClean="0"/>
              <a:t>where  	</a:t>
            </a:r>
            <a:r>
              <a:rPr lang="en-GB" sz="2200" i="1" dirty="0" err="1" smtClean="0"/>
              <a:t>q</a:t>
            </a:r>
            <a:r>
              <a:rPr lang="en-GB" sz="2200" i="1" baseline="-25000" dirty="0" err="1" smtClean="0"/>
              <a:t>ib</a:t>
            </a:r>
            <a:r>
              <a:rPr lang="en-GB" sz="2200" dirty="0" smtClean="0"/>
              <a:t> represents quantity of </a:t>
            </a:r>
            <a:r>
              <a:rPr lang="en-GB" sz="2200" i="1" dirty="0" err="1" smtClean="0"/>
              <a:t>i</a:t>
            </a:r>
            <a:r>
              <a:rPr lang="en-GB" sz="2200" baseline="30000" dirty="0" err="1" smtClean="0"/>
              <a:t>th</a:t>
            </a:r>
            <a:r>
              <a:rPr lang="en-GB" sz="2200" dirty="0" smtClean="0"/>
              <a:t> product in </a:t>
            </a:r>
            <a:r>
              <a:rPr lang="en-GB" sz="2200" i="1" dirty="0" err="1" smtClean="0"/>
              <a:t>b</a:t>
            </a:r>
            <a:r>
              <a:rPr lang="en-GB" sz="2200" baseline="30000" dirty="0" err="1" smtClean="0"/>
              <a:t>th</a:t>
            </a:r>
            <a:r>
              <a:rPr lang="en-GB" sz="2200" dirty="0" smtClean="0"/>
              <a:t> period</a:t>
            </a:r>
          </a:p>
          <a:p>
            <a:pPr marL="722313" indent="0" hangingPunct="0">
              <a:lnSpc>
                <a:spcPct val="114000"/>
              </a:lnSpc>
              <a:spcBef>
                <a:spcPts val="600"/>
              </a:spcBef>
              <a:buNone/>
            </a:pPr>
            <a:r>
              <a:rPr lang="en-GB" sz="2200" dirty="0" smtClean="0"/>
              <a:t>		</a:t>
            </a:r>
            <a:r>
              <a:rPr lang="en-GB" sz="2200" i="1" dirty="0" smtClean="0"/>
              <a:t> p</a:t>
            </a:r>
            <a:r>
              <a:rPr lang="en-GB" sz="2200" i="1" baseline="-25000" dirty="0" smtClean="0"/>
              <a:t>it</a:t>
            </a:r>
            <a:r>
              <a:rPr lang="en-GB" sz="2200" dirty="0" smtClean="0"/>
              <a:t> represents price of </a:t>
            </a:r>
            <a:r>
              <a:rPr lang="en-GB" sz="2200" i="1" dirty="0" err="1" smtClean="0"/>
              <a:t>i</a:t>
            </a:r>
            <a:r>
              <a:rPr lang="en-GB" sz="2200" baseline="30000" dirty="0" err="1" smtClean="0"/>
              <a:t>th</a:t>
            </a:r>
            <a:r>
              <a:rPr lang="en-GB" sz="2200" dirty="0" smtClean="0"/>
              <a:t> product in </a:t>
            </a:r>
            <a:r>
              <a:rPr lang="en-GB" sz="2200" i="1" dirty="0" err="1" smtClean="0"/>
              <a:t>t</a:t>
            </a:r>
            <a:r>
              <a:rPr lang="en-GB" sz="2200" baseline="30000" dirty="0" err="1" smtClean="0"/>
              <a:t>th</a:t>
            </a:r>
            <a:r>
              <a:rPr lang="en-GB" sz="2200" dirty="0" smtClean="0"/>
              <a:t> period</a:t>
            </a:r>
          </a:p>
          <a:p>
            <a:pPr marL="722313" indent="0" hangingPunct="0">
              <a:lnSpc>
                <a:spcPct val="114000"/>
              </a:lnSpc>
              <a:spcBef>
                <a:spcPts val="600"/>
              </a:spcBef>
              <a:buNone/>
            </a:pPr>
            <a:r>
              <a:rPr lang="en-GB" sz="2200" dirty="0" smtClean="0"/>
              <a:t>		</a:t>
            </a:r>
            <a:r>
              <a:rPr lang="en-GB" sz="2200" i="1" dirty="0" smtClean="0"/>
              <a:t> p</a:t>
            </a:r>
            <a:r>
              <a:rPr lang="en-GB" sz="2200" i="1" baseline="-25000" dirty="0" smtClean="0"/>
              <a:t>i0</a:t>
            </a:r>
            <a:r>
              <a:rPr lang="en-GB" sz="2200" dirty="0" smtClean="0"/>
              <a:t> represents price of </a:t>
            </a:r>
            <a:r>
              <a:rPr lang="en-GB" sz="2200" i="1" dirty="0" err="1" smtClean="0"/>
              <a:t>i</a:t>
            </a:r>
            <a:r>
              <a:rPr lang="en-GB" sz="2200" baseline="30000" dirty="0" err="1" smtClean="0"/>
              <a:t>th</a:t>
            </a:r>
            <a:r>
              <a:rPr lang="en-GB" sz="2200" dirty="0" smtClean="0"/>
              <a:t> product in </a:t>
            </a:r>
            <a:r>
              <a:rPr lang="en-GB" sz="2200" i="1" dirty="0" smtClean="0"/>
              <a:t>base</a:t>
            </a:r>
            <a:r>
              <a:rPr lang="en-GB" sz="2200" dirty="0" smtClean="0"/>
              <a:t> period</a:t>
            </a:r>
          </a:p>
          <a:p>
            <a:pPr marL="0" indent="0" eaLnBrk="1" hangingPunct="1">
              <a:lnSpc>
                <a:spcPct val="120000"/>
              </a:lnSpc>
              <a:spcBef>
                <a:spcPts val="600"/>
              </a:spcBef>
              <a:buFontTx/>
              <a:buNone/>
            </a:pPr>
            <a:endParaRPr lang="en-US" altLang="en-US" sz="2400" dirty="0" smtClean="0">
              <a:cs typeface="Times New Roman" pitchFamily="18" charset="0"/>
            </a:endParaRPr>
          </a:p>
        </p:txBody>
      </p:sp>
      <p:sp>
        <p:nvSpPr>
          <p:cNvPr id="21508"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graphicFrame>
        <p:nvGraphicFramePr>
          <p:cNvPr id="21510" name="Object 1"/>
          <p:cNvGraphicFramePr>
            <a:graphicFrameLocks noChangeAspect="1"/>
          </p:cNvGraphicFramePr>
          <p:nvPr>
            <p:extLst>
              <p:ext uri="{D42A27DB-BD31-4B8C-83A1-F6EECF244321}">
                <p14:modId xmlns:p14="http://schemas.microsoft.com/office/powerpoint/2010/main" val="3388283828"/>
              </p:ext>
            </p:extLst>
          </p:nvPr>
        </p:nvGraphicFramePr>
        <p:xfrm>
          <a:off x="3024008" y="3658130"/>
          <a:ext cx="1620000" cy="1139022"/>
        </p:xfrm>
        <a:graphic>
          <a:graphicData uri="http://schemas.openxmlformats.org/presentationml/2006/ole">
            <mc:AlternateContent xmlns:mc="http://schemas.openxmlformats.org/markup-compatibility/2006">
              <mc:Choice xmlns:v="urn:schemas-microsoft-com:vml" Requires="v">
                <p:oleObj spid="_x0000_s8263" name="Equation" r:id="rId4" imgW="939392" imgH="660113" progId="Equation.3">
                  <p:embed/>
                </p:oleObj>
              </mc:Choice>
              <mc:Fallback>
                <p:oleObj name="Equation" r:id="rId4" imgW="939392" imgH="660113"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24008" y="3658130"/>
                        <a:ext cx="1620000" cy="1139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Composite Index numbers</a:t>
            </a:r>
          </a:p>
        </p:txBody>
      </p:sp>
    </p:spTree>
    <p:extLst>
      <p:ext uri="{BB962C8B-B14F-4D97-AF65-F5344CB8AC3E}">
        <p14:creationId xmlns:p14="http://schemas.microsoft.com/office/powerpoint/2010/main" val="576402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dirty="0" smtClean="0">
                <a:solidFill>
                  <a:srgbClr val="666666"/>
                </a:solidFill>
              </a:rPr>
              <a:t>Lowe Price Index</a:t>
            </a:r>
          </a:p>
        </p:txBody>
      </p:sp>
      <p:sp>
        <p:nvSpPr>
          <p:cNvPr id="21507" name="Rectangle 3"/>
          <p:cNvSpPr>
            <a:spLocks noGrp="1" noChangeArrowheads="1"/>
          </p:cNvSpPr>
          <p:nvPr>
            <p:ph idx="4294967295"/>
          </p:nvPr>
        </p:nvSpPr>
        <p:spPr>
          <a:xfrm>
            <a:off x="609600" y="1484784"/>
            <a:ext cx="8077200" cy="4839816"/>
          </a:xfrm>
        </p:spPr>
        <p:txBody>
          <a:bodyPr>
            <a:normAutofit/>
          </a:bodyPr>
          <a:lstStyle/>
          <a:p>
            <a:pPr marL="0" indent="0">
              <a:lnSpc>
                <a:spcPct val="120000"/>
              </a:lnSpc>
              <a:spcBef>
                <a:spcPts val="600"/>
              </a:spcBef>
              <a:buNone/>
            </a:pPr>
            <a:r>
              <a:rPr lang="en-IN" sz="2400" dirty="0"/>
              <a:t>The Lowe price index is a type of index in which the quantities are fixed and predetermined. </a:t>
            </a:r>
            <a:endParaRPr lang="en-IN" sz="2400" dirty="0" smtClean="0"/>
          </a:p>
          <a:p>
            <a:pPr marL="0" indent="0">
              <a:lnSpc>
                <a:spcPct val="120000"/>
              </a:lnSpc>
              <a:spcBef>
                <a:spcPts val="600"/>
              </a:spcBef>
              <a:buNone/>
            </a:pPr>
            <a:endParaRPr lang="en-IN" sz="2400" dirty="0"/>
          </a:p>
          <a:p>
            <a:pPr marL="0" indent="0">
              <a:lnSpc>
                <a:spcPct val="120000"/>
              </a:lnSpc>
              <a:spcBef>
                <a:spcPts val="600"/>
              </a:spcBef>
              <a:buNone/>
            </a:pPr>
            <a:r>
              <a:rPr lang="en-IN" sz="2400" dirty="0" smtClean="0"/>
              <a:t>Many </a:t>
            </a:r>
            <a:r>
              <a:rPr lang="en-IN" sz="2400" dirty="0"/>
              <a:t>of the indices produced by statistical agencies turn out to be Lowe indices. </a:t>
            </a:r>
            <a:endParaRPr lang="en-IN" sz="2400" dirty="0" smtClean="0"/>
          </a:p>
          <a:p>
            <a:pPr marL="0" indent="0" eaLnBrk="1" hangingPunct="1">
              <a:lnSpc>
                <a:spcPct val="120000"/>
              </a:lnSpc>
              <a:spcBef>
                <a:spcPts val="600"/>
              </a:spcBef>
              <a:buFontTx/>
              <a:buNone/>
            </a:pPr>
            <a:r>
              <a:rPr lang="en-IN" altLang="en-US" sz="2400" dirty="0" smtClean="0">
                <a:cs typeface="Times New Roman" pitchFamily="18" charset="0"/>
              </a:rPr>
              <a:t>We will discuss this further in the next session.</a:t>
            </a:r>
            <a:endParaRPr lang="en-US" altLang="en-US" sz="2400" dirty="0" smtClean="0">
              <a:cs typeface="Times New Roman" pitchFamily="18" charset="0"/>
            </a:endParaRPr>
          </a:p>
        </p:txBody>
      </p:sp>
      <p:sp>
        <p:nvSpPr>
          <p:cNvPr id="21508"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graphicFrame>
        <p:nvGraphicFramePr>
          <p:cNvPr id="21510" name="Object 1"/>
          <p:cNvGraphicFramePr>
            <a:graphicFrameLocks noChangeAspect="1"/>
          </p:cNvGraphicFramePr>
          <p:nvPr>
            <p:extLst>
              <p:ext uri="{D42A27DB-BD31-4B8C-83A1-F6EECF244321}">
                <p14:modId xmlns:p14="http://schemas.microsoft.com/office/powerpoint/2010/main" val="2668518607"/>
              </p:ext>
            </p:extLst>
          </p:nvPr>
        </p:nvGraphicFramePr>
        <p:xfrm>
          <a:off x="4788024" y="1929938"/>
          <a:ext cx="1620000" cy="1139022"/>
        </p:xfrm>
        <a:graphic>
          <a:graphicData uri="http://schemas.openxmlformats.org/presentationml/2006/ole">
            <mc:AlternateContent xmlns:mc="http://schemas.openxmlformats.org/markup-compatibility/2006">
              <mc:Choice xmlns:v="urn:schemas-microsoft-com:vml" Requires="v">
                <p:oleObj spid="_x0000_s46100" name="Equation" r:id="rId4" imgW="939392" imgH="660113" progId="Equation.3">
                  <p:embed/>
                </p:oleObj>
              </mc:Choice>
              <mc:Fallback>
                <p:oleObj name="Equation" r:id="rId4" imgW="939392" imgH="660113"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8024" y="1929938"/>
                        <a:ext cx="1620000" cy="1139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Composite Index numbers</a:t>
            </a:r>
          </a:p>
        </p:txBody>
      </p:sp>
    </p:spTree>
    <p:extLst>
      <p:ext uri="{BB962C8B-B14F-4D97-AF65-F5344CB8AC3E}">
        <p14:creationId xmlns:p14="http://schemas.microsoft.com/office/powerpoint/2010/main" val="1285486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6"/>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US" altLang="en-US" sz="1400">
                <a:latin typeface="Times New Roman" pitchFamily="18" charset="0"/>
              </a:rPr>
              <a:t> </a:t>
            </a:r>
          </a:p>
        </p:txBody>
      </p:sp>
      <p:sp>
        <p:nvSpPr>
          <p:cNvPr id="8195" name="Rectangle 3"/>
          <p:cNvSpPr>
            <a:spLocks noGrp="1" noChangeArrowheads="1"/>
          </p:cNvSpPr>
          <p:nvPr>
            <p:ph type="body" idx="4294967295"/>
          </p:nvPr>
        </p:nvSpPr>
        <p:spPr>
          <a:xfrm>
            <a:off x="990600" y="1921396"/>
            <a:ext cx="7162800" cy="3015208"/>
          </a:xfrm>
          <a:ln w="38100">
            <a:solidFill>
              <a:srgbClr val="0000FF"/>
            </a:solidFill>
            <a:miter lim="800000"/>
            <a:headEnd/>
            <a:tailEnd/>
          </a:ln>
        </p:spPr>
        <p:txBody>
          <a:bodyPr/>
          <a:lstStyle/>
          <a:p>
            <a:pPr algn="ctr" eaLnBrk="1" hangingPunct="1">
              <a:buFontTx/>
              <a:buNone/>
            </a:pPr>
            <a:endParaRPr lang="en-GB" altLang="en-US" sz="1200" dirty="0" smtClean="0">
              <a:solidFill>
                <a:schemeClr val="bg2"/>
              </a:solidFill>
            </a:endParaRPr>
          </a:p>
          <a:p>
            <a:pPr algn="ctr" eaLnBrk="1" hangingPunct="1">
              <a:buFontTx/>
              <a:buNone/>
            </a:pPr>
            <a:endParaRPr lang="en-GB" altLang="en-US" sz="1200" dirty="0" smtClean="0">
              <a:solidFill>
                <a:schemeClr val="bg2"/>
              </a:solidFill>
            </a:endParaRPr>
          </a:p>
          <a:p>
            <a:pPr algn="ctr" eaLnBrk="1" hangingPunct="1">
              <a:buFontTx/>
              <a:buNone/>
            </a:pPr>
            <a:endParaRPr lang="en-GB" altLang="en-US" sz="1200" dirty="0">
              <a:solidFill>
                <a:schemeClr val="bg2"/>
              </a:solidFill>
            </a:endParaRPr>
          </a:p>
          <a:p>
            <a:pPr marL="1076325" indent="0" eaLnBrk="1" hangingPunct="1">
              <a:buFontTx/>
              <a:buNone/>
            </a:pPr>
            <a:endParaRPr lang="en-GB" altLang="en-US" sz="1800" b="1" dirty="0" smtClean="0">
              <a:solidFill>
                <a:srgbClr val="0033CC"/>
              </a:solidFill>
              <a:latin typeface="Times New Roman" pitchFamily="18" charset="0"/>
              <a:cs typeface="Times New Roman" pitchFamily="18" charset="0"/>
            </a:endParaRPr>
          </a:p>
          <a:p>
            <a:pPr marL="0" indent="0" algn="ctr" eaLnBrk="1" hangingPunct="1">
              <a:buFontTx/>
              <a:buNone/>
            </a:pPr>
            <a:r>
              <a:rPr lang="en-GB" altLang="en-US" b="1" dirty="0" smtClean="0">
                <a:solidFill>
                  <a:srgbClr val="0033CC"/>
                </a:solidFill>
                <a:latin typeface="Times New Roman" pitchFamily="18" charset="0"/>
                <a:cs typeface="Times New Roman" pitchFamily="18" charset="0"/>
              </a:rPr>
              <a:t>Some important terms </a:t>
            </a:r>
          </a:p>
        </p:txBody>
      </p:sp>
    </p:spTree>
    <p:extLst>
      <p:ext uri="{BB962C8B-B14F-4D97-AF65-F5344CB8AC3E}">
        <p14:creationId xmlns:p14="http://schemas.microsoft.com/office/powerpoint/2010/main" val="1313673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dirty="0" smtClean="0">
                <a:solidFill>
                  <a:srgbClr val="666666"/>
                </a:solidFill>
              </a:rPr>
              <a:t>Price Index for a cup of tea</a:t>
            </a:r>
          </a:p>
        </p:txBody>
      </p:sp>
      <p:sp>
        <p:nvSpPr>
          <p:cNvPr id="82947" name="Rectangle 3"/>
          <p:cNvSpPr>
            <a:spLocks noGrp="1" noChangeArrowheads="1"/>
          </p:cNvSpPr>
          <p:nvPr>
            <p:ph idx="4294967295"/>
          </p:nvPr>
        </p:nvSpPr>
        <p:spPr>
          <a:xfrm>
            <a:off x="609600" y="1524000"/>
            <a:ext cx="8077200" cy="4800600"/>
          </a:xfrm>
        </p:spPr>
        <p:txBody>
          <a:bodyPr>
            <a:normAutofit/>
          </a:bodyPr>
          <a:lstStyle/>
          <a:p>
            <a:pPr marL="0" indent="0" eaLnBrk="1" hangingPunct="1">
              <a:buFontTx/>
              <a:buNone/>
            </a:pPr>
            <a:r>
              <a:rPr lang="en-US" altLang="en-US" sz="2400" dirty="0" smtClean="0">
                <a:cs typeface="Times New Roman" pitchFamily="18" charset="0"/>
              </a:rPr>
              <a:t>This is an example of computing </a:t>
            </a:r>
            <a:r>
              <a:rPr lang="en-US" altLang="en-US" sz="2400" b="1" i="1" dirty="0" smtClean="0">
                <a:solidFill>
                  <a:srgbClr val="0033CC"/>
                </a:solidFill>
                <a:cs typeface="Times New Roman" pitchFamily="18" charset="0"/>
              </a:rPr>
              <a:t>price index</a:t>
            </a:r>
            <a:r>
              <a:rPr lang="en-US" altLang="en-US" sz="2400" dirty="0" smtClean="0">
                <a:solidFill>
                  <a:srgbClr val="0033CC"/>
                </a:solidFill>
                <a:cs typeface="Times New Roman" pitchFamily="18" charset="0"/>
              </a:rPr>
              <a:t> </a:t>
            </a:r>
            <a:r>
              <a:rPr lang="en-US" altLang="en-US" sz="2400" dirty="0" smtClean="0">
                <a:cs typeface="Times New Roman" pitchFamily="18" charset="0"/>
              </a:rPr>
              <a:t>for a simple mix of products needed for a cup of tea of one person. </a:t>
            </a:r>
          </a:p>
          <a:p>
            <a:r>
              <a:rPr lang="en-US" altLang="en-US" sz="2400" dirty="0" smtClean="0">
                <a:cs typeface="Times New Roman" pitchFamily="18" charset="0"/>
              </a:rPr>
              <a:t>The ratio of costs of the current period and that of 2010 gives us </a:t>
            </a:r>
          </a:p>
          <a:p>
            <a:pPr marL="361950" indent="0">
              <a:buNone/>
            </a:pPr>
            <a:endParaRPr lang="en-US" altLang="en-US" sz="2400" dirty="0" smtClean="0">
              <a:cs typeface="Times New Roman" pitchFamily="18" charset="0"/>
            </a:endParaRPr>
          </a:p>
          <a:p>
            <a:pPr marL="361950" indent="0">
              <a:buNone/>
            </a:pPr>
            <a:endParaRPr lang="en-US" altLang="en-US" sz="2400" dirty="0" smtClean="0">
              <a:cs typeface="Times New Roman" pitchFamily="18" charset="0"/>
            </a:endParaRPr>
          </a:p>
          <a:p>
            <a:pPr marL="361950" indent="0">
              <a:buNone/>
            </a:pPr>
            <a:r>
              <a:rPr lang="en-US" altLang="en-US" sz="2400" dirty="0" smtClean="0">
                <a:cs typeface="Times New Roman" pitchFamily="18" charset="0"/>
              </a:rPr>
              <a:t>is the </a:t>
            </a:r>
            <a:r>
              <a:rPr lang="en-US" altLang="en-US" sz="2400" i="1" dirty="0" smtClean="0">
                <a:cs typeface="Times New Roman" pitchFamily="18" charset="0"/>
              </a:rPr>
              <a:t>price index</a:t>
            </a:r>
            <a:r>
              <a:rPr lang="en-US" altLang="en-US" sz="2400" dirty="0" smtClean="0">
                <a:cs typeface="Times New Roman" pitchFamily="18" charset="0"/>
              </a:rPr>
              <a:t> for the current month (</a:t>
            </a:r>
            <a:r>
              <a:rPr lang="en-US" altLang="en-US" sz="2400" i="1" dirty="0" smtClean="0">
                <a:cs typeface="Times New Roman" pitchFamily="18" charset="0"/>
              </a:rPr>
              <a:t>t</a:t>
            </a:r>
            <a:r>
              <a:rPr lang="en-US" altLang="en-US" sz="2400" dirty="0" smtClean="0">
                <a:cs typeface="Times New Roman" pitchFamily="18" charset="0"/>
              </a:rPr>
              <a:t>), with </a:t>
            </a:r>
          </a:p>
          <a:p>
            <a:pPr lvl="1"/>
            <a:r>
              <a:rPr lang="en-US" altLang="en-US" sz="2400" dirty="0" smtClean="0">
                <a:cs typeface="Times New Roman" pitchFamily="18" charset="0"/>
              </a:rPr>
              <a:t>2010 as the reference period (</a:t>
            </a:r>
            <a:r>
              <a:rPr lang="en-US" altLang="en-US" sz="2400" i="1" dirty="0" smtClean="0">
                <a:cs typeface="Times New Roman" pitchFamily="18" charset="0"/>
              </a:rPr>
              <a:t>0</a:t>
            </a:r>
            <a:r>
              <a:rPr lang="en-US" altLang="en-US" sz="2400" dirty="0" smtClean="0">
                <a:cs typeface="Times New Roman" pitchFamily="18" charset="0"/>
              </a:rPr>
              <a:t>) and </a:t>
            </a:r>
          </a:p>
          <a:p>
            <a:pPr lvl="1"/>
            <a:r>
              <a:rPr lang="en-US" altLang="en-US" sz="2400" dirty="0" smtClean="0">
                <a:cs typeface="Times New Roman" pitchFamily="18" charset="0"/>
              </a:rPr>
              <a:t>quantities of the 2011 (</a:t>
            </a:r>
            <a:r>
              <a:rPr lang="en-US" altLang="en-US" sz="2400" i="1" dirty="0" smtClean="0">
                <a:cs typeface="Times New Roman" pitchFamily="18" charset="0"/>
              </a:rPr>
              <a:t>b</a:t>
            </a:r>
            <a:r>
              <a:rPr lang="en-US" altLang="en-US" sz="2400" dirty="0" smtClean="0">
                <a:cs typeface="Times New Roman" pitchFamily="18" charset="0"/>
              </a:rPr>
              <a:t>). </a:t>
            </a:r>
          </a:p>
          <a:p>
            <a:pPr marL="0" lvl="1" indent="0">
              <a:buNone/>
            </a:pPr>
            <a:r>
              <a:rPr lang="en-US" altLang="en-US" sz="2400" dirty="0" smtClean="0">
                <a:latin typeface="Times New Roman" pitchFamily="18" charset="0"/>
                <a:cs typeface="Times New Roman" pitchFamily="18" charset="0"/>
              </a:rPr>
              <a:t>In the context of price index, such reference period is called the </a:t>
            </a:r>
            <a:r>
              <a:rPr lang="en-US" altLang="en-US" sz="2400" b="1" i="1" dirty="0" smtClean="0">
                <a:solidFill>
                  <a:srgbClr val="0033CC"/>
                </a:solidFill>
                <a:latin typeface="Times New Roman" pitchFamily="18" charset="0"/>
                <a:cs typeface="Times New Roman" pitchFamily="18" charset="0"/>
              </a:rPr>
              <a:t>base period </a:t>
            </a:r>
            <a:r>
              <a:rPr lang="en-US" altLang="en-US" sz="2400" dirty="0" smtClean="0">
                <a:latin typeface="Times New Roman" pitchFamily="18" charset="0"/>
                <a:cs typeface="Times New Roman" pitchFamily="18" charset="0"/>
              </a:rPr>
              <a:t>– denoted by suffix ‘0’ in the formula.</a:t>
            </a:r>
          </a:p>
        </p:txBody>
      </p:sp>
      <p:sp>
        <p:nvSpPr>
          <p:cNvPr id="22532"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graphicFrame>
        <p:nvGraphicFramePr>
          <p:cNvPr id="3" name="Object 2"/>
          <p:cNvGraphicFramePr>
            <a:graphicFrameLocks noChangeAspect="1"/>
          </p:cNvGraphicFramePr>
          <p:nvPr>
            <p:extLst>
              <p:ext uri="{D42A27DB-BD31-4B8C-83A1-F6EECF244321}">
                <p14:modId xmlns:p14="http://schemas.microsoft.com/office/powerpoint/2010/main" val="4097912522"/>
              </p:ext>
            </p:extLst>
          </p:nvPr>
        </p:nvGraphicFramePr>
        <p:xfrm>
          <a:off x="3048000" y="2721223"/>
          <a:ext cx="1619250" cy="1139825"/>
        </p:xfrm>
        <a:graphic>
          <a:graphicData uri="http://schemas.openxmlformats.org/presentationml/2006/ole">
            <mc:AlternateContent xmlns:mc="http://schemas.openxmlformats.org/markup-compatibility/2006">
              <mc:Choice xmlns:v="urn:schemas-microsoft-com:vml" Requires="v">
                <p:oleObj spid="_x0000_s41022" name="Equation" r:id="rId4" imgW="939392" imgH="660113" progId="Equation.3">
                  <p:embed/>
                </p:oleObj>
              </mc:Choice>
              <mc:Fallback>
                <p:oleObj name="Equation" r:id="rId4" imgW="939392" imgH="660113"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2721223"/>
                        <a:ext cx="161925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2975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dirty="0" smtClean="0">
                <a:solidFill>
                  <a:srgbClr val="666666"/>
                </a:solidFill>
              </a:rPr>
              <a:t>Price Index – an alternative expression</a:t>
            </a:r>
          </a:p>
        </p:txBody>
      </p:sp>
      <mc:AlternateContent xmlns:mc="http://schemas.openxmlformats.org/markup-compatibility/2006" xmlns:a14="http://schemas.microsoft.com/office/drawing/2010/main">
        <mc:Choice Requires="a14">
          <p:sp>
            <p:nvSpPr>
              <p:cNvPr id="82947" name="Rectangle 3"/>
              <p:cNvSpPr>
                <a:spLocks noGrp="1" noChangeArrowheads="1"/>
              </p:cNvSpPr>
              <p:nvPr>
                <p:ph idx="4294967295"/>
              </p:nvPr>
            </p:nvSpPr>
            <p:spPr>
              <a:xfrm>
                <a:off x="609600" y="1580728"/>
                <a:ext cx="8077200" cy="4800600"/>
              </a:xfrm>
            </p:spPr>
            <p:txBody>
              <a:bodyPr>
                <a:normAutofit/>
              </a:bodyPr>
              <a:lstStyle/>
              <a:p>
                <a:pPr marL="0" indent="0" eaLnBrk="1" hangingPunct="1">
                  <a:buFontTx/>
                  <a:buNone/>
                </a:pPr>
                <a:r>
                  <a:rPr lang="en-US" altLang="en-US" sz="2400" dirty="0" smtClean="0">
                    <a:cs typeface="Times New Roman" pitchFamily="18" charset="0"/>
                  </a:rPr>
                  <a:t>Note that </a:t>
                </a:r>
                <a:r>
                  <a:rPr lang="en-US" altLang="en-US" sz="2400" dirty="0">
                    <a:cs typeface="Times New Roman" pitchFamily="18" charset="0"/>
                  </a:rPr>
                  <a:t>	</a:t>
                </a:r>
                <a:r>
                  <a:rPr lang="en-US" altLang="en-US" sz="2400" dirty="0" smtClean="0">
                    <a:cs typeface="Times New Roman" pitchFamily="18" charset="0"/>
                  </a:rPr>
                  <a:t>			can also be written as </a:t>
                </a:r>
              </a:p>
              <a:p>
                <a:pPr marL="361950" indent="0">
                  <a:buNone/>
                </a:pPr>
                <a:endParaRPr lang="en-US" altLang="en-US" sz="2400" dirty="0" smtClean="0">
                  <a:cs typeface="Times New Roman" pitchFamily="18" charset="0"/>
                </a:endParaRPr>
              </a:p>
              <a:p>
                <a:pPr marL="361950" indent="0">
                  <a:buNone/>
                </a:pPr>
                <a:r>
                  <a:rPr lang="en-US" altLang="en-US" sz="2400" dirty="0">
                    <a:cs typeface="Times New Roman" pitchFamily="18" charset="0"/>
                  </a:rPr>
                  <a:t>	</a:t>
                </a:r>
                <a14:m>
                  <m:oMath xmlns:m="http://schemas.openxmlformats.org/officeDocument/2006/math">
                    <m:sSub>
                      <m:sSubPr>
                        <m:ctrlPr>
                          <a:rPr lang="en-US" altLang="en-US" sz="2400" i="1" smtClean="0">
                            <a:latin typeface="Cambria Math"/>
                            <a:cs typeface="Times New Roman" pitchFamily="18" charset="0"/>
                          </a:rPr>
                        </m:ctrlPr>
                      </m:sSubPr>
                      <m:e>
                        <m:r>
                          <a:rPr lang="en-IN" altLang="en-US" sz="2400" b="0" i="1" smtClean="0">
                            <a:latin typeface="Cambria Math"/>
                            <a:cs typeface="Times New Roman" pitchFamily="18" charset="0"/>
                          </a:rPr>
                          <m:t>𝐼</m:t>
                        </m:r>
                      </m:e>
                      <m:sub>
                        <m:r>
                          <a:rPr lang="en-IN" altLang="en-US" sz="2400" b="0" i="1" smtClean="0">
                            <a:latin typeface="Cambria Math"/>
                            <a:cs typeface="Times New Roman" pitchFamily="18" charset="0"/>
                          </a:rPr>
                          <m:t>0</m:t>
                        </m:r>
                        <m:r>
                          <a:rPr lang="en-IN" altLang="en-US" sz="2400" b="0" i="1" smtClean="0">
                            <a:latin typeface="Cambria Math"/>
                            <a:cs typeface="Times New Roman" pitchFamily="18" charset="0"/>
                          </a:rPr>
                          <m:t>𝑡</m:t>
                        </m:r>
                      </m:sub>
                    </m:sSub>
                    <m:r>
                      <a:rPr lang="en-IN" altLang="en-US" sz="2400" b="0" i="1" smtClean="0">
                        <a:latin typeface="Cambria Math"/>
                        <a:cs typeface="Times New Roman" pitchFamily="18" charset="0"/>
                      </a:rPr>
                      <m:t>= </m:t>
                    </m:r>
                    <m:nary>
                      <m:naryPr>
                        <m:chr m:val="∑"/>
                        <m:ctrlPr>
                          <a:rPr lang="en-IN" altLang="en-US" sz="2400" b="0" i="1" smtClean="0">
                            <a:latin typeface="Cambria Math"/>
                            <a:cs typeface="Times New Roman" pitchFamily="18" charset="0"/>
                          </a:rPr>
                        </m:ctrlPr>
                      </m:naryPr>
                      <m:sub>
                        <m:r>
                          <m:rPr>
                            <m:brk m:alnAt="23"/>
                          </m:rPr>
                          <a:rPr lang="en-IN" altLang="en-US" sz="2400" b="0" i="1" smtClean="0">
                            <a:latin typeface="Cambria Math"/>
                            <a:cs typeface="Times New Roman" pitchFamily="18" charset="0"/>
                          </a:rPr>
                          <m:t>𝑖</m:t>
                        </m:r>
                      </m:sub>
                      <m:sup>
                        <m:r>
                          <a:rPr lang="en-IN" altLang="en-US" sz="2400" b="0" i="1" smtClean="0">
                            <a:latin typeface="Cambria Math"/>
                            <a:cs typeface="Times New Roman" pitchFamily="18" charset="0"/>
                          </a:rPr>
                          <m:t> </m:t>
                        </m:r>
                      </m:sup>
                      <m:e>
                        <m:f>
                          <m:fPr>
                            <m:ctrlPr>
                              <a:rPr lang="en-IN" altLang="en-US" sz="2400" b="0" i="1" smtClean="0">
                                <a:latin typeface="Cambria Math"/>
                                <a:cs typeface="Times New Roman" pitchFamily="18" charset="0"/>
                              </a:rPr>
                            </m:ctrlPr>
                          </m:fPr>
                          <m:num>
                            <m:sSub>
                              <m:sSubPr>
                                <m:ctrlPr>
                                  <a:rPr lang="en-IN" altLang="en-US" sz="2400" b="0" i="1" smtClean="0">
                                    <a:latin typeface="Cambria Math"/>
                                    <a:cs typeface="Times New Roman" pitchFamily="18" charset="0"/>
                                  </a:rPr>
                                </m:ctrlPr>
                              </m:sSubPr>
                              <m:e>
                                <m:r>
                                  <a:rPr lang="en-IN" altLang="en-US" sz="2400" b="0" i="1" smtClean="0">
                                    <a:latin typeface="Cambria Math"/>
                                    <a:cs typeface="Times New Roman" pitchFamily="18" charset="0"/>
                                  </a:rPr>
                                  <m:t>𝑝</m:t>
                                </m:r>
                              </m:e>
                              <m:sub>
                                <m:r>
                                  <a:rPr lang="en-IN" altLang="en-US" sz="2400" b="0" i="1" smtClean="0">
                                    <a:latin typeface="Cambria Math"/>
                                    <a:cs typeface="Times New Roman" pitchFamily="18" charset="0"/>
                                  </a:rPr>
                                  <m:t>𝑖𝑡</m:t>
                                </m:r>
                              </m:sub>
                            </m:sSub>
                          </m:num>
                          <m:den>
                            <m:sSub>
                              <m:sSubPr>
                                <m:ctrlPr>
                                  <a:rPr lang="en-IN" altLang="en-US" sz="2400" b="0" i="1" smtClean="0">
                                    <a:latin typeface="Cambria Math"/>
                                    <a:cs typeface="Times New Roman" pitchFamily="18" charset="0"/>
                                  </a:rPr>
                                </m:ctrlPr>
                              </m:sSubPr>
                              <m:e>
                                <m:r>
                                  <a:rPr lang="en-IN" altLang="en-US" sz="2400" b="0" i="1" smtClean="0">
                                    <a:latin typeface="Cambria Math"/>
                                    <a:cs typeface="Times New Roman" pitchFamily="18" charset="0"/>
                                  </a:rPr>
                                  <m:t>𝑝</m:t>
                                </m:r>
                              </m:e>
                              <m:sub>
                                <m:r>
                                  <a:rPr lang="en-IN" altLang="en-US" sz="2400" b="0" i="1" smtClean="0">
                                    <a:latin typeface="Cambria Math"/>
                                    <a:cs typeface="Times New Roman" pitchFamily="18" charset="0"/>
                                  </a:rPr>
                                  <m:t>𝑖</m:t>
                                </m:r>
                                <m:r>
                                  <a:rPr lang="en-IN" altLang="en-US" sz="2400" b="0" i="1" smtClean="0">
                                    <a:latin typeface="Cambria Math"/>
                                    <a:cs typeface="Times New Roman" pitchFamily="18" charset="0"/>
                                  </a:rPr>
                                  <m:t>0</m:t>
                                </m:r>
                              </m:sub>
                            </m:sSub>
                          </m:den>
                        </m:f>
                        <m:r>
                          <a:rPr lang="en-IN" altLang="en-US" sz="2400" b="0" i="1" smtClean="0">
                            <a:latin typeface="Cambria Math"/>
                            <a:cs typeface="Times New Roman" pitchFamily="18" charset="0"/>
                          </a:rPr>
                          <m:t> </m:t>
                        </m:r>
                        <m:sSub>
                          <m:sSubPr>
                            <m:ctrlPr>
                              <a:rPr lang="en-IN" altLang="en-US" sz="2400" b="0" i="1" smtClean="0">
                                <a:latin typeface="Cambria Math"/>
                                <a:cs typeface="Times New Roman" pitchFamily="18" charset="0"/>
                              </a:rPr>
                            </m:ctrlPr>
                          </m:sSubPr>
                          <m:e>
                            <m:r>
                              <a:rPr lang="en-IN" altLang="en-US" sz="2400" b="0" i="1" smtClean="0">
                                <a:latin typeface="Cambria Math"/>
                                <a:cs typeface="Times New Roman" pitchFamily="18" charset="0"/>
                              </a:rPr>
                              <m:t>𝑤</m:t>
                            </m:r>
                          </m:e>
                          <m:sub>
                            <m:r>
                              <a:rPr lang="en-IN" altLang="en-US" sz="2400" b="0" i="1" smtClean="0">
                                <a:latin typeface="Cambria Math"/>
                                <a:cs typeface="Times New Roman" pitchFamily="18" charset="0"/>
                              </a:rPr>
                              <m:t>𝑖</m:t>
                            </m:r>
                          </m:sub>
                        </m:sSub>
                      </m:e>
                    </m:nary>
                    <m:r>
                      <a:rPr lang="en-IN" altLang="en-US" sz="2400" b="0" i="0" smtClean="0">
                        <a:latin typeface="Cambria Math"/>
                        <a:cs typeface="Times New Roman" pitchFamily="18" charset="0"/>
                      </a:rPr>
                      <m:t>   </m:t>
                    </m:r>
                  </m:oMath>
                </a14:m>
                <a:r>
                  <a:rPr lang="en-US" altLang="en-US" sz="2400" dirty="0" smtClean="0">
                    <a:cs typeface="Times New Roman" pitchFamily="18" charset="0"/>
                  </a:rPr>
                  <a:t>	where </a:t>
                </a:r>
                <a14:m>
                  <m:oMath xmlns:m="http://schemas.openxmlformats.org/officeDocument/2006/math">
                    <m:sSub>
                      <m:sSubPr>
                        <m:ctrlPr>
                          <a:rPr lang="en-US" altLang="en-US" sz="2400" i="1" smtClean="0">
                            <a:latin typeface="Cambria Math"/>
                            <a:cs typeface="Times New Roman" pitchFamily="18" charset="0"/>
                          </a:rPr>
                        </m:ctrlPr>
                      </m:sSubPr>
                      <m:e>
                        <m:r>
                          <a:rPr lang="en-IN" altLang="en-US" sz="2400" b="0" i="1" smtClean="0">
                            <a:latin typeface="Cambria Math"/>
                            <a:cs typeface="Times New Roman" pitchFamily="18" charset="0"/>
                          </a:rPr>
                          <m:t>𝑤</m:t>
                        </m:r>
                      </m:e>
                      <m:sub>
                        <m:r>
                          <a:rPr lang="en-IN" altLang="en-US" sz="2400" b="0" i="1" smtClean="0">
                            <a:latin typeface="Cambria Math"/>
                            <a:cs typeface="Times New Roman" pitchFamily="18" charset="0"/>
                          </a:rPr>
                          <m:t>𝑖</m:t>
                        </m:r>
                      </m:sub>
                    </m:sSub>
                    <m:r>
                      <a:rPr lang="en-IN" altLang="en-US" sz="2400" b="0" i="1" smtClean="0">
                        <a:latin typeface="Cambria Math"/>
                        <a:cs typeface="Times New Roman" pitchFamily="18" charset="0"/>
                      </a:rPr>
                      <m:t>= </m:t>
                    </m:r>
                    <m:f>
                      <m:fPr>
                        <m:ctrlPr>
                          <a:rPr lang="en-IN" altLang="en-US" sz="2400" b="0" i="1" smtClean="0">
                            <a:latin typeface="Cambria Math"/>
                            <a:cs typeface="Times New Roman" pitchFamily="18" charset="0"/>
                          </a:rPr>
                        </m:ctrlPr>
                      </m:fPr>
                      <m:num>
                        <m:sSub>
                          <m:sSubPr>
                            <m:ctrlPr>
                              <a:rPr lang="en-IN" altLang="en-US" sz="2400" b="0" i="1" smtClean="0">
                                <a:latin typeface="Cambria Math"/>
                                <a:cs typeface="Times New Roman" pitchFamily="18" charset="0"/>
                              </a:rPr>
                            </m:ctrlPr>
                          </m:sSubPr>
                          <m:e>
                            <m:r>
                              <a:rPr lang="en-IN" altLang="en-US" sz="2400" b="0" i="1" smtClean="0">
                                <a:latin typeface="Cambria Math"/>
                                <a:cs typeface="Times New Roman" pitchFamily="18" charset="0"/>
                              </a:rPr>
                              <m:t>𝑝</m:t>
                            </m:r>
                          </m:e>
                          <m:sub>
                            <m:r>
                              <a:rPr lang="en-IN" altLang="en-US" sz="2400" b="0" i="1" smtClean="0">
                                <a:latin typeface="Cambria Math"/>
                                <a:cs typeface="Times New Roman" pitchFamily="18" charset="0"/>
                              </a:rPr>
                              <m:t>𝑖</m:t>
                            </m:r>
                            <m:r>
                              <a:rPr lang="en-IN" altLang="en-US" sz="2400" b="0" i="1" smtClean="0">
                                <a:latin typeface="Cambria Math"/>
                                <a:cs typeface="Times New Roman" pitchFamily="18" charset="0"/>
                              </a:rPr>
                              <m:t>0</m:t>
                            </m:r>
                          </m:sub>
                        </m:sSub>
                        <m:sSub>
                          <m:sSubPr>
                            <m:ctrlPr>
                              <a:rPr lang="en-IN" altLang="en-US" sz="2400" b="0" i="1" smtClean="0">
                                <a:latin typeface="Cambria Math"/>
                                <a:cs typeface="Times New Roman" pitchFamily="18" charset="0"/>
                              </a:rPr>
                            </m:ctrlPr>
                          </m:sSubPr>
                          <m:e>
                            <m:r>
                              <a:rPr lang="en-IN" altLang="en-US" sz="2400" b="0" i="1" smtClean="0">
                                <a:latin typeface="Cambria Math"/>
                                <a:cs typeface="Times New Roman" pitchFamily="18" charset="0"/>
                              </a:rPr>
                              <m:t>𝑞</m:t>
                            </m:r>
                          </m:e>
                          <m:sub>
                            <m:r>
                              <a:rPr lang="en-IN" altLang="en-US" sz="2400" b="0" i="1" smtClean="0">
                                <a:latin typeface="Cambria Math"/>
                                <a:cs typeface="Times New Roman" pitchFamily="18" charset="0"/>
                              </a:rPr>
                              <m:t>𝑖𝑏</m:t>
                            </m:r>
                          </m:sub>
                        </m:sSub>
                      </m:num>
                      <m:den>
                        <m:nary>
                          <m:naryPr>
                            <m:chr m:val="∑"/>
                            <m:supHide m:val="on"/>
                            <m:ctrlPr>
                              <a:rPr lang="en-IN" altLang="en-US" sz="2400" b="0" i="1" smtClean="0">
                                <a:latin typeface="Cambria Math"/>
                                <a:cs typeface="Times New Roman" pitchFamily="18" charset="0"/>
                              </a:rPr>
                            </m:ctrlPr>
                          </m:naryPr>
                          <m:sub>
                            <m:r>
                              <m:rPr>
                                <m:brk m:alnAt="7"/>
                              </m:rPr>
                              <a:rPr lang="en-IN" altLang="en-US" sz="2400" b="0" i="1" smtClean="0">
                                <a:latin typeface="Cambria Math"/>
                                <a:cs typeface="Times New Roman" pitchFamily="18" charset="0"/>
                              </a:rPr>
                              <m:t>𝑖</m:t>
                            </m:r>
                          </m:sub>
                          <m:sup/>
                          <m:e>
                            <m:sSub>
                              <m:sSubPr>
                                <m:ctrlPr>
                                  <a:rPr lang="en-IN" altLang="en-US" sz="2400" b="0" i="1" smtClean="0">
                                    <a:latin typeface="Cambria Math"/>
                                    <a:cs typeface="Times New Roman" pitchFamily="18" charset="0"/>
                                  </a:rPr>
                                </m:ctrlPr>
                              </m:sSubPr>
                              <m:e>
                                <m:r>
                                  <a:rPr lang="en-IN" altLang="en-US" sz="2400" b="0" i="1" smtClean="0">
                                    <a:latin typeface="Cambria Math"/>
                                    <a:cs typeface="Times New Roman" pitchFamily="18" charset="0"/>
                                  </a:rPr>
                                  <m:t>𝑝</m:t>
                                </m:r>
                              </m:e>
                              <m:sub>
                                <m:r>
                                  <a:rPr lang="en-IN" altLang="en-US" sz="2400" b="0" i="1" smtClean="0">
                                    <a:latin typeface="Cambria Math"/>
                                    <a:cs typeface="Times New Roman" pitchFamily="18" charset="0"/>
                                  </a:rPr>
                                  <m:t>𝑖</m:t>
                                </m:r>
                                <m:r>
                                  <a:rPr lang="en-IN" altLang="en-US" sz="2400" b="0" i="1" smtClean="0">
                                    <a:latin typeface="Cambria Math"/>
                                    <a:cs typeface="Times New Roman" pitchFamily="18" charset="0"/>
                                  </a:rPr>
                                  <m:t>0</m:t>
                                </m:r>
                              </m:sub>
                            </m:sSub>
                            <m:sSub>
                              <m:sSubPr>
                                <m:ctrlPr>
                                  <a:rPr lang="en-IN" altLang="en-US" sz="2400" b="0" i="1" smtClean="0">
                                    <a:latin typeface="Cambria Math"/>
                                    <a:cs typeface="Times New Roman" pitchFamily="18" charset="0"/>
                                  </a:rPr>
                                </m:ctrlPr>
                              </m:sSubPr>
                              <m:e>
                                <m:r>
                                  <a:rPr lang="en-IN" altLang="en-US" sz="2400" b="0" i="1" smtClean="0">
                                    <a:latin typeface="Cambria Math"/>
                                    <a:cs typeface="Times New Roman" pitchFamily="18" charset="0"/>
                                  </a:rPr>
                                  <m:t>𝑞</m:t>
                                </m:r>
                              </m:e>
                              <m:sub>
                                <m:r>
                                  <a:rPr lang="en-IN" altLang="en-US" sz="2400" b="0" i="1" smtClean="0">
                                    <a:latin typeface="Cambria Math"/>
                                    <a:cs typeface="Times New Roman" pitchFamily="18" charset="0"/>
                                  </a:rPr>
                                  <m:t>𝑖𝑏</m:t>
                                </m:r>
                              </m:sub>
                            </m:sSub>
                          </m:e>
                        </m:nary>
                      </m:den>
                    </m:f>
                  </m:oMath>
                </a14:m>
                <a:endParaRPr lang="en-US" altLang="en-US" sz="2400" dirty="0" smtClean="0">
                  <a:cs typeface="Times New Roman" pitchFamily="18" charset="0"/>
                </a:endParaRPr>
              </a:p>
              <a:p>
                <a:pPr marL="0" lvl="1" indent="0">
                  <a:buNone/>
                </a:pPr>
                <a:r>
                  <a:rPr lang="en-US" altLang="en-US" sz="2400" dirty="0" smtClean="0">
                    <a:latin typeface="Times New Roman" pitchFamily="18" charset="0"/>
                    <a:cs typeface="Times New Roman" pitchFamily="18" charset="0"/>
                  </a:rPr>
                  <a:t>In the context of CPI, </a:t>
                </a:r>
                <a:r>
                  <a:rPr lang="en-US" altLang="en-US" sz="2400" b="1" i="1" dirty="0" err="1" smtClean="0">
                    <a:latin typeface="Times New Roman" pitchFamily="18" charset="0"/>
                    <a:cs typeface="Times New Roman" pitchFamily="18" charset="0"/>
                  </a:rPr>
                  <a:t>w</a:t>
                </a:r>
                <a:r>
                  <a:rPr lang="en-US" altLang="en-US" sz="2400" b="1" i="1" baseline="-25000" dirty="0" err="1" smtClean="0">
                    <a:latin typeface="Times New Roman" pitchFamily="18" charset="0"/>
                    <a:cs typeface="Times New Roman" pitchFamily="18" charset="0"/>
                  </a:rPr>
                  <a:t>i</a:t>
                </a:r>
                <a:r>
                  <a:rPr lang="en-US" altLang="en-US" sz="2400" dirty="0" smtClean="0">
                    <a:latin typeface="Times New Roman" pitchFamily="18" charset="0"/>
                    <a:cs typeface="Times New Roman" pitchFamily="18" charset="0"/>
                  </a:rPr>
                  <a:t> ’s are called </a:t>
                </a:r>
                <a:r>
                  <a:rPr lang="en-US" altLang="en-US" sz="2400" i="1" dirty="0" smtClean="0">
                    <a:solidFill>
                      <a:srgbClr val="0000CC"/>
                    </a:solidFill>
                    <a:latin typeface="Times New Roman" pitchFamily="18" charset="0"/>
                    <a:cs typeface="Times New Roman" pitchFamily="18" charset="0"/>
                  </a:rPr>
                  <a:t>expenditure weights</a:t>
                </a:r>
                <a:r>
                  <a:rPr lang="en-US" altLang="en-US" sz="2400" dirty="0" smtClean="0">
                    <a:latin typeface="Times New Roman" pitchFamily="18" charset="0"/>
                    <a:cs typeface="Times New Roman" pitchFamily="18" charset="0"/>
                  </a:rPr>
                  <a:t>.</a:t>
                </a:r>
              </a:p>
              <a:p>
                <a:pPr marL="0" lvl="1" indent="0">
                  <a:buNone/>
                </a:pPr>
                <a:r>
                  <a:rPr lang="en-US" altLang="en-US" sz="2400" dirty="0" smtClean="0">
                    <a:latin typeface="Times New Roman" pitchFamily="18" charset="0"/>
                    <a:cs typeface="Times New Roman" pitchFamily="18" charset="0"/>
                  </a:rPr>
                  <a:t>In Example 5, weights are as follows:</a:t>
                </a:r>
              </a:p>
            </p:txBody>
          </p:sp>
        </mc:Choice>
        <mc:Fallback xmlns="">
          <p:sp>
            <p:nvSpPr>
              <p:cNvPr id="82947" name="Rectangle 3"/>
              <p:cNvSpPr>
                <a:spLocks noGrp="1" noRot="1" noChangeAspect="1" noMove="1" noResize="1" noEditPoints="1" noAdjustHandles="1" noChangeArrowheads="1" noChangeShapeType="1" noTextEdit="1"/>
              </p:cNvSpPr>
              <p:nvPr>
                <p:ph idx="4294967295"/>
              </p:nvPr>
            </p:nvSpPr>
            <p:spPr>
              <a:xfrm>
                <a:off x="609600" y="1580728"/>
                <a:ext cx="8077200" cy="4800600"/>
              </a:xfrm>
              <a:blipFill rotWithShape="1">
                <a:blip r:embed="rId4"/>
                <a:stretch>
                  <a:fillRect l="-1132" t="-1015"/>
                </a:stretch>
              </a:blipFill>
            </p:spPr>
            <p:txBody>
              <a:bodyPr/>
              <a:lstStyle/>
              <a:p>
                <a:r>
                  <a:rPr lang="en-IN">
                    <a:noFill/>
                  </a:rPr>
                  <a:t> </a:t>
                </a:r>
              </a:p>
            </p:txBody>
          </p:sp>
        </mc:Fallback>
      </mc:AlternateContent>
      <p:sp>
        <p:nvSpPr>
          <p:cNvPr id="22532"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graphicFrame>
        <p:nvGraphicFramePr>
          <p:cNvPr id="3" name="Object 2"/>
          <p:cNvGraphicFramePr>
            <a:graphicFrameLocks noChangeAspect="1"/>
          </p:cNvGraphicFramePr>
          <p:nvPr>
            <p:extLst>
              <p:ext uri="{D42A27DB-BD31-4B8C-83A1-F6EECF244321}">
                <p14:modId xmlns:p14="http://schemas.microsoft.com/office/powerpoint/2010/main" val="248206943"/>
              </p:ext>
            </p:extLst>
          </p:nvPr>
        </p:nvGraphicFramePr>
        <p:xfrm>
          <a:off x="2627784" y="1281063"/>
          <a:ext cx="1619250" cy="1139825"/>
        </p:xfrm>
        <a:graphic>
          <a:graphicData uri="http://schemas.openxmlformats.org/presentationml/2006/ole">
            <mc:AlternateContent xmlns:mc="http://schemas.openxmlformats.org/markup-compatibility/2006">
              <mc:Choice xmlns:v="urn:schemas-microsoft-com:vml" Requires="v">
                <p:oleObj spid="_x0000_s44092" name="Equation" r:id="rId5" imgW="939392" imgH="660113" progId="Equation.3">
                  <p:embed/>
                </p:oleObj>
              </mc:Choice>
              <mc:Fallback>
                <p:oleObj name="Equation" r:id="rId5" imgW="939392" imgH="6601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27784" y="1281063"/>
                        <a:ext cx="161925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64180885"/>
              </p:ext>
            </p:extLst>
          </p:nvPr>
        </p:nvGraphicFramePr>
        <p:xfrm>
          <a:off x="611560" y="4984984"/>
          <a:ext cx="7960940" cy="1029475"/>
        </p:xfrm>
        <a:graphic>
          <a:graphicData uri="http://schemas.openxmlformats.org/drawingml/2006/table">
            <a:tbl>
              <a:tblPr/>
              <a:tblGrid>
                <a:gridCol w="3528392"/>
                <a:gridCol w="1270620"/>
                <a:gridCol w="1152128"/>
                <a:gridCol w="1019200"/>
                <a:gridCol w="990600"/>
              </a:tblGrid>
              <a:tr h="518092">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cost in 2010 for 2011 quantities</a:t>
                      </a:r>
                      <a:endParaRPr kumimoji="0" lang="en-US" altLang="en-US" sz="18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15</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10</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5</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dirty="0" smtClean="0">
                          <a:ln>
                            <a:noFill/>
                          </a:ln>
                          <a:solidFill>
                            <a:schemeClr val="tx1"/>
                          </a:solidFill>
                          <a:effectLst/>
                          <a:latin typeface="+mn-lt"/>
                          <a:cs typeface="Arial" charset="0"/>
                        </a:rPr>
                        <a:t>30</a:t>
                      </a: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511383">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Weight (</a:t>
                      </a:r>
                      <a:r>
                        <a:rPr lang="en-US" altLang="en-US" sz="2000" b="1" i="1" dirty="0" err="1" smtClean="0">
                          <a:latin typeface="Times New Roman" pitchFamily="18" charset="0"/>
                          <a:cs typeface="Times New Roman" pitchFamily="18" charset="0"/>
                        </a:rPr>
                        <a:t>w</a:t>
                      </a:r>
                      <a:r>
                        <a:rPr lang="en-US" altLang="en-US" sz="2000" b="1" i="1" baseline="-25000" dirty="0" err="1" smtClean="0">
                          <a:latin typeface="Times New Roman" pitchFamily="18" charset="0"/>
                          <a:cs typeface="Times New Roman" pitchFamily="18" charset="0"/>
                        </a:rPr>
                        <a:t>i</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0.5</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0.33</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0.17</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dirty="0" smtClean="0">
                          <a:ln>
                            <a:noFill/>
                          </a:ln>
                          <a:solidFill>
                            <a:schemeClr val="tx1"/>
                          </a:solidFill>
                          <a:effectLst/>
                          <a:latin typeface="+mn-lt"/>
                          <a:cs typeface="Arial" charset="0"/>
                        </a:rPr>
                        <a:t>1</a:t>
                      </a: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319676680"/>
              </p:ext>
            </p:extLst>
          </p:nvPr>
        </p:nvGraphicFramePr>
        <p:xfrm>
          <a:off x="611560" y="4149080"/>
          <a:ext cx="7955993" cy="847604"/>
        </p:xfrm>
        <a:graphic>
          <a:graphicData uri="http://schemas.openxmlformats.org/drawingml/2006/table">
            <a:tbl>
              <a:tblPr/>
              <a:tblGrid>
                <a:gridCol w="3521479"/>
                <a:gridCol w="1261916"/>
                <a:gridCol w="1156016"/>
                <a:gridCol w="1022639"/>
                <a:gridCol w="993943"/>
              </a:tblGrid>
              <a:tr h="399993">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dirty="0" smtClean="0">
                          <a:ln>
                            <a:noFill/>
                          </a:ln>
                          <a:solidFill>
                            <a:schemeClr val="tx1"/>
                          </a:solidFill>
                          <a:effectLst/>
                          <a:latin typeface="+mn-lt"/>
                          <a:ea typeface="MS Mincho" pitchFamily="49" charset="-128"/>
                          <a:cs typeface="Times New Roman" pitchFamily="18" charset="0"/>
                        </a:rPr>
                        <a:t>weight / cost</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products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IN"/>
                    </a:p>
                  </a:txBody>
                  <a:tcPr/>
                </a:tc>
                <a:tc hMerge="1">
                  <a:txBody>
                    <a:bodyPr/>
                    <a:lstStyle/>
                    <a:p>
                      <a:endParaRPr lang="en-IN"/>
                    </a:p>
                  </a:txBody>
                  <a:tcPr/>
                </a:tc>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mn-lt"/>
                          <a:ea typeface="MS Mincho" pitchFamily="49" charset="-128"/>
                          <a:cs typeface="Times New Roman" pitchFamily="18" charset="0"/>
                        </a:rPr>
                        <a:t>total</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7611">
                <a:tc vMerge="1">
                  <a:txBody>
                    <a:bodyPr/>
                    <a:lstStyle/>
                    <a:p>
                      <a:endParaRPr lang="en-IN"/>
                    </a:p>
                  </a:txBody>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tea leaves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sugar</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mn-lt"/>
                          <a:ea typeface="MS Mincho" pitchFamily="49" charset="-128"/>
                          <a:cs typeface="Times New Roman" pitchFamily="18" charset="0"/>
                        </a:rPr>
                        <a:t>cream</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IN"/>
                    </a:p>
                  </a:txBody>
                  <a:tcPr/>
                </a:tc>
              </a:tr>
            </a:tbl>
          </a:graphicData>
        </a:graphic>
      </p:graphicFrame>
    </p:spTree>
    <p:extLst>
      <p:ext uri="{BB962C8B-B14F-4D97-AF65-F5344CB8AC3E}">
        <p14:creationId xmlns:p14="http://schemas.microsoft.com/office/powerpoint/2010/main" val="1290673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dirty="0" smtClean="0">
                <a:solidFill>
                  <a:srgbClr val="666666"/>
                </a:solidFill>
              </a:rPr>
              <a:t>What is Consumer Price Index (</a:t>
            </a:r>
            <a:r>
              <a:rPr lang="en-US" altLang="en-US" sz="3200" b="1" i="1" dirty="0" smtClean="0">
                <a:solidFill>
                  <a:srgbClr val="666666"/>
                </a:solidFill>
              </a:rPr>
              <a:t>CPI</a:t>
            </a:r>
            <a:r>
              <a:rPr lang="en-US" altLang="en-US" sz="3200" b="1" dirty="0" smtClean="0">
                <a:solidFill>
                  <a:srgbClr val="666666"/>
                </a:solidFill>
              </a:rPr>
              <a:t>)?</a:t>
            </a:r>
          </a:p>
        </p:txBody>
      </p:sp>
      <p:sp>
        <p:nvSpPr>
          <p:cNvPr id="82947" name="Rectangle 3"/>
          <p:cNvSpPr>
            <a:spLocks noGrp="1" noChangeArrowheads="1"/>
          </p:cNvSpPr>
          <p:nvPr>
            <p:ph idx="4294967295"/>
          </p:nvPr>
        </p:nvSpPr>
        <p:spPr>
          <a:xfrm>
            <a:off x="609600" y="1524000"/>
            <a:ext cx="8077200" cy="4800600"/>
          </a:xfrm>
        </p:spPr>
        <p:txBody>
          <a:bodyPr>
            <a:normAutofit/>
          </a:bodyPr>
          <a:lstStyle/>
          <a:p>
            <a:pPr marL="0" indent="0">
              <a:lnSpc>
                <a:spcPct val="114000"/>
              </a:lnSpc>
              <a:spcBef>
                <a:spcPts val="600"/>
              </a:spcBef>
              <a:buNone/>
            </a:pPr>
            <a:r>
              <a:rPr lang="en-US" altLang="en-US" sz="2400" dirty="0" smtClean="0">
                <a:cs typeface="Times New Roman" pitchFamily="18" charset="0"/>
              </a:rPr>
              <a:t>Conceptually, </a:t>
            </a:r>
            <a:r>
              <a:rPr lang="en-US" altLang="en-US" sz="2400" b="1" i="1" dirty="0" smtClean="0">
                <a:solidFill>
                  <a:srgbClr val="0000CC"/>
                </a:solidFill>
                <a:cs typeface="Times New Roman" pitchFamily="18" charset="0"/>
              </a:rPr>
              <a:t>CPI</a:t>
            </a:r>
            <a:r>
              <a:rPr lang="en-US" altLang="en-US" sz="2400" dirty="0" smtClean="0">
                <a:cs typeface="Times New Roman" pitchFamily="18" charset="0"/>
              </a:rPr>
              <a:t> is similar to the price index for a cup of tea, only that in practice,</a:t>
            </a:r>
          </a:p>
          <a:p>
            <a:pPr lvl="1">
              <a:lnSpc>
                <a:spcPct val="114000"/>
              </a:lnSpc>
              <a:spcBef>
                <a:spcPts val="600"/>
              </a:spcBef>
            </a:pPr>
            <a:r>
              <a:rPr lang="en-US" altLang="en-US" sz="2400" dirty="0" smtClean="0">
                <a:cs typeface="Times New Roman" pitchFamily="18" charset="0"/>
              </a:rPr>
              <a:t>The price index is compiled for all </a:t>
            </a:r>
            <a:r>
              <a:rPr lang="en-US" altLang="en-US" sz="2400" dirty="0">
                <a:cs typeface="Times New Roman" pitchFamily="18" charset="0"/>
              </a:rPr>
              <a:t>the residents of an economy or a well-defined segment of it </a:t>
            </a:r>
            <a:r>
              <a:rPr lang="en-US" altLang="en-US" sz="2400" dirty="0" smtClean="0">
                <a:cs typeface="Times New Roman" pitchFamily="18" charset="0"/>
              </a:rPr>
              <a:t>[not a single person as in the example];</a:t>
            </a:r>
          </a:p>
          <a:p>
            <a:pPr lvl="1">
              <a:lnSpc>
                <a:spcPct val="114000"/>
              </a:lnSpc>
              <a:spcBef>
                <a:spcPts val="600"/>
              </a:spcBef>
            </a:pPr>
            <a:r>
              <a:rPr lang="en-US" altLang="en-US" sz="2400" dirty="0" smtClean="0">
                <a:cs typeface="Times New Roman" pitchFamily="18" charset="0"/>
              </a:rPr>
              <a:t>the set of products for consumption is very large – including all </a:t>
            </a:r>
            <a:r>
              <a:rPr lang="en-US" altLang="en-US" sz="2400" dirty="0">
                <a:cs typeface="Times New Roman" pitchFamily="18" charset="0"/>
              </a:rPr>
              <a:t>goods and services consumed </a:t>
            </a:r>
            <a:r>
              <a:rPr lang="en-US" altLang="en-US" sz="2400" dirty="0" smtClean="0">
                <a:cs typeface="Times New Roman" pitchFamily="18" charset="0"/>
              </a:rPr>
              <a:t>by residents or a segment of them, </a:t>
            </a:r>
            <a:r>
              <a:rPr lang="en-US" altLang="en-US" sz="2400" dirty="0">
                <a:cs typeface="Times New Roman" pitchFamily="18" charset="0"/>
              </a:rPr>
              <a:t>and</a:t>
            </a:r>
          </a:p>
          <a:p>
            <a:pPr lvl="1">
              <a:lnSpc>
                <a:spcPct val="114000"/>
              </a:lnSpc>
              <a:spcBef>
                <a:spcPts val="600"/>
              </a:spcBef>
            </a:pPr>
            <a:r>
              <a:rPr lang="en-US" altLang="en-US" sz="2400" dirty="0">
                <a:cs typeface="Times New Roman" pitchFamily="18" charset="0"/>
              </a:rPr>
              <a:t>a</a:t>
            </a:r>
            <a:r>
              <a:rPr lang="en-US" altLang="en-US" sz="2400" dirty="0" smtClean="0">
                <a:cs typeface="Times New Roman" pitchFamily="18" charset="0"/>
              </a:rPr>
              <a:t>verage of prices collected from a sample of sellers of the product is used for compilation of the index.  </a:t>
            </a:r>
          </a:p>
        </p:txBody>
      </p:sp>
      <p:sp>
        <p:nvSpPr>
          <p:cNvPr id="22532"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17869827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09600" y="609600"/>
            <a:ext cx="6781800" cy="609600"/>
          </a:xfrm>
        </p:spPr>
        <p:txBody>
          <a:bodyPr/>
          <a:lstStyle/>
          <a:p>
            <a:pPr algn="l"/>
            <a:r>
              <a:rPr lang="en-US" altLang="en-US" sz="3200" b="1" dirty="0" smtClean="0">
                <a:solidFill>
                  <a:srgbClr val="666666"/>
                </a:solidFill>
              </a:rPr>
              <a:t>Consumption Basket</a:t>
            </a:r>
          </a:p>
        </p:txBody>
      </p:sp>
      <p:sp>
        <p:nvSpPr>
          <p:cNvPr id="82947" name="Rectangle 3"/>
          <p:cNvSpPr>
            <a:spLocks noGrp="1" noChangeArrowheads="1"/>
          </p:cNvSpPr>
          <p:nvPr>
            <p:ph idx="4294967295"/>
          </p:nvPr>
        </p:nvSpPr>
        <p:spPr>
          <a:xfrm>
            <a:off x="609600" y="1524000"/>
            <a:ext cx="8077200" cy="4800600"/>
          </a:xfrm>
        </p:spPr>
        <p:txBody>
          <a:bodyPr>
            <a:normAutofit lnSpcReduction="10000"/>
          </a:bodyPr>
          <a:lstStyle/>
          <a:p>
            <a:pPr>
              <a:lnSpc>
                <a:spcPct val="114000"/>
              </a:lnSpc>
              <a:spcBef>
                <a:spcPts val="600"/>
              </a:spcBef>
            </a:pPr>
            <a:r>
              <a:rPr lang="en-US" altLang="en-US" sz="2400" dirty="0" smtClean="0">
                <a:latin typeface="Times New Roman" pitchFamily="18" charset="0"/>
                <a:cs typeface="Times New Roman" pitchFamily="18" charset="0"/>
              </a:rPr>
              <a:t>The very large set of products are used for compilation of CPI. </a:t>
            </a:r>
          </a:p>
          <a:p>
            <a:pPr>
              <a:lnSpc>
                <a:spcPct val="114000"/>
              </a:lnSpc>
              <a:spcBef>
                <a:spcPts val="600"/>
              </a:spcBef>
            </a:pPr>
            <a:r>
              <a:rPr lang="en-US" altLang="en-US" sz="2400" dirty="0" smtClean="0">
                <a:latin typeface="Times New Roman" pitchFamily="18" charset="0"/>
                <a:cs typeface="Times New Roman" pitchFamily="18" charset="0"/>
              </a:rPr>
              <a:t>Each individual product has a share in the total value of consumption expenditure, which is the </a:t>
            </a:r>
            <a:r>
              <a:rPr lang="en-US" altLang="en-US" sz="2400" i="1" dirty="0" smtClean="0">
                <a:latin typeface="Times New Roman" pitchFamily="18" charset="0"/>
                <a:cs typeface="Times New Roman" pitchFamily="18" charset="0"/>
              </a:rPr>
              <a:t>expenditure weight </a:t>
            </a:r>
            <a:r>
              <a:rPr lang="en-US" altLang="en-US" sz="2400" dirty="0" smtClean="0">
                <a:latin typeface="Times New Roman" pitchFamily="18" charset="0"/>
                <a:cs typeface="Times New Roman" pitchFamily="18" charset="0"/>
              </a:rPr>
              <a:t>of the product.</a:t>
            </a:r>
          </a:p>
          <a:p>
            <a:pPr marL="361950" indent="-361950">
              <a:lnSpc>
                <a:spcPct val="114000"/>
              </a:lnSpc>
              <a:spcBef>
                <a:spcPts val="600"/>
              </a:spcBef>
              <a:buNone/>
            </a:pPr>
            <a:r>
              <a:rPr lang="en-US" altLang="en-US" sz="2400" b="1" i="1" dirty="0" smtClean="0">
                <a:solidFill>
                  <a:srgbClr val="0033CC"/>
                </a:solidFill>
                <a:latin typeface="Times New Roman" pitchFamily="18" charset="0"/>
                <a:cs typeface="Times New Roman" pitchFamily="18" charset="0"/>
              </a:rPr>
              <a:t>Consumption Basket</a:t>
            </a:r>
            <a:r>
              <a:rPr lang="en-US" altLang="en-US" sz="2400" dirty="0" smtClean="0">
                <a:latin typeface="Times New Roman" pitchFamily="18" charset="0"/>
                <a:cs typeface="Times New Roman" pitchFamily="18" charset="0"/>
              </a:rPr>
              <a:t>: the set of goods and services for which an index of price change is constructed, along with their </a:t>
            </a:r>
            <a:r>
              <a:rPr lang="en-US" altLang="en-US" sz="2400" i="1" dirty="0" smtClean="0">
                <a:latin typeface="Times New Roman" pitchFamily="18" charset="0"/>
                <a:cs typeface="Times New Roman" pitchFamily="18" charset="0"/>
              </a:rPr>
              <a:t>expenditure weights</a:t>
            </a:r>
            <a:r>
              <a:rPr lang="en-US" altLang="en-US" sz="2400" dirty="0" smtClean="0">
                <a:latin typeface="Times New Roman" pitchFamily="18" charset="0"/>
                <a:cs typeface="Times New Roman" pitchFamily="18" charset="0"/>
              </a:rPr>
              <a:t>. </a:t>
            </a:r>
          </a:p>
          <a:p>
            <a:pPr marL="0" indent="0">
              <a:lnSpc>
                <a:spcPct val="114000"/>
              </a:lnSpc>
              <a:spcBef>
                <a:spcPts val="600"/>
              </a:spcBef>
              <a:buNone/>
            </a:pPr>
            <a:r>
              <a:rPr lang="en-US" altLang="en-US" sz="2400" dirty="0" smtClean="0">
                <a:latin typeface="Times New Roman" pitchFamily="18" charset="0"/>
                <a:cs typeface="Times New Roman" pitchFamily="18" charset="0"/>
              </a:rPr>
              <a:t>In our example, the </a:t>
            </a:r>
            <a:r>
              <a:rPr lang="en-US" altLang="en-US" sz="2400" i="1" dirty="0" smtClean="0">
                <a:latin typeface="Times New Roman" pitchFamily="18" charset="0"/>
                <a:cs typeface="Times New Roman" pitchFamily="18" charset="0"/>
              </a:rPr>
              <a:t>consumption</a:t>
            </a:r>
            <a:r>
              <a:rPr lang="en-US" altLang="en-US" sz="2400" dirty="0" smtClean="0">
                <a:latin typeface="Times New Roman" pitchFamily="18" charset="0"/>
                <a:cs typeface="Times New Roman" pitchFamily="18" charset="0"/>
              </a:rPr>
              <a:t> </a:t>
            </a:r>
            <a:r>
              <a:rPr lang="en-US" altLang="en-US" sz="2400" i="1" dirty="0" smtClean="0">
                <a:latin typeface="Times New Roman" pitchFamily="18" charset="0"/>
                <a:cs typeface="Times New Roman" pitchFamily="18" charset="0"/>
              </a:rPr>
              <a:t>basket</a:t>
            </a:r>
            <a:r>
              <a:rPr lang="en-US" altLang="en-US" sz="2400" dirty="0" smtClean="0">
                <a:latin typeface="Times New Roman" pitchFamily="18" charset="0"/>
                <a:cs typeface="Times New Roman" pitchFamily="18" charset="0"/>
              </a:rPr>
              <a:t> is composed of tea leaves (your preferred variety), sugar </a:t>
            </a:r>
            <a:r>
              <a:rPr lang="en-US" altLang="en-US" sz="2400" dirty="0">
                <a:latin typeface="Times New Roman" pitchFamily="18" charset="0"/>
                <a:cs typeface="Times New Roman" pitchFamily="18" charset="0"/>
              </a:rPr>
              <a:t>and </a:t>
            </a:r>
            <a:r>
              <a:rPr lang="en-US" altLang="en-US" sz="2400" dirty="0" smtClean="0">
                <a:latin typeface="Times New Roman" pitchFamily="18" charset="0"/>
                <a:cs typeface="Times New Roman" pitchFamily="18" charset="0"/>
              </a:rPr>
              <a:t>cream, along with their respective weights 0.5, 0.33 &amp; 0.17.</a:t>
            </a:r>
          </a:p>
          <a:p>
            <a:pPr marL="0" indent="0" eaLnBrk="1" hangingPunct="1">
              <a:lnSpc>
                <a:spcPct val="114000"/>
              </a:lnSpc>
              <a:spcBef>
                <a:spcPts val="600"/>
              </a:spcBef>
              <a:buFontTx/>
              <a:buNone/>
            </a:pPr>
            <a:endParaRPr lang="en-US" altLang="en-US" sz="2400" dirty="0" smtClean="0">
              <a:latin typeface="Times New Roman" pitchFamily="18" charset="0"/>
              <a:cs typeface="Times New Roman" pitchFamily="18" charset="0"/>
            </a:endParaRPr>
          </a:p>
        </p:txBody>
      </p:sp>
      <p:sp>
        <p:nvSpPr>
          <p:cNvPr id="22532"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35779115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82947">
                                            <p:txEl>
                                              <p:pRg st="3" end="3"/>
                                            </p:txEl>
                                          </p:spTgt>
                                        </p:tgtEl>
                                        <p:attrNameLst>
                                          <p:attrName>style.visibility</p:attrName>
                                        </p:attrNameLst>
                                      </p:cBhvr>
                                      <p:to>
                                        <p:strVal val="visible"/>
                                      </p:to>
                                    </p:set>
                                    <p:animEffect transition="in" filter="fade">
                                      <p:cBhvr>
                                        <p:cTn id="7" dur="2000"/>
                                        <p:tgtEl>
                                          <p:spTgt spid="829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A02E3F9F-4358-4476-8CC1-A38A4470B4C1}" type="slidenum">
              <a:rPr lang="ja-JP" altLang="en-GB"/>
              <a:pPr/>
              <a:t>2</a:t>
            </a:fld>
            <a:endParaRPr lang="en-GB" altLang="ja-JP"/>
          </a:p>
        </p:txBody>
      </p:sp>
      <p:sp>
        <p:nvSpPr>
          <p:cNvPr id="622594" name="Rectangle 2"/>
          <p:cNvSpPr>
            <a:spLocks noGrp="1" noChangeArrowheads="1"/>
          </p:cNvSpPr>
          <p:nvPr>
            <p:ph type="title"/>
          </p:nvPr>
        </p:nvSpPr>
        <p:spPr>
          <a:xfrm>
            <a:off x="457200" y="620688"/>
            <a:ext cx="8229600" cy="796950"/>
          </a:xfrm>
        </p:spPr>
        <p:txBody>
          <a:bodyPr>
            <a:normAutofit/>
          </a:bodyPr>
          <a:lstStyle/>
          <a:p>
            <a:pPr algn="l"/>
            <a:r>
              <a:rPr lang="en-US" altLang="ja-JP" sz="3600" b="1" dirty="0" smtClean="0">
                <a:ea typeface="ＭＳ Ｐゴシック" pitchFamily="50" charset="-128"/>
              </a:rPr>
              <a:t>Contents – </a:t>
            </a:r>
            <a:r>
              <a:rPr lang="en-US" altLang="ja-JP" sz="3600" b="1" dirty="0" smtClean="0">
                <a:ea typeface="ＭＳ Ｐゴシック" pitchFamily="50" charset="-128"/>
              </a:rPr>
              <a:t>Session II</a:t>
            </a:r>
            <a:endParaRPr lang="en-US" altLang="ja-JP" sz="3600" b="1" dirty="0">
              <a:ea typeface="ＭＳ Ｐゴシック" pitchFamily="50" charset="-128"/>
            </a:endParaRPr>
          </a:p>
        </p:txBody>
      </p:sp>
      <p:sp>
        <p:nvSpPr>
          <p:cNvPr id="622595" name="Rectangle 3"/>
          <p:cNvSpPr>
            <a:spLocks noGrp="1" noChangeArrowheads="1"/>
          </p:cNvSpPr>
          <p:nvPr>
            <p:ph type="body" idx="1"/>
          </p:nvPr>
        </p:nvSpPr>
        <p:spPr>
          <a:xfrm>
            <a:off x="827584" y="1412776"/>
            <a:ext cx="7859216" cy="4713387"/>
          </a:xfrm>
        </p:spPr>
        <p:txBody>
          <a:bodyPr>
            <a:normAutofit fontScale="85000" lnSpcReduction="20000"/>
          </a:bodyPr>
          <a:lstStyle/>
          <a:p>
            <a:pPr lvl="0"/>
            <a:r>
              <a:rPr lang="en-US" b="1" dirty="0" smtClean="0"/>
              <a:t>Composite </a:t>
            </a:r>
            <a:r>
              <a:rPr lang="en-US" b="1" dirty="0"/>
              <a:t>Price Index</a:t>
            </a:r>
            <a:endParaRPr lang="en-IN" b="1" dirty="0"/>
          </a:p>
          <a:p>
            <a:pPr lvl="1"/>
            <a:r>
              <a:rPr lang="en-US" dirty="0"/>
              <a:t>Unweighted  composite  index</a:t>
            </a:r>
            <a:endParaRPr lang="en-IN" dirty="0"/>
          </a:p>
          <a:p>
            <a:pPr lvl="1"/>
            <a:r>
              <a:rPr lang="en-US" dirty="0"/>
              <a:t>Weighted  composite  index</a:t>
            </a:r>
            <a:endParaRPr lang="en-IN" dirty="0"/>
          </a:p>
          <a:p>
            <a:pPr lvl="0">
              <a:lnSpc>
                <a:spcPct val="134000"/>
              </a:lnSpc>
              <a:spcBef>
                <a:spcPts val="600"/>
              </a:spcBef>
            </a:pPr>
            <a:r>
              <a:rPr lang="en-US" b="1" dirty="0"/>
              <a:t>Important terms</a:t>
            </a:r>
            <a:endParaRPr lang="en-IN" b="1" dirty="0"/>
          </a:p>
          <a:p>
            <a:pPr lvl="1"/>
            <a:r>
              <a:rPr lang="en-IN" dirty="0"/>
              <a:t>Base period (year): </a:t>
            </a:r>
            <a:r>
              <a:rPr lang="en-IN" dirty="0" smtClean="0"/>
              <a:t>	</a:t>
            </a:r>
            <a:r>
              <a:rPr lang="en-IN" sz="2600" i="1" dirty="0" smtClean="0"/>
              <a:t>price </a:t>
            </a:r>
            <a:r>
              <a:rPr lang="en-IN" sz="2600" i="1" dirty="0"/>
              <a:t>reference period</a:t>
            </a:r>
            <a:r>
              <a:rPr lang="en-IN" sz="2600" dirty="0"/>
              <a:t>, </a:t>
            </a:r>
            <a:endParaRPr lang="en-IN" sz="2600" dirty="0" smtClean="0"/>
          </a:p>
          <a:p>
            <a:pPr marL="3086100" lvl="7" indent="0">
              <a:buNone/>
            </a:pPr>
            <a:r>
              <a:rPr lang="en-IN" sz="2600" i="1" dirty="0" smtClean="0"/>
              <a:t>	weight reference period</a:t>
            </a:r>
            <a:r>
              <a:rPr lang="en-IN" sz="2600" dirty="0" smtClean="0"/>
              <a:t> and </a:t>
            </a:r>
          </a:p>
          <a:p>
            <a:pPr marL="3086100" lvl="7" indent="0">
              <a:buNone/>
            </a:pPr>
            <a:r>
              <a:rPr lang="en-IN" sz="2600" i="1" dirty="0" smtClean="0"/>
              <a:t>	index reference period</a:t>
            </a:r>
            <a:endParaRPr lang="en-IN" sz="2600" dirty="0" smtClean="0"/>
          </a:p>
          <a:p>
            <a:pPr lvl="1"/>
            <a:r>
              <a:rPr lang="en-US" i="1" dirty="0" smtClean="0"/>
              <a:t>Elementary </a:t>
            </a:r>
            <a:r>
              <a:rPr lang="en-US" i="1" dirty="0"/>
              <a:t>aggregates</a:t>
            </a:r>
            <a:endParaRPr lang="en-IN" dirty="0"/>
          </a:p>
          <a:p>
            <a:pPr lvl="1"/>
            <a:r>
              <a:rPr lang="en-US" i="1" dirty="0"/>
              <a:t>(Expenditure) weights</a:t>
            </a:r>
            <a:endParaRPr lang="en-IN" dirty="0"/>
          </a:p>
          <a:p>
            <a:pPr lvl="1"/>
            <a:r>
              <a:rPr lang="en-US" i="1" dirty="0"/>
              <a:t>Consumption basket</a:t>
            </a:r>
            <a:r>
              <a:rPr lang="en-IN" i="1" dirty="0"/>
              <a:t> </a:t>
            </a:r>
            <a:endParaRPr lang="en-IN" dirty="0"/>
          </a:p>
          <a:p>
            <a:pPr lvl="1"/>
            <a:r>
              <a:rPr lang="en-IN" i="1" dirty="0"/>
              <a:t>Price relatives and relative prices</a:t>
            </a:r>
            <a:endParaRPr lang="en-IN" dirty="0"/>
          </a:p>
          <a:p>
            <a:pPr lvl="1"/>
            <a:r>
              <a:rPr lang="en-IN" i="1" dirty="0"/>
              <a:t>Price updating</a:t>
            </a:r>
            <a:endParaRPr lang="en-IN" dirty="0"/>
          </a:p>
          <a:p>
            <a:pPr marL="0" indent="0">
              <a:lnSpc>
                <a:spcPct val="114000"/>
              </a:lnSpc>
              <a:spcBef>
                <a:spcPts val="600"/>
              </a:spcBef>
              <a:buNone/>
            </a:pPr>
            <a:endParaRPr lang="en-US" altLang="ja-JP" dirty="0">
              <a:ea typeface="ＭＳ Ｐゴシック" pitchFamily="50" charset="-128"/>
            </a:endParaRPr>
          </a:p>
        </p:txBody>
      </p:sp>
    </p:spTree>
    <p:extLst>
      <p:ext uri="{BB962C8B-B14F-4D97-AF65-F5344CB8AC3E}">
        <p14:creationId xmlns:p14="http://schemas.microsoft.com/office/powerpoint/2010/main" val="1138770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dirty="0" smtClean="0">
                <a:solidFill>
                  <a:srgbClr val="666666"/>
                </a:solidFill>
              </a:rPr>
              <a:t>Base period</a:t>
            </a:r>
          </a:p>
        </p:txBody>
      </p:sp>
      <p:sp>
        <p:nvSpPr>
          <p:cNvPr id="31747" name="Rectangle 3"/>
          <p:cNvSpPr>
            <a:spLocks noGrp="1" noChangeArrowheads="1"/>
          </p:cNvSpPr>
          <p:nvPr>
            <p:ph idx="4294967295"/>
          </p:nvPr>
        </p:nvSpPr>
        <p:spPr>
          <a:xfrm>
            <a:off x="609600" y="1524000"/>
            <a:ext cx="8077200" cy="4800600"/>
          </a:xfrm>
        </p:spPr>
        <p:txBody>
          <a:bodyPr>
            <a:normAutofit/>
          </a:bodyPr>
          <a:lstStyle/>
          <a:p>
            <a:pPr hangingPunct="0"/>
            <a:r>
              <a:rPr lang="en-GB" sz="2400" dirty="0"/>
              <a:t>The base period generally is understood to be the period with which other periods are </a:t>
            </a:r>
            <a:r>
              <a:rPr lang="en-GB" sz="2400" dirty="0" smtClean="0"/>
              <a:t>compared.</a:t>
            </a:r>
          </a:p>
          <a:p>
            <a:pPr hangingPunct="0"/>
            <a:r>
              <a:rPr lang="en-GB" sz="2400" dirty="0" smtClean="0"/>
              <a:t>The values of expenditure in the base year provide </a:t>
            </a:r>
            <a:r>
              <a:rPr lang="en-GB" sz="2400" dirty="0"/>
              <a:t>the </a:t>
            </a:r>
            <a:r>
              <a:rPr lang="en-GB" sz="2400" dirty="0" smtClean="0"/>
              <a:t>basis of assigning weights </a:t>
            </a:r>
            <a:r>
              <a:rPr lang="en-GB" sz="2400" dirty="0"/>
              <a:t>for a price index. </a:t>
            </a:r>
            <a:endParaRPr lang="en-GB" sz="2400" dirty="0" smtClean="0"/>
          </a:p>
          <a:p>
            <a:pPr hangingPunct="0"/>
            <a:r>
              <a:rPr lang="en-GB" sz="2400" dirty="0" smtClean="0"/>
              <a:t>However</a:t>
            </a:r>
            <a:r>
              <a:rPr lang="en-GB" sz="2400" dirty="0"/>
              <a:t>, the concept of the “base period” is not a precise one and may be used to mean rather different things. </a:t>
            </a:r>
            <a:endParaRPr lang="en-IN" sz="2400" dirty="0"/>
          </a:p>
        </p:txBody>
      </p:sp>
      <p:sp>
        <p:nvSpPr>
          <p:cNvPr id="2355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38425549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dirty="0" smtClean="0">
                <a:solidFill>
                  <a:srgbClr val="666666"/>
                </a:solidFill>
              </a:rPr>
              <a:t>Base period – three types</a:t>
            </a:r>
          </a:p>
        </p:txBody>
      </p:sp>
      <p:sp>
        <p:nvSpPr>
          <p:cNvPr id="31747" name="Rectangle 3"/>
          <p:cNvSpPr>
            <a:spLocks noGrp="1" noChangeArrowheads="1"/>
          </p:cNvSpPr>
          <p:nvPr>
            <p:ph idx="4294967295"/>
          </p:nvPr>
        </p:nvSpPr>
        <p:spPr>
          <a:xfrm>
            <a:off x="609600" y="1484784"/>
            <a:ext cx="8077200" cy="4839816"/>
          </a:xfrm>
        </p:spPr>
        <p:txBody>
          <a:bodyPr>
            <a:normAutofit fontScale="92500"/>
          </a:bodyPr>
          <a:lstStyle/>
          <a:p>
            <a:pPr marL="0" indent="0" hangingPunct="0">
              <a:buNone/>
            </a:pPr>
            <a:r>
              <a:rPr lang="en-GB" sz="2400" dirty="0" smtClean="0"/>
              <a:t>Three </a:t>
            </a:r>
            <a:r>
              <a:rPr lang="en-GB" sz="2400" dirty="0"/>
              <a:t>types of base periods may be distinguished: </a:t>
            </a:r>
            <a:endParaRPr lang="en-IN" sz="2400" dirty="0"/>
          </a:p>
          <a:p>
            <a:pPr marL="514350" indent="-514350" hangingPunct="0">
              <a:buFont typeface="+mj-lt"/>
              <a:buAutoNum type="romanLcPeriod"/>
            </a:pPr>
            <a:r>
              <a:rPr lang="en-GB" sz="2400" dirty="0" smtClean="0"/>
              <a:t>the </a:t>
            </a:r>
            <a:r>
              <a:rPr lang="en-GB" sz="2400" i="1" dirty="0"/>
              <a:t>price reference period</a:t>
            </a:r>
            <a:r>
              <a:rPr lang="en-GB" sz="2400" dirty="0"/>
              <a:t>, that is, the period whose prices appear in the denominators of the price relatives used to calculate the index, </a:t>
            </a:r>
            <a:r>
              <a:rPr lang="en-GB" sz="2400" i="1" dirty="0"/>
              <a:t>or </a:t>
            </a:r>
            <a:endParaRPr lang="en-IN" sz="2400" dirty="0"/>
          </a:p>
          <a:p>
            <a:pPr marL="514350" indent="-514350" hangingPunct="0">
              <a:buFont typeface="+mj-lt"/>
              <a:buAutoNum type="romanLcPeriod"/>
            </a:pPr>
            <a:r>
              <a:rPr lang="en-GB" sz="2400" dirty="0" smtClean="0"/>
              <a:t>the </a:t>
            </a:r>
            <a:r>
              <a:rPr lang="en-GB" sz="2400" i="1" dirty="0"/>
              <a:t>weight reference period</a:t>
            </a:r>
            <a:r>
              <a:rPr lang="en-GB" sz="2400" dirty="0"/>
              <a:t>, that is, the period, usually a year, whose values serve as weights for the index. However, when hybrid expenditure weights are used in which the quantities of one period are valued at the prices of some other period, there is no unique weight reference period, </a:t>
            </a:r>
            <a:r>
              <a:rPr lang="en-GB" sz="2400" i="1" dirty="0"/>
              <a:t>or </a:t>
            </a:r>
            <a:endParaRPr lang="en-IN" sz="2400" dirty="0"/>
          </a:p>
          <a:p>
            <a:pPr marL="514350" indent="-514350" hangingPunct="0">
              <a:buFont typeface="+mj-lt"/>
              <a:buAutoNum type="romanLcPeriod"/>
            </a:pPr>
            <a:r>
              <a:rPr lang="en-GB" sz="2400" dirty="0" smtClean="0"/>
              <a:t>the </a:t>
            </a:r>
            <a:r>
              <a:rPr lang="en-GB" sz="2400" i="1" dirty="0"/>
              <a:t>index reference period</a:t>
            </a:r>
            <a:r>
              <a:rPr lang="en-GB" sz="2400" dirty="0"/>
              <a:t>, that is, the period for which the index is set equal to 100.</a:t>
            </a:r>
            <a:endParaRPr lang="en-IN" sz="2400" dirty="0"/>
          </a:p>
          <a:p>
            <a:pPr marL="0" indent="0" hangingPunct="0">
              <a:spcBef>
                <a:spcPts val="1800"/>
              </a:spcBef>
              <a:buNone/>
            </a:pPr>
            <a:r>
              <a:rPr lang="en-GB" sz="2400" dirty="0">
                <a:solidFill>
                  <a:srgbClr val="0000CC"/>
                </a:solidFill>
              </a:rPr>
              <a:t>The three reference periods may coincide but frequently do not. </a:t>
            </a:r>
            <a:endParaRPr lang="en-IN" sz="2400" dirty="0">
              <a:solidFill>
                <a:srgbClr val="0000CC"/>
              </a:solidFill>
            </a:endParaRPr>
          </a:p>
        </p:txBody>
      </p:sp>
      <p:sp>
        <p:nvSpPr>
          <p:cNvPr id="2355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21950164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09600" y="609600"/>
            <a:ext cx="7772400" cy="609600"/>
          </a:xfrm>
        </p:spPr>
        <p:txBody>
          <a:bodyPr/>
          <a:lstStyle/>
          <a:p>
            <a:pPr algn="l"/>
            <a:r>
              <a:rPr lang="en-US" altLang="en-US" sz="3200" b="1" dirty="0" smtClean="0">
                <a:solidFill>
                  <a:srgbClr val="666666"/>
                </a:solidFill>
              </a:rPr>
              <a:t>Example 8 </a:t>
            </a:r>
            <a:r>
              <a:rPr lang="en-US" altLang="en-US" sz="3200" dirty="0" smtClean="0">
                <a:solidFill>
                  <a:srgbClr val="666666"/>
                </a:solidFill>
              </a:rPr>
              <a:t>– </a:t>
            </a:r>
            <a:r>
              <a:rPr lang="en-US" altLang="en-US" sz="2800" dirty="0" smtClean="0">
                <a:solidFill>
                  <a:srgbClr val="C00000"/>
                </a:solidFill>
              </a:rPr>
              <a:t>with three different base periods</a:t>
            </a:r>
          </a:p>
        </p:txBody>
      </p:sp>
      <p:sp>
        <p:nvSpPr>
          <p:cNvPr id="20483"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graphicFrame>
        <p:nvGraphicFramePr>
          <p:cNvPr id="27653" name="Group 5"/>
          <p:cNvGraphicFramePr>
            <a:graphicFrameLocks noGrp="1"/>
          </p:cNvGraphicFramePr>
          <p:nvPr>
            <p:extLst>
              <p:ext uri="{D42A27DB-BD31-4B8C-83A1-F6EECF244321}">
                <p14:modId xmlns:p14="http://schemas.microsoft.com/office/powerpoint/2010/main" val="560954083"/>
              </p:ext>
            </p:extLst>
          </p:nvPr>
        </p:nvGraphicFramePr>
        <p:xfrm>
          <a:off x="381000" y="1268760"/>
          <a:ext cx="8001000" cy="4949339"/>
        </p:xfrm>
        <a:graphic>
          <a:graphicData uri="http://schemas.openxmlformats.org/drawingml/2006/table">
            <a:tbl>
              <a:tblPr/>
              <a:tblGrid>
                <a:gridCol w="3581400"/>
                <a:gridCol w="1257672"/>
                <a:gridCol w="1152128"/>
                <a:gridCol w="1019200"/>
                <a:gridCol w="990600"/>
              </a:tblGrid>
              <a:tr h="423063">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dirty="0" smtClean="0">
                          <a:ln>
                            <a:noFill/>
                          </a:ln>
                          <a:solidFill>
                            <a:schemeClr val="tx1"/>
                          </a:solidFill>
                          <a:effectLst/>
                          <a:latin typeface="+mn-lt"/>
                          <a:ea typeface="MS Mincho" pitchFamily="49" charset="-128"/>
                          <a:cs typeface="Times New Roman" pitchFamily="18" charset="0"/>
                        </a:rPr>
                        <a:t>weights / price </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products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IN"/>
                    </a:p>
                  </a:txBody>
                  <a:tcPr/>
                </a:tc>
                <a:tc hMerge="1">
                  <a:txBody>
                    <a:bodyPr/>
                    <a:lstStyle/>
                    <a:p>
                      <a:endParaRPr lang="en-IN"/>
                    </a:p>
                  </a:txBody>
                  <a:tcPr/>
                </a:tc>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mn-lt"/>
                          <a:ea typeface="MS Mincho" pitchFamily="49" charset="-128"/>
                          <a:cs typeface="Times New Roman" pitchFamily="18" charset="0"/>
                        </a:rPr>
                        <a:t>total</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3428">
                <a:tc vMerge="1">
                  <a:txBody>
                    <a:bodyPr/>
                    <a:lstStyle/>
                    <a:p>
                      <a:endParaRPr lang="en-IN"/>
                    </a:p>
                  </a:txBody>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tea leaves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sugar</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mn-lt"/>
                          <a:ea typeface="MS Mincho" pitchFamily="49" charset="-128"/>
                          <a:cs typeface="Times New Roman" pitchFamily="18" charset="0"/>
                        </a:rPr>
                        <a:t>cream</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IN"/>
                    </a:p>
                  </a:txBody>
                  <a:tcPr/>
                </a:tc>
              </a:tr>
              <a:tr h="451604">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mn-lt"/>
                          <a:ea typeface="MS Mincho" pitchFamily="49" charset="-128"/>
                          <a:cs typeface="Times New Roman" pitchFamily="18" charset="0"/>
                        </a:rPr>
                        <a:t>weights  in 2009 – </a:t>
                      </a:r>
                      <a:r>
                        <a:rPr lang="en-US" sz="2000" i="1" kern="1200" dirty="0" smtClean="0">
                          <a:solidFill>
                            <a:schemeClr val="tx1"/>
                          </a:solidFill>
                          <a:effectLst/>
                          <a:latin typeface="Arial" charset="0"/>
                          <a:ea typeface="+mn-ea"/>
                          <a:cs typeface="Arial" charset="0"/>
                        </a:rPr>
                        <a:t>w</a:t>
                      </a:r>
                      <a:r>
                        <a:rPr lang="en-US" sz="2000" i="1" kern="1200" baseline="-25000" dirty="0" smtClean="0">
                          <a:solidFill>
                            <a:schemeClr val="tx1"/>
                          </a:solidFill>
                          <a:effectLst/>
                          <a:latin typeface="Arial" charset="0"/>
                          <a:ea typeface="+mn-ea"/>
                          <a:cs typeface="Arial" charset="0"/>
                        </a:rPr>
                        <a:t>i09</a:t>
                      </a:r>
                      <a:endPar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0.9</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3.0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0.6</a:t>
                      </a:r>
                      <a:endParaRPr kumimoji="0" lang="en-US" altLang="en-US" sz="18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kern="1200" cap="none" normalizeH="0" baseline="0" dirty="0" smtClean="0">
                          <a:ln>
                            <a:noFill/>
                          </a:ln>
                          <a:solidFill>
                            <a:schemeClr val="tx1"/>
                          </a:solidFill>
                          <a:effectLst/>
                          <a:latin typeface="+mn-lt"/>
                          <a:ea typeface="MS Mincho" pitchFamily="49" charset="-128"/>
                          <a:cs typeface="Times New Roman" pitchFamily="18" charset="0"/>
                        </a:rPr>
                        <a:t>1.0</a:t>
                      </a: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03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average price per gm. in 2010</a:t>
                      </a:r>
                      <a:endParaRPr kumimoji="0" lang="en-US" altLang="en-US" sz="18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15</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4</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10</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mn-lt"/>
                        <a:cs typeface="Arial" charset="0"/>
                      </a:endParaRP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F7F7F"/>
                    </a:solidFill>
                  </a:tcPr>
                </a:tc>
              </a:tr>
              <a:tr h="54803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cap="none" normalizeH="0" baseline="0" dirty="0" smtClean="0">
                          <a:ln>
                            <a:noFill/>
                          </a:ln>
                          <a:solidFill>
                            <a:schemeClr val="tx1"/>
                          </a:solidFill>
                          <a:effectLst/>
                          <a:latin typeface="+mn-lt"/>
                          <a:ea typeface="MS Mincho" pitchFamily="49" charset="-128"/>
                          <a:cs typeface="Times New Roman" pitchFamily="18" charset="0"/>
                        </a:rPr>
                        <a:t>average price per gm. in 2011</a:t>
                      </a:r>
                      <a:endParaRPr kumimoji="0" lang="en-US" altLang="en-US" sz="16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17</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5</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15</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mn-lt"/>
                        <a:cs typeface="Arial" charset="0"/>
                      </a:endParaRP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F7F7F"/>
                    </a:solidFill>
                  </a:tcPr>
                </a:tc>
              </a:tr>
              <a:tr h="54803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price (per gm.) in current month</a:t>
                      </a:r>
                      <a:endParaRPr kumimoji="0" lang="en-US" altLang="en-US" sz="18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20</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6</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20</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mn-lt"/>
                        <a:cs typeface="Arial" charset="0"/>
                      </a:endParaRP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F7F7F"/>
                    </a:solidFill>
                  </a:tcPr>
                </a:tc>
              </a:tr>
              <a:tr h="6769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800" kern="1200" dirty="0" smtClean="0">
                          <a:solidFill>
                            <a:schemeClr val="tx1"/>
                          </a:solidFill>
                          <a:effectLst/>
                          <a:latin typeface="+mn-lt"/>
                          <a:ea typeface="+mn-ea"/>
                          <a:cs typeface="+mn-cs"/>
                        </a:rPr>
                        <a:t>(weights in 2009)*(price relatives in 2010)</a:t>
                      </a:r>
                      <a:endParaRPr kumimoji="0" lang="en-US" altLang="en-US" sz="18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IN" sz="2000" b="0" i="0" u="none" strike="noStrike">
                          <a:solidFill>
                            <a:srgbClr val="000000"/>
                          </a:solidFill>
                          <a:effectLst/>
                          <a:latin typeface="Times New Roman"/>
                        </a:rPr>
                        <a:t>0.4412</a:t>
                      </a:r>
                    </a:p>
                  </a:txBody>
                  <a:tcPr marL="9525" marR="857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IN" sz="2000" b="0" i="0" u="none" strike="noStrike">
                          <a:solidFill>
                            <a:srgbClr val="000000"/>
                          </a:solidFill>
                          <a:effectLst/>
                          <a:latin typeface="Times New Roman"/>
                        </a:rPr>
                        <a:t>0.2400</a:t>
                      </a:r>
                    </a:p>
                  </a:txBody>
                  <a:tcPr marL="9525" marR="857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IN" sz="2000" b="0" i="0" u="none" strike="noStrike">
                          <a:solidFill>
                            <a:srgbClr val="000000"/>
                          </a:solidFill>
                          <a:effectLst/>
                          <a:latin typeface="Times New Roman"/>
                        </a:rPr>
                        <a:t>0.1333</a:t>
                      </a:r>
                    </a:p>
                  </a:txBody>
                  <a:tcPr marL="9525" marR="857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IN" sz="2000" b="0" i="0" u="none" strike="noStrike">
                          <a:solidFill>
                            <a:srgbClr val="000000"/>
                          </a:solidFill>
                          <a:effectLst/>
                          <a:latin typeface="Times New Roman"/>
                        </a:rPr>
                        <a:t>0.8145</a:t>
                      </a:r>
                    </a:p>
                  </a:txBody>
                  <a:tcPr marL="9525" marR="9525" marT="9525" marB="0" anchor="ctr">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80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800" kern="1200" dirty="0" smtClean="0">
                          <a:solidFill>
                            <a:schemeClr val="tx1"/>
                          </a:solidFill>
                          <a:effectLst/>
                          <a:latin typeface="+mn-lt"/>
                          <a:ea typeface="+mn-ea"/>
                          <a:cs typeface="+mn-cs"/>
                        </a:rPr>
                        <a:t>(weights in 2009)*(price relatives in current month)</a:t>
                      </a:r>
                      <a:endParaRPr kumimoji="0" lang="en-US" altLang="en-US" sz="18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IN" sz="2000" b="0" i="0" u="none" strike="noStrike">
                          <a:solidFill>
                            <a:srgbClr val="000000"/>
                          </a:solidFill>
                          <a:effectLst/>
                          <a:latin typeface="Times New Roman"/>
                        </a:rPr>
                        <a:t>0.5882</a:t>
                      </a:r>
                    </a:p>
                  </a:txBody>
                  <a:tcPr marL="9525" marR="857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IN" sz="2000" b="0" i="0" u="none" strike="noStrike">
                          <a:solidFill>
                            <a:srgbClr val="000000"/>
                          </a:solidFill>
                          <a:effectLst/>
                          <a:latin typeface="Times New Roman"/>
                        </a:rPr>
                        <a:t>0.3600</a:t>
                      </a:r>
                    </a:p>
                  </a:txBody>
                  <a:tcPr marL="9525" marR="857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IN" sz="2000" b="0" i="0" u="none" strike="noStrike">
                          <a:solidFill>
                            <a:srgbClr val="000000"/>
                          </a:solidFill>
                          <a:effectLst/>
                          <a:latin typeface="Times New Roman"/>
                        </a:rPr>
                        <a:t>0.2667</a:t>
                      </a:r>
                    </a:p>
                  </a:txBody>
                  <a:tcPr marL="9525" marR="857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fontAlgn="ctr"/>
                      <a:r>
                        <a:rPr lang="en-IN" sz="2000" b="0" i="0" u="none" strike="noStrike" dirty="0">
                          <a:solidFill>
                            <a:srgbClr val="000000"/>
                          </a:solidFill>
                          <a:effectLst/>
                          <a:latin typeface="Times New Roman"/>
                        </a:rPr>
                        <a:t>1.2149</a:t>
                      </a:r>
                    </a:p>
                  </a:txBody>
                  <a:tcPr marL="9525" marR="9525" marT="9525" marB="0" anchor="ctr">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51604">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IN" sz="1800" kern="1200" dirty="0" smtClean="0">
                          <a:solidFill>
                            <a:schemeClr val="tx1"/>
                          </a:solidFill>
                          <a:effectLst/>
                          <a:latin typeface="+mn-lt"/>
                          <a:ea typeface="+mn-ea"/>
                          <a:cs typeface="+mn-cs"/>
                        </a:rPr>
                        <a:t>Index reference period – 2010;     Weight reference period – 2009 and Price reference period - 2011</a:t>
                      </a:r>
                      <a:endParaRPr kumimoji="0" lang="en-US" altLang="en-US" sz="18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mn-lt"/>
                        <a:cs typeface="Arial" charset="0"/>
                      </a:endParaRP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F7F7F"/>
                    </a:solidFill>
                  </a:tcPr>
                </a:tc>
              </a:tr>
            </a:tbl>
          </a:graphicData>
        </a:graphic>
      </p:graphicFrame>
      <p:sp>
        <p:nvSpPr>
          <p:cNvPr id="8" name="TextBox 7"/>
          <p:cNvSpPr txBox="1"/>
          <p:nvPr/>
        </p:nvSpPr>
        <p:spPr>
          <a:xfrm>
            <a:off x="3923928" y="4204245"/>
            <a:ext cx="4464496" cy="1384995"/>
          </a:xfrm>
          <a:prstGeom prst="rect">
            <a:avLst/>
          </a:prstGeom>
          <a:solidFill>
            <a:schemeClr val="accent6">
              <a:lumMod val="50000"/>
            </a:schemeClr>
          </a:solidFill>
        </p:spPr>
        <p:txBody>
          <a:bodyPr wrap="square" rtlCol="0">
            <a:spAutoFit/>
          </a:bodyPr>
          <a:lstStyle/>
          <a:p>
            <a:endParaRPr lang="en-IN" dirty="0" smtClean="0"/>
          </a:p>
          <a:p>
            <a:r>
              <a:rPr lang="en-IN" sz="2400" dirty="0" smtClean="0">
                <a:solidFill>
                  <a:schemeClr val="bg1"/>
                </a:solidFill>
              </a:rPr>
              <a:t>Calculate the values  in your workbook.</a:t>
            </a:r>
            <a:endParaRPr lang="en-IN" sz="2400" dirty="0">
              <a:solidFill>
                <a:schemeClr val="bg1"/>
              </a:solidFill>
            </a:endParaRPr>
          </a:p>
          <a:p>
            <a:endParaRPr lang="en-IN" dirty="0"/>
          </a:p>
        </p:txBody>
      </p:sp>
      <p:sp>
        <p:nvSpPr>
          <p:cNvPr id="9" name="TextBox 8"/>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3459876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dirty="0" smtClean="0">
                <a:solidFill>
                  <a:srgbClr val="666666"/>
                </a:solidFill>
              </a:rPr>
              <a:t>Example 8 (contd.)</a:t>
            </a:r>
          </a:p>
        </p:txBody>
      </p:sp>
      <mc:AlternateContent xmlns:mc="http://schemas.openxmlformats.org/markup-compatibility/2006" xmlns:a14="http://schemas.microsoft.com/office/drawing/2010/main">
        <mc:Choice Requires="a14">
          <p:sp>
            <p:nvSpPr>
              <p:cNvPr id="31747" name="Rectangle 3"/>
              <p:cNvSpPr>
                <a:spLocks noGrp="1" noChangeArrowheads="1"/>
              </p:cNvSpPr>
              <p:nvPr>
                <p:ph idx="4294967295"/>
              </p:nvPr>
            </p:nvSpPr>
            <p:spPr>
              <a:xfrm>
                <a:off x="609600" y="1524000"/>
                <a:ext cx="8077200" cy="4800600"/>
              </a:xfrm>
            </p:spPr>
            <p:txBody>
              <a:bodyPr/>
              <a:lstStyle/>
              <a:p>
                <a:pPr marL="0" indent="0" eaLnBrk="1" hangingPunct="1">
                  <a:lnSpc>
                    <a:spcPct val="120000"/>
                  </a:lnSpc>
                  <a:spcBef>
                    <a:spcPts val="600"/>
                  </a:spcBef>
                  <a:buFontTx/>
                  <a:buNone/>
                </a:pPr>
                <a:r>
                  <a:rPr lang="en-US" altLang="en-US" sz="2400" dirty="0" smtClean="0">
                    <a:latin typeface="Times New Roman" pitchFamily="18" charset="0"/>
                    <a:cs typeface="Times New Roman" pitchFamily="18" charset="0"/>
                  </a:rPr>
                  <a:t>The ratio </a:t>
                </a:r>
                <a:endParaRPr lang="en-US" altLang="en-US" sz="2400" dirty="0">
                  <a:latin typeface="Times New Roman" pitchFamily="18" charset="0"/>
                  <a:cs typeface="Times New Roman" pitchFamily="18" charset="0"/>
                </a:endParaRPr>
              </a:p>
              <a:p>
                <a:pPr marL="0" indent="0">
                  <a:lnSpc>
                    <a:spcPct val="120000"/>
                  </a:lnSpc>
                  <a:spcBef>
                    <a:spcPts val="600"/>
                  </a:spcBef>
                  <a:buNone/>
                </a:pPr>
                <a:r>
                  <a:rPr lang="en-US" altLang="en-US" sz="2400" dirty="0" smtClean="0">
                    <a:latin typeface="Times New Roman" pitchFamily="18" charset="0"/>
                    <a:cs typeface="Times New Roman" pitchFamily="18" charset="0"/>
                  </a:rPr>
                  <a:t>100*</a:t>
                </a:r>
                <a14:m>
                  <m:oMath xmlns:m="http://schemas.openxmlformats.org/officeDocument/2006/math">
                    <m:f>
                      <m:fPr>
                        <m:ctrlPr>
                          <a:rPr lang="en-US" altLang="en-US" sz="2400" i="1" smtClean="0">
                            <a:latin typeface="Cambria Math"/>
                            <a:cs typeface="Times New Roman" pitchFamily="18" charset="0"/>
                          </a:rPr>
                        </m:ctrlPr>
                      </m:fPr>
                      <m:num>
                        <m:r>
                          <m:rPr>
                            <m:nor/>
                          </m:rPr>
                          <a:rPr lang="en-US" sz="2400" dirty="0"/>
                          <m:t>(</m:t>
                        </m:r>
                        <m:r>
                          <m:rPr>
                            <m:nor/>
                          </m:rPr>
                          <a:rPr lang="en-US" sz="2400" dirty="0"/>
                          <m:t>weights</m:t>
                        </m:r>
                        <m:r>
                          <m:rPr>
                            <m:nor/>
                          </m:rPr>
                          <a:rPr lang="en-US" sz="2400" dirty="0"/>
                          <m:t> </m:t>
                        </m:r>
                        <m:r>
                          <m:rPr>
                            <m:nor/>
                          </m:rPr>
                          <a:rPr lang="en-US" sz="2400" dirty="0"/>
                          <m:t>in</m:t>
                        </m:r>
                        <m:r>
                          <m:rPr>
                            <m:nor/>
                          </m:rPr>
                          <a:rPr lang="en-US" sz="2400" dirty="0"/>
                          <m:t> 2009)∗(</m:t>
                        </m:r>
                        <m:r>
                          <m:rPr>
                            <m:nor/>
                          </m:rPr>
                          <a:rPr lang="en-US" sz="2400" dirty="0"/>
                          <m:t>price</m:t>
                        </m:r>
                        <m:r>
                          <m:rPr>
                            <m:nor/>
                          </m:rPr>
                          <a:rPr lang="en-US" sz="2400" dirty="0"/>
                          <m:t> </m:t>
                        </m:r>
                        <m:r>
                          <m:rPr>
                            <m:nor/>
                          </m:rPr>
                          <a:rPr lang="en-US" sz="2400" dirty="0"/>
                          <m:t>relatives</m:t>
                        </m:r>
                        <m:r>
                          <m:rPr>
                            <m:nor/>
                          </m:rPr>
                          <a:rPr lang="en-US" sz="2400" dirty="0"/>
                          <m:t> </m:t>
                        </m:r>
                        <m:r>
                          <m:rPr>
                            <m:nor/>
                          </m:rPr>
                          <a:rPr lang="en-US" sz="2400" dirty="0"/>
                          <m:t>in</m:t>
                        </m:r>
                        <m:r>
                          <m:rPr>
                            <m:nor/>
                          </m:rPr>
                          <a:rPr lang="en-US" sz="2400" dirty="0"/>
                          <m:t> </m:t>
                        </m:r>
                        <m:r>
                          <m:rPr>
                            <m:nor/>
                          </m:rPr>
                          <a:rPr lang="en-US" sz="2400" dirty="0"/>
                          <m:t>current</m:t>
                        </m:r>
                        <m:r>
                          <m:rPr>
                            <m:nor/>
                          </m:rPr>
                          <a:rPr lang="en-US" sz="2400" dirty="0"/>
                          <m:t> </m:t>
                        </m:r>
                        <m:r>
                          <m:rPr>
                            <m:nor/>
                          </m:rPr>
                          <a:rPr lang="en-US" sz="2400" dirty="0"/>
                          <m:t>month</m:t>
                        </m:r>
                        <m:r>
                          <m:rPr>
                            <m:nor/>
                          </m:rPr>
                          <a:rPr lang="en-US" sz="2400" dirty="0"/>
                          <m:t>) </m:t>
                        </m:r>
                      </m:num>
                      <m:den>
                        <m:r>
                          <m:rPr>
                            <m:nor/>
                          </m:rPr>
                          <a:rPr lang="en-US" sz="2400" dirty="0"/>
                          <m:t>(</m:t>
                        </m:r>
                        <m:r>
                          <m:rPr>
                            <m:nor/>
                          </m:rPr>
                          <a:rPr lang="en-US" sz="2400" dirty="0"/>
                          <m:t>weights</m:t>
                        </m:r>
                        <m:r>
                          <m:rPr>
                            <m:nor/>
                          </m:rPr>
                          <a:rPr lang="en-US" sz="2400" dirty="0"/>
                          <m:t> </m:t>
                        </m:r>
                        <m:r>
                          <m:rPr>
                            <m:nor/>
                          </m:rPr>
                          <a:rPr lang="en-US" sz="2400" dirty="0"/>
                          <m:t>in</m:t>
                        </m:r>
                        <m:r>
                          <m:rPr>
                            <m:nor/>
                          </m:rPr>
                          <a:rPr lang="en-US" sz="2400" dirty="0"/>
                          <m:t> 2009)∗(</m:t>
                        </m:r>
                        <m:r>
                          <m:rPr>
                            <m:nor/>
                          </m:rPr>
                          <a:rPr lang="en-US" sz="2400" dirty="0"/>
                          <m:t>price</m:t>
                        </m:r>
                        <m:r>
                          <m:rPr>
                            <m:nor/>
                          </m:rPr>
                          <a:rPr lang="en-US" sz="2400" dirty="0"/>
                          <m:t> </m:t>
                        </m:r>
                        <m:r>
                          <m:rPr>
                            <m:nor/>
                          </m:rPr>
                          <a:rPr lang="en-US" sz="2400" dirty="0"/>
                          <m:t>relatives</m:t>
                        </m:r>
                        <m:r>
                          <m:rPr>
                            <m:nor/>
                          </m:rPr>
                          <a:rPr lang="en-US" sz="2400" dirty="0"/>
                          <m:t> </m:t>
                        </m:r>
                        <m:r>
                          <m:rPr>
                            <m:nor/>
                          </m:rPr>
                          <a:rPr lang="en-US" sz="2400" dirty="0"/>
                          <m:t>in</m:t>
                        </m:r>
                        <m:r>
                          <m:rPr>
                            <m:nor/>
                          </m:rPr>
                          <a:rPr lang="en-US" sz="2400" dirty="0"/>
                          <m:t> 2010) </m:t>
                        </m:r>
                      </m:den>
                    </m:f>
                  </m:oMath>
                </a14:m>
                <a:r>
                  <a:rPr lang="en-US" altLang="en-US" sz="2400" dirty="0" smtClean="0">
                    <a:latin typeface="Times New Roman" pitchFamily="18" charset="0"/>
                    <a:cs typeface="Times New Roman" pitchFamily="18" charset="0"/>
                  </a:rPr>
                  <a:t>  </a:t>
                </a:r>
              </a:p>
              <a:p>
                <a:pPr marL="0" indent="0">
                  <a:lnSpc>
                    <a:spcPct val="120000"/>
                  </a:lnSpc>
                  <a:spcBef>
                    <a:spcPts val="600"/>
                  </a:spcBef>
                  <a:buNone/>
                </a:pPr>
                <a14:m>
                  <m:oMathPara xmlns:m="http://schemas.openxmlformats.org/officeDocument/2006/math">
                    <m:oMathParaPr>
                      <m:jc m:val="left"/>
                    </m:oMathParaPr>
                    <m:oMath xmlns:m="http://schemas.openxmlformats.org/officeDocument/2006/math">
                      <m:r>
                        <a:rPr lang="en-IN" altLang="en-US" sz="2400" b="0" i="1" smtClean="0">
                          <a:latin typeface="Cambria Math"/>
                          <a:cs typeface="Times New Roman" pitchFamily="18" charset="0"/>
                        </a:rPr>
                        <m:t>=100∗</m:t>
                      </m:r>
                      <m:f>
                        <m:fPr>
                          <m:ctrlPr>
                            <a:rPr lang="en-IN" altLang="en-US" sz="2400" b="0" i="1" smtClean="0">
                              <a:latin typeface="Cambria Math"/>
                              <a:cs typeface="Times New Roman" pitchFamily="18" charset="0"/>
                            </a:rPr>
                          </m:ctrlPr>
                        </m:fPr>
                        <m:num>
                          <m:r>
                            <a:rPr lang="en-IN" altLang="en-US" sz="2400" b="0" i="1" smtClean="0">
                              <a:latin typeface="Cambria Math"/>
                              <a:cs typeface="Times New Roman" pitchFamily="18" charset="0"/>
                            </a:rPr>
                            <m:t>1.2149</m:t>
                          </m:r>
                        </m:num>
                        <m:den>
                          <m:r>
                            <a:rPr lang="en-IN" altLang="en-US" sz="2400" b="0" i="1" smtClean="0">
                              <a:latin typeface="Cambria Math"/>
                              <a:cs typeface="Times New Roman" pitchFamily="18" charset="0"/>
                            </a:rPr>
                            <m:t>0.8145</m:t>
                          </m:r>
                        </m:den>
                      </m:f>
                      <m:r>
                        <a:rPr lang="en-IN" altLang="en-US" sz="2400" b="0" i="1" smtClean="0">
                          <a:latin typeface="Cambria Math"/>
                          <a:cs typeface="Times New Roman" pitchFamily="18" charset="0"/>
                        </a:rPr>
                        <m:t>=149.2</m:t>
                      </m:r>
                    </m:oMath>
                  </m:oMathPara>
                </a14:m>
                <a:endParaRPr lang="en-US" altLang="en-US" sz="2400" dirty="0" smtClean="0">
                  <a:latin typeface="Times New Roman" pitchFamily="18" charset="0"/>
                  <a:cs typeface="Times New Roman" pitchFamily="18" charset="0"/>
                </a:endParaRPr>
              </a:p>
              <a:p>
                <a:pPr marL="0" indent="0">
                  <a:lnSpc>
                    <a:spcPct val="120000"/>
                  </a:lnSpc>
                  <a:spcBef>
                    <a:spcPts val="600"/>
                  </a:spcBef>
                  <a:buNone/>
                </a:pPr>
                <a:r>
                  <a:rPr lang="en-US" altLang="en-US" sz="2400" dirty="0" smtClean="0">
                    <a:latin typeface="Times New Roman" pitchFamily="18" charset="0"/>
                    <a:cs typeface="Times New Roman" pitchFamily="18" charset="0"/>
                  </a:rPr>
                  <a:t>gives the required price index for the current month.</a:t>
                </a:r>
              </a:p>
            </p:txBody>
          </p:sp>
        </mc:Choice>
        <mc:Fallback xmlns="">
          <p:sp>
            <p:nvSpPr>
              <p:cNvPr id="31747" name="Rectangle 3"/>
              <p:cNvSpPr>
                <a:spLocks noGrp="1" noRot="1" noChangeAspect="1" noMove="1" noResize="1" noEditPoints="1" noAdjustHandles="1" noChangeArrowheads="1" noChangeShapeType="1" noTextEdit="1"/>
              </p:cNvSpPr>
              <p:nvPr>
                <p:ph idx="4294967295"/>
              </p:nvPr>
            </p:nvSpPr>
            <p:spPr>
              <a:xfrm>
                <a:off x="609600" y="1524000"/>
                <a:ext cx="8077200" cy="4800600"/>
              </a:xfrm>
              <a:blipFill rotWithShape="1">
                <a:blip r:embed="rId3"/>
                <a:stretch>
                  <a:fillRect l="-1132" t="-254"/>
                </a:stretch>
              </a:blipFill>
            </p:spPr>
            <p:txBody>
              <a:bodyPr/>
              <a:lstStyle/>
              <a:p>
                <a:r>
                  <a:rPr lang="en-IN">
                    <a:noFill/>
                  </a:rPr>
                  <a:t> </a:t>
                </a:r>
              </a:p>
            </p:txBody>
          </p:sp>
        </mc:Fallback>
      </mc:AlternateContent>
      <p:sp>
        <p:nvSpPr>
          <p:cNvPr id="2355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19531933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dirty="0" smtClean="0">
                <a:solidFill>
                  <a:srgbClr val="666666"/>
                </a:solidFill>
              </a:rPr>
              <a:t>Some more important terms</a:t>
            </a:r>
          </a:p>
        </p:txBody>
      </p:sp>
      <p:sp>
        <p:nvSpPr>
          <p:cNvPr id="31747" name="Rectangle 3"/>
          <p:cNvSpPr>
            <a:spLocks noGrp="1" noChangeArrowheads="1"/>
          </p:cNvSpPr>
          <p:nvPr>
            <p:ph idx="4294967295"/>
          </p:nvPr>
        </p:nvSpPr>
        <p:spPr>
          <a:xfrm>
            <a:off x="609600" y="1524000"/>
            <a:ext cx="8077200" cy="4800600"/>
          </a:xfrm>
        </p:spPr>
        <p:txBody>
          <a:bodyPr/>
          <a:lstStyle/>
          <a:p>
            <a:pPr marL="0" indent="0" eaLnBrk="1" hangingPunct="1">
              <a:lnSpc>
                <a:spcPct val="120000"/>
              </a:lnSpc>
              <a:spcBef>
                <a:spcPts val="600"/>
              </a:spcBef>
              <a:buFontTx/>
              <a:buNone/>
            </a:pPr>
            <a:r>
              <a:rPr lang="en-US" altLang="en-US" sz="2400" dirty="0" smtClean="0">
                <a:latin typeface="Times New Roman" pitchFamily="18" charset="0"/>
                <a:cs typeface="Times New Roman" pitchFamily="18" charset="0"/>
              </a:rPr>
              <a:t>The ratios of prices of products (like tea, cream and sugar in 2010) is called </a:t>
            </a:r>
            <a:r>
              <a:rPr lang="en-US" altLang="en-US" sz="2400" b="1" i="1" dirty="0" smtClean="0">
                <a:solidFill>
                  <a:srgbClr val="0033CC"/>
                </a:solidFill>
                <a:latin typeface="Times New Roman" pitchFamily="18" charset="0"/>
                <a:cs typeface="Times New Roman" pitchFamily="18" charset="0"/>
              </a:rPr>
              <a:t>relative prices</a:t>
            </a:r>
            <a:r>
              <a:rPr lang="en-US" altLang="en-US" sz="2400" dirty="0" smtClean="0">
                <a:latin typeface="Times New Roman" pitchFamily="18" charset="0"/>
                <a:cs typeface="Times New Roman" pitchFamily="18" charset="0"/>
              </a:rPr>
              <a:t>.</a:t>
            </a:r>
          </a:p>
          <a:p>
            <a:pPr marL="0" indent="0" eaLnBrk="1" hangingPunct="1">
              <a:lnSpc>
                <a:spcPct val="120000"/>
              </a:lnSpc>
              <a:spcBef>
                <a:spcPts val="600"/>
              </a:spcBef>
              <a:buFontTx/>
              <a:buNone/>
            </a:pPr>
            <a:r>
              <a:rPr lang="en-US" altLang="en-US" sz="2400" dirty="0" smtClean="0">
                <a:latin typeface="Times New Roman" pitchFamily="18" charset="0"/>
                <a:cs typeface="Times New Roman" pitchFamily="18" charset="0"/>
              </a:rPr>
              <a:t>For each individual product, the ratios of prices in the current period to those of the base year is called </a:t>
            </a:r>
            <a:r>
              <a:rPr lang="en-US" altLang="en-US" sz="2400" b="1" i="1" dirty="0" smtClean="0">
                <a:solidFill>
                  <a:srgbClr val="0033CC"/>
                </a:solidFill>
                <a:latin typeface="Times New Roman" pitchFamily="18" charset="0"/>
                <a:cs typeface="Times New Roman" pitchFamily="18" charset="0"/>
              </a:rPr>
              <a:t>price relatives</a:t>
            </a:r>
            <a:r>
              <a:rPr lang="en-US" altLang="en-US" sz="2400" dirty="0" smtClean="0">
                <a:latin typeface="Times New Roman" pitchFamily="18" charset="0"/>
                <a:cs typeface="Times New Roman" pitchFamily="18" charset="0"/>
              </a:rPr>
              <a:t>.</a:t>
            </a:r>
          </a:p>
          <a:p>
            <a:pPr marL="0" indent="0" eaLnBrk="1" hangingPunct="1">
              <a:lnSpc>
                <a:spcPct val="120000"/>
              </a:lnSpc>
              <a:spcBef>
                <a:spcPts val="600"/>
              </a:spcBef>
              <a:buFontTx/>
              <a:buNone/>
            </a:pPr>
            <a:r>
              <a:rPr lang="en-US" altLang="en-US" sz="2400" dirty="0" smtClean="0">
                <a:latin typeface="Times New Roman" pitchFamily="18" charset="0"/>
                <a:cs typeface="Times New Roman" pitchFamily="18" charset="0"/>
              </a:rPr>
              <a:t>Combining the information on quantities and relative prices, we assign </a:t>
            </a:r>
            <a:r>
              <a:rPr lang="en-US" altLang="en-US" sz="2400" b="1" i="1" dirty="0" smtClean="0">
                <a:solidFill>
                  <a:srgbClr val="0033CC"/>
                </a:solidFill>
                <a:latin typeface="Times New Roman" pitchFamily="18" charset="0"/>
                <a:cs typeface="Times New Roman" pitchFamily="18" charset="0"/>
              </a:rPr>
              <a:t>weights</a:t>
            </a:r>
            <a:r>
              <a:rPr lang="en-US" altLang="en-US" sz="2400" dirty="0" smtClean="0">
                <a:solidFill>
                  <a:srgbClr val="0033CC"/>
                </a:solidFill>
                <a:latin typeface="Times New Roman" pitchFamily="18" charset="0"/>
                <a:cs typeface="Times New Roman" pitchFamily="18" charset="0"/>
              </a:rPr>
              <a:t> </a:t>
            </a:r>
            <a:r>
              <a:rPr lang="en-US" altLang="en-US" sz="2400" dirty="0" smtClean="0">
                <a:latin typeface="Times New Roman" pitchFamily="18" charset="0"/>
                <a:cs typeface="Times New Roman" pitchFamily="18" charset="0"/>
              </a:rPr>
              <a:t>or </a:t>
            </a:r>
            <a:r>
              <a:rPr lang="en-US" altLang="en-US" sz="2400" b="1" i="1" dirty="0" smtClean="0">
                <a:solidFill>
                  <a:srgbClr val="0033CC"/>
                </a:solidFill>
                <a:latin typeface="Times New Roman" pitchFamily="18" charset="0"/>
                <a:cs typeface="Times New Roman" pitchFamily="18" charset="0"/>
              </a:rPr>
              <a:t>expenditure weights</a:t>
            </a:r>
            <a:r>
              <a:rPr lang="en-US" altLang="en-US" sz="2400" dirty="0" smtClean="0">
                <a:solidFill>
                  <a:srgbClr val="0033CC"/>
                </a:solidFill>
                <a:latin typeface="Times New Roman" pitchFamily="18" charset="0"/>
                <a:cs typeface="Times New Roman" pitchFamily="18" charset="0"/>
              </a:rPr>
              <a:t> </a:t>
            </a:r>
            <a:r>
              <a:rPr lang="en-US" altLang="en-US" sz="2400" dirty="0" smtClean="0">
                <a:latin typeface="Times New Roman" pitchFamily="18" charset="0"/>
                <a:cs typeface="Times New Roman" pitchFamily="18" charset="0"/>
              </a:rPr>
              <a:t>to each product in the </a:t>
            </a:r>
            <a:r>
              <a:rPr lang="en-US" altLang="en-US" sz="2400" b="1" i="1" dirty="0" smtClean="0">
                <a:solidFill>
                  <a:srgbClr val="0033CC"/>
                </a:solidFill>
                <a:latin typeface="Times New Roman" pitchFamily="18" charset="0"/>
                <a:cs typeface="Times New Roman" pitchFamily="18" charset="0"/>
              </a:rPr>
              <a:t>basket</a:t>
            </a:r>
            <a:r>
              <a:rPr lang="en-US" altLang="en-US" sz="2400" dirty="0" smtClean="0">
                <a:latin typeface="Times New Roman" pitchFamily="18" charset="0"/>
                <a:cs typeface="Times New Roman" pitchFamily="18" charset="0"/>
              </a:rPr>
              <a:t>. </a:t>
            </a:r>
          </a:p>
        </p:txBody>
      </p:sp>
      <p:sp>
        <p:nvSpPr>
          <p:cNvPr id="23556"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9699526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762000" y="685800"/>
            <a:ext cx="6781800" cy="762000"/>
          </a:xfrm>
        </p:spPr>
        <p:txBody>
          <a:bodyPr/>
          <a:lstStyle/>
          <a:p>
            <a:pPr algn="l"/>
            <a:r>
              <a:rPr lang="en-US" altLang="en-US" sz="3200" b="1" smtClean="0">
                <a:solidFill>
                  <a:srgbClr val="666666"/>
                </a:solidFill>
              </a:rPr>
              <a:t>Price Comparison</a:t>
            </a:r>
          </a:p>
        </p:txBody>
      </p:sp>
      <p:sp>
        <p:nvSpPr>
          <p:cNvPr id="2054" name="Rectangle 3"/>
          <p:cNvSpPr>
            <a:spLocks noGrp="1" noChangeArrowheads="1"/>
          </p:cNvSpPr>
          <p:nvPr>
            <p:ph idx="1"/>
          </p:nvPr>
        </p:nvSpPr>
        <p:spPr>
          <a:xfrm>
            <a:off x="990600" y="1752600"/>
            <a:ext cx="7086600" cy="4191000"/>
          </a:xfrm>
        </p:spPr>
        <p:txBody>
          <a:bodyPr/>
          <a:lstStyle/>
          <a:p>
            <a:pPr marL="406400" indent="-406400" algn="just">
              <a:buFontTx/>
              <a:buNone/>
            </a:pPr>
            <a:r>
              <a:rPr lang="en-US" altLang="en-US" sz="2400" dirty="0" smtClean="0">
                <a:cs typeface="Times New Roman" pitchFamily="18" charset="0"/>
              </a:rPr>
              <a:t>	:	price of </a:t>
            </a:r>
            <a:r>
              <a:rPr lang="en-US" altLang="en-US" sz="2400" b="1" i="1" dirty="0" err="1" smtClean="0">
                <a:cs typeface="Times New Roman" pitchFamily="18" charset="0"/>
              </a:rPr>
              <a:t>i</a:t>
            </a:r>
            <a:r>
              <a:rPr lang="en-US" altLang="en-US" sz="2400" baseline="30000" dirty="0" err="1" smtClean="0">
                <a:cs typeface="Times New Roman" pitchFamily="18" charset="0"/>
              </a:rPr>
              <a:t>th</a:t>
            </a:r>
            <a:r>
              <a:rPr lang="en-US" altLang="en-US" sz="2400" dirty="0" smtClean="0">
                <a:cs typeface="Times New Roman" pitchFamily="18" charset="0"/>
              </a:rPr>
              <a:t> commodity at </a:t>
            </a:r>
            <a:r>
              <a:rPr lang="en-US" altLang="en-US" sz="2400" b="1" i="1" dirty="0" err="1" smtClean="0">
                <a:cs typeface="Times New Roman" pitchFamily="18" charset="0"/>
              </a:rPr>
              <a:t>t</a:t>
            </a:r>
            <a:r>
              <a:rPr lang="en-US" altLang="en-US" sz="2400" baseline="30000" dirty="0" err="1" smtClean="0">
                <a:cs typeface="Times New Roman" pitchFamily="18" charset="0"/>
              </a:rPr>
              <a:t>th</a:t>
            </a:r>
            <a:r>
              <a:rPr lang="en-US" altLang="en-US" sz="2400" dirty="0" smtClean="0">
                <a:cs typeface="Times New Roman" pitchFamily="18" charset="0"/>
              </a:rPr>
              <a:t> time point </a:t>
            </a:r>
          </a:p>
          <a:p>
            <a:pPr marL="406400" indent="-406400" algn="just">
              <a:buFontTx/>
              <a:buNone/>
            </a:pPr>
            <a:endParaRPr lang="en-US" altLang="en-US" sz="2400" dirty="0" smtClean="0">
              <a:cs typeface="Times New Roman" pitchFamily="18" charset="0"/>
            </a:endParaRPr>
          </a:p>
          <a:p>
            <a:pPr marL="406400" indent="-406400" algn="just">
              <a:buFontTx/>
              <a:buNone/>
            </a:pPr>
            <a:r>
              <a:rPr lang="en-US" altLang="en-US" sz="2400" b="1" dirty="0" smtClean="0">
                <a:solidFill>
                  <a:srgbClr val="0000CC"/>
                </a:solidFill>
                <a:cs typeface="Times New Roman" pitchFamily="18" charset="0"/>
              </a:rPr>
              <a:t>Relative Price</a:t>
            </a:r>
            <a:r>
              <a:rPr lang="en-US" altLang="en-US" sz="2400" dirty="0" smtClean="0">
                <a:cs typeface="Times New Roman" pitchFamily="18" charset="0"/>
              </a:rPr>
              <a:t>: of </a:t>
            </a:r>
            <a:r>
              <a:rPr lang="en-US" altLang="en-US" sz="2400" b="1" i="1" dirty="0" err="1" smtClean="0">
                <a:cs typeface="Times New Roman" pitchFamily="18" charset="0"/>
              </a:rPr>
              <a:t>i</a:t>
            </a:r>
            <a:r>
              <a:rPr lang="en-US" altLang="en-US" sz="2400" baseline="30000" dirty="0" err="1" smtClean="0">
                <a:cs typeface="Times New Roman" pitchFamily="18" charset="0"/>
              </a:rPr>
              <a:t>th</a:t>
            </a:r>
            <a:r>
              <a:rPr lang="en-US" altLang="en-US" sz="2400" dirty="0" smtClean="0">
                <a:cs typeface="Times New Roman" pitchFamily="18" charset="0"/>
              </a:rPr>
              <a:t> commodity w.r.t. </a:t>
            </a:r>
            <a:r>
              <a:rPr lang="en-US" altLang="en-US" sz="2400" b="1" i="1" dirty="0" err="1" smtClean="0">
                <a:cs typeface="Times New Roman" pitchFamily="18" charset="0"/>
              </a:rPr>
              <a:t>j</a:t>
            </a:r>
            <a:r>
              <a:rPr lang="en-US" altLang="en-US" sz="2400" baseline="30000" dirty="0" err="1" smtClean="0">
                <a:cs typeface="Times New Roman" pitchFamily="18" charset="0"/>
              </a:rPr>
              <a:t>th</a:t>
            </a:r>
            <a:r>
              <a:rPr lang="en-US" altLang="en-US" sz="2400" dirty="0" smtClean="0">
                <a:cs typeface="Times New Roman" pitchFamily="18" charset="0"/>
              </a:rPr>
              <a:t> commodity at </a:t>
            </a:r>
            <a:r>
              <a:rPr lang="en-US" altLang="en-US" sz="2400" b="1" i="1" dirty="0" err="1" smtClean="0">
                <a:cs typeface="Times New Roman" pitchFamily="18" charset="0"/>
              </a:rPr>
              <a:t>t</a:t>
            </a:r>
            <a:r>
              <a:rPr lang="en-US" altLang="en-US" sz="2400" baseline="30000" dirty="0" err="1" smtClean="0">
                <a:cs typeface="Times New Roman" pitchFamily="18" charset="0"/>
              </a:rPr>
              <a:t>th</a:t>
            </a:r>
            <a:r>
              <a:rPr lang="en-US" altLang="en-US" sz="2400" dirty="0" smtClean="0">
                <a:cs typeface="Times New Roman" pitchFamily="18" charset="0"/>
              </a:rPr>
              <a:t> time point </a:t>
            </a:r>
          </a:p>
          <a:p>
            <a:pPr marL="406400" indent="-406400" algn="just">
              <a:buFontTx/>
              <a:buNone/>
            </a:pPr>
            <a:endParaRPr lang="en-US" altLang="en-US" sz="2400" dirty="0" smtClean="0">
              <a:cs typeface="Times New Roman" pitchFamily="18" charset="0"/>
            </a:endParaRPr>
          </a:p>
          <a:p>
            <a:pPr marL="406400" indent="-406400" algn="just">
              <a:buFontTx/>
              <a:buNone/>
            </a:pPr>
            <a:endParaRPr lang="en-US" altLang="en-US" sz="2400" b="1" dirty="0" smtClean="0">
              <a:solidFill>
                <a:schemeClr val="bg2"/>
              </a:solidFill>
              <a:cs typeface="Times New Roman" pitchFamily="18" charset="0"/>
            </a:endParaRPr>
          </a:p>
          <a:p>
            <a:pPr marL="406400" indent="-406400" algn="just">
              <a:buFontTx/>
              <a:buNone/>
            </a:pPr>
            <a:r>
              <a:rPr lang="en-US" altLang="en-US" sz="2400" b="1" dirty="0" smtClean="0">
                <a:solidFill>
                  <a:srgbClr val="0000CC"/>
                </a:solidFill>
                <a:cs typeface="Times New Roman" pitchFamily="18" charset="0"/>
              </a:rPr>
              <a:t>Price relative</a:t>
            </a:r>
            <a:r>
              <a:rPr lang="en-US" altLang="en-US" sz="2400" dirty="0" smtClean="0">
                <a:cs typeface="Times New Roman" pitchFamily="18" charset="0"/>
              </a:rPr>
              <a:t>: of </a:t>
            </a:r>
            <a:r>
              <a:rPr lang="en-US" altLang="en-US" sz="2400" b="1" i="1" dirty="0" err="1" smtClean="0">
                <a:cs typeface="Times New Roman" pitchFamily="18" charset="0"/>
              </a:rPr>
              <a:t>i</a:t>
            </a:r>
            <a:r>
              <a:rPr lang="en-US" altLang="en-US" sz="2400" baseline="30000" dirty="0" err="1" smtClean="0">
                <a:cs typeface="Times New Roman" pitchFamily="18" charset="0"/>
              </a:rPr>
              <a:t>th</a:t>
            </a:r>
            <a:r>
              <a:rPr lang="en-US" altLang="en-US" sz="2400" dirty="0" smtClean="0">
                <a:cs typeface="Times New Roman" pitchFamily="18" charset="0"/>
              </a:rPr>
              <a:t> commodity between base period and the </a:t>
            </a:r>
            <a:r>
              <a:rPr lang="en-US" altLang="en-US" sz="2400" b="1" i="1" dirty="0" err="1" smtClean="0">
                <a:cs typeface="Times New Roman" pitchFamily="18" charset="0"/>
              </a:rPr>
              <a:t>t</a:t>
            </a:r>
            <a:r>
              <a:rPr lang="en-US" altLang="en-US" sz="2400" baseline="30000" dirty="0" err="1" smtClean="0">
                <a:cs typeface="Times New Roman" pitchFamily="18" charset="0"/>
              </a:rPr>
              <a:t>th</a:t>
            </a:r>
            <a:r>
              <a:rPr lang="en-US" altLang="en-US" sz="2400" dirty="0" smtClean="0">
                <a:cs typeface="Times New Roman" pitchFamily="18" charset="0"/>
              </a:rPr>
              <a:t> time point </a:t>
            </a:r>
          </a:p>
          <a:p>
            <a:pPr marL="406400" indent="-406400" algn="just">
              <a:buFontTx/>
              <a:buNone/>
            </a:pPr>
            <a:endParaRPr lang="en-US" altLang="en-US" sz="2400" dirty="0" smtClean="0">
              <a:cs typeface="Times New Roman" pitchFamily="18" charset="0"/>
            </a:endParaRPr>
          </a:p>
          <a:p>
            <a:pPr marL="406400" indent="-406400" algn="just">
              <a:buFontTx/>
              <a:buNone/>
            </a:pPr>
            <a:endParaRPr lang="en-US" altLang="en-US" sz="2400" dirty="0" smtClean="0">
              <a:cs typeface="Times New Roman" pitchFamily="18" charset="0"/>
            </a:endParaRPr>
          </a:p>
        </p:txBody>
      </p:sp>
      <p:sp>
        <p:nvSpPr>
          <p:cNvPr id="2056"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r>
              <a:rPr lang="en-GB" altLang="en-US" sz="1400"/>
              <a:t> </a:t>
            </a:r>
          </a:p>
        </p:txBody>
      </p:sp>
      <p:sp>
        <p:nvSpPr>
          <p:cNvPr id="10244" name="Rectangle 6"/>
          <p:cNvSpPr>
            <a:spLocks noGrp="1" noChangeArrowheads="1"/>
          </p:cNvSpPr>
          <p:nvPr>
            <p:ph type="sldNum" sz="quarter" idx="12"/>
          </p:nvPr>
        </p:nvSpPr>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BE633555-C575-4F2E-8A25-B38BA5FEB0BE}" type="slidenum">
              <a:rPr lang="en-US" altLang="en-US" sz="1400"/>
              <a:pPr/>
              <a:t>25</a:t>
            </a:fld>
            <a:endParaRPr lang="en-US" altLang="en-US" sz="1400"/>
          </a:p>
        </p:txBody>
      </p:sp>
      <p:graphicFrame>
        <p:nvGraphicFramePr>
          <p:cNvPr id="2050" name="Object 10"/>
          <p:cNvGraphicFramePr>
            <a:graphicFrameLocks noChangeAspect="1"/>
          </p:cNvGraphicFramePr>
          <p:nvPr/>
        </p:nvGraphicFramePr>
        <p:xfrm>
          <a:off x="990600" y="1752600"/>
          <a:ext cx="468313" cy="527050"/>
        </p:xfrm>
        <a:graphic>
          <a:graphicData uri="http://schemas.openxmlformats.org/presentationml/2006/ole">
            <mc:AlternateContent xmlns:mc="http://schemas.openxmlformats.org/markup-compatibility/2006">
              <mc:Choice xmlns:v="urn:schemas-microsoft-com:vml" Requires="v">
                <p:oleObj spid="_x0000_s45216" name="Equation" r:id="rId4" imgW="203040" imgH="228600" progId="Equation.3">
                  <p:embed/>
                </p:oleObj>
              </mc:Choice>
              <mc:Fallback>
                <p:oleObj name="Equation" r:id="rId4" imgW="20304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1752600"/>
                        <a:ext cx="468313"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11"/>
          <p:cNvGraphicFramePr>
            <a:graphicFrameLocks noChangeAspect="1"/>
          </p:cNvGraphicFramePr>
          <p:nvPr/>
        </p:nvGraphicFramePr>
        <p:xfrm>
          <a:off x="3810000" y="3048000"/>
          <a:ext cx="931863" cy="931863"/>
        </p:xfrm>
        <a:graphic>
          <a:graphicData uri="http://schemas.openxmlformats.org/presentationml/2006/ole">
            <mc:AlternateContent xmlns:mc="http://schemas.openxmlformats.org/markup-compatibility/2006">
              <mc:Choice xmlns:v="urn:schemas-microsoft-com:vml" Requires="v">
                <p:oleObj spid="_x0000_s45217" name="Equation" r:id="rId6" imgW="393480" imgH="393480" progId="Equation.3">
                  <p:embed/>
                </p:oleObj>
              </mc:Choice>
              <mc:Fallback>
                <p:oleObj name="Equation" r:id="rId6" imgW="393480" imgH="3934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0" y="3048000"/>
                        <a:ext cx="931863" cy="931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2" name="Object 12"/>
          <p:cNvGraphicFramePr>
            <a:graphicFrameLocks noChangeAspect="1"/>
          </p:cNvGraphicFramePr>
          <p:nvPr/>
        </p:nvGraphicFramePr>
        <p:xfrm>
          <a:off x="4008438" y="4891088"/>
          <a:ext cx="992187" cy="901700"/>
        </p:xfrm>
        <a:graphic>
          <a:graphicData uri="http://schemas.openxmlformats.org/presentationml/2006/ole">
            <mc:AlternateContent xmlns:mc="http://schemas.openxmlformats.org/markup-compatibility/2006">
              <mc:Choice xmlns:v="urn:schemas-microsoft-com:vml" Requires="v">
                <p:oleObj spid="_x0000_s45218" name="Equation" r:id="rId8" imgW="419040" imgH="380880" progId="Equation.3">
                  <p:embed/>
                </p:oleObj>
              </mc:Choice>
              <mc:Fallback>
                <p:oleObj name="Equation" r:id="rId8" imgW="419040" imgH="3808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08438" y="4891088"/>
                        <a:ext cx="992187" cy="90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TextBox 11"/>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2986309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762000" y="685800"/>
            <a:ext cx="6781800" cy="762000"/>
          </a:xfrm>
        </p:spPr>
        <p:txBody>
          <a:bodyPr/>
          <a:lstStyle/>
          <a:p>
            <a:pPr algn="l"/>
            <a:r>
              <a:rPr lang="en-US" altLang="en-US" sz="3200" b="1" dirty="0" smtClean="0">
                <a:solidFill>
                  <a:srgbClr val="666666"/>
                </a:solidFill>
              </a:rPr>
              <a:t>(Expenditure) Weights</a:t>
            </a:r>
          </a:p>
        </p:txBody>
      </p:sp>
      <mc:AlternateContent xmlns:mc="http://schemas.openxmlformats.org/markup-compatibility/2006" xmlns:a14="http://schemas.microsoft.com/office/drawing/2010/main">
        <mc:Choice Requires="a14">
          <p:sp>
            <p:nvSpPr>
              <p:cNvPr id="2054" name="Rectangle 3"/>
              <p:cNvSpPr>
                <a:spLocks noGrp="1" noChangeArrowheads="1"/>
              </p:cNvSpPr>
              <p:nvPr>
                <p:ph idx="1"/>
              </p:nvPr>
            </p:nvSpPr>
            <p:spPr>
              <a:xfrm>
                <a:off x="990600" y="1752600"/>
                <a:ext cx="7086600" cy="4191000"/>
              </a:xfrm>
            </p:spPr>
            <p:txBody>
              <a:bodyPr>
                <a:normAutofit/>
              </a:bodyPr>
              <a:lstStyle/>
              <a:p>
                <a:r>
                  <a:rPr lang="en-IN" sz="2400" dirty="0"/>
                  <a:t>A set of numbers, between zero and one, that sum to </a:t>
                </a:r>
                <a:r>
                  <a:rPr lang="en-IN" sz="2400" dirty="0" smtClean="0"/>
                  <a:t>1.</a:t>
                </a:r>
              </a:p>
              <a:p>
                <a:r>
                  <a:rPr lang="en-IN" sz="2400" dirty="0" smtClean="0"/>
                  <a:t>The </a:t>
                </a:r>
                <a:r>
                  <a:rPr lang="en-IN" sz="2400" dirty="0"/>
                  <a:t>weights are used to obtain price indices or higher level indices by averaging the elementary price indices. </a:t>
                </a:r>
              </a:p>
              <a:p>
                <a:r>
                  <a:rPr lang="en-IN" sz="2400" dirty="0"/>
                  <a:t>Weights (</a:t>
                </a:r>
                <a:r>
                  <a:rPr lang="en-IN" sz="2400" i="1" dirty="0" err="1"/>
                  <a:t>w</a:t>
                </a:r>
                <a:r>
                  <a:rPr lang="en-IN" sz="2400" i="1" baseline="-25000" dirty="0" err="1"/>
                  <a:t>i</a:t>
                </a:r>
                <a:r>
                  <a:rPr lang="en-IN" sz="2400" dirty="0"/>
                  <a:t>) of all the goods and services included in the basket should add up to 1. That is</a:t>
                </a:r>
              </a:p>
              <a:p>
                <a:pPr marL="0" indent="0">
                  <a:buNone/>
                </a:pPr>
                <a:r>
                  <a:rPr lang="en-IN" sz="2400" dirty="0"/>
                  <a:t>	</a:t>
                </a:r>
                <a14:m>
                  <m:oMath xmlns:m="http://schemas.openxmlformats.org/officeDocument/2006/math">
                    <m:nary>
                      <m:naryPr>
                        <m:chr m:val="∑"/>
                        <m:limLoc m:val="subSup"/>
                        <m:supHide m:val="on"/>
                        <m:ctrlPr>
                          <a:rPr lang="en-IN" sz="2400" i="1">
                            <a:latin typeface="Cambria Math"/>
                          </a:rPr>
                        </m:ctrlPr>
                      </m:naryPr>
                      <m:sub>
                        <m:r>
                          <a:rPr lang="en-IN" sz="2400" i="1">
                            <a:latin typeface="Cambria Math"/>
                          </a:rPr>
                          <m:t>𝑖</m:t>
                        </m:r>
                      </m:sub>
                      <m:sup/>
                      <m:e>
                        <m:sSub>
                          <m:sSubPr>
                            <m:ctrlPr>
                              <a:rPr lang="en-IN" sz="2400" i="1">
                                <a:latin typeface="Cambria Math"/>
                              </a:rPr>
                            </m:ctrlPr>
                          </m:sSubPr>
                          <m:e>
                            <m:r>
                              <a:rPr lang="en-IN" sz="2400" i="1">
                                <a:latin typeface="Cambria Math"/>
                              </a:rPr>
                              <m:t>𝑤</m:t>
                            </m:r>
                          </m:e>
                          <m:sub>
                            <m:r>
                              <a:rPr lang="en-IN" sz="2400" i="1">
                                <a:latin typeface="Cambria Math"/>
                              </a:rPr>
                              <m:t>𝑖</m:t>
                            </m:r>
                          </m:sub>
                        </m:sSub>
                      </m:e>
                    </m:nary>
                    <m:r>
                      <a:rPr lang="en-IN" sz="2400" i="1">
                        <a:latin typeface="Cambria Math"/>
                      </a:rPr>
                      <m:t>=1.</m:t>
                    </m:r>
                  </m:oMath>
                </a14:m>
                <a:r>
                  <a:rPr lang="en-IN" sz="2400" dirty="0"/>
                  <a:t>		</a:t>
                </a:r>
              </a:p>
              <a:p>
                <a:pPr marL="406400" indent="-406400" algn="just">
                  <a:buFontTx/>
                  <a:buNone/>
                </a:pPr>
                <a:endParaRPr lang="en-US" altLang="en-US" sz="2400" dirty="0" smtClean="0">
                  <a:cs typeface="Times New Roman" pitchFamily="18" charset="0"/>
                </a:endParaRPr>
              </a:p>
            </p:txBody>
          </p:sp>
        </mc:Choice>
        <mc:Fallback xmlns="">
          <p:sp>
            <p:nvSpPr>
              <p:cNvPr id="2054" name="Rectangle 3"/>
              <p:cNvSpPr>
                <a:spLocks noGrp="1" noRot="1" noChangeAspect="1" noMove="1" noResize="1" noEditPoints="1" noAdjustHandles="1" noChangeArrowheads="1" noChangeShapeType="1" noTextEdit="1"/>
              </p:cNvSpPr>
              <p:nvPr>
                <p:ph idx="1"/>
              </p:nvPr>
            </p:nvSpPr>
            <p:spPr>
              <a:xfrm>
                <a:off x="990600" y="1752600"/>
                <a:ext cx="7086600" cy="4191000"/>
              </a:xfrm>
              <a:blipFill rotWithShape="1">
                <a:blip r:embed="rId3"/>
                <a:stretch>
                  <a:fillRect l="-1205" t="-1164" r="-1549"/>
                </a:stretch>
              </a:blipFill>
            </p:spPr>
            <p:txBody>
              <a:bodyPr/>
              <a:lstStyle/>
              <a:p>
                <a:r>
                  <a:rPr lang="en-IN">
                    <a:noFill/>
                  </a:rPr>
                  <a:t> </a:t>
                </a:r>
              </a:p>
            </p:txBody>
          </p:sp>
        </mc:Fallback>
      </mc:AlternateContent>
      <p:sp>
        <p:nvSpPr>
          <p:cNvPr id="2056"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r>
              <a:rPr lang="en-GB" altLang="en-US" sz="1400"/>
              <a:t> </a:t>
            </a:r>
          </a:p>
        </p:txBody>
      </p:sp>
      <p:sp>
        <p:nvSpPr>
          <p:cNvPr id="10244" name="Rectangle 6"/>
          <p:cNvSpPr>
            <a:spLocks noGrp="1" noChangeArrowheads="1"/>
          </p:cNvSpPr>
          <p:nvPr>
            <p:ph type="sldNum" sz="quarter" idx="12"/>
          </p:nvPr>
        </p:nvSpPr>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BE633555-C575-4F2E-8A25-B38BA5FEB0BE}" type="slidenum">
              <a:rPr lang="en-US" altLang="en-US" sz="1400"/>
              <a:pPr/>
              <a:t>26</a:t>
            </a:fld>
            <a:endParaRPr lang="en-US" altLang="en-US" sz="1400"/>
          </a:p>
        </p:txBody>
      </p:sp>
      <p:sp>
        <p:nvSpPr>
          <p:cNvPr id="12" name="TextBox 11"/>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6581568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762000" y="685800"/>
            <a:ext cx="6781800" cy="762000"/>
          </a:xfrm>
        </p:spPr>
        <p:txBody>
          <a:bodyPr>
            <a:normAutofit/>
          </a:bodyPr>
          <a:lstStyle/>
          <a:p>
            <a:pPr algn="l"/>
            <a:r>
              <a:rPr lang="en-GB" sz="3200" b="1" dirty="0">
                <a:solidFill>
                  <a:srgbClr val="666666"/>
                </a:solidFill>
              </a:rPr>
              <a:t>Elementary </a:t>
            </a:r>
            <a:r>
              <a:rPr lang="en-GB" sz="3200" b="1" dirty="0" smtClean="0">
                <a:solidFill>
                  <a:srgbClr val="666666"/>
                </a:solidFill>
              </a:rPr>
              <a:t>aggregates</a:t>
            </a:r>
            <a:endParaRPr lang="en-US" altLang="en-US" sz="3200" b="1" dirty="0">
              <a:solidFill>
                <a:srgbClr val="666666"/>
              </a:solidFill>
            </a:endParaRPr>
          </a:p>
        </p:txBody>
      </p:sp>
      <p:sp>
        <p:nvSpPr>
          <p:cNvPr id="2054" name="Rectangle 3"/>
          <p:cNvSpPr>
            <a:spLocks noGrp="1" noChangeArrowheads="1"/>
          </p:cNvSpPr>
          <p:nvPr>
            <p:ph idx="1"/>
          </p:nvPr>
        </p:nvSpPr>
        <p:spPr>
          <a:xfrm>
            <a:off x="990600" y="1752600"/>
            <a:ext cx="7086600" cy="4191000"/>
          </a:xfrm>
        </p:spPr>
        <p:txBody>
          <a:bodyPr>
            <a:normAutofit/>
          </a:bodyPr>
          <a:lstStyle/>
          <a:p>
            <a:r>
              <a:rPr lang="en-IN" sz="2400" dirty="0"/>
              <a:t>The lowest level of aggregation for which value data are available and used in the calculation of a price index are called </a:t>
            </a:r>
            <a:r>
              <a:rPr lang="en-IN" sz="2400" i="1" dirty="0"/>
              <a:t>elementary aggregates</a:t>
            </a:r>
            <a:r>
              <a:rPr lang="en-IN" sz="2400" dirty="0"/>
              <a:t>. </a:t>
            </a:r>
            <a:endParaRPr lang="en-IN" sz="2400" dirty="0" smtClean="0"/>
          </a:p>
          <a:p>
            <a:r>
              <a:rPr lang="en-IN" sz="2400" dirty="0" smtClean="0"/>
              <a:t>In </a:t>
            </a:r>
            <a:r>
              <a:rPr lang="en-IN" sz="2400" dirty="0"/>
              <a:t>our example of ‘a cup of tea’, each of the three items – tea leaves, sugar and cream – are elementary aggregates. </a:t>
            </a:r>
            <a:endParaRPr lang="en-IN" sz="2400" dirty="0" smtClean="0"/>
          </a:p>
          <a:p>
            <a:r>
              <a:rPr lang="en-IN" sz="2400" dirty="0" smtClean="0"/>
              <a:t>Each </a:t>
            </a:r>
            <a:r>
              <a:rPr lang="en-IN" sz="2400" dirty="0"/>
              <a:t>elementary aggregate is assigned </a:t>
            </a:r>
            <a:r>
              <a:rPr lang="en-IN" sz="2400" dirty="0" smtClean="0"/>
              <a:t>separate weights. </a:t>
            </a:r>
            <a:r>
              <a:rPr lang="en-IN" sz="2400" dirty="0"/>
              <a:t>		</a:t>
            </a:r>
          </a:p>
          <a:p>
            <a:pPr marL="406400" indent="-406400" algn="just">
              <a:buFontTx/>
              <a:buNone/>
            </a:pPr>
            <a:endParaRPr lang="en-US" altLang="en-US" sz="2400" dirty="0" smtClean="0">
              <a:cs typeface="Times New Roman" pitchFamily="18" charset="0"/>
            </a:endParaRPr>
          </a:p>
        </p:txBody>
      </p:sp>
      <p:sp>
        <p:nvSpPr>
          <p:cNvPr id="2056"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r>
              <a:rPr lang="en-GB" altLang="en-US" sz="1400"/>
              <a:t> </a:t>
            </a:r>
          </a:p>
        </p:txBody>
      </p:sp>
      <p:sp>
        <p:nvSpPr>
          <p:cNvPr id="10244" name="Rectangle 6"/>
          <p:cNvSpPr>
            <a:spLocks noGrp="1" noChangeArrowheads="1"/>
          </p:cNvSpPr>
          <p:nvPr>
            <p:ph type="sldNum" sz="quarter" idx="12"/>
          </p:nvPr>
        </p:nvSpPr>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BE633555-C575-4F2E-8A25-B38BA5FEB0BE}" type="slidenum">
              <a:rPr lang="en-US" altLang="en-US" sz="1400"/>
              <a:pPr/>
              <a:t>27</a:t>
            </a:fld>
            <a:endParaRPr lang="en-US" altLang="en-US" sz="1400"/>
          </a:p>
        </p:txBody>
      </p:sp>
      <p:sp>
        <p:nvSpPr>
          <p:cNvPr id="12" name="TextBox 11"/>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27185089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762000" y="685800"/>
            <a:ext cx="6781800" cy="762000"/>
          </a:xfrm>
        </p:spPr>
        <p:txBody>
          <a:bodyPr>
            <a:normAutofit/>
          </a:bodyPr>
          <a:lstStyle/>
          <a:p>
            <a:pPr algn="l"/>
            <a:r>
              <a:rPr lang="en-GB" sz="3200" b="1" dirty="0">
                <a:solidFill>
                  <a:srgbClr val="666666"/>
                </a:solidFill>
              </a:rPr>
              <a:t>Elementary </a:t>
            </a:r>
            <a:r>
              <a:rPr lang="en-GB" sz="3200" b="1" dirty="0" smtClean="0">
                <a:solidFill>
                  <a:srgbClr val="666666"/>
                </a:solidFill>
              </a:rPr>
              <a:t>Price Index</a:t>
            </a:r>
            <a:endParaRPr lang="en-US" altLang="en-US" sz="3200" b="1" dirty="0">
              <a:solidFill>
                <a:srgbClr val="666666"/>
              </a:solidFill>
            </a:endParaRPr>
          </a:p>
        </p:txBody>
      </p:sp>
      <p:sp>
        <p:nvSpPr>
          <p:cNvPr id="2054" name="Rectangle 3"/>
          <p:cNvSpPr>
            <a:spLocks noGrp="1" noChangeArrowheads="1"/>
          </p:cNvSpPr>
          <p:nvPr>
            <p:ph idx="1"/>
          </p:nvPr>
        </p:nvSpPr>
        <p:spPr>
          <a:xfrm>
            <a:off x="755576" y="1752600"/>
            <a:ext cx="7776864" cy="4191000"/>
          </a:xfrm>
        </p:spPr>
        <p:txBody>
          <a:bodyPr>
            <a:normAutofit/>
          </a:bodyPr>
          <a:lstStyle/>
          <a:p>
            <a:r>
              <a:rPr lang="en-IN" sz="2400" dirty="0"/>
              <a:t>An </a:t>
            </a:r>
            <a:r>
              <a:rPr lang="en-IN" sz="2400" i="1" dirty="0"/>
              <a:t>elementary price index</a:t>
            </a:r>
            <a:r>
              <a:rPr lang="en-IN" sz="2400" dirty="0"/>
              <a:t> is a price index for an elementary aggregate. </a:t>
            </a:r>
            <a:endParaRPr lang="en-IN" sz="2400" dirty="0" smtClean="0"/>
          </a:p>
          <a:p>
            <a:r>
              <a:rPr lang="en-IN" sz="2400" dirty="0" smtClean="0"/>
              <a:t>In </a:t>
            </a:r>
            <a:r>
              <a:rPr lang="en-IN" sz="2400" dirty="0"/>
              <a:t>practice, </a:t>
            </a:r>
            <a:r>
              <a:rPr lang="en-IN" sz="2400" dirty="0" smtClean="0"/>
              <a:t>a </a:t>
            </a:r>
            <a:r>
              <a:rPr lang="en-IN" sz="2400" dirty="0"/>
              <a:t>number of price observations on different varieties and from different sellers are taken and the </a:t>
            </a:r>
            <a:r>
              <a:rPr lang="en-IN" sz="2400" i="1" dirty="0"/>
              <a:t>elementary price index</a:t>
            </a:r>
            <a:r>
              <a:rPr lang="en-IN" sz="2400" dirty="0"/>
              <a:t> is calculated from individual price observations without using weights. </a:t>
            </a:r>
            <a:endParaRPr lang="en-IN" sz="2400" dirty="0" smtClean="0"/>
          </a:p>
          <a:p>
            <a:r>
              <a:rPr lang="en-IN" sz="2400" dirty="0" smtClean="0"/>
              <a:t>More </a:t>
            </a:r>
            <a:r>
              <a:rPr lang="en-IN" sz="2400" dirty="0"/>
              <a:t>generally, the term </a:t>
            </a:r>
            <a:r>
              <a:rPr lang="en-IN" sz="2400" dirty="0" smtClean="0"/>
              <a:t>is used </a:t>
            </a:r>
            <a:r>
              <a:rPr lang="en-IN" sz="2400" dirty="0"/>
              <a:t>to describe any price index that is </a:t>
            </a:r>
            <a:r>
              <a:rPr lang="en-IN" sz="2400" u="sng" dirty="0"/>
              <a:t>calculated without weights</a:t>
            </a:r>
            <a:r>
              <a:rPr lang="en-IN" sz="2400" dirty="0"/>
              <a:t>. 	</a:t>
            </a:r>
          </a:p>
          <a:p>
            <a:pPr marL="406400" indent="-406400" algn="just">
              <a:buFontTx/>
              <a:buNone/>
            </a:pPr>
            <a:endParaRPr lang="en-US" altLang="en-US" sz="2400" dirty="0" smtClean="0">
              <a:cs typeface="Times New Roman" pitchFamily="18" charset="0"/>
            </a:endParaRPr>
          </a:p>
        </p:txBody>
      </p:sp>
      <p:sp>
        <p:nvSpPr>
          <p:cNvPr id="2056" name="Rectangle 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r>
              <a:rPr lang="en-GB" altLang="en-US" sz="1400"/>
              <a:t> </a:t>
            </a:r>
          </a:p>
        </p:txBody>
      </p:sp>
      <p:sp>
        <p:nvSpPr>
          <p:cNvPr id="10244" name="Rectangle 6"/>
          <p:cNvSpPr>
            <a:spLocks noGrp="1" noChangeArrowheads="1"/>
          </p:cNvSpPr>
          <p:nvPr>
            <p:ph type="sldNum" sz="quarter" idx="12"/>
          </p:nvPr>
        </p:nvSpPr>
        <p:spPr/>
        <p:txBody>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fld id="{BE633555-C575-4F2E-8A25-B38BA5FEB0BE}" type="slidenum">
              <a:rPr lang="en-US" altLang="en-US" sz="1400"/>
              <a:pPr/>
              <a:t>28</a:t>
            </a:fld>
            <a:endParaRPr lang="en-US" altLang="en-US" sz="1400"/>
          </a:p>
        </p:txBody>
      </p:sp>
      <p:sp>
        <p:nvSpPr>
          <p:cNvPr id="12" name="TextBox 11"/>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10121149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rmAutofit fontScale="90000"/>
          </a:bodyPr>
          <a:lstStyle/>
          <a:p>
            <a:pPr algn="l" eaLnBrk="1" hangingPunct="1"/>
            <a:r>
              <a:rPr lang="en-US" altLang="en-US" sz="3200" b="1" dirty="0" smtClean="0">
                <a:solidFill>
                  <a:srgbClr val="666666"/>
                </a:solidFill>
              </a:rPr>
              <a:t>Price updating of weights</a:t>
            </a:r>
          </a:p>
        </p:txBody>
      </p:sp>
      <p:sp>
        <p:nvSpPr>
          <p:cNvPr id="23555" name="Rectangle 3"/>
          <p:cNvSpPr>
            <a:spLocks noGrp="1" noChangeArrowheads="1"/>
          </p:cNvSpPr>
          <p:nvPr>
            <p:ph idx="4294967295"/>
          </p:nvPr>
        </p:nvSpPr>
        <p:spPr>
          <a:xfrm>
            <a:off x="609600" y="3886200"/>
            <a:ext cx="8077200" cy="2209800"/>
          </a:xfrm>
        </p:spPr>
        <p:txBody>
          <a:bodyPr>
            <a:normAutofit lnSpcReduction="10000"/>
          </a:bodyPr>
          <a:lstStyle/>
          <a:p>
            <a:pPr marL="288925" indent="-288925" eaLnBrk="1" hangingPunct="1">
              <a:lnSpc>
                <a:spcPct val="120000"/>
              </a:lnSpc>
              <a:spcBef>
                <a:spcPts val="600"/>
              </a:spcBef>
            </a:pPr>
            <a:r>
              <a:rPr lang="en-IN" altLang="en-US" sz="2400" dirty="0" smtClean="0">
                <a:latin typeface="Times New Roman" pitchFamily="18" charset="0"/>
                <a:cs typeface="Times New Roman" pitchFamily="18" charset="0"/>
              </a:rPr>
              <a:t>Usually, the weight reference period precedes the price reference period.</a:t>
            </a:r>
          </a:p>
          <a:p>
            <a:pPr marL="288925" indent="-288925"/>
            <a:r>
              <a:rPr lang="en-IN" sz="2400" i="1" dirty="0" smtClean="0">
                <a:solidFill>
                  <a:srgbClr val="0033CC"/>
                </a:solidFill>
                <a:latin typeface="Times New Roman" panose="02020603050405020304" pitchFamily="18" charset="0"/>
                <a:cs typeface="Times New Roman" panose="02020603050405020304" pitchFamily="18" charset="0"/>
              </a:rPr>
              <a:t>Price-updating</a:t>
            </a:r>
            <a:r>
              <a:rPr lang="en-IN" sz="2400" i="1" dirty="0">
                <a:solidFill>
                  <a:srgbClr val="0033CC"/>
                </a:solidFill>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 is  done  by  multiplying  the </a:t>
            </a:r>
            <a:r>
              <a:rPr lang="en-IN" sz="2400" dirty="0" smtClean="0">
                <a:latin typeface="Times New Roman" panose="02020603050405020304" pitchFamily="18" charset="0"/>
                <a:cs typeface="Times New Roman" panose="02020603050405020304" pitchFamily="18" charset="0"/>
              </a:rPr>
              <a:t>elementary</a:t>
            </a:r>
            <a:r>
              <a:rPr lang="en-IN" sz="2400" dirty="0">
                <a:latin typeface="Times New Roman" panose="02020603050405020304" pitchFamily="18" charset="0"/>
                <a:cs typeface="Times New Roman" panose="02020603050405020304" pitchFamily="18" charset="0"/>
              </a:rPr>
              <a:t>  </a:t>
            </a:r>
            <a:endParaRPr lang="en-IN" sz="2400" dirty="0" smtClean="0">
              <a:latin typeface="Times New Roman" panose="02020603050405020304" pitchFamily="18" charset="0"/>
              <a:cs typeface="Times New Roman" panose="02020603050405020304" pitchFamily="18" charset="0"/>
            </a:endParaRPr>
          </a:p>
          <a:p>
            <a:pPr marL="288925" indent="-288925">
              <a:buNone/>
            </a:pPr>
            <a:r>
              <a:rPr lang="en-IN" sz="2400" dirty="0" smtClean="0">
                <a:latin typeface="Times New Roman" panose="02020603050405020304" pitchFamily="18" charset="0"/>
                <a:cs typeface="Times New Roman" panose="02020603050405020304" pitchFamily="18" charset="0"/>
              </a:rPr>
              <a:t>	aggregate  expenditure  shares  by  the corresponding  </a:t>
            </a:r>
          </a:p>
          <a:p>
            <a:pPr marL="288925" indent="-288925">
              <a:buNone/>
            </a:pPr>
            <a:r>
              <a:rPr lang="en-IN" sz="2400" dirty="0" smtClean="0">
                <a:latin typeface="Times New Roman" panose="02020603050405020304" pitchFamily="18" charset="0"/>
                <a:cs typeface="Times New Roman" panose="02020603050405020304" pitchFamily="18" charset="0"/>
              </a:rPr>
              <a:t>	elementary</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price indices</a:t>
            </a:r>
            <a:r>
              <a:rPr lang="en-IN" sz="2400" dirty="0">
                <a:latin typeface="Times New Roman" panose="02020603050405020304" pitchFamily="18" charset="0"/>
                <a:cs typeface="Times New Roman" panose="02020603050405020304" pitchFamily="18" charset="0"/>
              </a:rPr>
              <a:t> </a:t>
            </a:r>
            <a:r>
              <a:rPr lang="en-IN" sz="2400" i="1" dirty="0" smtClean="0">
                <a:solidFill>
                  <a:srgbClr val="C00000"/>
                </a:solidFill>
                <a:latin typeface="Times New Roman" panose="02020603050405020304" pitchFamily="18" charset="0"/>
                <a:cs typeface="Times New Roman" panose="02020603050405020304" pitchFamily="18" charset="0"/>
              </a:rPr>
              <a:t>b</a:t>
            </a:r>
            <a:r>
              <a:rPr lang="en-IN" sz="2400" i="1" dirty="0" smtClean="0">
                <a:solidFill>
                  <a:srgbClr val="C00000"/>
                </a:solidFill>
                <a:latin typeface="Times New Roman"/>
                <a:cs typeface="Times New Roman"/>
              </a:rPr>
              <a:t>→0</a:t>
            </a:r>
            <a:r>
              <a:rPr lang="en-IN" sz="2400" dirty="0" smtClean="0">
                <a:latin typeface="Times New Roman" panose="02020603050405020304" pitchFamily="18" charset="0"/>
                <a:cs typeface="Times New Roman" panose="02020603050405020304" pitchFamily="18" charset="0"/>
              </a:rPr>
              <a:t> </a:t>
            </a:r>
          </a:p>
        </p:txBody>
      </p:sp>
      <p:pic>
        <p:nvPicPr>
          <p:cNvPr id="9318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503"/>
          <a:stretch/>
        </p:blipFill>
        <p:spPr bwMode="auto">
          <a:xfrm>
            <a:off x="796412" y="1338600"/>
            <a:ext cx="7248223" cy="262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spTree>
    <p:extLst>
      <p:ext uri="{BB962C8B-B14F-4D97-AF65-F5344CB8AC3E}">
        <p14:creationId xmlns:p14="http://schemas.microsoft.com/office/powerpoint/2010/main" val="424018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6"/>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US" altLang="en-US" sz="1400">
                <a:latin typeface="Times New Roman" pitchFamily="18" charset="0"/>
              </a:rPr>
              <a:t> </a:t>
            </a:r>
          </a:p>
        </p:txBody>
      </p:sp>
      <p:sp>
        <p:nvSpPr>
          <p:cNvPr id="8195" name="Rectangle 3"/>
          <p:cNvSpPr>
            <a:spLocks noGrp="1" noChangeArrowheads="1"/>
          </p:cNvSpPr>
          <p:nvPr>
            <p:ph type="body" idx="4294967295"/>
          </p:nvPr>
        </p:nvSpPr>
        <p:spPr>
          <a:xfrm>
            <a:off x="990600" y="1921396"/>
            <a:ext cx="7162800" cy="3015208"/>
          </a:xfrm>
          <a:ln w="38100">
            <a:solidFill>
              <a:srgbClr val="0000FF"/>
            </a:solidFill>
            <a:miter lim="800000"/>
            <a:headEnd/>
            <a:tailEnd/>
          </a:ln>
        </p:spPr>
        <p:txBody>
          <a:bodyPr/>
          <a:lstStyle/>
          <a:p>
            <a:pPr algn="ctr" eaLnBrk="1" hangingPunct="1">
              <a:buFontTx/>
              <a:buNone/>
            </a:pPr>
            <a:endParaRPr lang="en-GB" altLang="en-US" dirty="0" smtClean="0">
              <a:solidFill>
                <a:schemeClr val="bg2"/>
              </a:solidFill>
            </a:endParaRPr>
          </a:p>
          <a:p>
            <a:pPr algn="ctr" eaLnBrk="1" hangingPunct="1">
              <a:buFontTx/>
              <a:buNone/>
            </a:pPr>
            <a:endParaRPr lang="en-GB" altLang="en-US" sz="1200" dirty="0" smtClean="0">
              <a:solidFill>
                <a:schemeClr val="bg2"/>
              </a:solidFill>
            </a:endParaRPr>
          </a:p>
          <a:p>
            <a:pPr algn="ctr" eaLnBrk="1" hangingPunct="1">
              <a:buFontTx/>
              <a:buNone/>
            </a:pPr>
            <a:endParaRPr lang="en-GB" altLang="en-US" sz="1200" dirty="0">
              <a:solidFill>
                <a:schemeClr val="bg2"/>
              </a:solidFill>
            </a:endParaRPr>
          </a:p>
          <a:p>
            <a:pPr marL="0" indent="0" algn="ctr" eaLnBrk="1" hangingPunct="1">
              <a:buFontTx/>
              <a:buNone/>
            </a:pPr>
            <a:r>
              <a:rPr lang="en-GB" altLang="en-US" b="1" dirty="0" smtClean="0">
                <a:solidFill>
                  <a:srgbClr val="0033CC"/>
                </a:solidFill>
                <a:latin typeface="Times New Roman" pitchFamily="18" charset="0"/>
                <a:cs typeface="Times New Roman" pitchFamily="18" charset="0"/>
              </a:rPr>
              <a:t>Composite Price Index</a:t>
            </a:r>
          </a:p>
        </p:txBody>
      </p:sp>
    </p:spTree>
    <p:extLst>
      <p:ext uri="{BB962C8B-B14F-4D97-AF65-F5344CB8AC3E}">
        <p14:creationId xmlns:p14="http://schemas.microsoft.com/office/powerpoint/2010/main" val="9871696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09600" y="762000"/>
            <a:ext cx="6781800" cy="381000"/>
          </a:xfrm>
        </p:spPr>
        <p:txBody>
          <a:bodyPr>
            <a:normAutofit fontScale="90000"/>
          </a:bodyPr>
          <a:lstStyle/>
          <a:p>
            <a:pPr algn="l" eaLnBrk="1" hangingPunct="1"/>
            <a:r>
              <a:rPr lang="en-US" altLang="en-US" sz="3200" b="1" dirty="0" smtClean="0">
                <a:solidFill>
                  <a:srgbClr val="666666"/>
                </a:solidFill>
              </a:rPr>
              <a:t>Example 9: Price updating of weights</a:t>
            </a:r>
          </a:p>
        </p:txBody>
      </p:sp>
      <p:sp>
        <p:nvSpPr>
          <p:cNvPr id="23555" name="Rectangle 3"/>
          <p:cNvSpPr>
            <a:spLocks noGrp="1" noChangeArrowheads="1"/>
          </p:cNvSpPr>
          <p:nvPr>
            <p:ph idx="4294967295"/>
          </p:nvPr>
        </p:nvSpPr>
        <p:spPr>
          <a:xfrm>
            <a:off x="609600" y="1340768"/>
            <a:ext cx="8077200" cy="1728192"/>
          </a:xfrm>
        </p:spPr>
        <p:txBody>
          <a:bodyPr>
            <a:normAutofit lnSpcReduction="10000"/>
          </a:bodyPr>
          <a:lstStyle/>
          <a:p>
            <a:pPr marL="288925" indent="-288925">
              <a:lnSpc>
                <a:spcPct val="120000"/>
              </a:lnSpc>
              <a:spcBef>
                <a:spcPts val="600"/>
              </a:spcBef>
            </a:pPr>
            <a:r>
              <a:rPr lang="en-IN" sz="2200" dirty="0" smtClean="0">
                <a:latin typeface="Times New Roman" panose="02020603050405020304" pitchFamily="18" charset="0"/>
                <a:cs typeface="Times New Roman" panose="02020603050405020304" pitchFamily="18" charset="0"/>
              </a:rPr>
              <a:t>As we will later on see, CPI weights are obtained from results of a household consumption expenditure survey (HCES). </a:t>
            </a:r>
          </a:p>
          <a:p>
            <a:pPr marL="288925" indent="-288925" eaLnBrk="1" hangingPunct="1">
              <a:lnSpc>
                <a:spcPct val="120000"/>
              </a:lnSpc>
              <a:spcBef>
                <a:spcPts val="600"/>
              </a:spcBef>
            </a:pPr>
            <a:r>
              <a:rPr lang="en-IN" sz="2200" dirty="0" smtClean="0">
                <a:latin typeface="Times New Roman" panose="02020603050405020304" pitchFamily="18" charset="0"/>
                <a:cs typeface="Times New Roman" panose="02020603050405020304" pitchFamily="18" charset="0"/>
              </a:rPr>
              <a:t>In the present example, the HCES is conducted with 2008 as the reference period, while the index reference period is 2010.</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dirty="0" smtClean="0">
                <a:solidFill>
                  <a:srgbClr val="FFFF00"/>
                </a:solidFill>
                <a:latin typeface="Times New Roman" pitchFamily="18" charset="0"/>
              </a:rPr>
              <a:t>Composite Index numbers </a:t>
            </a:r>
            <a:r>
              <a:rPr lang="en-US" altLang="en-US" sz="2000" b="1" dirty="0" smtClean="0">
                <a:solidFill>
                  <a:srgbClr val="FFFF00"/>
                </a:solidFill>
                <a:latin typeface="Times New Roman" pitchFamily="18" charset="0"/>
              </a:rPr>
              <a:t>– Some important terms</a:t>
            </a:r>
          </a:p>
        </p:txBody>
      </p:sp>
      <p:graphicFrame>
        <p:nvGraphicFramePr>
          <p:cNvPr id="7" name="Table 6"/>
          <p:cNvGraphicFramePr>
            <a:graphicFrameLocks noGrp="1"/>
          </p:cNvGraphicFramePr>
          <p:nvPr>
            <p:extLst>
              <p:ext uri="{D42A27DB-BD31-4B8C-83A1-F6EECF244321}">
                <p14:modId xmlns:p14="http://schemas.microsoft.com/office/powerpoint/2010/main" val="3897294768"/>
              </p:ext>
            </p:extLst>
          </p:nvPr>
        </p:nvGraphicFramePr>
        <p:xfrm>
          <a:off x="611560" y="3717032"/>
          <a:ext cx="7960940" cy="2725192"/>
        </p:xfrm>
        <a:graphic>
          <a:graphicData uri="http://schemas.openxmlformats.org/drawingml/2006/table">
            <a:tbl>
              <a:tblPr/>
              <a:tblGrid>
                <a:gridCol w="3528392"/>
                <a:gridCol w="1270620"/>
                <a:gridCol w="1152128"/>
                <a:gridCol w="1019200"/>
                <a:gridCol w="990600"/>
              </a:tblGrid>
              <a:tr h="45360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Weight (</a:t>
                      </a:r>
                      <a:r>
                        <a:rPr lang="en-US" altLang="en-US" sz="2000" b="1" i="1" dirty="0" smtClean="0">
                          <a:latin typeface="Times New Roman" pitchFamily="18" charset="0"/>
                          <a:cs typeface="Times New Roman" pitchFamily="18" charset="0"/>
                        </a:rPr>
                        <a:t>w</a:t>
                      </a:r>
                      <a:r>
                        <a:rPr lang="en-US" altLang="en-US" sz="2000" b="1" i="1" baseline="-25000" dirty="0" smtClean="0">
                          <a:latin typeface="Times New Roman" pitchFamily="18" charset="0"/>
                          <a:cs typeface="Times New Roman" pitchFamily="18" charset="0"/>
                        </a:rPr>
                        <a:t>i</a:t>
                      </a:r>
                      <a:r>
                        <a:rPr lang="en-US" altLang="en-US" sz="2000" b="1" i="1" baseline="30000" dirty="0" smtClean="0">
                          <a:latin typeface="Times New Roman" pitchFamily="18" charset="0"/>
                          <a:cs typeface="Times New Roman" pitchFamily="18" charset="0"/>
                        </a:rPr>
                        <a:t>08</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 in 2008</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0.5</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0.3</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0.2</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dirty="0" smtClean="0">
                          <a:ln>
                            <a:noFill/>
                          </a:ln>
                          <a:solidFill>
                            <a:schemeClr val="tx1"/>
                          </a:solidFill>
                          <a:effectLst/>
                          <a:latin typeface="+mn-lt"/>
                          <a:cs typeface="Arial" charset="0"/>
                        </a:rPr>
                        <a:t>1.0</a:t>
                      </a: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5360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Prices (</a:t>
                      </a:r>
                      <a:r>
                        <a:rPr lang="en-US" altLang="en-US" sz="2000" b="1" i="1" dirty="0" smtClean="0">
                          <a:latin typeface="Times New Roman" pitchFamily="18" charset="0"/>
                          <a:cs typeface="Times New Roman" pitchFamily="18" charset="0"/>
                        </a:rPr>
                        <a:t>p</a:t>
                      </a:r>
                      <a:r>
                        <a:rPr lang="en-US" altLang="en-US" sz="2000" b="1" i="1" baseline="-25000" dirty="0" smtClean="0">
                          <a:latin typeface="Times New Roman" pitchFamily="18" charset="0"/>
                          <a:cs typeface="Times New Roman" pitchFamily="18" charset="0"/>
                        </a:rPr>
                        <a:t>i</a:t>
                      </a:r>
                      <a:r>
                        <a:rPr lang="en-US" altLang="en-US" sz="2000" b="1" i="1" baseline="30000" dirty="0" smtClean="0">
                          <a:latin typeface="Times New Roman" pitchFamily="18" charset="0"/>
                          <a:cs typeface="Times New Roman" pitchFamily="18" charset="0"/>
                        </a:rPr>
                        <a:t>08</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 in 2008</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13</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4</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11</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rowSpan="3">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algn="ctr" fontAlgn="ctr"/>
                      <a:r>
                        <a:rPr lang="en-IN" sz="1800" b="0" i="0" u="none" strike="noStrike" dirty="0">
                          <a:solidFill>
                            <a:srgbClr val="000000"/>
                          </a:solidFill>
                          <a:effectLst/>
                          <a:latin typeface="Arial"/>
                        </a:rPr>
                        <a:t> </a:t>
                      </a:r>
                    </a:p>
                    <a:p>
                      <a:pPr algn="ctr" fontAlgn="ctr"/>
                      <a:r>
                        <a:rPr lang="en-IN" sz="1800" b="0" i="0" u="none" strike="noStrike" dirty="0">
                          <a:solidFill>
                            <a:srgbClr val="000000"/>
                          </a:solidFill>
                          <a:effectLst/>
                          <a:latin typeface="Arial"/>
                        </a:rPr>
                        <a:t> </a:t>
                      </a: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lumMod val="50000"/>
                        <a:lumOff val="50000"/>
                      </a:schemeClr>
                    </a:solidFill>
                  </a:tcPr>
                </a:tc>
              </a:tr>
              <a:tr h="45360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Prices (</a:t>
                      </a:r>
                      <a:r>
                        <a:rPr lang="en-US" altLang="en-US" sz="2000" b="1" i="1" dirty="0" smtClean="0">
                          <a:latin typeface="Times New Roman" pitchFamily="18" charset="0"/>
                          <a:cs typeface="Times New Roman" pitchFamily="18" charset="0"/>
                        </a:rPr>
                        <a:t>p</a:t>
                      </a:r>
                      <a:r>
                        <a:rPr lang="en-US" altLang="en-US" sz="2000" b="1" i="1" baseline="-25000" dirty="0" smtClean="0">
                          <a:latin typeface="Times New Roman" pitchFamily="18" charset="0"/>
                          <a:cs typeface="Times New Roman" pitchFamily="18" charset="0"/>
                        </a:rPr>
                        <a:t>i</a:t>
                      </a:r>
                      <a:r>
                        <a:rPr lang="en-US" altLang="en-US" sz="2000" b="1" i="1" baseline="30000" dirty="0" smtClean="0">
                          <a:latin typeface="Times New Roman" pitchFamily="18" charset="0"/>
                          <a:cs typeface="Times New Roman" pitchFamily="18" charset="0"/>
                        </a:rPr>
                        <a:t>10</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 in 2010</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dirty="0">
                          <a:solidFill>
                            <a:srgbClr val="000000"/>
                          </a:solidFill>
                          <a:effectLst/>
                          <a:latin typeface="Arial"/>
                        </a:rPr>
                        <a:t>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algn="ctr" fontAlgn="ctr"/>
                      <a:endParaRPr lang="en-IN" sz="18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53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Price relatives 2008</a:t>
                      </a:r>
                      <a:r>
                        <a:rPr lang="en-IN" sz="2000" i="1" dirty="0" smtClean="0">
                          <a:solidFill>
                            <a:schemeClr val="tx1"/>
                          </a:solidFill>
                          <a:latin typeface="Times New Roman"/>
                          <a:cs typeface="Times New Roman"/>
                        </a:rPr>
                        <a:t>→</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2010 (</a:t>
                      </a:r>
                      <a:r>
                        <a:rPr kumimoji="0" lang="en-US" altLang="en-US" sz="2000" b="1" i="1" u="none" strike="noStrike" cap="none" normalizeH="0" baseline="0" dirty="0" err="1" smtClean="0">
                          <a:ln>
                            <a:noFill/>
                          </a:ln>
                          <a:solidFill>
                            <a:schemeClr val="tx1"/>
                          </a:solidFill>
                          <a:effectLst/>
                          <a:latin typeface="+mn-lt"/>
                          <a:ea typeface="MS Mincho" pitchFamily="49" charset="-128"/>
                          <a:cs typeface="Times New Roman" pitchFamily="18" charset="0"/>
                        </a:rPr>
                        <a:t>pr</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1.15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1.25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0.91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algn="ctr" fontAlgn="ctr"/>
                      <a:endParaRPr lang="en-IN" sz="18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53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1" u="none" strike="noStrike" cap="none" normalizeH="0" baseline="0" dirty="0" err="1" smtClean="0">
                          <a:ln>
                            <a:noFill/>
                          </a:ln>
                          <a:solidFill>
                            <a:schemeClr val="tx1"/>
                          </a:solidFill>
                          <a:effectLst/>
                          <a:latin typeface="+mn-lt"/>
                          <a:ea typeface="MS Mincho" pitchFamily="49" charset="-128"/>
                          <a:cs typeface="Times New Roman" pitchFamily="18" charset="0"/>
                        </a:rPr>
                        <a:t>pr</a:t>
                      </a:r>
                      <a:r>
                        <a:rPr kumimoji="0" lang="en-US" altLang="en-US" sz="2000" b="1" i="1" u="none" strike="noStrike" cap="none" normalizeH="0" baseline="0" dirty="0" smtClean="0">
                          <a:ln>
                            <a:noFill/>
                          </a:ln>
                          <a:solidFill>
                            <a:schemeClr val="tx1"/>
                          </a:solidFill>
                          <a:effectLst/>
                          <a:latin typeface="+mn-lt"/>
                          <a:ea typeface="MS Mincho" pitchFamily="49" charset="-128"/>
                          <a:cs typeface="Times New Roman" pitchFamily="18" charset="0"/>
                        </a:rPr>
                        <a:t> </a:t>
                      </a:r>
                      <a:r>
                        <a:rPr kumimoji="0" lang="en-US" altLang="en-US" sz="2000" b="1" i="0" u="none" strike="noStrike" cap="none" normalizeH="0" baseline="0" dirty="0" smtClean="0">
                          <a:ln>
                            <a:noFill/>
                          </a:ln>
                          <a:solidFill>
                            <a:schemeClr val="tx1"/>
                          </a:solidFill>
                          <a:effectLst/>
                          <a:latin typeface="+mn-lt"/>
                          <a:ea typeface="MS Mincho" pitchFamily="49" charset="-128"/>
                          <a:cs typeface="Times New Roman" pitchFamily="18" charset="0"/>
                        </a:rPr>
                        <a:t>* </a:t>
                      </a:r>
                      <a:r>
                        <a:rPr lang="en-US" altLang="en-US" sz="2000" b="1" i="1" dirty="0" smtClean="0">
                          <a:latin typeface="Times New Roman" pitchFamily="18" charset="0"/>
                          <a:cs typeface="Times New Roman" pitchFamily="18" charset="0"/>
                        </a:rPr>
                        <a:t>w</a:t>
                      </a:r>
                      <a:r>
                        <a:rPr lang="en-US" altLang="en-US" sz="2000" b="1" i="1" baseline="-25000" dirty="0" smtClean="0">
                          <a:latin typeface="Times New Roman" pitchFamily="18" charset="0"/>
                          <a:cs typeface="Times New Roman" pitchFamily="18" charset="0"/>
                        </a:rPr>
                        <a:t>i</a:t>
                      </a:r>
                      <a:r>
                        <a:rPr lang="en-US" altLang="en-US" sz="2000" b="1" i="1" baseline="30000" dirty="0" smtClean="0">
                          <a:latin typeface="Times New Roman" pitchFamily="18" charset="0"/>
                          <a:cs typeface="Times New Roman" pitchFamily="18" charset="0"/>
                        </a:rPr>
                        <a:t>08</a:t>
                      </a:r>
                      <a:endPar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0.58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0.38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0.18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0" i="0" u="none" strike="noStrike">
                          <a:solidFill>
                            <a:srgbClr val="000000"/>
                          </a:solidFill>
                          <a:effectLst/>
                          <a:latin typeface="Arial"/>
                        </a:rPr>
                        <a:t>1.13</a:t>
                      </a:r>
                    </a:p>
                  </a:txBody>
                  <a:tcPr marL="9525" marR="9525" marT="9525" marB="0" anchor="ctr">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53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Updated weights (</a:t>
                      </a:r>
                      <a:r>
                        <a:rPr lang="en-US" altLang="en-US" sz="2000" b="1" i="1" dirty="0" err="1" smtClean="0">
                          <a:latin typeface="Times New Roman" pitchFamily="18" charset="0"/>
                          <a:cs typeface="Times New Roman" pitchFamily="18" charset="0"/>
                        </a:rPr>
                        <a:t>w</a:t>
                      </a:r>
                      <a:r>
                        <a:rPr lang="en-US" altLang="en-US" sz="2000" b="1" i="1" baseline="-25000" dirty="0" err="1" smtClean="0">
                          <a:latin typeface="Times New Roman" pitchFamily="18" charset="0"/>
                          <a:cs typeface="Times New Roman" pitchFamily="18" charset="0"/>
                        </a:rPr>
                        <a:t>i</a:t>
                      </a: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 for 2010</a:t>
                      </a: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1" i="0" u="none" strike="noStrike" dirty="0">
                          <a:solidFill>
                            <a:srgbClr val="000000"/>
                          </a:solidFill>
                          <a:effectLst/>
                          <a:latin typeface="Arial"/>
                        </a:rPr>
                        <a:t>0.509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1" i="0" u="none" strike="noStrike" dirty="0">
                          <a:solidFill>
                            <a:srgbClr val="000000"/>
                          </a:solidFill>
                          <a:effectLst/>
                          <a:latin typeface="Arial"/>
                        </a:rPr>
                        <a:t>0.331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1" i="0" u="none" strike="noStrike" dirty="0">
                          <a:solidFill>
                            <a:srgbClr val="000000"/>
                          </a:solidFill>
                          <a:effectLst/>
                          <a:latin typeface="Arial"/>
                        </a:rPr>
                        <a:t>0.160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fontAlgn="ctr"/>
                      <a:r>
                        <a:rPr lang="en-IN" sz="1800" b="1" i="0" u="none" strike="noStrike" dirty="0">
                          <a:solidFill>
                            <a:srgbClr val="000000"/>
                          </a:solidFill>
                          <a:effectLst/>
                          <a:latin typeface="Arial"/>
                        </a:rPr>
                        <a:t>1.00</a:t>
                      </a:r>
                    </a:p>
                  </a:txBody>
                  <a:tcPr marL="9525" marR="9525" marT="9525" marB="0" anchor="ctr">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37890787"/>
              </p:ext>
            </p:extLst>
          </p:nvPr>
        </p:nvGraphicFramePr>
        <p:xfrm>
          <a:off x="611560" y="2924944"/>
          <a:ext cx="7955993" cy="761984"/>
        </p:xfrm>
        <a:graphic>
          <a:graphicData uri="http://schemas.openxmlformats.org/drawingml/2006/table">
            <a:tbl>
              <a:tblPr/>
              <a:tblGrid>
                <a:gridCol w="3521479"/>
                <a:gridCol w="1261916"/>
                <a:gridCol w="1156016"/>
                <a:gridCol w="1022639"/>
                <a:gridCol w="993943"/>
              </a:tblGrid>
              <a:tr h="374400">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dirty="0" smtClean="0">
                          <a:ln>
                            <a:noFill/>
                          </a:ln>
                          <a:solidFill>
                            <a:schemeClr val="tx1"/>
                          </a:solidFill>
                          <a:effectLst/>
                          <a:latin typeface="+mn-lt"/>
                          <a:ea typeface="MS Mincho" pitchFamily="49" charset="-128"/>
                          <a:cs typeface="Times New Roman" pitchFamily="18" charset="0"/>
                        </a:rPr>
                        <a:t>weight / cost</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products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IN"/>
                    </a:p>
                  </a:txBody>
                  <a:tcPr/>
                </a:tc>
                <a:tc hMerge="1">
                  <a:txBody>
                    <a:bodyPr/>
                    <a:lstStyle/>
                    <a:p>
                      <a:endParaRPr lang="en-IN"/>
                    </a:p>
                  </a:txBody>
                  <a:tcPr/>
                </a:tc>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chemeClr val="tx1"/>
                          </a:solidFill>
                          <a:effectLst/>
                          <a:latin typeface="+mn-lt"/>
                          <a:ea typeface="MS Mincho" pitchFamily="49" charset="-128"/>
                          <a:cs typeface="Times New Roman" pitchFamily="18" charset="0"/>
                        </a:rPr>
                        <a:t>total</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5600">
                <a:tc vMerge="1">
                  <a:txBody>
                    <a:bodyPr/>
                    <a:lstStyle/>
                    <a:p>
                      <a:endParaRPr lang="en-IN"/>
                    </a:p>
                  </a:txBody>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rPr>
                        <a:t>A</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rPr>
                        <a:t>B</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rPr>
                        <a:t>C</a:t>
                      </a:r>
                    </a:p>
                  </a:txBody>
                  <a:tcPr marT="45716" marB="4571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IN"/>
                    </a:p>
                  </a:txBody>
                  <a:tcPr/>
                </a:tc>
              </a:tr>
            </a:tbl>
          </a:graphicData>
        </a:graphic>
      </p:graphicFrame>
      <p:sp>
        <p:nvSpPr>
          <p:cNvPr id="9" name="TextBox 8"/>
          <p:cNvSpPr txBox="1"/>
          <p:nvPr/>
        </p:nvSpPr>
        <p:spPr>
          <a:xfrm>
            <a:off x="4139952" y="5589240"/>
            <a:ext cx="4464496" cy="830997"/>
          </a:xfrm>
          <a:prstGeom prst="rect">
            <a:avLst/>
          </a:prstGeom>
          <a:solidFill>
            <a:schemeClr val="accent6">
              <a:lumMod val="50000"/>
            </a:schemeClr>
          </a:solidFill>
        </p:spPr>
        <p:txBody>
          <a:bodyPr wrap="square" rtlCol="0">
            <a:spAutoFit/>
          </a:bodyPr>
          <a:lstStyle/>
          <a:p>
            <a:r>
              <a:rPr lang="en-IN" sz="2400" dirty="0" smtClean="0">
                <a:solidFill>
                  <a:schemeClr val="bg1"/>
                </a:solidFill>
              </a:rPr>
              <a:t>Calculate the values  in your workbook.</a:t>
            </a:r>
            <a:endParaRPr lang="en-IN" sz="2400" dirty="0">
              <a:solidFill>
                <a:schemeClr val="bg1"/>
              </a:solidFill>
            </a:endParaRPr>
          </a:p>
        </p:txBody>
      </p:sp>
    </p:spTree>
    <p:extLst>
      <p:ext uri="{BB962C8B-B14F-4D97-AF65-F5344CB8AC3E}">
        <p14:creationId xmlns:p14="http://schemas.microsoft.com/office/powerpoint/2010/main" val="374642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140968"/>
            <a:ext cx="8229600" cy="1143000"/>
          </a:xfrm>
        </p:spPr>
        <p:txBody>
          <a:bodyPr/>
          <a:lstStyle/>
          <a:p>
            <a:r>
              <a:rPr lang="en-IN" b="1" dirty="0" smtClean="0">
                <a:solidFill>
                  <a:srgbClr val="C00000"/>
                </a:solidFill>
              </a:rPr>
              <a:t>End of Session II</a:t>
            </a:r>
            <a:endParaRPr lang="en-IN" b="1" dirty="0">
              <a:solidFill>
                <a:srgbClr val="C00000"/>
              </a:solidFill>
            </a:endParaRPr>
          </a:p>
        </p:txBody>
      </p:sp>
    </p:spTree>
    <p:extLst>
      <p:ext uri="{BB962C8B-B14F-4D97-AF65-F5344CB8AC3E}">
        <p14:creationId xmlns:p14="http://schemas.microsoft.com/office/powerpoint/2010/main" val="12119716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609600" y="762000"/>
            <a:ext cx="6781800" cy="381000"/>
          </a:xfrm>
        </p:spPr>
        <p:txBody>
          <a:bodyPr>
            <a:normAutofit fontScale="90000"/>
          </a:bodyPr>
          <a:lstStyle/>
          <a:p>
            <a:pPr algn="l" eaLnBrk="1" hangingPunct="1"/>
            <a:r>
              <a:rPr lang="en-US" altLang="en-US" sz="3200" b="1" smtClean="0">
                <a:solidFill>
                  <a:srgbClr val="666666"/>
                </a:solidFill>
              </a:rPr>
              <a:t>Why Price Indices? </a:t>
            </a:r>
            <a:r>
              <a:rPr lang="en-US" altLang="en-US" sz="2800" b="1" smtClean="0">
                <a:solidFill>
                  <a:srgbClr val="666666"/>
                </a:solidFill>
              </a:rPr>
              <a:t>– An Illustration</a:t>
            </a:r>
          </a:p>
        </p:txBody>
      </p:sp>
      <p:sp>
        <p:nvSpPr>
          <p:cNvPr id="10243" name="Rectangle 3"/>
          <p:cNvSpPr>
            <a:spLocks noGrp="1" noChangeArrowheads="1"/>
          </p:cNvSpPr>
          <p:nvPr>
            <p:ph idx="4294967295"/>
          </p:nvPr>
        </p:nvSpPr>
        <p:spPr>
          <a:xfrm>
            <a:off x="609600" y="1447800"/>
            <a:ext cx="6791325" cy="3276600"/>
          </a:xfrm>
        </p:spPr>
        <p:txBody>
          <a:bodyPr/>
          <a:lstStyle/>
          <a:p>
            <a:pPr marL="609600" indent="-609600" eaLnBrk="1" hangingPunct="1">
              <a:buFontTx/>
              <a:buNone/>
            </a:pPr>
            <a:r>
              <a:rPr lang="en-US" altLang="en-US" sz="2400" dirty="0" smtClean="0">
                <a:cs typeface="Times New Roman" pitchFamily="18" charset="0"/>
              </a:rPr>
              <a:t>Assume that</a:t>
            </a:r>
          </a:p>
          <a:p>
            <a:pPr marL="609600" indent="-609600" eaLnBrk="1" hangingPunct="1">
              <a:spcBef>
                <a:spcPct val="10000"/>
              </a:spcBef>
            </a:pPr>
            <a:r>
              <a:rPr lang="en-US" altLang="en-US" sz="2400" dirty="0" smtClean="0">
                <a:cs typeface="Times New Roman" pitchFamily="18" charset="0"/>
              </a:rPr>
              <a:t>you have a habit of taking tea in the morning and </a:t>
            </a:r>
          </a:p>
          <a:p>
            <a:pPr marL="609600" indent="-609600" eaLnBrk="1" hangingPunct="1">
              <a:spcBef>
                <a:spcPct val="10000"/>
              </a:spcBef>
            </a:pPr>
            <a:r>
              <a:rPr lang="en-US" altLang="en-US" sz="2400" dirty="0" smtClean="0">
                <a:cs typeface="Times New Roman" pitchFamily="18" charset="0"/>
              </a:rPr>
              <a:t>price of tea leaves (your preferred variety) is </a:t>
            </a:r>
            <a:r>
              <a:rPr lang="en-US" altLang="en-US" sz="2400" b="1" dirty="0" smtClean="0">
                <a:cs typeface="Times New Roman" pitchFamily="18" charset="0"/>
              </a:rPr>
              <a:t>1.2</a:t>
            </a:r>
            <a:r>
              <a:rPr lang="en-US" altLang="en-US" sz="2400" dirty="0" smtClean="0">
                <a:cs typeface="Times New Roman" pitchFamily="18" charset="0"/>
              </a:rPr>
              <a:t> times in the current month (in 2012) as compared to its average price in 2010. </a:t>
            </a:r>
          </a:p>
          <a:p>
            <a:pPr marL="609600" indent="-609600" eaLnBrk="1" hangingPunct="1">
              <a:buFontTx/>
              <a:buNone/>
            </a:pPr>
            <a:endParaRPr lang="en-US" altLang="en-US" sz="2400" dirty="0" smtClean="0">
              <a:cs typeface="Times New Roman" pitchFamily="18" charset="0"/>
            </a:endParaRPr>
          </a:p>
        </p:txBody>
      </p:sp>
      <p:sp>
        <p:nvSpPr>
          <p:cNvPr id="10244"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pic>
        <p:nvPicPr>
          <p:cNvPr id="10246" name="Picture 6" descr="C:\Users\Aloke\AppData\Local\Microsoft\Windows\Temporary Internet Files\Content.IE5\R10WBR6I\MC90041195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67525" y="2054225"/>
            <a:ext cx="1438275"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685800" y="3810000"/>
            <a:ext cx="75438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r>
              <a:rPr lang="en-US" altLang="en-US" sz="2400" dirty="0">
                <a:latin typeface="+mn-lt"/>
                <a:cs typeface="Times New Roman" pitchFamily="18" charset="0"/>
              </a:rPr>
              <a:t>As compared to the average of 2010, how much does your morning cup of tea cost you in the current month,</a:t>
            </a:r>
            <a:endParaRPr lang="en-US" altLang="en-US" sz="2400" dirty="0">
              <a:solidFill>
                <a:srgbClr val="0033CC"/>
              </a:solidFill>
              <a:latin typeface="+mn-lt"/>
              <a:cs typeface="Times New Roman" pitchFamily="18" charset="0"/>
            </a:endParaRPr>
          </a:p>
          <a:p>
            <a:pPr eaLnBrk="1" hangingPunct="1">
              <a:buFontTx/>
              <a:buAutoNum type="alphaUcPeriod"/>
            </a:pPr>
            <a:r>
              <a:rPr lang="en-US" altLang="en-US" sz="2400" dirty="0">
                <a:solidFill>
                  <a:srgbClr val="0033CC"/>
                </a:solidFill>
                <a:latin typeface="+mn-lt"/>
                <a:cs typeface="Times New Roman" pitchFamily="18" charset="0"/>
              </a:rPr>
              <a:t>  if you drink black tea, i.e. without cream and sugar?</a:t>
            </a:r>
          </a:p>
          <a:p>
            <a:pPr eaLnBrk="1" hangingPunct="1">
              <a:buFontTx/>
              <a:buAutoNum type="alphaUcPeriod"/>
            </a:pPr>
            <a:r>
              <a:rPr lang="en-US" altLang="en-US" sz="2400" dirty="0">
                <a:solidFill>
                  <a:srgbClr val="0033CC"/>
                </a:solidFill>
                <a:latin typeface="+mn-lt"/>
                <a:cs typeface="Times New Roman" pitchFamily="18" charset="0"/>
              </a:rPr>
              <a:t>  if you drink tea with cream and sugar?</a:t>
            </a:r>
          </a:p>
          <a:p>
            <a:pPr eaLnBrk="1" hangingPunct="1">
              <a:buFontTx/>
              <a:buNone/>
            </a:pPr>
            <a:endParaRPr lang="en-US" altLang="en-US" sz="2400" dirty="0">
              <a:latin typeface="+mn-lt"/>
              <a:cs typeface="Times New Roman" pitchFamily="18" charset="0"/>
            </a:endParaRPr>
          </a:p>
        </p:txBody>
      </p:sp>
      <p:sp>
        <p:nvSpPr>
          <p:cNvPr id="8" name="TextBox 7"/>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Composite Index numbers</a:t>
            </a:r>
          </a:p>
        </p:txBody>
      </p:sp>
    </p:spTree>
    <p:extLst>
      <p:ext uri="{BB962C8B-B14F-4D97-AF65-F5344CB8AC3E}">
        <p14:creationId xmlns:p14="http://schemas.microsoft.com/office/powerpoint/2010/main" val="17940652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childTnLst>
                          </p:cTn>
                        </p:par>
                        <p:par>
                          <p:cTn id="9" fill="hold" nodeType="afterGroup">
                            <p:stCondLst>
                              <p:cond delay="0"/>
                            </p:stCondLst>
                            <p:childTnLst>
                              <p:par>
                                <p:cTn id="10" presetID="1" presetClass="entr" presetSubtype="0" fill="hold" nodeType="afterEffect">
                                  <p:stCondLst>
                                    <p:cond delay="3000"/>
                                  </p:stCondLst>
                                  <p:childTnLst>
                                    <p:set>
                                      <p:cBhvr>
                                        <p:cTn id="11"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609600" y="762000"/>
            <a:ext cx="6781800" cy="381000"/>
          </a:xfrm>
        </p:spPr>
        <p:txBody>
          <a:bodyPr>
            <a:normAutofit fontScale="90000"/>
          </a:bodyPr>
          <a:lstStyle/>
          <a:p>
            <a:pPr algn="l" eaLnBrk="1" hangingPunct="1"/>
            <a:r>
              <a:rPr lang="en-US" altLang="en-US" sz="3200" b="1" smtClean="0">
                <a:solidFill>
                  <a:srgbClr val="666666"/>
                </a:solidFill>
              </a:rPr>
              <a:t>Why Price Indices?  (2)</a:t>
            </a:r>
          </a:p>
        </p:txBody>
      </p:sp>
      <p:sp>
        <p:nvSpPr>
          <p:cNvPr id="23555" name="Rectangle 3"/>
          <p:cNvSpPr>
            <a:spLocks noGrp="1" noChangeArrowheads="1"/>
          </p:cNvSpPr>
          <p:nvPr>
            <p:ph idx="4294967295"/>
          </p:nvPr>
        </p:nvSpPr>
        <p:spPr>
          <a:xfrm>
            <a:off x="609600" y="1447800"/>
            <a:ext cx="8077200" cy="4876800"/>
          </a:xfrm>
        </p:spPr>
        <p:txBody>
          <a:bodyPr/>
          <a:lstStyle/>
          <a:p>
            <a:pPr marL="609600" indent="-609600" eaLnBrk="1" hangingPunct="1">
              <a:buFontTx/>
              <a:buNone/>
              <a:defRPr/>
            </a:pPr>
            <a:r>
              <a:rPr lang="en-US" altLang="en-US" sz="2400" dirty="0" smtClean="0">
                <a:cs typeface="Times New Roman" pitchFamily="18" charset="0"/>
              </a:rPr>
              <a:t>Yes, the answer to </a:t>
            </a:r>
            <a:r>
              <a:rPr lang="en-US" altLang="en-US" sz="2400" i="1" dirty="0" smtClean="0">
                <a:cs typeface="Times New Roman" pitchFamily="18" charset="0"/>
              </a:rPr>
              <a:t>part A</a:t>
            </a:r>
            <a:r>
              <a:rPr lang="en-US" altLang="en-US" sz="2400" dirty="0" smtClean="0">
                <a:cs typeface="Times New Roman" pitchFamily="18" charset="0"/>
              </a:rPr>
              <a:t> of the question is </a:t>
            </a:r>
            <a:r>
              <a:rPr lang="en-US" altLang="en-US" sz="2400" b="1" dirty="0" smtClean="0">
                <a:cs typeface="Times New Roman" pitchFamily="18" charset="0"/>
              </a:rPr>
              <a:t>1.2 </a:t>
            </a:r>
            <a:r>
              <a:rPr lang="en-US" altLang="en-US" sz="2400" dirty="0" smtClean="0">
                <a:cs typeface="Times New Roman" pitchFamily="18" charset="0"/>
              </a:rPr>
              <a:t>times.</a:t>
            </a:r>
          </a:p>
          <a:p>
            <a:pPr marL="609600" indent="-609600" eaLnBrk="1" hangingPunct="1">
              <a:buFontTx/>
              <a:buNone/>
              <a:defRPr/>
            </a:pPr>
            <a:r>
              <a:rPr lang="en-US" altLang="en-US" sz="2400" dirty="0" smtClean="0">
                <a:solidFill>
                  <a:srgbClr val="FF0000"/>
                </a:solidFill>
                <a:cs typeface="Times New Roman" pitchFamily="18" charset="0"/>
              </a:rPr>
              <a:t>Can you answer </a:t>
            </a:r>
            <a:r>
              <a:rPr lang="en-US" altLang="en-US" sz="2400" i="1" dirty="0" smtClean="0">
                <a:solidFill>
                  <a:srgbClr val="FF0000"/>
                </a:solidFill>
                <a:cs typeface="Times New Roman" pitchFamily="18" charset="0"/>
              </a:rPr>
              <a:t>part B</a:t>
            </a:r>
            <a:r>
              <a:rPr lang="en-US" altLang="en-US" sz="2400" dirty="0" smtClean="0">
                <a:solidFill>
                  <a:srgbClr val="FF0000"/>
                </a:solidFill>
                <a:cs typeface="Times New Roman" pitchFamily="18" charset="0"/>
              </a:rPr>
              <a:t> with the given information?</a:t>
            </a:r>
          </a:p>
          <a:p>
            <a:pPr marL="660400" indent="-660400" eaLnBrk="1" hangingPunct="1">
              <a:lnSpc>
                <a:spcPct val="120000"/>
              </a:lnSpc>
              <a:spcBef>
                <a:spcPts val="600"/>
              </a:spcBef>
              <a:buFontTx/>
              <a:buNone/>
              <a:defRPr/>
            </a:pPr>
            <a:r>
              <a:rPr lang="en-US" altLang="en-US" sz="2400" dirty="0" smtClean="0">
                <a:cs typeface="Times New Roman" pitchFamily="18" charset="0"/>
              </a:rPr>
              <a:t>To answer </a:t>
            </a:r>
            <a:r>
              <a:rPr lang="en-US" altLang="en-US" sz="2400" i="1" dirty="0" smtClean="0">
                <a:cs typeface="Times New Roman" pitchFamily="18" charset="0"/>
              </a:rPr>
              <a:t>part B</a:t>
            </a:r>
            <a:r>
              <a:rPr lang="en-US" altLang="en-US" sz="2400" dirty="0" smtClean="0">
                <a:cs typeface="Times New Roman" pitchFamily="18" charset="0"/>
              </a:rPr>
              <a:t>, we need more information. What are they?</a:t>
            </a:r>
          </a:p>
          <a:p>
            <a:pPr marL="660400" indent="-660400" eaLnBrk="1" hangingPunct="1">
              <a:lnSpc>
                <a:spcPct val="120000"/>
              </a:lnSpc>
              <a:spcBef>
                <a:spcPts val="600"/>
              </a:spcBef>
              <a:buFontTx/>
              <a:buNone/>
              <a:defRPr/>
            </a:pPr>
            <a:r>
              <a:rPr lang="en-US" altLang="en-US" sz="2400" dirty="0" smtClean="0">
                <a:cs typeface="Times New Roman" pitchFamily="18" charset="0"/>
              </a:rPr>
              <a:t>We need to know</a:t>
            </a:r>
          </a:p>
          <a:p>
            <a:pPr marL="660400" indent="-660400" eaLnBrk="1" hangingPunct="1">
              <a:lnSpc>
                <a:spcPct val="120000"/>
              </a:lnSpc>
              <a:spcBef>
                <a:spcPts val="600"/>
              </a:spcBef>
              <a:buFontTx/>
              <a:buAutoNum type="romanLcPeriod"/>
              <a:defRPr/>
            </a:pPr>
            <a:r>
              <a:rPr lang="en-US" altLang="en-US" sz="2400" dirty="0" smtClean="0">
                <a:cs typeface="Times New Roman" pitchFamily="18" charset="0"/>
              </a:rPr>
              <a:t>the quantities of tea, cream and sugar you use for your cup of morning tea,</a:t>
            </a:r>
          </a:p>
          <a:p>
            <a:pPr marL="660400" indent="-660400" eaLnBrk="1" hangingPunct="1">
              <a:lnSpc>
                <a:spcPct val="120000"/>
              </a:lnSpc>
              <a:spcBef>
                <a:spcPts val="600"/>
              </a:spcBef>
              <a:buFontTx/>
              <a:buAutoNum type="romanLcPeriod"/>
              <a:defRPr/>
            </a:pPr>
            <a:r>
              <a:rPr lang="en-US" altLang="en-US" sz="2400" dirty="0" smtClean="0">
                <a:cs typeface="Times New Roman" pitchFamily="18" charset="0"/>
              </a:rPr>
              <a:t>ratios of average prices of cream and sugar with respect to average price of tea leaves in 2010 and</a:t>
            </a:r>
          </a:p>
          <a:p>
            <a:pPr marL="660400" indent="-660400" eaLnBrk="1" hangingPunct="1">
              <a:lnSpc>
                <a:spcPct val="120000"/>
              </a:lnSpc>
              <a:spcBef>
                <a:spcPts val="600"/>
              </a:spcBef>
              <a:buFontTx/>
              <a:buAutoNum type="romanLcPeriod"/>
              <a:defRPr/>
            </a:pPr>
            <a:r>
              <a:rPr lang="en-US" altLang="en-US" sz="2400" dirty="0" smtClean="0">
                <a:cs typeface="Times New Roman" pitchFamily="18" charset="0"/>
              </a:rPr>
              <a:t>ratios of prices of cream and sugar in the current month as compared to corresponding average prices in 2010.</a:t>
            </a:r>
          </a:p>
        </p:txBody>
      </p:sp>
      <p:sp>
        <p:nvSpPr>
          <p:cNvPr id="11268"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Composite Index numbers</a:t>
            </a:r>
          </a:p>
        </p:txBody>
      </p:sp>
    </p:spTree>
    <p:extLst>
      <p:ext uri="{BB962C8B-B14F-4D97-AF65-F5344CB8AC3E}">
        <p14:creationId xmlns:p14="http://schemas.microsoft.com/office/powerpoint/2010/main" val="17960191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animEffect transition="in" filter="fade">
                                      <p:cBhvr>
                                        <p:cTn id="7" dur="500"/>
                                        <p:tgtEl>
                                          <p:spTgt spid="23555">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3555">
                                            <p:txEl>
                                              <p:pRg st="3" end="3"/>
                                            </p:txEl>
                                          </p:spTgt>
                                        </p:tgtEl>
                                        <p:attrNameLst>
                                          <p:attrName>style.visibility</p:attrName>
                                        </p:attrNameLst>
                                      </p:cBhvr>
                                      <p:to>
                                        <p:strVal val="visible"/>
                                      </p:to>
                                    </p:set>
                                    <p:animEffect transition="in" filter="fade">
                                      <p:cBhvr>
                                        <p:cTn id="10" dur="500"/>
                                        <p:tgtEl>
                                          <p:spTgt spid="23555">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23555">
                                            <p:txEl>
                                              <p:pRg st="4" end="4"/>
                                            </p:txEl>
                                          </p:spTgt>
                                        </p:tgtEl>
                                        <p:attrNameLst>
                                          <p:attrName>style.visibility</p:attrName>
                                        </p:attrNameLst>
                                      </p:cBhvr>
                                      <p:to>
                                        <p:strVal val="visible"/>
                                      </p:to>
                                    </p:set>
                                    <p:animEffect transition="in" filter="fade">
                                      <p:cBhvr>
                                        <p:cTn id="15" dur="2000"/>
                                        <p:tgtEl>
                                          <p:spTgt spid="23555">
                                            <p:txEl>
                                              <p:pRg st="4" end="4"/>
                                            </p:txEl>
                                          </p:spTgt>
                                        </p:tgtEl>
                                      </p:cBhvr>
                                    </p:animEffect>
                                  </p:childTnLst>
                                </p:cTn>
                              </p:par>
                            </p:childTnLst>
                          </p:cTn>
                        </p:par>
                        <p:par>
                          <p:cTn id="16" fill="hold" nodeType="afterGroup">
                            <p:stCondLst>
                              <p:cond delay="2000"/>
                            </p:stCondLst>
                            <p:childTnLst>
                              <p:par>
                                <p:cTn id="17" presetID="10" presetClass="entr" presetSubtype="0" fill="hold" nodeType="afterEffect">
                                  <p:stCondLst>
                                    <p:cond delay="0"/>
                                  </p:stCondLst>
                                  <p:childTnLst>
                                    <p:set>
                                      <p:cBhvr>
                                        <p:cTn id="18" dur="1" fill="hold">
                                          <p:stCondLst>
                                            <p:cond delay="0"/>
                                          </p:stCondLst>
                                        </p:cTn>
                                        <p:tgtEl>
                                          <p:spTgt spid="23555">
                                            <p:txEl>
                                              <p:pRg st="5" end="5"/>
                                            </p:txEl>
                                          </p:spTgt>
                                        </p:tgtEl>
                                        <p:attrNameLst>
                                          <p:attrName>style.visibility</p:attrName>
                                        </p:attrNameLst>
                                      </p:cBhvr>
                                      <p:to>
                                        <p:strVal val="visible"/>
                                      </p:to>
                                    </p:set>
                                    <p:animEffect transition="in" filter="fade">
                                      <p:cBhvr>
                                        <p:cTn id="19" dur="2000"/>
                                        <p:tgtEl>
                                          <p:spTgt spid="23555">
                                            <p:txEl>
                                              <p:pRg st="5" end="5"/>
                                            </p:txEl>
                                          </p:spTgt>
                                        </p:tgtEl>
                                      </p:cBhvr>
                                    </p:animEffect>
                                  </p:childTnLst>
                                </p:cTn>
                              </p:par>
                            </p:childTnLst>
                          </p:cTn>
                        </p:par>
                        <p:par>
                          <p:cTn id="20" fill="hold" nodeType="afterGroup">
                            <p:stCondLst>
                              <p:cond delay="4000"/>
                            </p:stCondLst>
                            <p:childTnLst>
                              <p:par>
                                <p:cTn id="21" presetID="10" presetClass="entr" presetSubtype="0" fill="hold" nodeType="afterEffect">
                                  <p:stCondLst>
                                    <p:cond delay="0"/>
                                  </p:stCondLst>
                                  <p:childTnLst>
                                    <p:set>
                                      <p:cBhvr>
                                        <p:cTn id="22" dur="1" fill="hold">
                                          <p:stCondLst>
                                            <p:cond delay="0"/>
                                          </p:stCondLst>
                                        </p:cTn>
                                        <p:tgtEl>
                                          <p:spTgt spid="23555">
                                            <p:txEl>
                                              <p:pRg st="6" end="6"/>
                                            </p:txEl>
                                          </p:spTgt>
                                        </p:tgtEl>
                                        <p:attrNameLst>
                                          <p:attrName>style.visibility</p:attrName>
                                        </p:attrNameLst>
                                      </p:cBhvr>
                                      <p:to>
                                        <p:strVal val="visible"/>
                                      </p:to>
                                    </p:set>
                                    <p:animEffect transition="in" filter="fade">
                                      <p:cBhvr>
                                        <p:cTn id="23" dur="2000"/>
                                        <p:tgtEl>
                                          <p:spTgt spid="235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609600" y="762000"/>
            <a:ext cx="6781800" cy="381000"/>
          </a:xfrm>
        </p:spPr>
        <p:txBody>
          <a:bodyPr>
            <a:normAutofit fontScale="90000"/>
          </a:bodyPr>
          <a:lstStyle/>
          <a:p>
            <a:pPr algn="l" eaLnBrk="1" hangingPunct="1"/>
            <a:r>
              <a:rPr lang="en-US" altLang="en-US" sz="3200" b="1" smtClean="0">
                <a:solidFill>
                  <a:srgbClr val="666666"/>
                </a:solidFill>
              </a:rPr>
              <a:t>Why Price Indices?  (3)</a:t>
            </a:r>
          </a:p>
        </p:txBody>
      </p:sp>
      <p:sp>
        <p:nvSpPr>
          <p:cNvPr id="23555" name="Rectangle 3"/>
          <p:cNvSpPr>
            <a:spLocks noGrp="1" noChangeArrowheads="1"/>
          </p:cNvSpPr>
          <p:nvPr>
            <p:ph idx="4294967295"/>
          </p:nvPr>
        </p:nvSpPr>
        <p:spPr>
          <a:xfrm>
            <a:off x="609600" y="1752600"/>
            <a:ext cx="8077200" cy="4572000"/>
          </a:xfrm>
        </p:spPr>
        <p:txBody>
          <a:bodyPr/>
          <a:lstStyle/>
          <a:p>
            <a:pPr marL="660400" indent="-660400" eaLnBrk="1" hangingPunct="1">
              <a:buFontTx/>
              <a:buAutoNum type="alphaLcPeriod"/>
            </a:pPr>
            <a:r>
              <a:rPr lang="en-US" altLang="en-US" sz="2400" dirty="0" smtClean="0">
                <a:cs typeface="Times New Roman" pitchFamily="18" charset="0"/>
              </a:rPr>
              <a:t>From (</a:t>
            </a:r>
            <a:r>
              <a:rPr lang="en-US" altLang="en-US" sz="2400" dirty="0" err="1" smtClean="0">
                <a:cs typeface="Times New Roman" pitchFamily="18" charset="0"/>
              </a:rPr>
              <a:t>i</a:t>
            </a:r>
            <a:r>
              <a:rPr lang="en-US" altLang="en-US" sz="2400" dirty="0" smtClean="0">
                <a:cs typeface="Times New Roman" pitchFamily="18" charset="0"/>
              </a:rPr>
              <a:t>) and (ii) we can work out the average cost of your morning tea in 2010.</a:t>
            </a:r>
          </a:p>
          <a:p>
            <a:pPr marL="660400" indent="-660400" eaLnBrk="1" hangingPunct="1">
              <a:buFontTx/>
              <a:buAutoNum type="alphaLcPeriod"/>
            </a:pPr>
            <a:r>
              <a:rPr lang="en-US" altLang="en-US" sz="2400" dirty="0" smtClean="0">
                <a:cs typeface="Times New Roman" pitchFamily="18" charset="0"/>
              </a:rPr>
              <a:t>In addition, using (iii) we can work out the cost in the current month.</a:t>
            </a:r>
          </a:p>
          <a:p>
            <a:pPr marL="660400" indent="-660400" eaLnBrk="1" hangingPunct="1">
              <a:buFontTx/>
              <a:buNone/>
            </a:pPr>
            <a:r>
              <a:rPr lang="en-US" altLang="en-US" sz="2400" dirty="0" smtClean="0">
                <a:solidFill>
                  <a:srgbClr val="C00000"/>
                </a:solidFill>
                <a:cs typeface="Times New Roman" pitchFamily="18" charset="0"/>
              </a:rPr>
              <a:t>The ratio of (b) to (a) will be the answer to </a:t>
            </a:r>
            <a:r>
              <a:rPr lang="en-US" altLang="en-US" sz="2400" i="1" dirty="0" smtClean="0">
                <a:solidFill>
                  <a:srgbClr val="C00000"/>
                </a:solidFill>
                <a:cs typeface="Times New Roman" pitchFamily="18" charset="0"/>
              </a:rPr>
              <a:t>part B</a:t>
            </a:r>
            <a:r>
              <a:rPr lang="en-US" altLang="en-US" sz="2400" dirty="0" smtClean="0">
                <a:solidFill>
                  <a:srgbClr val="C00000"/>
                </a:solidFill>
                <a:cs typeface="Times New Roman" pitchFamily="18" charset="0"/>
              </a:rPr>
              <a:t>.</a:t>
            </a:r>
          </a:p>
        </p:txBody>
      </p:sp>
      <p:sp>
        <p:nvSpPr>
          <p:cNvPr id="12292"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Composite Index numbers</a:t>
            </a:r>
          </a:p>
        </p:txBody>
      </p:sp>
    </p:spTree>
    <p:extLst>
      <p:ext uri="{BB962C8B-B14F-4D97-AF65-F5344CB8AC3E}">
        <p14:creationId xmlns:p14="http://schemas.microsoft.com/office/powerpoint/2010/main" val="8621713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nodeType="afterEffect">
                                  <p:stCondLst>
                                    <p:cond delay="2000"/>
                                  </p:stCondLst>
                                  <p:childTnLst>
                                    <p:set>
                                      <p:cBhvr>
                                        <p:cTn id="9" dur="1" fill="hold">
                                          <p:stCondLst>
                                            <p:cond delay="0"/>
                                          </p:stCondLst>
                                        </p:cTn>
                                        <p:tgtEl>
                                          <p:spTgt spid="23555">
                                            <p:txEl>
                                              <p:pRg st="1" end="1"/>
                                            </p:txEl>
                                          </p:spTgt>
                                        </p:tgtEl>
                                        <p:attrNameLst>
                                          <p:attrName>style.visibility</p:attrName>
                                        </p:attrNameLst>
                                      </p:cBhvr>
                                      <p:to>
                                        <p:strVal val="visible"/>
                                      </p:to>
                                    </p:set>
                                  </p:childTnLst>
                                </p:cTn>
                              </p:par>
                            </p:childTnLst>
                          </p:cTn>
                        </p:par>
                        <p:par>
                          <p:cTn id="10" fill="hold" nodeType="afterGroup">
                            <p:stCondLst>
                              <p:cond delay="2000"/>
                            </p:stCondLst>
                            <p:childTnLst>
                              <p:par>
                                <p:cTn id="11" presetID="1" presetClass="entr" presetSubtype="0" fill="hold" nodeType="afterEffect">
                                  <p:stCondLst>
                                    <p:cond delay="2000"/>
                                  </p:stCondLst>
                                  <p:childTnLst>
                                    <p:set>
                                      <p:cBhvr>
                                        <p:cTn id="12"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dirty="0" smtClean="0">
                <a:solidFill>
                  <a:srgbClr val="666666"/>
                </a:solidFill>
              </a:rPr>
              <a:t>Example 5 </a:t>
            </a:r>
            <a:r>
              <a:rPr lang="en-US" altLang="en-US" sz="2800" dirty="0" smtClean="0">
                <a:solidFill>
                  <a:srgbClr val="666666"/>
                </a:solidFill>
              </a:rPr>
              <a:t>(</a:t>
            </a:r>
            <a:r>
              <a:rPr lang="en-US" altLang="en-US" sz="2800" dirty="0" smtClean="0">
                <a:solidFill>
                  <a:srgbClr val="C00000"/>
                </a:solidFill>
              </a:rPr>
              <a:t>fixed quantities</a:t>
            </a:r>
            <a:r>
              <a:rPr lang="en-US" altLang="en-US" sz="2800" dirty="0" smtClean="0">
                <a:solidFill>
                  <a:srgbClr val="666666"/>
                </a:solidFill>
              </a:rPr>
              <a:t>)</a:t>
            </a:r>
            <a:endParaRPr lang="en-US" altLang="en-US" sz="2800" b="1" dirty="0" smtClean="0">
              <a:solidFill>
                <a:srgbClr val="666666"/>
              </a:solidFill>
            </a:endParaRPr>
          </a:p>
        </p:txBody>
      </p:sp>
      <p:sp>
        <p:nvSpPr>
          <p:cNvPr id="13315"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graphicFrame>
        <p:nvGraphicFramePr>
          <p:cNvPr id="27653" name="Group 5"/>
          <p:cNvGraphicFramePr>
            <a:graphicFrameLocks noGrp="1"/>
          </p:cNvGraphicFramePr>
          <p:nvPr>
            <p:extLst>
              <p:ext uri="{D42A27DB-BD31-4B8C-83A1-F6EECF244321}">
                <p14:modId xmlns:p14="http://schemas.microsoft.com/office/powerpoint/2010/main" val="2499374682"/>
              </p:ext>
            </p:extLst>
          </p:nvPr>
        </p:nvGraphicFramePr>
        <p:xfrm>
          <a:off x="381000" y="1579563"/>
          <a:ext cx="8001000" cy="3966210"/>
        </p:xfrm>
        <a:graphic>
          <a:graphicData uri="http://schemas.openxmlformats.org/drawingml/2006/table">
            <a:tbl>
              <a:tblPr/>
              <a:tblGrid>
                <a:gridCol w="3200400"/>
                <a:gridCol w="1066800"/>
                <a:gridCol w="1219200"/>
                <a:gridCol w="1371600"/>
                <a:gridCol w="1143000"/>
              </a:tblGrid>
              <a:tr h="400050">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dirty="0" smtClean="0">
                          <a:ln>
                            <a:noFill/>
                          </a:ln>
                          <a:solidFill>
                            <a:schemeClr val="tx1"/>
                          </a:solidFill>
                          <a:effectLst/>
                          <a:latin typeface="+mn-lt"/>
                          <a:ea typeface="MS Mincho" pitchFamily="49" charset="-128"/>
                          <a:cs typeface="Times New Roman" pitchFamily="18" charset="0"/>
                        </a:rPr>
                        <a:t>quantity (</a:t>
                      </a:r>
                      <a:r>
                        <a:rPr kumimoji="0" lang="en-US" altLang="en-US" sz="2200" b="1" i="0" u="none" strike="noStrike" cap="none" normalizeH="0" baseline="0" dirty="0" err="1" smtClean="0">
                          <a:ln>
                            <a:noFill/>
                          </a:ln>
                          <a:solidFill>
                            <a:schemeClr val="tx1"/>
                          </a:solidFill>
                          <a:effectLst/>
                          <a:latin typeface="+mn-lt"/>
                          <a:ea typeface="MS Mincho" pitchFamily="49" charset="-128"/>
                          <a:cs typeface="Times New Roman" pitchFamily="18" charset="0"/>
                        </a:rPr>
                        <a:t>gms</a:t>
                      </a:r>
                      <a:r>
                        <a:rPr kumimoji="0" lang="en-US" altLang="en-US" sz="2200" b="1" i="0" u="none" strike="noStrike" cap="none" normalizeH="0" baseline="0" dirty="0" smtClean="0">
                          <a:ln>
                            <a:noFill/>
                          </a:ln>
                          <a:solidFill>
                            <a:schemeClr val="tx1"/>
                          </a:solidFill>
                          <a:effectLst/>
                          <a:latin typeface="+mn-lt"/>
                          <a:ea typeface="MS Mincho" pitchFamily="49" charset="-128"/>
                          <a:cs typeface="Times New Roman" pitchFamily="18" charset="0"/>
                        </a:rPr>
                        <a:t>.) / price / cost</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products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IN"/>
                    </a:p>
                  </a:txBody>
                  <a:tcPr/>
                </a:tc>
                <a:tc hMerge="1">
                  <a:txBody>
                    <a:bodyPr/>
                    <a:lstStyle/>
                    <a:p>
                      <a:endParaRPr lang="en-IN"/>
                    </a:p>
                  </a:txBody>
                  <a:tcPr/>
                </a:tc>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total</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7675">
                <a:tc vMerge="1">
                  <a:txBody>
                    <a:bodyPr/>
                    <a:lstStyle/>
                    <a:p>
                      <a:endParaRPr lang="en-IN"/>
                    </a:p>
                  </a:txBody>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tea leaves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sugar</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cream</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IN"/>
                    </a:p>
                  </a:txBody>
                  <a:tcPr/>
                </a:tc>
              </a:tr>
              <a:tr h="40005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quantity (gms.) for one cup</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1.0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2.5</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0.5</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mn-lt"/>
                        <a:cs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r>
              <a:tr h="40005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n-lt"/>
                          <a:ea typeface="MS Mincho" pitchFamily="49" charset="-128"/>
                          <a:cs typeface="Times New Roman" pitchFamily="18" charset="0"/>
                        </a:rPr>
                        <a:t>average price (per gm.) in 2010</a:t>
                      </a:r>
                      <a:endParaRPr kumimoji="0" lang="en-US" altLang="en-US" sz="1800" b="0"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15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r>
              <a:tr h="40005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price (per gm.) in current month</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Arial" charset="0"/>
                        <a:cs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r>
              <a:tr h="40005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cost in 2010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rgbClr val="FF0000"/>
                          </a:solidFill>
                          <a:effectLst/>
                          <a:latin typeface="+mn-lt"/>
                          <a:ea typeface="MS Mincho" pitchFamily="49" charset="-128"/>
                          <a:cs typeface="Times New Roman" pitchFamily="18"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rgbClr val="FF0000"/>
                          </a:solidFill>
                          <a:effectLst/>
                          <a:latin typeface="+mn-lt"/>
                          <a:ea typeface="MS Mincho" pitchFamily="49" charset="-128"/>
                          <a:cs typeface="Times New Roman" pitchFamily="18"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rgbClr val="FF0000"/>
                          </a:solidFill>
                          <a:effectLst/>
                          <a:latin typeface="+mn-lt"/>
                          <a:ea typeface="MS Mincho" pitchFamily="49" charset="-128"/>
                          <a:cs typeface="Times New Roman" pitchFamily="18"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dirty="0" smtClean="0">
                          <a:ln>
                            <a:noFill/>
                          </a:ln>
                          <a:solidFill>
                            <a:srgbClr val="FF0000"/>
                          </a:solidFill>
                          <a:effectLst/>
                          <a:latin typeface="+mn-lt"/>
                          <a:cs typeface="Arial" charset="0"/>
                        </a:rPr>
                        <a:t>?</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0050">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cost in current month</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rgbClr val="FF0000"/>
                          </a:solidFill>
                          <a:effectLst/>
                          <a:latin typeface="+mn-lt"/>
                          <a:ea typeface="MS Mincho" pitchFamily="49" charset="-128"/>
                          <a:cs typeface="Times New Roman" pitchFamily="18"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rgbClr val="FF0000"/>
                          </a:solidFill>
                          <a:effectLst/>
                          <a:latin typeface="+mn-lt"/>
                          <a:ea typeface="MS Mincho" pitchFamily="49" charset="-128"/>
                          <a:cs typeface="Times New Roman" pitchFamily="18"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rgbClr val="FF0000"/>
                          </a:solidFill>
                          <a:effectLst/>
                          <a:latin typeface="+mn-lt"/>
                          <a:ea typeface="MS Mincho" pitchFamily="49" charset="-128"/>
                          <a:cs typeface="Times New Roman" pitchFamily="18"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dirty="0" smtClean="0">
                          <a:ln>
                            <a:noFill/>
                          </a:ln>
                          <a:solidFill>
                            <a:srgbClr val="FF0000"/>
                          </a:solidFill>
                          <a:effectLst/>
                          <a:latin typeface="+mn-lt"/>
                          <a:cs typeface="Arial" charset="0"/>
                        </a:rPr>
                        <a:t>?</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Composite Index numbers</a:t>
            </a:r>
          </a:p>
        </p:txBody>
      </p:sp>
      <p:graphicFrame>
        <p:nvGraphicFramePr>
          <p:cNvPr id="2" name="Table 1"/>
          <p:cNvGraphicFramePr>
            <a:graphicFrameLocks noGrp="1"/>
          </p:cNvGraphicFramePr>
          <p:nvPr>
            <p:extLst>
              <p:ext uri="{D42A27DB-BD31-4B8C-83A1-F6EECF244321}">
                <p14:modId xmlns:p14="http://schemas.microsoft.com/office/powerpoint/2010/main" val="2538060059"/>
              </p:ext>
            </p:extLst>
          </p:nvPr>
        </p:nvGraphicFramePr>
        <p:xfrm>
          <a:off x="3563888" y="4509120"/>
          <a:ext cx="4824000" cy="1044000"/>
        </p:xfrm>
        <a:graphic>
          <a:graphicData uri="http://schemas.openxmlformats.org/drawingml/2006/table">
            <a:tbl>
              <a:tblPr>
                <a:tableStyleId>{5C22544A-7EE6-4342-B048-85BDC9FD1C3A}</a:tableStyleId>
              </a:tblPr>
              <a:tblGrid>
                <a:gridCol w="1088241"/>
                <a:gridCol w="1216015"/>
                <a:gridCol w="1368152"/>
                <a:gridCol w="1151592"/>
              </a:tblGrid>
              <a:tr h="522000">
                <a:tc>
                  <a:txBody>
                    <a:bodyPr/>
                    <a:lstStyle/>
                    <a:p>
                      <a:pPr algn="ctr" rtl="0" fontAlgn="ctr"/>
                      <a:r>
                        <a:rPr lang="en-IN" sz="2200" u="none" strike="noStrike" dirty="0">
                          <a:solidFill>
                            <a:srgbClr val="C00000"/>
                          </a:solidFill>
                          <a:effectLst/>
                        </a:rPr>
                        <a:t>15</a:t>
                      </a:r>
                      <a:endParaRPr lang="en-IN" sz="2200" b="0"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200" u="none" strike="noStrike" dirty="0">
                          <a:solidFill>
                            <a:srgbClr val="C00000"/>
                          </a:solidFill>
                          <a:effectLst/>
                        </a:rPr>
                        <a:t>10</a:t>
                      </a:r>
                      <a:endParaRPr lang="en-IN" sz="2200" b="0"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200" u="none" strike="noStrike" dirty="0">
                          <a:solidFill>
                            <a:srgbClr val="C00000"/>
                          </a:solidFill>
                          <a:effectLst/>
                        </a:rPr>
                        <a:t>5</a:t>
                      </a:r>
                      <a:endParaRPr lang="en-IN" sz="2200" b="0"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800" u="none" strike="noStrike" dirty="0">
                          <a:solidFill>
                            <a:srgbClr val="C00000"/>
                          </a:solidFill>
                          <a:effectLst/>
                        </a:rPr>
                        <a:t>30</a:t>
                      </a:r>
                      <a:endParaRPr lang="en-IN" sz="2800" b="0" i="0" u="none" strike="noStrike" dirty="0">
                        <a:solidFill>
                          <a:srgbClr val="C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2000">
                <a:tc>
                  <a:txBody>
                    <a:bodyPr/>
                    <a:lstStyle/>
                    <a:p>
                      <a:pPr algn="ctr" rtl="0" fontAlgn="ctr"/>
                      <a:r>
                        <a:rPr lang="en-IN" sz="2200" u="none" strike="noStrike">
                          <a:solidFill>
                            <a:srgbClr val="C00000"/>
                          </a:solidFill>
                          <a:effectLst/>
                        </a:rPr>
                        <a:t>20</a:t>
                      </a:r>
                      <a:endParaRPr lang="en-IN" sz="2200" b="0" i="0" u="none" strike="noStrike">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200" u="none" strike="noStrike">
                          <a:solidFill>
                            <a:srgbClr val="C00000"/>
                          </a:solidFill>
                          <a:effectLst/>
                        </a:rPr>
                        <a:t>15</a:t>
                      </a:r>
                      <a:endParaRPr lang="en-IN" sz="2200" b="0" i="0" u="none" strike="noStrike">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200" u="none" strike="noStrike">
                          <a:solidFill>
                            <a:srgbClr val="C00000"/>
                          </a:solidFill>
                          <a:effectLst/>
                        </a:rPr>
                        <a:t>10</a:t>
                      </a:r>
                      <a:endParaRPr lang="en-IN" sz="2200" b="0" i="0" u="none" strike="noStrike">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800" u="none" strike="noStrike" dirty="0">
                          <a:solidFill>
                            <a:srgbClr val="C00000"/>
                          </a:solidFill>
                          <a:effectLst/>
                        </a:rPr>
                        <a:t>45</a:t>
                      </a:r>
                      <a:endParaRPr lang="en-IN" sz="2800" b="0" i="0" u="none" strike="noStrike" dirty="0">
                        <a:solidFill>
                          <a:srgbClr val="C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3563888" y="4509120"/>
            <a:ext cx="4824536" cy="1015663"/>
          </a:xfrm>
          <a:prstGeom prst="rect">
            <a:avLst/>
          </a:prstGeom>
          <a:solidFill>
            <a:schemeClr val="accent6">
              <a:lumMod val="50000"/>
            </a:schemeClr>
          </a:solidFill>
        </p:spPr>
        <p:txBody>
          <a:bodyPr wrap="square" rtlCol="0">
            <a:spAutoFit/>
          </a:bodyPr>
          <a:lstStyle/>
          <a:p>
            <a:endParaRPr lang="en-IN" dirty="0" smtClean="0"/>
          </a:p>
          <a:p>
            <a:r>
              <a:rPr lang="en-IN" sz="2400" dirty="0" smtClean="0">
                <a:solidFill>
                  <a:schemeClr val="bg1"/>
                </a:solidFill>
              </a:rPr>
              <a:t>Calculate the costs in your workbook.</a:t>
            </a:r>
            <a:endParaRPr lang="en-IN" sz="2400" dirty="0">
              <a:solidFill>
                <a:schemeClr val="bg1"/>
              </a:solidFill>
            </a:endParaRPr>
          </a:p>
          <a:p>
            <a:endParaRPr lang="en-IN" dirty="0"/>
          </a:p>
        </p:txBody>
      </p:sp>
    </p:spTree>
    <p:extLst>
      <p:ext uri="{BB962C8B-B14F-4D97-AF65-F5344CB8AC3E}">
        <p14:creationId xmlns:p14="http://schemas.microsoft.com/office/powerpoint/2010/main" val="3291221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dirty="0" smtClean="0">
                <a:solidFill>
                  <a:srgbClr val="666666"/>
                </a:solidFill>
              </a:rPr>
              <a:t>Example 5 – Solution (Contd.)</a:t>
            </a:r>
          </a:p>
        </p:txBody>
      </p:sp>
      <p:sp>
        <p:nvSpPr>
          <p:cNvPr id="29699" name="Rectangle 3"/>
          <p:cNvSpPr>
            <a:spLocks noGrp="1" noChangeArrowheads="1"/>
          </p:cNvSpPr>
          <p:nvPr>
            <p:ph idx="4294967295"/>
          </p:nvPr>
        </p:nvSpPr>
        <p:spPr>
          <a:xfrm>
            <a:off x="609600" y="1524000"/>
            <a:ext cx="8077200" cy="4800600"/>
          </a:xfrm>
        </p:spPr>
        <p:txBody>
          <a:bodyPr/>
          <a:lstStyle/>
          <a:p>
            <a:pPr marL="914400" indent="-914400" eaLnBrk="1" hangingPunct="1">
              <a:buFontTx/>
              <a:buNone/>
            </a:pPr>
            <a:r>
              <a:rPr lang="en-US" altLang="en-US" sz="2400" dirty="0" smtClean="0">
                <a:cs typeface="Times New Roman" pitchFamily="18" charset="0"/>
              </a:rPr>
              <a:t>Thus the answer to </a:t>
            </a:r>
            <a:r>
              <a:rPr lang="en-US" altLang="en-US" sz="2400" i="1" dirty="0" smtClean="0">
                <a:cs typeface="Times New Roman" pitchFamily="18" charset="0"/>
              </a:rPr>
              <a:t>part B</a:t>
            </a:r>
            <a:r>
              <a:rPr lang="en-US" altLang="en-US" sz="2400" dirty="0" smtClean="0">
                <a:cs typeface="Times New Roman" pitchFamily="18" charset="0"/>
              </a:rPr>
              <a:t> will be </a:t>
            </a:r>
          </a:p>
          <a:p>
            <a:pPr marL="914400" indent="-914400" eaLnBrk="1" hangingPunct="1">
              <a:buFontTx/>
              <a:buNone/>
            </a:pPr>
            <a:r>
              <a:rPr lang="en-US" altLang="en-US" sz="2400" dirty="0" smtClean="0">
                <a:cs typeface="Times New Roman" pitchFamily="18" charset="0"/>
              </a:rPr>
              <a:t>		</a:t>
            </a:r>
            <a:r>
              <a:rPr lang="en-US" altLang="en-US" sz="2400" dirty="0" smtClean="0">
                <a:solidFill>
                  <a:srgbClr val="0000CC"/>
                </a:solidFill>
                <a:cs typeface="Times New Roman" pitchFamily="18" charset="0"/>
              </a:rPr>
              <a:t>45/30 = </a:t>
            </a:r>
            <a:r>
              <a:rPr lang="en-US" altLang="en-US" sz="2400" b="1" dirty="0" smtClean="0">
                <a:solidFill>
                  <a:srgbClr val="0000CC"/>
                </a:solidFill>
                <a:cs typeface="Times New Roman" pitchFamily="18" charset="0"/>
              </a:rPr>
              <a:t>1.5</a:t>
            </a:r>
          </a:p>
          <a:p>
            <a:pPr marL="914400" indent="-914400" eaLnBrk="1" hangingPunct="1">
              <a:buFontTx/>
              <a:buNone/>
            </a:pPr>
            <a:r>
              <a:rPr lang="en-US" altLang="en-US" sz="2400" dirty="0" smtClean="0">
                <a:cs typeface="Times New Roman" pitchFamily="18" charset="0"/>
              </a:rPr>
              <a:t>That is, </a:t>
            </a:r>
          </a:p>
          <a:p>
            <a:pPr marL="914400" indent="-914400">
              <a:buNone/>
            </a:pPr>
            <a:r>
              <a:rPr lang="en-US" altLang="en-US" sz="2400" dirty="0" smtClean="0">
                <a:cs typeface="Times New Roman" pitchFamily="18" charset="0"/>
              </a:rPr>
              <a:t>	as compared to the average of 2010, the </a:t>
            </a:r>
            <a:r>
              <a:rPr lang="en-US" altLang="en-US" sz="2400" dirty="0">
                <a:cs typeface="Times New Roman" pitchFamily="18" charset="0"/>
              </a:rPr>
              <a:t>cup of morning tea </a:t>
            </a:r>
            <a:r>
              <a:rPr lang="en-US" altLang="en-US" sz="2400" dirty="0" smtClean="0">
                <a:cs typeface="Times New Roman" pitchFamily="18" charset="0"/>
              </a:rPr>
              <a:t>cost you </a:t>
            </a:r>
            <a:r>
              <a:rPr lang="en-US" altLang="en-US" sz="2400" b="1" dirty="0" smtClean="0">
                <a:solidFill>
                  <a:srgbClr val="0000CC"/>
                </a:solidFill>
                <a:cs typeface="Times New Roman" pitchFamily="18" charset="0"/>
              </a:rPr>
              <a:t>1.5</a:t>
            </a:r>
            <a:r>
              <a:rPr lang="en-US" altLang="en-US" sz="2400" dirty="0" smtClean="0">
                <a:cs typeface="Times New Roman" pitchFamily="18" charset="0"/>
              </a:rPr>
              <a:t> times in the current month</a:t>
            </a:r>
          </a:p>
          <a:p>
            <a:pPr marL="914400" indent="-914400" algn="ctr" eaLnBrk="1" hangingPunct="1">
              <a:buFontTx/>
              <a:buNone/>
            </a:pPr>
            <a:r>
              <a:rPr lang="en-US" altLang="en-US" sz="2400" dirty="0" smtClean="0">
                <a:cs typeface="Times New Roman" pitchFamily="18" charset="0"/>
              </a:rPr>
              <a:t>OR</a:t>
            </a:r>
          </a:p>
          <a:p>
            <a:pPr marL="914400" indent="-914400" eaLnBrk="1" hangingPunct="1">
              <a:buFontTx/>
              <a:buNone/>
            </a:pPr>
            <a:r>
              <a:rPr lang="en-US" altLang="en-US" sz="2400" dirty="0" smtClean="0">
                <a:cs typeface="Times New Roman" pitchFamily="18" charset="0"/>
              </a:rPr>
              <a:t>	if it was </a:t>
            </a:r>
            <a:r>
              <a:rPr lang="en-US" altLang="en-US" sz="2400" dirty="0" smtClean="0">
                <a:solidFill>
                  <a:srgbClr val="0000CC"/>
                </a:solidFill>
                <a:cs typeface="Times New Roman" pitchFamily="18" charset="0"/>
              </a:rPr>
              <a:t>100 in 2010</a:t>
            </a:r>
            <a:r>
              <a:rPr lang="en-US" altLang="en-US" sz="2400" dirty="0" smtClean="0">
                <a:cs typeface="Times New Roman" pitchFamily="18" charset="0"/>
              </a:rPr>
              <a:t>, in the current month it is </a:t>
            </a:r>
            <a:r>
              <a:rPr lang="en-US" altLang="en-US" sz="2400" dirty="0" smtClean="0">
                <a:solidFill>
                  <a:srgbClr val="0000CC"/>
                </a:solidFill>
                <a:cs typeface="Times New Roman" pitchFamily="18" charset="0"/>
              </a:rPr>
              <a:t>150</a:t>
            </a:r>
            <a:r>
              <a:rPr lang="en-US" altLang="en-US" sz="2400" dirty="0" smtClean="0">
                <a:cs typeface="Times New Roman" pitchFamily="18" charset="0"/>
              </a:rPr>
              <a:t>.</a:t>
            </a:r>
          </a:p>
          <a:p>
            <a:pPr marL="914400" indent="-914400" eaLnBrk="1" hangingPunct="1">
              <a:lnSpc>
                <a:spcPct val="114000"/>
              </a:lnSpc>
              <a:spcBef>
                <a:spcPts val="1200"/>
              </a:spcBef>
              <a:buFontTx/>
              <a:buNone/>
            </a:pPr>
            <a:r>
              <a:rPr lang="en-US" altLang="en-US" sz="2400" dirty="0" smtClean="0">
                <a:cs typeface="Times New Roman" pitchFamily="18" charset="0"/>
              </a:rPr>
              <a:t>We say, the </a:t>
            </a:r>
            <a:r>
              <a:rPr lang="en-US" altLang="en-US" sz="2400" b="1" dirty="0" smtClean="0">
                <a:solidFill>
                  <a:srgbClr val="0000CC"/>
                </a:solidFill>
                <a:cs typeface="Times New Roman" pitchFamily="18" charset="0"/>
              </a:rPr>
              <a:t>price index</a:t>
            </a:r>
            <a:r>
              <a:rPr lang="en-US" altLang="en-US" sz="2400" dirty="0" smtClean="0">
                <a:solidFill>
                  <a:srgbClr val="0000CC"/>
                </a:solidFill>
                <a:cs typeface="Times New Roman" pitchFamily="18" charset="0"/>
              </a:rPr>
              <a:t> </a:t>
            </a:r>
            <a:r>
              <a:rPr lang="en-US" altLang="en-US" sz="2400" dirty="0" smtClean="0">
                <a:cs typeface="Times New Roman" pitchFamily="18" charset="0"/>
              </a:rPr>
              <a:t>(</a:t>
            </a:r>
            <a:r>
              <a:rPr lang="en-US" altLang="en-US" sz="2400" i="1" dirty="0" smtClean="0">
                <a:cs typeface="Times New Roman" pitchFamily="18" charset="0"/>
              </a:rPr>
              <a:t>base year</a:t>
            </a:r>
            <a:r>
              <a:rPr lang="en-US" altLang="en-US" sz="2400" dirty="0" smtClean="0">
                <a:cs typeface="Times New Roman" pitchFamily="18" charset="0"/>
              </a:rPr>
              <a:t>: 2010) for the ingredients of your morning tea is </a:t>
            </a:r>
            <a:r>
              <a:rPr lang="en-US" altLang="en-US" sz="2400" dirty="0" smtClean="0">
                <a:solidFill>
                  <a:srgbClr val="0000CC"/>
                </a:solidFill>
                <a:cs typeface="Times New Roman" pitchFamily="18" charset="0"/>
              </a:rPr>
              <a:t>150</a:t>
            </a:r>
            <a:r>
              <a:rPr lang="en-US" altLang="en-US" sz="2400" dirty="0" smtClean="0">
                <a:cs typeface="Times New Roman" pitchFamily="18" charset="0"/>
              </a:rPr>
              <a:t> in the current month.</a:t>
            </a:r>
          </a:p>
        </p:txBody>
      </p:sp>
      <p:sp>
        <p:nvSpPr>
          <p:cNvPr id="15364"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Composite Index numbers</a:t>
            </a:r>
          </a:p>
        </p:txBody>
      </p:sp>
    </p:spTree>
    <p:extLst>
      <p:ext uri="{BB962C8B-B14F-4D97-AF65-F5344CB8AC3E}">
        <p14:creationId xmlns:p14="http://schemas.microsoft.com/office/powerpoint/2010/main" val="2844941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animEffect transition="in" filter="fade">
                                      <p:cBhvr>
                                        <p:cTn id="7" dur="2000"/>
                                        <p:tgtEl>
                                          <p:spTgt spid="29699">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9699">
                                            <p:txEl>
                                              <p:pRg st="3" end="3"/>
                                            </p:txEl>
                                          </p:spTgt>
                                        </p:tgtEl>
                                        <p:attrNameLst>
                                          <p:attrName>style.visibility</p:attrName>
                                        </p:attrNameLst>
                                      </p:cBhvr>
                                      <p:to>
                                        <p:strVal val="visible"/>
                                      </p:to>
                                    </p:set>
                                    <p:animEffect transition="in" filter="fade">
                                      <p:cBhvr>
                                        <p:cTn id="10" dur="2000"/>
                                        <p:tgtEl>
                                          <p:spTgt spid="29699">
                                            <p:txEl>
                                              <p:pRg st="3" end="3"/>
                                            </p:txEl>
                                          </p:spTgt>
                                        </p:tgtEl>
                                      </p:cBhvr>
                                    </p:animEffect>
                                  </p:childTnLst>
                                </p:cTn>
                              </p:par>
                            </p:childTnLst>
                          </p:cTn>
                        </p:par>
                        <p:par>
                          <p:cTn id="11" fill="hold" nodeType="afterGroup">
                            <p:stCondLst>
                              <p:cond delay="2000"/>
                            </p:stCondLst>
                            <p:childTnLst>
                              <p:par>
                                <p:cTn id="12" presetID="10" presetClass="entr" presetSubtype="0" fill="hold" nodeType="afterEffect">
                                  <p:stCondLst>
                                    <p:cond delay="0"/>
                                  </p:stCondLst>
                                  <p:childTnLst>
                                    <p:set>
                                      <p:cBhvr>
                                        <p:cTn id="13" dur="1" fill="hold">
                                          <p:stCondLst>
                                            <p:cond delay="0"/>
                                          </p:stCondLst>
                                        </p:cTn>
                                        <p:tgtEl>
                                          <p:spTgt spid="29699">
                                            <p:txEl>
                                              <p:pRg st="4" end="4"/>
                                            </p:txEl>
                                          </p:spTgt>
                                        </p:tgtEl>
                                        <p:attrNameLst>
                                          <p:attrName>style.visibility</p:attrName>
                                        </p:attrNameLst>
                                      </p:cBhvr>
                                      <p:to>
                                        <p:strVal val="visible"/>
                                      </p:to>
                                    </p:set>
                                    <p:animEffect transition="in" filter="fade">
                                      <p:cBhvr>
                                        <p:cTn id="14" dur="2000"/>
                                        <p:tgtEl>
                                          <p:spTgt spid="29699">
                                            <p:txEl>
                                              <p:pRg st="4" end="4"/>
                                            </p:txEl>
                                          </p:spTgt>
                                        </p:tgtEl>
                                      </p:cBhvr>
                                    </p:animEffect>
                                  </p:childTnLst>
                                </p:cTn>
                              </p:par>
                            </p:childTnLst>
                          </p:cTn>
                        </p:par>
                        <p:par>
                          <p:cTn id="15" fill="hold" nodeType="afterGroup">
                            <p:stCondLst>
                              <p:cond delay="4000"/>
                            </p:stCondLst>
                            <p:childTnLst>
                              <p:par>
                                <p:cTn id="16" presetID="10" presetClass="entr" presetSubtype="0" fill="hold" nodeType="afterEffect">
                                  <p:stCondLst>
                                    <p:cond delay="0"/>
                                  </p:stCondLst>
                                  <p:childTnLst>
                                    <p:set>
                                      <p:cBhvr>
                                        <p:cTn id="17" dur="1" fill="hold">
                                          <p:stCondLst>
                                            <p:cond delay="0"/>
                                          </p:stCondLst>
                                        </p:cTn>
                                        <p:tgtEl>
                                          <p:spTgt spid="29699">
                                            <p:txEl>
                                              <p:pRg st="5" end="5"/>
                                            </p:txEl>
                                          </p:spTgt>
                                        </p:tgtEl>
                                        <p:attrNameLst>
                                          <p:attrName>style.visibility</p:attrName>
                                        </p:attrNameLst>
                                      </p:cBhvr>
                                      <p:to>
                                        <p:strVal val="visible"/>
                                      </p:to>
                                    </p:set>
                                    <p:animEffect transition="in" filter="fade">
                                      <p:cBhvr>
                                        <p:cTn id="18" dur="2000"/>
                                        <p:tgtEl>
                                          <p:spTgt spid="29699">
                                            <p:txEl>
                                              <p:pRg st="5" end="5"/>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29699">
                                            <p:txEl>
                                              <p:pRg st="6" end="6"/>
                                            </p:txEl>
                                          </p:spTgt>
                                        </p:tgtEl>
                                        <p:attrNameLst>
                                          <p:attrName>style.visibility</p:attrName>
                                        </p:attrNameLst>
                                      </p:cBhvr>
                                      <p:to>
                                        <p:strVal val="visible"/>
                                      </p:to>
                                    </p:set>
                                    <p:animEffect transition="in" filter="fade">
                                      <p:cBhvr>
                                        <p:cTn id="23" dur="2000"/>
                                        <p:tgtEl>
                                          <p:spTgt spid="296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609600" y="609600"/>
            <a:ext cx="6781800" cy="609600"/>
          </a:xfrm>
        </p:spPr>
        <p:txBody>
          <a:bodyPr/>
          <a:lstStyle/>
          <a:p>
            <a:pPr algn="l" eaLnBrk="1" hangingPunct="1"/>
            <a:r>
              <a:rPr lang="en-US" altLang="en-US" sz="3200" b="1" dirty="0" smtClean="0">
                <a:solidFill>
                  <a:srgbClr val="666666"/>
                </a:solidFill>
              </a:rPr>
              <a:t>Example 6 </a:t>
            </a:r>
            <a:r>
              <a:rPr lang="en-US" altLang="en-US" sz="2800" dirty="0" smtClean="0">
                <a:solidFill>
                  <a:srgbClr val="666666"/>
                </a:solidFill>
              </a:rPr>
              <a:t>(</a:t>
            </a:r>
            <a:r>
              <a:rPr lang="en-US" altLang="en-US" sz="2800" dirty="0" smtClean="0">
                <a:solidFill>
                  <a:srgbClr val="C00000"/>
                </a:solidFill>
              </a:rPr>
              <a:t>changing quantities</a:t>
            </a:r>
            <a:r>
              <a:rPr lang="en-US" altLang="en-US" sz="2800" dirty="0" smtClean="0">
                <a:solidFill>
                  <a:srgbClr val="666666"/>
                </a:solidFill>
              </a:rPr>
              <a:t>)</a:t>
            </a:r>
            <a:r>
              <a:rPr lang="en-US" altLang="en-US" sz="3200" b="1" dirty="0" smtClean="0">
                <a:solidFill>
                  <a:srgbClr val="666666"/>
                </a:solidFill>
              </a:rPr>
              <a:t> </a:t>
            </a:r>
          </a:p>
        </p:txBody>
      </p:sp>
      <p:sp>
        <p:nvSpPr>
          <p:cNvPr id="16387" name="Rectangle 5"/>
          <p:cNvSpPr txBox="1">
            <a:spLocks noGrp="1"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0"/>
              </a:spcBef>
              <a:buFontTx/>
              <a:buNone/>
            </a:pPr>
            <a:r>
              <a:rPr lang="en-GB" altLang="en-US" sz="1400">
                <a:latin typeface="Times New Roman" pitchFamily="18" charset="0"/>
              </a:rPr>
              <a:t> </a:t>
            </a:r>
          </a:p>
        </p:txBody>
      </p:sp>
      <p:graphicFrame>
        <p:nvGraphicFramePr>
          <p:cNvPr id="27653" name="Group 5"/>
          <p:cNvGraphicFramePr>
            <a:graphicFrameLocks noGrp="1"/>
          </p:cNvGraphicFramePr>
          <p:nvPr>
            <p:extLst>
              <p:ext uri="{D42A27DB-BD31-4B8C-83A1-F6EECF244321}">
                <p14:modId xmlns:p14="http://schemas.microsoft.com/office/powerpoint/2010/main" val="3056701491"/>
              </p:ext>
            </p:extLst>
          </p:nvPr>
        </p:nvGraphicFramePr>
        <p:xfrm>
          <a:off x="381000" y="1579563"/>
          <a:ext cx="8001000" cy="4294190"/>
        </p:xfrm>
        <a:graphic>
          <a:graphicData uri="http://schemas.openxmlformats.org/drawingml/2006/table">
            <a:tbl>
              <a:tblPr/>
              <a:tblGrid>
                <a:gridCol w="3581400"/>
                <a:gridCol w="1371600"/>
                <a:gridCol w="914400"/>
                <a:gridCol w="1143000"/>
                <a:gridCol w="990600"/>
              </a:tblGrid>
              <a:tr h="400077">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dirty="0" smtClean="0">
                          <a:ln>
                            <a:noFill/>
                          </a:ln>
                          <a:solidFill>
                            <a:schemeClr val="tx1"/>
                          </a:solidFill>
                          <a:effectLst/>
                          <a:latin typeface="+mn-lt"/>
                          <a:ea typeface="MS Mincho" pitchFamily="49" charset="-128"/>
                          <a:cs typeface="Times New Roman" pitchFamily="18" charset="0"/>
                        </a:rPr>
                        <a:t>quantity (</a:t>
                      </a:r>
                      <a:r>
                        <a:rPr kumimoji="0" lang="en-US" altLang="en-US" sz="2200" b="1" i="0" u="none" strike="noStrike" cap="none" normalizeH="0" baseline="0" dirty="0" err="1" smtClean="0">
                          <a:ln>
                            <a:noFill/>
                          </a:ln>
                          <a:solidFill>
                            <a:schemeClr val="tx1"/>
                          </a:solidFill>
                          <a:effectLst/>
                          <a:latin typeface="+mn-lt"/>
                          <a:ea typeface="MS Mincho" pitchFamily="49" charset="-128"/>
                          <a:cs typeface="Times New Roman" pitchFamily="18" charset="0"/>
                        </a:rPr>
                        <a:t>gms</a:t>
                      </a:r>
                      <a:r>
                        <a:rPr kumimoji="0" lang="en-US" altLang="en-US" sz="2200" b="1" i="0" u="none" strike="noStrike" cap="none" normalizeH="0" baseline="0" dirty="0" smtClean="0">
                          <a:ln>
                            <a:noFill/>
                          </a:ln>
                          <a:solidFill>
                            <a:schemeClr val="tx1"/>
                          </a:solidFill>
                          <a:effectLst/>
                          <a:latin typeface="+mn-lt"/>
                          <a:ea typeface="MS Mincho" pitchFamily="49" charset="-128"/>
                          <a:cs typeface="Times New Roman" pitchFamily="18" charset="0"/>
                        </a:rPr>
                        <a:t>.) / price / cost</a:t>
                      </a:r>
                      <a:endParaRPr kumimoji="0" lang="en-US" altLang="en-US" sz="1800" b="1" i="0" u="none" strike="noStrike" cap="none" normalizeH="0" baseline="0" dirty="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products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IN"/>
                    </a:p>
                  </a:txBody>
                  <a:tcPr/>
                </a:tc>
                <a:tc hMerge="1">
                  <a:txBody>
                    <a:bodyPr/>
                    <a:lstStyle/>
                    <a:p>
                      <a:endParaRPr lang="en-IN"/>
                    </a:p>
                  </a:txBody>
                  <a:tcPr/>
                </a:tc>
                <a:tc rowSpan="2">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total</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7705">
                <a:tc vMerge="1">
                  <a:txBody>
                    <a:bodyPr/>
                    <a:lstStyle/>
                    <a:p>
                      <a:endParaRPr lang="en-IN"/>
                    </a:p>
                  </a:txBody>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tea leaves</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sugar</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chemeClr val="tx1"/>
                          </a:solidFill>
                          <a:effectLst/>
                          <a:latin typeface="+mn-lt"/>
                          <a:ea typeface="MS Mincho" pitchFamily="49" charset="-128"/>
                          <a:cs typeface="Times New Roman" pitchFamily="18" charset="0"/>
                        </a:rPr>
                        <a:t>cream</a:t>
                      </a:r>
                      <a:endParaRPr kumimoji="0" lang="en-US" altLang="en-US" sz="1800" b="1"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IN"/>
                    </a:p>
                  </a:txBody>
                  <a:tcPr/>
                </a:tc>
              </a:tr>
              <a:tr h="42706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quantity (gms.) per cup  in 2010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0.9</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3.0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0.6</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rowSpan="5">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mn-lt"/>
                        <a:cs typeface="Arial" charset="0"/>
                      </a:endParaRPr>
                    </a:p>
                  </a:txBody>
                  <a:tcPr marT="45730" marB="4573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7F7F7F"/>
                    </a:solidFill>
                  </a:tcPr>
                </a:tc>
              </a:tr>
              <a:tr h="42706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quantity (gms.) per cup  in 2011</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1.0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2.5</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0.5</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vMerge="1">
                  <a:txBody>
                    <a:bodyPr/>
                    <a:lstStyle/>
                    <a:p>
                      <a:endParaRPr lang="en-IN"/>
                    </a:p>
                  </a:txBody>
                  <a:tcPr/>
                </a:tc>
              </a:tr>
              <a:tr h="701722">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quantity (gms.) per cup  in current month</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1.2</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smtClean="0">
                          <a:ln>
                            <a:noFill/>
                          </a:ln>
                          <a:solidFill>
                            <a:schemeClr val="tx1"/>
                          </a:solidFill>
                          <a:effectLst/>
                          <a:latin typeface="+mn-lt"/>
                          <a:ea typeface="MS Mincho" pitchFamily="49" charset="-128"/>
                          <a:cs typeface="Times New Roman" pitchFamily="18" charset="0"/>
                        </a:rPr>
                        <a:t>0.4</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BADDE1"/>
                    </a:solidFill>
                  </a:tcPr>
                </a:tc>
                <a:tc vMerge="1">
                  <a:txBody>
                    <a:bodyPr/>
                    <a:lstStyle/>
                    <a:p>
                      <a:endParaRPr lang="en-IN"/>
                    </a:p>
                  </a:txBody>
                  <a:tcPr/>
                </a:tc>
              </a:tr>
              <a:tr h="42706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average price per gm. in 2010</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15</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4</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10</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IN"/>
                    </a:p>
                  </a:txBody>
                  <a:tcPr/>
                </a:tc>
              </a:tr>
              <a:tr h="427067">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price (per gm.) in current month</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20</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6</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20</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IN"/>
                    </a:p>
                  </a:txBody>
                  <a:tcPr/>
                </a:tc>
              </a:tr>
              <a:tr h="518209">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cost in 2010 </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tx1"/>
                          </a:solidFill>
                          <a:effectLst/>
                          <a:latin typeface="+mn-lt"/>
                          <a:cs typeface="Arial" charset="0"/>
                        </a:rPr>
                        <a:t>?</a:t>
                      </a:r>
                    </a:p>
                  </a:txBody>
                  <a:tcPr marT="45730" marB="4573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518209">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mn-lt"/>
                          <a:ea typeface="MS Mincho" pitchFamily="49" charset="-128"/>
                          <a:cs typeface="Times New Roman" pitchFamily="18" charset="0"/>
                        </a:rPr>
                        <a:t>cost in current month</a:t>
                      </a:r>
                      <a:endParaRPr kumimoji="0" lang="en-US" altLang="en-US" sz="1800" b="0" i="0" u="none" strike="noStrike" cap="none" normalizeH="0" baseline="0" smtClean="0">
                        <a:ln>
                          <a:noFill/>
                        </a:ln>
                        <a:solidFill>
                          <a:schemeClr val="tx1"/>
                        </a:solidFill>
                        <a:effectLst/>
                        <a:latin typeface="+mn-lt"/>
                        <a:ea typeface="MS Mincho" pitchFamily="49" charset="-128"/>
                        <a:cs typeface="Times New Roman" pitchFamily="18" charset="0"/>
                      </a:endParaRPr>
                    </a:p>
                  </a:txBody>
                  <a:tcPr marT="45730" marB="45730"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smtClean="0">
                          <a:ln>
                            <a:noFill/>
                          </a:ln>
                          <a:solidFill>
                            <a:schemeClr val="tx1"/>
                          </a:solidFill>
                          <a:effectLst/>
                          <a:latin typeface="+mn-lt"/>
                          <a:ea typeface="MS Mincho" pitchFamily="49" charset="-128"/>
                          <a:cs typeface="Times New Roman" pitchFamily="18" charset="0"/>
                        </a:rPr>
                        <a:t>?</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200" b="0" i="0" u="none" strike="noStrike" cap="none" normalizeH="0" baseline="0" dirty="0" smtClean="0">
                          <a:ln>
                            <a:noFill/>
                          </a:ln>
                          <a:solidFill>
                            <a:schemeClr val="tx1"/>
                          </a:solidFill>
                          <a:effectLst/>
                          <a:latin typeface="+mn-lt"/>
                          <a:ea typeface="MS Mincho" pitchFamily="49" charset="-128"/>
                          <a:cs typeface="Times New Roman" pitchFamily="18" charset="0"/>
                        </a:rPr>
                        <a:t>?</a:t>
                      </a:r>
                    </a:p>
                  </a:txBody>
                  <a:tcPr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defRPr sz="2800">
                          <a:solidFill>
                            <a:schemeClr val="tx1"/>
                          </a:solidFill>
                          <a:latin typeface="Arial" charset="0"/>
                          <a:cs typeface="Arial" charset="0"/>
                        </a:defRPr>
                      </a:lvl1pPr>
                      <a:lvl2pPr marL="742950" indent="-285750" eaLnBrk="0" hangingPunct="0">
                        <a:spcBef>
                          <a:spcPct val="20000"/>
                        </a:spcBef>
                        <a:defRPr sz="2400">
                          <a:solidFill>
                            <a:schemeClr val="tx1"/>
                          </a:solidFill>
                          <a:latin typeface="Arial" charset="0"/>
                          <a:cs typeface="Arial" charset="0"/>
                        </a:defRPr>
                      </a:lvl2pPr>
                      <a:lvl3pPr marL="1143000" indent="-228600" eaLnBrk="0" hangingPunct="0">
                        <a:spcBef>
                          <a:spcPct val="20000"/>
                        </a:spcBef>
                        <a:defRPr sz="2000">
                          <a:solidFill>
                            <a:schemeClr val="tx1"/>
                          </a:solidFill>
                          <a:latin typeface="Arial" charset="0"/>
                          <a:cs typeface="Arial" charset="0"/>
                        </a:defRPr>
                      </a:lvl3pPr>
                      <a:lvl4pPr marL="1600200" indent="-228600" eaLnBrk="0" hangingPunct="0">
                        <a:spcBef>
                          <a:spcPct val="20000"/>
                        </a:spcBef>
                        <a:defRPr>
                          <a:solidFill>
                            <a:schemeClr val="tx1"/>
                          </a:solidFill>
                          <a:latin typeface="Arial" charset="0"/>
                          <a:cs typeface="Arial" charset="0"/>
                        </a:defRPr>
                      </a:lvl4pPr>
                      <a:lvl5pPr marL="2057400" indent="-228600" eaLnBrk="0" hangingPunct="0">
                        <a:spcBef>
                          <a:spcPct val="20000"/>
                        </a:spcBef>
                        <a:defRPr>
                          <a:solidFill>
                            <a:schemeClr val="tx1"/>
                          </a:solidFill>
                          <a:latin typeface="Arial" charset="0"/>
                          <a:cs typeface="Arial" charset="0"/>
                        </a:defRPr>
                      </a:lvl5pPr>
                      <a:lvl6pPr marL="2514600" indent="-228600" eaLnBrk="0" fontAlgn="base" hangingPunct="0">
                        <a:spcBef>
                          <a:spcPct val="20000"/>
                        </a:spcBef>
                        <a:spcAft>
                          <a:spcPct val="0"/>
                        </a:spcAft>
                        <a:defRPr>
                          <a:solidFill>
                            <a:schemeClr val="tx1"/>
                          </a:solidFill>
                          <a:latin typeface="Arial" charset="0"/>
                          <a:cs typeface="Arial" charset="0"/>
                        </a:defRPr>
                      </a:lvl6pPr>
                      <a:lvl7pPr marL="2971800" indent="-228600" eaLnBrk="0" fontAlgn="base" hangingPunct="0">
                        <a:spcBef>
                          <a:spcPct val="20000"/>
                        </a:spcBef>
                        <a:spcAft>
                          <a:spcPct val="0"/>
                        </a:spcAft>
                        <a:defRPr>
                          <a:solidFill>
                            <a:schemeClr val="tx1"/>
                          </a:solidFill>
                          <a:latin typeface="Arial" charset="0"/>
                          <a:cs typeface="Arial" charset="0"/>
                        </a:defRPr>
                      </a:lvl7pPr>
                      <a:lvl8pPr marL="3429000" indent="-228600" eaLnBrk="0" fontAlgn="base" hangingPunct="0">
                        <a:spcBef>
                          <a:spcPct val="20000"/>
                        </a:spcBef>
                        <a:spcAft>
                          <a:spcPct val="0"/>
                        </a:spcAft>
                        <a:defRPr>
                          <a:solidFill>
                            <a:schemeClr val="tx1"/>
                          </a:solidFill>
                          <a:latin typeface="Arial" charset="0"/>
                          <a:cs typeface="Arial" charset="0"/>
                        </a:defRPr>
                      </a:lvl8pPr>
                      <a:lvl9pPr marL="3886200" indent="-228600" eaLnBrk="0" fontAlgn="base" hangingPunct="0">
                        <a:spcBef>
                          <a:spcPct val="20000"/>
                        </a:spcBef>
                        <a:spcAft>
                          <a:spcPct val="0"/>
                        </a:spcAft>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dirty="0" smtClean="0">
                          <a:ln>
                            <a:noFill/>
                          </a:ln>
                          <a:solidFill>
                            <a:schemeClr val="tx1"/>
                          </a:solidFill>
                          <a:effectLst/>
                          <a:latin typeface="+mn-lt"/>
                          <a:cs typeface="Arial" charset="0"/>
                        </a:rPr>
                        <a:t>?</a:t>
                      </a:r>
                    </a:p>
                  </a:txBody>
                  <a:tcPr marT="45730" marB="45730"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sp>
        <p:nvSpPr>
          <p:cNvPr id="6" name="TextBox 5"/>
          <p:cNvSpPr txBox="1"/>
          <p:nvPr/>
        </p:nvSpPr>
        <p:spPr>
          <a:xfrm>
            <a:off x="0" y="0"/>
            <a:ext cx="9144000" cy="400110"/>
          </a:xfrm>
          <a:prstGeom prst="rect">
            <a:avLst/>
          </a:prstGeom>
          <a:solidFill>
            <a:srgbClr val="0000CC"/>
          </a:solidFill>
          <a:ln w="9525">
            <a:solidFill>
              <a:schemeClr val="tx1"/>
            </a:solidFill>
          </a:ln>
        </p:spPr>
        <p:txBody>
          <a:bodyPr>
            <a:spAutoFit/>
          </a:bodyPr>
          <a:lstStyle>
            <a:lvl1pPr indent="682625">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defRPr/>
            </a:pPr>
            <a:r>
              <a:rPr lang="en-US" altLang="en-US" sz="2000" b="1" dirty="0" smtClean="0">
                <a:solidFill>
                  <a:srgbClr val="FFFF00"/>
                </a:solidFill>
                <a:latin typeface="Times New Roman" pitchFamily="18" charset="0"/>
              </a:rPr>
              <a:t>Composite Index numbers</a:t>
            </a:r>
          </a:p>
        </p:txBody>
      </p:sp>
      <p:graphicFrame>
        <p:nvGraphicFramePr>
          <p:cNvPr id="2" name="Table 1"/>
          <p:cNvGraphicFramePr>
            <a:graphicFrameLocks noGrp="1"/>
          </p:cNvGraphicFramePr>
          <p:nvPr>
            <p:extLst>
              <p:ext uri="{D42A27DB-BD31-4B8C-83A1-F6EECF244321}">
                <p14:modId xmlns:p14="http://schemas.microsoft.com/office/powerpoint/2010/main" val="2322663037"/>
              </p:ext>
            </p:extLst>
          </p:nvPr>
        </p:nvGraphicFramePr>
        <p:xfrm>
          <a:off x="3960592" y="4797152"/>
          <a:ext cx="4428000" cy="1044000"/>
        </p:xfrm>
        <a:graphic>
          <a:graphicData uri="http://schemas.openxmlformats.org/drawingml/2006/table">
            <a:tbl>
              <a:tblPr>
                <a:tableStyleId>{5C22544A-7EE6-4342-B048-85BDC9FD1C3A}</a:tableStyleId>
              </a:tblPr>
              <a:tblGrid>
                <a:gridCol w="1403496"/>
                <a:gridCol w="936104"/>
                <a:gridCol w="1080120"/>
                <a:gridCol w="1008280"/>
              </a:tblGrid>
              <a:tr h="522000">
                <a:tc>
                  <a:txBody>
                    <a:bodyPr/>
                    <a:lstStyle/>
                    <a:p>
                      <a:pPr algn="ctr" rtl="0" fontAlgn="ctr"/>
                      <a:r>
                        <a:rPr lang="en-IN" sz="2200" u="none" strike="noStrike" dirty="0" smtClean="0">
                          <a:solidFill>
                            <a:srgbClr val="C00000"/>
                          </a:solidFill>
                          <a:effectLst/>
                        </a:rPr>
                        <a:t>13.5</a:t>
                      </a:r>
                      <a:endParaRPr lang="en-IN" sz="2200" b="0"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200" u="none" strike="noStrike">
                          <a:solidFill>
                            <a:srgbClr val="C00000"/>
                          </a:solidFill>
                          <a:effectLst/>
                        </a:rPr>
                        <a:t>12</a:t>
                      </a:r>
                      <a:endParaRPr lang="en-IN" sz="2200" b="0" i="0" u="none" strike="noStrike">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200" u="none" strike="noStrike" dirty="0">
                          <a:solidFill>
                            <a:srgbClr val="C00000"/>
                          </a:solidFill>
                          <a:effectLst/>
                        </a:rPr>
                        <a:t>6</a:t>
                      </a:r>
                      <a:endParaRPr lang="en-IN" sz="2200" b="0"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200" b="1" u="none" strike="noStrike" dirty="0">
                          <a:solidFill>
                            <a:srgbClr val="C00000"/>
                          </a:solidFill>
                          <a:effectLst/>
                        </a:rPr>
                        <a:t>31.5</a:t>
                      </a:r>
                      <a:endParaRPr lang="en-IN" sz="2200" b="1"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2000">
                <a:tc>
                  <a:txBody>
                    <a:bodyPr/>
                    <a:lstStyle/>
                    <a:p>
                      <a:pPr algn="ctr" rtl="0" fontAlgn="ctr"/>
                      <a:r>
                        <a:rPr lang="en-IN" sz="2200" u="none" strike="noStrike">
                          <a:solidFill>
                            <a:srgbClr val="C00000"/>
                          </a:solidFill>
                          <a:effectLst/>
                        </a:rPr>
                        <a:t>24</a:t>
                      </a:r>
                      <a:endParaRPr lang="en-IN" sz="2200" b="0" i="0" u="none" strike="noStrike">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200" u="none" strike="noStrike" dirty="0" smtClean="0">
                          <a:solidFill>
                            <a:srgbClr val="C00000"/>
                          </a:solidFill>
                          <a:effectLst/>
                        </a:rPr>
                        <a:t>12</a:t>
                      </a:r>
                      <a:endParaRPr lang="en-IN" sz="2200" b="0"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200" u="none" strike="noStrike" dirty="0">
                          <a:solidFill>
                            <a:srgbClr val="C00000"/>
                          </a:solidFill>
                          <a:effectLst/>
                        </a:rPr>
                        <a:t>8</a:t>
                      </a:r>
                      <a:endParaRPr lang="en-IN" sz="2200" b="0"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IN" sz="2200" b="1" u="none" strike="noStrike" dirty="0">
                          <a:solidFill>
                            <a:srgbClr val="C00000"/>
                          </a:solidFill>
                          <a:effectLst/>
                        </a:rPr>
                        <a:t>44</a:t>
                      </a:r>
                      <a:endParaRPr lang="en-IN" sz="2200" b="1" i="0" u="none" strike="noStrike" dirty="0">
                        <a:solidFill>
                          <a:srgbClr val="C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TextBox 6"/>
          <p:cNvSpPr txBox="1"/>
          <p:nvPr/>
        </p:nvSpPr>
        <p:spPr>
          <a:xfrm>
            <a:off x="3563888" y="4797152"/>
            <a:ext cx="4824536" cy="1080000"/>
          </a:xfrm>
          <a:prstGeom prst="rect">
            <a:avLst/>
          </a:prstGeom>
          <a:solidFill>
            <a:schemeClr val="accent6">
              <a:lumMod val="50000"/>
            </a:schemeClr>
          </a:solidFill>
        </p:spPr>
        <p:txBody>
          <a:bodyPr wrap="square" rtlCol="0">
            <a:spAutoFit/>
          </a:bodyPr>
          <a:lstStyle/>
          <a:p>
            <a:endParaRPr lang="en-IN" dirty="0" smtClean="0"/>
          </a:p>
          <a:p>
            <a:r>
              <a:rPr lang="en-IN" sz="2400" dirty="0" smtClean="0">
                <a:solidFill>
                  <a:schemeClr val="bg1"/>
                </a:solidFill>
              </a:rPr>
              <a:t>Calculate the costs in your workbook.</a:t>
            </a:r>
            <a:endParaRPr lang="en-IN" sz="2400" dirty="0">
              <a:solidFill>
                <a:schemeClr val="bg1"/>
              </a:solidFill>
            </a:endParaRPr>
          </a:p>
          <a:p>
            <a:endParaRPr lang="en-IN" dirty="0"/>
          </a:p>
        </p:txBody>
      </p:sp>
    </p:spTree>
    <p:extLst>
      <p:ext uri="{BB962C8B-B14F-4D97-AF65-F5344CB8AC3E}">
        <p14:creationId xmlns:p14="http://schemas.microsoft.com/office/powerpoint/2010/main" val="57092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4540</TotalTime>
  <Words>2350</Words>
  <Application>Microsoft Office PowerPoint</Application>
  <PresentationFormat>On-screen Show (4:3)</PresentationFormat>
  <Paragraphs>586</Paragraphs>
  <Slides>31</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Office Theme</vt:lpstr>
      <vt:lpstr>Equation</vt:lpstr>
      <vt:lpstr>Module 16: Price Index</vt:lpstr>
      <vt:lpstr>Contents – Session II</vt:lpstr>
      <vt:lpstr>PowerPoint Presentation</vt:lpstr>
      <vt:lpstr>Why Price Indices? – An Illustration</vt:lpstr>
      <vt:lpstr>Why Price Indices?  (2)</vt:lpstr>
      <vt:lpstr>Why Price Indices?  (3)</vt:lpstr>
      <vt:lpstr>Example 5 (fixed quantities)</vt:lpstr>
      <vt:lpstr>Example 5 – Solution (Contd.)</vt:lpstr>
      <vt:lpstr>Example 6 (changing quantities) </vt:lpstr>
      <vt:lpstr>Example 6 – Solution (Contd.)</vt:lpstr>
      <vt:lpstr>Example 6 – Solution (Contd.)</vt:lpstr>
      <vt:lpstr>Example 7 – Solution with 2011 quantities  </vt:lpstr>
      <vt:lpstr>A Price Index</vt:lpstr>
      <vt:lpstr>Lowe Price Index</vt:lpstr>
      <vt:lpstr>PowerPoint Presentation</vt:lpstr>
      <vt:lpstr>Price Index for a cup of tea</vt:lpstr>
      <vt:lpstr>Price Index – an alternative expression</vt:lpstr>
      <vt:lpstr>What is Consumer Price Index (CPI)?</vt:lpstr>
      <vt:lpstr>Consumption Basket</vt:lpstr>
      <vt:lpstr>Base period</vt:lpstr>
      <vt:lpstr>Base period – three types</vt:lpstr>
      <vt:lpstr>Example 8 – with three different base periods</vt:lpstr>
      <vt:lpstr>Example 8 (contd.)</vt:lpstr>
      <vt:lpstr>Some more important terms</vt:lpstr>
      <vt:lpstr>Price Comparison</vt:lpstr>
      <vt:lpstr>(Expenditure) Weights</vt:lpstr>
      <vt:lpstr>Elementary aggregates</vt:lpstr>
      <vt:lpstr>Elementary Price Index</vt:lpstr>
      <vt:lpstr>Price updating of weights</vt:lpstr>
      <vt:lpstr>Example 9: Price updating of weights</vt:lpstr>
      <vt:lpstr>End of Session 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111</cp:revision>
  <dcterms:created xsi:type="dcterms:W3CDTF">2018-05-04T13:05:47Z</dcterms:created>
  <dcterms:modified xsi:type="dcterms:W3CDTF">2018-08-19T05:19:42Z</dcterms:modified>
</cp:coreProperties>
</file>