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46" r:id="rId2"/>
    <p:sldId id="258" r:id="rId3"/>
    <p:sldId id="312" r:id="rId4"/>
    <p:sldId id="313" r:id="rId5"/>
    <p:sldId id="338" r:id="rId6"/>
    <p:sldId id="339" r:id="rId7"/>
    <p:sldId id="318" r:id="rId8"/>
    <p:sldId id="340" r:id="rId9"/>
    <p:sldId id="319" r:id="rId10"/>
    <p:sldId id="320" r:id="rId11"/>
    <p:sldId id="321" r:id="rId12"/>
    <p:sldId id="341" r:id="rId13"/>
    <p:sldId id="322" r:id="rId14"/>
    <p:sldId id="342" r:id="rId15"/>
    <p:sldId id="323" r:id="rId16"/>
    <p:sldId id="324" r:id="rId17"/>
    <p:sldId id="343" r:id="rId18"/>
    <p:sldId id="344" r:id="rId19"/>
    <p:sldId id="325" r:id="rId20"/>
    <p:sldId id="326" r:id="rId21"/>
    <p:sldId id="327" r:id="rId22"/>
    <p:sldId id="328" r:id="rId23"/>
    <p:sldId id="330" r:id="rId24"/>
    <p:sldId id="345" r:id="rId25"/>
    <p:sldId id="331" r:id="rId26"/>
    <p:sldId id="332" r:id="rId27"/>
    <p:sldId id="334" r:id="rId28"/>
    <p:sldId id="333" r:id="rId29"/>
    <p:sldId id="336" r:id="rId30"/>
    <p:sldId id="33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CD623-367D-425A-A9FE-9D98C5FF10B3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437DE-2886-46F1-93F2-1F42970A20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2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9A47E6-FD9B-49C2-91C9-1724A805C8A3}" type="slidenum">
              <a:rPr lang="en-GB" altLang="en-US"/>
              <a:pPr eaLnBrk="1" hangingPunct="1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37E8398F-DF83-45E6-B6BA-954936A62B0D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3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7050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6EB4C7-7444-467E-8A6B-0D3E0CCF8F69}" type="slidenum">
              <a:rPr lang="en-GB" altLang="en-US"/>
              <a:pPr eaLnBrk="1" hangingPunct="1"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64518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580BC235-4FE0-4253-A571-0030AAEEFBDB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4519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CF8185D-EBA4-4599-B815-C57DEF7B86CA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45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9567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6EB4C7-7444-467E-8A6B-0D3E0CCF8F69}" type="slidenum">
              <a:rPr lang="en-GB" altLang="en-US"/>
              <a:pPr eaLnBrk="1" hangingPunct="1"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64518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580BC235-4FE0-4253-A571-0030AAEEFBDB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4519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CF8185D-EBA4-4599-B815-C57DEF7B86CA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45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3126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6EB4C7-7444-467E-8A6B-0D3E0CCF8F69}" type="slidenum">
              <a:rPr lang="en-GB" altLang="en-US"/>
              <a:pPr eaLnBrk="1" hangingPunct="1"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64518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580BC235-4FE0-4253-A571-0030AAEEFBDB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4519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CF8185D-EBA4-4599-B815-C57DEF7B86CA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45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3491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26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404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1954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1025"/>
            <a:ext cx="8229600" cy="401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81075"/>
            <a:ext cx="4038600" cy="5183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183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676400" y="6534150"/>
            <a:ext cx="54864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79388" y="6308725"/>
            <a:ext cx="1219200" cy="549275"/>
          </a:xfrm>
        </p:spPr>
        <p:txBody>
          <a:bodyPr/>
          <a:lstStyle>
            <a:lvl1pPr>
              <a:defRPr/>
            </a:lvl1pPr>
          </a:lstStyle>
          <a:p>
            <a:fld id="{CBD6E3E2-7720-440B-85DB-09832B90164C}" type="slidenum">
              <a:rPr lang="ja-JP" altLang="en-GB"/>
              <a:pPr/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86133281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35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3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72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620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412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819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08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787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800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Module 16: Price </a:t>
            </a:r>
            <a:r>
              <a:rPr lang="en-IN" dirty="0" smtClean="0"/>
              <a:t>Index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Session III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05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CCE101-F8AC-4737-BF5A-AE0887695F75}" type="slidenum">
              <a:rPr lang="ja-JP" altLang="en-GB"/>
              <a:pPr/>
              <a:t>10</a:t>
            </a:fld>
            <a:endParaRPr lang="en-GB" altLang="ja-JP"/>
          </a:p>
        </p:txBody>
      </p:sp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23106"/>
            <a:ext cx="8229600" cy="401638"/>
          </a:xfrm>
        </p:spPr>
        <p:txBody>
          <a:bodyPr>
            <a:noAutofit/>
          </a:bodyPr>
          <a:lstStyle/>
          <a:p>
            <a:pPr algn="l"/>
            <a:r>
              <a:rPr lang="en-US" altLang="ja-JP" sz="2900" b="1" dirty="0" smtClean="0">
                <a:solidFill>
                  <a:srgbClr val="666666"/>
                </a:solidFill>
              </a:rPr>
              <a:t>Limitations of </a:t>
            </a:r>
            <a:r>
              <a:rPr lang="en-US" altLang="ja-JP" sz="2900" b="1" i="1" dirty="0" err="1" smtClean="0">
                <a:solidFill>
                  <a:srgbClr val="666666"/>
                </a:solidFill>
              </a:rPr>
              <a:t>Dutot</a:t>
            </a:r>
            <a:r>
              <a:rPr lang="en-US" altLang="ja-JP" sz="2900" b="1" dirty="0" smtClean="0">
                <a:solidFill>
                  <a:srgbClr val="666666"/>
                </a:solidFill>
              </a:rPr>
              <a:t> Index</a:t>
            </a:r>
            <a:endParaRPr lang="en-US" altLang="ja-JP" sz="2900" b="1" dirty="0">
              <a:solidFill>
                <a:srgbClr val="666666"/>
              </a:solidFill>
            </a:endParaRP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altLang="ja-JP" sz="2400" dirty="0">
                <a:ea typeface="ＭＳ Ｐゴシック" pitchFamily="50" charset="-128"/>
              </a:rPr>
              <a:t>This </a:t>
            </a:r>
            <a:r>
              <a:rPr lang="en-US" altLang="ja-JP" sz="2400" dirty="0" smtClean="0">
                <a:ea typeface="ＭＳ Ｐゴシック" pitchFamily="50" charset="-128"/>
              </a:rPr>
              <a:t>– </a:t>
            </a:r>
            <a:r>
              <a:rPr lang="en-US" altLang="ja-JP" sz="2400" b="1" i="1" dirty="0" err="1" smtClean="0">
                <a:ea typeface="ＭＳ Ｐゴシック" pitchFamily="50" charset="-128"/>
              </a:rPr>
              <a:t>Dutot</a:t>
            </a:r>
            <a:r>
              <a:rPr lang="en-US" altLang="ja-JP" sz="2400" dirty="0" smtClean="0">
                <a:ea typeface="ＭＳ Ｐゴシック" pitchFamily="50" charset="-128"/>
              </a:rPr>
              <a:t> Index – is </a:t>
            </a:r>
            <a:r>
              <a:rPr lang="en-US" altLang="ja-JP" sz="2400" dirty="0">
                <a:ea typeface="ＭＳ Ｐゴシック" pitchFamily="50" charset="-128"/>
              </a:rPr>
              <a:t>simple but has </a:t>
            </a:r>
            <a:r>
              <a:rPr lang="en-US" altLang="ja-JP" sz="2400" dirty="0" smtClean="0">
                <a:ea typeface="ＭＳ Ｐゴシック" pitchFamily="50" charset="-128"/>
              </a:rPr>
              <a:t>the following </a:t>
            </a:r>
            <a:r>
              <a:rPr lang="en-US" altLang="ja-JP" sz="2400" u="sng" dirty="0">
                <a:ea typeface="ＭＳ Ｐゴシック" pitchFamily="50" charset="-128"/>
              </a:rPr>
              <a:t>limitations</a:t>
            </a:r>
            <a:r>
              <a:rPr lang="en-US" altLang="ja-JP" sz="2400" dirty="0" smtClean="0">
                <a:ea typeface="ＭＳ Ｐゴシック" pitchFamily="50" charset="-128"/>
              </a:rPr>
              <a:t>:</a:t>
            </a:r>
            <a:endParaRPr lang="en-US" altLang="ja-JP" sz="2400" dirty="0">
              <a:ea typeface="ＭＳ Ｐゴシック" pitchFamily="50" charset="-128"/>
            </a:endParaRPr>
          </a:p>
          <a:p>
            <a:pPr marL="971550" lvl="1" indent="-514350">
              <a:lnSpc>
                <a:spcPct val="114000"/>
              </a:lnSpc>
              <a:spcBef>
                <a:spcPts val="600"/>
              </a:spcBef>
              <a:buFont typeface="+mj-lt"/>
              <a:buAutoNum type="romanLcPeriod"/>
            </a:pPr>
            <a:r>
              <a:rPr lang="en-US" altLang="ja-JP" sz="2400" dirty="0" smtClean="0">
                <a:ea typeface="ＭＳ Ｐゴシック" pitchFamily="50" charset="-128"/>
              </a:rPr>
              <a:t>The </a:t>
            </a:r>
            <a:r>
              <a:rPr lang="en-US" altLang="ja-JP" sz="2400" dirty="0">
                <a:ea typeface="ＭＳ Ｐゴシック" pitchFamily="50" charset="-128"/>
              </a:rPr>
              <a:t>prices of various commodities may be quoted in different units, </a:t>
            </a:r>
            <a:endParaRPr lang="en-US" altLang="ja-JP" sz="2400" dirty="0" smtClean="0">
              <a:ea typeface="ＭＳ Ｐゴシック" pitchFamily="50" charset="-128"/>
            </a:endParaRPr>
          </a:p>
          <a:p>
            <a:pPr lvl="2">
              <a:lnSpc>
                <a:spcPct val="114000"/>
              </a:lnSpc>
              <a:spcBef>
                <a:spcPts val="600"/>
              </a:spcBef>
              <a:buFont typeface="宋体" pitchFamily="2" charset="-122"/>
              <a:buChar char="-"/>
            </a:pPr>
            <a:r>
              <a:rPr lang="en-US" altLang="ja-JP" sz="2000" dirty="0" smtClean="0">
                <a:ea typeface="ＭＳ Ｐゴシック" pitchFamily="50" charset="-128"/>
              </a:rPr>
              <a:t>e.g</a:t>
            </a:r>
            <a:r>
              <a:rPr lang="en-US" altLang="ja-JP" sz="2000" dirty="0">
                <a:ea typeface="ＭＳ Ｐゴシック" pitchFamily="50" charset="-128"/>
              </a:rPr>
              <a:t>., price of cereals may be quoted in Yen per quintal, liquids like milk, petrol, kerosene may be quoted in Yen per </a:t>
            </a:r>
            <a:r>
              <a:rPr lang="en-US" altLang="ja-JP" sz="2000" dirty="0" smtClean="0">
                <a:ea typeface="ＭＳ Ｐゴシック" pitchFamily="50" charset="-128"/>
              </a:rPr>
              <a:t>liter; </a:t>
            </a:r>
            <a:r>
              <a:rPr lang="en-US" altLang="ja-JP" sz="2000" dirty="0">
                <a:ea typeface="ＭＳ Ｐゴシック" pitchFamily="50" charset="-128"/>
              </a:rPr>
              <a:t>cloth may be quoted in Yen per </a:t>
            </a:r>
            <a:r>
              <a:rPr lang="en-US" altLang="ja-JP" sz="2000" dirty="0" smtClean="0">
                <a:ea typeface="ＭＳ Ｐゴシック" pitchFamily="50" charset="-128"/>
              </a:rPr>
              <a:t>meter </a:t>
            </a:r>
            <a:r>
              <a:rPr lang="en-US" altLang="ja-JP" sz="2000" dirty="0">
                <a:ea typeface="ＭＳ Ｐゴシック" pitchFamily="50" charset="-128"/>
              </a:rPr>
              <a:t>and so on</a:t>
            </a:r>
            <a:r>
              <a:rPr lang="en-US" altLang="ja-JP" sz="2000" dirty="0" smtClean="0">
                <a:ea typeface="ＭＳ Ｐゴシック" pitchFamily="50" charset="-128"/>
              </a:rPr>
              <a:t>.</a:t>
            </a:r>
            <a:endParaRPr lang="en-US" altLang="ja-JP" sz="2400" dirty="0" smtClean="0">
              <a:ea typeface="ＭＳ Ｐゴシック" pitchFamily="50" charset="-128"/>
            </a:endParaRPr>
          </a:p>
          <a:p>
            <a:pPr lvl="1">
              <a:lnSpc>
                <a:spcPct val="114000"/>
              </a:lnSpc>
              <a:spcBef>
                <a:spcPts val="600"/>
              </a:spcBef>
              <a:buFont typeface="宋体" pitchFamily="2" charset="-122"/>
              <a:buChar char="-"/>
            </a:pPr>
            <a:r>
              <a:rPr lang="en-US" altLang="ja-JP" sz="2400" dirty="0" smtClean="0">
                <a:ea typeface="ＭＳ Ｐゴシック" pitchFamily="50" charset="-128"/>
              </a:rPr>
              <a:t> Thus, the index is </a:t>
            </a:r>
            <a:r>
              <a:rPr lang="en-US" altLang="ja-JP" sz="2400" u="sng" dirty="0" smtClean="0">
                <a:ea typeface="ＭＳ Ｐゴシック" pitchFamily="50" charset="-128"/>
              </a:rPr>
              <a:t>influenced very much by the units</a:t>
            </a:r>
            <a:r>
              <a:rPr lang="en-US" altLang="ja-JP" sz="2400" dirty="0" smtClean="0">
                <a:ea typeface="ＭＳ Ｐゴシック" pitchFamily="50" charset="-128"/>
              </a:rPr>
              <a:t> in which commodities are quoted and accordingly some of the commodities may get more than their due importance.</a:t>
            </a:r>
          </a:p>
          <a:p>
            <a:pPr>
              <a:lnSpc>
                <a:spcPct val="114000"/>
              </a:lnSpc>
              <a:spcBef>
                <a:spcPts val="600"/>
              </a:spcBef>
              <a:buFont typeface="Wingdings" pitchFamily="2" charset="2"/>
              <a:buChar char="§"/>
            </a:pP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– simple 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5EE20F-6272-43EC-8056-255A761C209B}" type="slidenum">
              <a:rPr lang="ja-JP" altLang="en-GB"/>
              <a:pPr/>
              <a:t>11</a:t>
            </a:fld>
            <a:endParaRPr lang="en-GB" altLang="ja-JP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725488" lvl="1" indent="-268288">
              <a:lnSpc>
                <a:spcPct val="114000"/>
              </a:lnSpc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(ii)	In this method the </a:t>
            </a:r>
            <a:r>
              <a:rPr lang="en-US" altLang="ja-JP" sz="2400" dirty="0" smtClean="0">
                <a:ea typeface="ＭＳ Ｐゴシック" pitchFamily="50" charset="-128"/>
              </a:rPr>
              <a:t>commodities get </a:t>
            </a:r>
            <a:r>
              <a:rPr lang="en-US" altLang="ja-JP" sz="2400" u="sng" dirty="0" smtClean="0">
                <a:ea typeface="ＭＳ Ｐゴシック" pitchFamily="50" charset="-128"/>
              </a:rPr>
              <a:t>weighted </a:t>
            </a:r>
            <a:r>
              <a:rPr lang="en-US" altLang="ja-JP" sz="2400" u="sng" dirty="0">
                <a:ea typeface="ＭＳ Ｐゴシック" pitchFamily="50" charset="-128"/>
              </a:rPr>
              <a:t>according to the magnitudes of their </a:t>
            </a:r>
            <a:r>
              <a:rPr lang="en-US" altLang="ja-JP" sz="2400" u="sng" dirty="0" smtClean="0">
                <a:ea typeface="ＭＳ Ｐゴシック" pitchFamily="50" charset="-128"/>
              </a:rPr>
              <a:t>prices</a:t>
            </a:r>
            <a:endParaRPr lang="en-US" altLang="ja-JP" sz="2400" dirty="0" smtClean="0">
              <a:ea typeface="ＭＳ Ｐゴシック" pitchFamily="50" charset="-128"/>
            </a:endParaRPr>
          </a:p>
          <a:p>
            <a:pPr marL="1125538" lvl="2" indent="-268288">
              <a:lnSpc>
                <a:spcPct val="114000"/>
              </a:lnSpc>
              <a:buFont typeface="宋体" pitchFamily="2" charset="-122"/>
              <a:buChar char="-"/>
            </a:pPr>
            <a:r>
              <a:rPr lang="en-US" altLang="ja-JP" sz="2000" dirty="0" smtClean="0">
                <a:ea typeface="ＭＳ Ｐゴシック" pitchFamily="50" charset="-128"/>
              </a:rPr>
              <a:t>Thus highly priced commodities exert greater </a:t>
            </a:r>
            <a:r>
              <a:rPr lang="en-US" altLang="ja-JP" sz="2000" dirty="0">
                <a:ea typeface="ＭＳ Ｐゴシック" pitchFamily="50" charset="-128"/>
              </a:rPr>
              <a:t>influence on the value of the </a:t>
            </a:r>
            <a:r>
              <a:rPr lang="en-US" altLang="ja-JP" sz="2000" dirty="0" smtClean="0">
                <a:ea typeface="ＭＳ Ｐゴシック" pitchFamily="50" charset="-128"/>
              </a:rPr>
              <a:t>index.</a:t>
            </a:r>
            <a:endParaRPr lang="en-US" altLang="ja-JP" sz="2400" dirty="0">
              <a:ea typeface="ＭＳ Ｐゴシック" pitchFamily="50" charset="-128"/>
            </a:endParaRPr>
          </a:p>
          <a:p>
            <a:pPr lvl="1">
              <a:lnSpc>
                <a:spcPct val="114000"/>
              </a:lnSpc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(iii)	The </a:t>
            </a:r>
            <a:r>
              <a:rPr lang="en-US" altLang="ja-JP" sz="2400" u="sng" dirty="0">
                <a:ea typeface="ＭＳ Ｐゴシック" pitchFamily="50" charset="-128"/>
              </a:rPr>
              <a:t>relative importance</a:t>
            </a:r>
            <a:r>
              <a:rPr lang="en-US" altLang="ja-JP" sz="2400" dirty="0">
                <a:ea typeface="ＭＳ Ｐゴシック" pitchFamily="50" charset="-128"/>
              </a:rPr>
              <a:t> in use of various commodities is </a:t>
            </a:r>
            <a:r>
              <a:rPr lang="en-US" altLang="ja-JP" sz="2400" u="sng" dirty="0">
                <a:ea typeface="ＭＳ Ｐゴシック" pitchFamily="50" charset="-128"/>
              </a:rPr>
              <a:t>not taken into consideration</a:t>
            </a:r>
            <a:r>
              <a:rPr lang="en-US" altLang="ja-JP" sz="2400" dirty="0">
                <a:ea typeface="ＭＳ Ｐゴシック" pitchFamily="50" charset="-128"/>
              </a:rPr>
              <a:t>.</a:t>
            </a:r>
          </a:p>
          <a:p>
            <a:pPr>
              <a:lnSpc>
                <a:spcPct val="114000"/>
              </a:lnSpc>
            </a:pP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pPr algn="l"/>
            <a:r>
              <a:rPr lang="en-US" altLang="ja-JP" sz="3200" b="1" dirty="0" smtClean="0">
                <a:solidFill>
                  <a:srgbClr val="666666"/>
                </a:solidFill>
              </a:rPr>
              <a:t>Limitations</a:t>
            </a:r>
            <a:r>
              <a:rPr lang="en-US" altLang="ja-JP" sz="2900" b="1" dirty="0" smtClean="0">
                <a:solidFill>
                  <a:srgbClr val="666666"/>
                </a:solidFill>
              </a:rPr>
              <a:t> of </a:t>
            </a:r>
            <a:r>
              <a:rPr lang="en-US" altLang="ja-JP" sz="2900" b="1" i="1" dirty="0" err="1" smtClean="0">
                <a:solidFill>
                  <a:srgbClr val="666666"/>
                </a:solidFill>
              </a:rPr>
              <a:t>Dutot</a:t>
            </a:r>
            <a:r>
              <a:rPr lang="en-US" altLang="ja-JP" sz="2900" b="1" dirty="0" smtClean="0">
                <a:solidFill>
                  <a:srgbClr val="666666"/>
                </a:solidFill>
              </a:rPr>
              <a:t> Index (contd.)</a:t>
            </a:r>
            <a:endParaRPr lang="en-US" altLang="ja-JP" sz="2900" b="1" dirty="0">
              <a:solidFill>
                <a:srgbClr val="6666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– simple 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2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5EE20F-6272-43EC-8056-255A761C209B}" type="slidenum">
              <a:rPr lang="ja-JP" altLang="en-GB"/>
              <a:pPr/>
              <a:t>12</a:t>
            </a:fld>
            <a:endParaRPr lang="en-GB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144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IN" sz="2400" dirty="0" smtClean="0"/>
                  <a:t>Carli price </a:t>
                </a:r>
                <a:r>
                  <a:rPr lang="en-IN" sz="2400" dirty="0"/>
                  <a:t>index </a:t>
                </a:r>
                <a:r>
                  <a:rPr lang="en-IN" sz="2400" dirty="0" smtClean="0"/>
                  <a:t>is defined </a:t>
                </a:r>
                <a:r>
                  <a:rPr lang="en-IN" sz="2400" dirty="0"/>
                  <a:t>as the unweighted arithmetic average of the current </a:t>
                </a:r>
                <a:r>
                  <a:rPr lang="en-IN" sz="2400" dirty="0" smtClean="0"/>
                  <a:t>to base </a:t>
                </a:r>
                <a:r>
                  <a:rPr lang="en-IN" sz="2400" dirty="0"/>
                  <a:t>period price relatives. </a:t>
                </a:r>
                <a:endParaRPr lang="en-IN" sz="2400" dirty="0" smtClean="0"/>
              </a:p>
              <a:p>
                <a:pPr>
                  <a:lnSpc>
                    <a:spcPct val="114000"/>
                  </a:lnSpc>
                </a:pPr>
                <a:r>
                  <a:rPr lang="en-IN" sz="2400" dirty="0" smtClean="0"/>
                  <a:t>That is, Carli Price index = </a:t>
                </a:r>
              </a:p>
              <a:p>
                <a:pPr marL="0" indent="0">
                  <a:lnSpc>
                    <a:spcPct val="114000"/>
                  </a:lnSpc>
                  <a:buNone/>
                </a:pPr>
                <a:r>
                  <a:rPr lang="en-IN" sz="24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IN" sz="2400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sz="2400" i="1">
                                    <a:latin typeface="Cambria Math" panose="02040503050406030204" pitchFamily="18" charset="0"/>
                                  </a:rPr>
                                  <m:t>𝑡𝑖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IN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IN" sz="2400" dirty="0" smtClean="0"/>
              </a:p>
              <a:p>
                <a:pPr>
                  <a:lnSpc>
                    <a:spcPct val="114000"/>
                  </a:lnSpc>
                </a:pPr>
                <a:r>
                  <a:rPr lang="en-IN" sz="2400" dirty="0" smtClean="0"/>
                  <a:t>It </a:t>
                </a:r>
                <a:r>
                  <a:rPr lang="en-IN" sz="2400" dirty="0"/>
                  <a:t>is </a:t>
                </a:r>
                <a:r>
                  <a:rPr lang="en-IN" sz="2400" dirty="0" smtClean="0"/>
                  <a:t>used to obtain elementary </a:t>
                </a:r>
                <a:r>
                  <a:rPr lang="en-IN" sz="2400" dirty="0"/>
                  <a:t>index.</a:t>
                </a:r>
                <a:endParaRPr lang="en-US" altLang="ja-JP" sz="2400" dirty="0">
                  <a:ea typeface="ＭＳ Ｐゴシック" pitchFamily="50" charset="-128"/>
                </a:endParaRPr>
              </a:p>
            </p:txBody>
          </p:sp>
        </mc:Choice>
        <mc:Fallback xmlns="">
          <p:sp>
            <p:nvSpPr>
              <p:cNvPr id="7014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963" t="-53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pPr algn="l"/>
            <a:r>
              <a:rPr lang="en-US" altLang="ja-JP" sz="3200" b="1" dirty="0" smtClean="0">
                <a:solidFill>
                  <a:srgbClr val="666666"/>
                </a:solidFill>
              </a:rPr>
              <a:t>Simple Aggregate Index - Carli</a:t>
            </a:r>
            <a:endParaRPr lang="en-US" altLang="ja-JP" sz="2900" b="1" dirty="0">
              <a:solidFill>
                <a:srgbClr val="6666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– simple 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9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F5057D-DE6B-40D7-A5BF-7BC74DD5873A}" type="slidenum">
              <a:rPr lang="ja-JP" altLang="en-GB"/>
              <a:pPr/>
              <a:t>13</a:t>
            </a:fld>
            <a:endParaRPr lang="en-GB" altLang="ja-JP"/>
          </a:p>
        </p:txBody>
      </p:sp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4126"/>
            <a:ext cx="8229600" cy="724634"/>
          </a:xfrm>
        </p:spPr>
        <p:txBody>
          <a:bodyPr>
            <a:noAutofit/>
          </a:bodyPr>
          <a:lstStyle/>
          <a:p>
            <a:pPr algn="l"/>
            <a:r>
              <a:rPr lang="en-US" altLang="ja-JP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Example 11: Carli</a:t>
            </a: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 index</a:t>
            </a:r>
            <a:r>
              <a:rPr lang="en-US" alt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– a simple aggregative formula</a:t>
            </a:r>
            <a:endParaRPr lang="en-US" altLang="ja-JP" sz="3200" b="1" dirty="0">
              <a:solidFill>
                <a:schemeClr val="tx1">
                  <a:lumMod val="65000"/>
                  <a:lumOff val="35000"/>
                </a:schemeClr>
              </a:solidFill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4214" name="Text Box 6"/>
              <p:cNvSpPr txBox="1">
                <a:spLocks noChangeArrowheads="1"/>
              </p:cNvSpPr>
              <p:nvPr/>
            </p:nvSpPr>
            <p:spPr bwMode="auto">
              <a:xfrm>
                <a:off x="971600" y="1605861"/>
                <a:ext cx="7416824" cy="10310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45720" rIns="45720">
                <a:spAutoFit/>
              </a:bodyPr>
              <a:lstStyle/>
              <a:p>
                <a:pPr marL="1339850" indent="-1339850">
                  <a:spcBef>
                    <a:spcPct val="50000"/>
                  </a:spcBef>
                </a:pPr>
                <a:r>
                  <a:rPr lang="en-US" altLang="ja-JP" sz="2400" dirty="0" smtClean="0"/>
                  <a:t>Definition: </a:t>
                </a:r>
                <a:r>
                  <a:rPr lang="en-US" altLang="ja-JP" sz="2400" dirty="0" smtClean="0">
                    <a:solidFill>
                      <a:srgbClr val="0000CC"/>
                    </a:solidFill>
                  </a:rPr>
                  <a:t>Simple </a:t>
                </a:r>
                <a:r>
                  <a:rPr lang="en-US" altLang="ja-JP" sz="2400" dirty="0">
                    <a:solidFill>
                      <a:srgbClr val="0000CC"/>
                    </a:solidFill>
                  </a:rPr>
                  <a:t>arithmetic </a:t>
                </a:r>
                <a:r>
                  <a:rPr lang="en-US" altLang="ja-JP" sz="2400" u="sng" dirty="0">
                    <a:solidFill>
                      <a:srgbClr val="0000CC"/>
                    </a:solidFill>
                  </a:rPr>
                  <a:t>mean of price relatives</a:t>
                </a:r>
                <a:r>
                  <a:rPr lang="en-US" altLang="ja-JP" sz="2400" dirty="0">
                    <a:solidFill>
                      <a:srgbClr val="0000CC"/>
                    </a:solidFill>
                  </a:rPr>
                  <a:t> </a:t>
                </a:r>
                <a:r>
                  <a:rPr lang="en-US" altLang="ja-JP" sz="2400" dirty="0" smtClean="0">
                    <a:solidFill>
                      <a:srgbClr val="0000CC"/>
                    </a:solidFill>
                  </a:rPr>
                  <a:t>of </a:t>
                </a:r>
                <a:r>
                  <a:rPr lang="en-US" altLang="ja-JP" sz="2400" b="1" i="1" dirty="0" smtClean="0">
                    <a:solidFill>
                      <a:srgbClr val="0000CC"/>
                    </a:solidFill>
                  </a:rPr>
                  <a:t>n</a:t>
                </a:r>
                <a:r>
                  <a:rPr lang="en-US" altLang="ja-JP" sz="2400" dirty="0" smtClean="0">
                    <a:solidFill>
                      <a:srgbClr val="0000CC"/>
                    </a:solidFill>
                  </a:rPr>
                  <a:t> commodities for </a:t>
                </a:r>
                <a:r>
                  <a:rPr lang="en-US" altLang="ja-JP" sz="2400" dirty="0">
                    <a:solidFill>
                      <a:srgbClr val="0000CC"/>
                    </a:solidFill>
                  </a:rPr>
                  <a:t>current </a:t>
                </a:r>
                <a:r>
                  <a:rPr lang="en-US" altLang="ja-JP" sz="2400" dirty="0" smtClean="0">
                    <a:solidFill>
                      <a:srgbClr val="0000CC"/>
                    </a:solidFill>
                  </a:rPr>
                  <a:t>period, i.e.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altLang="ja-JP" sz="2400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IN" altLang="ja-JP" sz="2400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en-IN" altLang="ja-JP" sz="2400" b="0" i="1" smtClean="0">
                        <a:solidFill>
                          <a:srgbClr val="0000CC"/>
                        </a:solidFill>
                        <a:latin typeface="Cambria Math"/>
                      </a:rPr>
                      <m:t>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IN" altLang="ja-JP" sz="2400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IN" altLang="ja-JP" sz="2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IN" altLang="ja-JP" sz="2400" b="0" i="1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b="0" i="1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altLang="ja-JP" sz="2400" b="0" i="1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IN" altLang="ja-JP" sz="2400" b="0" i="1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b="0" i="1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altLang="ja-JP" sz="2400" b="0" i="1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nary>
                    <m:r>
                      <a:rPr lang="en-IN" altLang="ja-JP" sz="2400" b="0" i="0" smtClean="0">
                        <a:solidFill>
                          <a:srgbClr val="0000CC"/>
                        </a:solidFill>
                        <a:latin typeface="Cambria Math"/>
                      </a:rPr>
                      <m:t>  </m:t>
                    </m:r>
                  </m:oMath>
                </a14:m>
                <a:endParaRPr lang="en-US" altLang="ja-JP" sz="24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34214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1600" y="1605861"/>
                <a:ext cx="7416824" cy="1031051"/>
              </a:xfrm>
              <a:prstGeom prst="rect">
                <a:avLst/>
              </a:prstGeom>
              <a:blipFill rotWithShape="1">
                <a:blip r:embed="rId2"/>
                <a:stretch>
                  <a:fillRect l="-1890" t="-4706" b="-58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421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988" y="2958125"/>
            <a:ext cx="8280000" cy="327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– simple 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0192" y="3836655"/>
            <a:ext cx="1944216" cy="240065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endParaRPr lang="en-IN" dirty="0"/>
          </a:p>
          <a:p>
            <a:r>
              <a:rPr lang="en-IN" sz="2400" dirty="0" smtClean="0">
                <a:solidFill>
                  <a:schemeClr val="bg1"/>
                </a:solidFill>
              </a:rPr>
              <a:t>Calculate Carli Index in your workbook</a:t>
            </a:r>
          </a:p>
          <a:p>
            <a:endParaRPr lang="en-IN" sz="2400" dirty="0" smtClean="0">
              <a:solidFill>
                <a:schemeClr val="bg1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170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5EE20F-6272-43EC-8056-255A761C209B}" type="slidenum">
              <a:rPr lang="ja-JP" altLang="en-GB"/>
              <a:pPr/>
              <a:t>14</a:t>
            </a:fld>
            <a:endParaRPr lang="en-GB" altLang="ja-JP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IN" sz="2400" dirty="0" smtClean="0"/>
              <a:t>Carli price </a:t>
            </a:r>
            <a:r>
              <a:rPr lang="en-IN" sz="2400" dirty="0"/>
              <a:t>index </a:t>
            </a:r>
            <a:r>
              <a:rPr lang="en-IN" sz="2400" dirty="0" smtClean="0"/>
              <a:t>gives equal weights to all the items.</a:t>
            </a:r>
          </a:p>
          <a:p>
            <a:pPr>
              <a:lnSpc>
                <a:spcPct val="114000"/>
              </a:lnSpc>
            </a:pPr>
            <a:r>
              <a:rPr lang="en-IN" altLang="ja-JP" sz="2400" dirty="0" smtClean="0">
                <a:ea typeface="ＭＳ Ｐゴシック" pitchFamily="50" charset="-128"/>
              </a:rPr>
              <a:t>By economic approach, it has an upward bias. </a:t>
            </a:r>
          </a:p>
          <a:p>
            <a:pPr>
              <a:lnSpc>
                <a:spcPct val="114000"/>
              </a:lnSpc>
            </a:pPr>
            <a:r>
              <a:rPr lang="en-IN" altLang="ja-JP" sz="2400" dirty="0" smtClean="0">
                <a:ea typeface="ＭＳ Ｐゴシック" pitchFamily="50" charset="-128"/>
              </a:rPr>
              <a:t>When the items should be given equal weights and their prices vary randomly in a given period, Carli index is the best measure for common inflation rate. 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pPr algn="l"/>
            <a:r>
              <a:rPr lang="en-US" altLang="ja-JP" sz="2800" b="1" dirty="0" smtClean="0">
                <a:solidFill>
                  <a:srgbClr val="666666"/>
                </a:solidFill>
              </a:rPr>
              <a:t>Carli</a:t>
            </a:r>
            <a:r>
              <a:rPr lang="en-US" altLang="ja-JP" sz="3200" b="1" dirty="0" smtClean="0">
                <a:solidFill>
                  <a:srgbClr val="666666"/>
                </a:solidFill>
              </a:rPr>
              <a:t> </a:t>
            </a:r>
            <a:r>
              <a:rPr lang="en-US" altLang="ja-JP" sz="2800" b="1" dirty="0" smtClean="0">
                <a:solidFill>
                  <a:srgbClr val="666666"/>
                </a:solidFill>
              </a:rPr>
              <a:t>Index  - advantages and limitations</a:t>
            </a:r>
            <a:endParaRPr lang="en-US" altLang="ja-JP" sz="2900" b="1" dirty="0">
              <a:solidFill>
                <a:srgbClr val="6666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– simple 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DB5EE9-C874-4BF7-9B75-7E331CEDDB1B}" type="slidenum">
              <a:rPr lang="ja-JP" altLang="en-GB"/>
              <a:pPr/>
              <a:t>15</a:t>
            </a:fld>
            <a:endParaRPr lang="en-GB" altLang="ja-JP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Example 12: Jevons index- another simple </a:t>
            </a:r>
            <a:r>
              <a:rPr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aggregative method</a:t>
            </a:r>
          </a:p>
        </p:txBody>
      </p:sp>
      <p:pic>
        <p:nvPicPr>
          <p:cNvPr id="7444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645024"/>
            <a:ext cx="7924800" cy="289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44453" name="Text Box 5"/>
              <p:cNvSpPr txBox="1">
                <a:spLocks noChangeArrowheads="1"/>
              </p:cNvSpPr>
              <p:nvPr/>
            </p:nvSpPr>
            <p:spPr bwMode="auto">
              <a:xfrm>
                <a:off x="1331640" y="1832851"/>
                <a:ext cx="6912768" cy="1164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45720" rIns="45720">
                <a:spAutoFit/>
              </a:bodyPr>
              <a:lstStyle/>
              <a:p>
                <a:pPr marL="1339850" indent="-1339850">
                  <a:spcBef>
                    <a:spcPct val="50000"/>
                  </a:spcBef>
                </a:pPr>
                <a:r>
                  <a:rPr lang="en-US" altLang="ja-JP" sz="2400" dirty="0" smtClean="0"/>
                  <a:t>Definition: </a:t>
                </a:r>
                <a:r>
                  <a:rPr lang="en-US" altLang="ja-JP" sz="2400" dirty="0" smtClean="0">
                    <a:solidFill>
                      <a:srgbClr val="0000CC"/>
                    </a:solidFill>
                  </a:rPr>
                  <a:t>Simple </a:t>
                </a:r>
                <a:r>
                  <a:rPr lang="en-US" altLang="ja-JP" sz="2400" u="sng" dirty="0">
                    <a:solidFill>
                      <a:srgbClr val="0000CC"/>
                    </a:solidFill>
                  </a:rPr>
                  <a:t>geometric</a:t>
                </a:r>
                <a:r>
                  <a:rPr lang="en-US" altLang="ja-JP" sz="2400" dirty="0">
                    <a:solidFill>
                      <a:srgbClr val="0000CC"/>
                    </a:solidFill>
                  </a:rPr>
                  <a:t> mean of price relatives for current </a:t>
                </a:r>
                <a:r>
                  <a:rPr lang="en-US" altLang="ja-JP" sz="2400" dirty="0" smtClean="0">
                    <a:solidFill>
                      <a:srgbClr val="0000CC"/>
                    </a:solidFill>
                  </a:rPr>
                  <a:t>period, i.e.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2400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nary>
                              <m:naryPr>
                                <m:chr m:val="∏"/>
                                <m:subHide m:val="on"/>
                                <m:supHide m:val="on"/>
                                <m:ctrlPr>
                                  <a:rPr lang="en-US" altLang="ja-JP" sz="2400" i="1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f>
                                  <m:fPr>
                                    <m:ctrlPr>
                                      <a:rPr lang="en-US" altLang="ja-JP" sz="2400" i="1" smtClean="0">
                                        <a:solidFill>
                                          <a:srgbClr val="0000CC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ja-JP" sz="2400" i="1" smtClean="0">
                                            <a:solidFill>
                                              <a:srgbClr val="0000CC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IN" altLang="ja-JP" sz="2400" b="0" i="1" smtClean="0">
                                            <a:solidFill>
                                              <a:srgbClr val="0000CC"/>
                                            </a:solidFill>
                                            <a:latin typeface="Cambria Math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IN" altLang="ja-JP" sz="2400" b="0" i="1" smtClean="0">
                                            <a:solidFill>
                                              <a:srgbClr val="0000CC"/>
                                            </a:solidFill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ja-JP" sz="2400" i="1" smtClean="0">
                                            <a:solidFill>
                                              <a:srgbClr val="0000CC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IN" altLang="ja-JP" sz="2400" b="0" i="1" smtClean="0">
                                            <a:solidFill>
                                              <a:srgbClr val="0000CC"/>
                                            </a:solidFill>
                                            <a:latin typeface="Cambria Math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IN" altLang="ja-JP" sz="2400" b="0" i="1" smtClean="0">
                                            <a:solidFill>
                                              <a:srgbClr val="0000CC"/>
                                            </a:solidFill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nary>
                          </m:e>
                        </m:d>
                      </m:e>
                      <m:sup>
                        <m:f>
                          <m:fPr>
                            <m:type m:val="skw"/>
                            <m:ctrlPr>
                              <a:rPr lang="en-US" altLang="ja-JP" sz="2400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IN" altLang="ja-JP" sz="2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IN" altLang="ja-JP" sz="2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endParaRPr lang="en-US" altLang="ja-JP" sz="24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4445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31640" y="1832851"/>
                <a:ext cx="6912768" cy="1164101"/>
              </a:xfrm>
              <a:prstGeom prst="rect">
                <a:avLst/>
              </a:prstGeom>
              <a:blipFill rotWithShape="1">
                <a:blip r:embed="rId3"/>
                <a:stretch>
                  <a:fillRect l="-2028" t="-4188" b="-5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– simple 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8184" y="3775680"/>
            <a:ext cx="2016224" cy="267765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endParaRPr lang="en-IN" dirty="0"/>
          </a:p>
          <a:p>
            <a:r>
              <a:rPr lang="en-IN" sz="2400" dirty="0" smtClean="0">
                <a:solidFill>
                  <a:schemeClr val="bg1"/>
                </a:solidFill>
              </a:rPr>
              <a:t>Calculate Jevon Index in your workbook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3453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6A8BDD-ECC3-443E-B5D1-EAB6594E1541}" type="slidenum">
              <a:rPr lang="ja-JP" altLang="en-GB"/>
              <a:pPr/>
              <a:t>16</a:t>
            </a:fld>
            <a:endParaRPr lang="en-GB" altLang="ja-JP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Weighted Aggregative Method: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ja-JP" sz="2400" dirty="0">
                <a:ea typeface="ＭＳ Ｐゴシック" pitchFamily="50" charset="-128"/>
              </a:rPr>
              <a:t>In this </a:t>
            </a:r>
            <a:r>
              <a:rPr lang="en-US" altLang="ja-JP" sz="2400" dirty="0" smtClean="0">
                <a:ea typeface="ＭＳ Ｐゴシック" pitchFamily="50" charset="-128"/>
              </a:rPr>
              <a:t>method, </a:t>
            </a:r>
            <a:r>
              <a:rPr lang="en-US" altLang="ja-JP" sz="2400" u="sng" dirty="0">
                <a:ea typeface="ＭＳ Ｐゴシック" pitchFamily="50" charset="-128"/>
              </a:rPr>
              <a:t>appropriate weights are assigned</a:t>
            </a:r>
            <a:r>
              <a:rPr lang="en-US" altLang="ja-JP" sz="2400" dirty="0">
                <a:ea typeface="ＭＳ Ｐゴシック" pitchFamily="50" charset="-128"/>
              </a:rPr>
              <a:t> to various commodities </a:t>
            </a:r>
            <a:r>
              <a:rPr lang="en-US" altLang="ja-JP" sz="2400" u="sng" dirty="0">
                <a:ea typeface="ＭＳ Ｐゴシック" pitchFamily="50" charset="-128"/>
              </a:rPr>
              <a:t>to reflect their relative importance</a:t>
            </a:r>
            <a:r>
              <a:rPr lang="en-US" altLang="ja-JP" sz="2400" dirty="0">
                <a:ea typeface="ＭＳ Ｐゴシック" pitchFamily="50" charset="-128"/>
              </a:rPr>
              <a:t> in the group. </a:t>
            </a:r>
            <a:endParaRPr lang="en-US" altLang="ja-JP" sz="2400" dirty="0" smtClean="0">
              <a:ea typeface="ＭＳ Ｐゴシック" pitchFamily="50" charset="-128"/>
            </a:endParaRP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ja-JP" sz="2400" dirty="0" smtClean="0">
                <a:ea typeface="ＭＳ Ｐゴシック" pitchFamily="50" charset="-128"/>
              </a:rPr>
              <a:t>Usually </a:t>
            </a:r>
            <a:r>
              <a:rPr lang="en-US" altLang="ja-JP" sz="2400" dirty="0">
                <a:ea typeface="ＭＳ Ｐゴシック" pitchFamily="50" charset="-128"/>
              </a:rPr>
              <a:t>the </a:t>
            </a:r>
            <a:r>
              <a:rPr lang="en-US" altLang="ja-JP" sz="2400" dirty="0" smtClean="0">
                <a:ea typeface="ＭＳ Ｐゴシック" pitchFamily="50" charset="-128"/>
              </a:rPr>
              <a:t>value of quantities </a:t>
            </a:r>
            <a:r>
              <a:rPr lang="en-US" altLang="ja-JP" sz="2400" dirty="0">
                <a:ea typeface="ＭＳ Ｐゴシック" pitchFamily="50" charset="-128"/>
              </a:rPr>
              <a:t>consumed, sold or marketed in the base year or in a given year are used as weights. 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ja-JP" sz="2400" dirty="0">
                <a:ea typeface="ＭＳ Ｐゴシック" pitchFamily="50" charset="-128"/>
              </a:rPr>
              <a:t>If </a:t>
            </a:r>
            <a:r>
              <a:rPr lang="en-US" altLang="ja-JP" sz="2400" b="1" i="1" dirty="0" smtClean="0">
                <a:ea typeface="ＭＳ Ｐゴシック" pitchFamily="50" charset="-128"/>
              </a:rPr>
              <a:t>v</a:t>
            </a:r>
            <a:r>
              <a:rPr lang="en-US" altLang="ja-JP" sz="2400" b="1" i="1" baseline="-25000" dirty="0" smtClean="0">
                <a:ea typeface="ＭＳ Ｐゴシック" pitchFamily="50" charset="-128"/>
              </a:rPr>
              <a:t>i</a:t>
            </a:r>
            <a:r>
              <a:rPr lang="en-US" altLang="ja-JP" sz="2400" dirty="0" smtClean="0">
                <a:ea typeface="ＭＳ Ｐゴシック" pitchFamily="50" charset="-128"/>
              </a:rPr>
              <a:t> </a:t>
            </a:r>
            <a:r>
              <a:rPr lang="en-US" altLang="ja-JP" sz="2400" dirty="0">
                <a:ea typeface="ＭＳ Ｐゴシック" pitchFamily="50" charset="-128"/>
              </a:rPr>
              <a:t>is the weight attached to a commodity then the weighted price index is given by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altLang="ja-JP" sz="2400" dirty="0">
                <a:ea typeface="ＭＳ Ｐゴシック" pitchFamily="50" charset="-128"/>
              </a:rPr>
              <a:t>	</a:t>
            </a:r>
            <a:r>
              <a:rPr lang="en-US" altLang="ja-JP" sz="2400" i="1" dirty="0" smtClean="0">
                <a:ea typeface="ＭＳ Ｐゴシック" pitchFamily="50" charset="-128"/>
              </a:rPr>
              <a:t>P</a:t>
            </a:r>
            <a:r>
              <a:rPr lang="en-US" altLang="ja-JP" sz="2400" i="1" baseline="-25000" dirty="0" smtClean="0">
                <a:ea typeface="ＭＳ Ｐゴシック" pitchFamily="50" charset="-128"/>
              </a:rPr>
              <a:t>0t</a:t>
            </a:r>
            <a:r>
              <a:rPr lang="en-US" altLang="ja-JP" sz="2400" dirty="0" smtClean="0">
                <a:ea typeface="ＭＳ Ｐゴシック" pitchFamily="50" charset="-128"/>
              </a:rPr>
              <a:t>=(</a:t>
            </a:r>
            <a:r>
              <a:rPr lang="en-US" altLang="ja-JP" sz="2400" dirty="0" err="1" smtClean="0">
                <a:ea typeface="ＭＳ Ｐゴシック" pitchFamily="50" charset="-128"/>
              </a:rPr>
              <a:t>Σ</a:t>
            </a:r>
            <a:r>
              <a:rPr lang="en-US" altLang="ja-JP" sz="2400" i="1" dirty="0" err="1" smtClean="0">
                <a:ea typeface="ＭＳ Ｐゴシック" pitchFamily="50" charset="-128"/>
              </a:rPr>
              <a:t>p</a:t>
            </a:r>
            <a:r>
              <a:rPr lang="en-US" altLang="ja-JP" sz="2400" i="1" baseline="-25000" dirty="0" err="1" smtClean="0">
                <a:ea typeface="ＭＳ Ｐゴシック" pitchFamily="50" charset="-128"/>
              </a:rPr>
              <a:t>it</a:t>
            </a:r>
            <a:r>
              <a:rPr lang="en-US" altLang="ja-JP" sz="2400" i="1" dirty="0" err="1" smtClean="0">
                <a:ea typeface="ＭＳ Ｐゴシック" pitchFamily="50" charset="-128"/>
              </a:rPr>
              <a:t>v</a:t>
            </a:r>
            <a:r>
              <a:rPr lang="en-US" altLang="ja-JP" sz="2400" i="1" baseline="-25000" dirty="0" err="1" smtClean="0">
                <a:ea typeface="ＭＳ Ｐゴシック" pitchFamily="50" charset="-128"/>
              </a:rPr>
              <a:t>i</a:t>
            </a:r>
            <a:r>
              <a:rPr lang="en-US" altLang="ja-JP" sz="2400" dirty="0" smtClean="0">
                <a:ea typeface="ＭＳ Ｐゴシック" pitchFamily="50" charset="-128"/>
              </a:rPr>
              <a:t>/Σ</a:t>
            </a:r>
            <a:r>
              <a:rPr lang="en-US" altLang="ja-JP" sz="2400" i="1" dirty="0" smtClean="0">
                <a:ea typeface="ＭＳ Ｐゴシック" pitchFamily="50" charset="-128"/>
              </a:rPr>
              <a:t>p</a:t>
            </a:r>
            <a:r>
              <a:rPr lang="en-US" altLang="ja-JP" sz="2400" i="1" baseline="-25000" dirty="0" smtClean="0">
                <a:ea typeface="ＭＳ Ｐゴシック" pitchFamily="50" charset="-128"/>
              </a:rPr>
              <a:t>i0</a:t>
            </a:r>
            <a:r>
              <a:rPr lang="en-US" altLang="ja-JP" sz="2400" i="1" dirty="0" smtClean="0">
                <a:ea typeface="ＭＳ Ｐゴシック" pitchFamily="50" charset="-128"/>
              </a:rPr>
              <a:t>v</a:t>
            </a:r>
            <a:r>
              <a:rPr lang="en-US" altLang="ja-JP" sz="2400" i="1" baseline="-25000" dirty="0" smtClean="0">
                <a:ea typeface="ＭＳ Ｐゴシック" pitchFamily="50" charset="-128"/>
              </a:rPr>
              <a:t>i</a:t>
            </a:r>
            <a:r>
              <a:rPr lang="en-US" altLang="ja-JP" sz="2400" dirty="0" smtClean="0">
                <a:ea typeface="ＭＳ Ｐゴシック" pitchFamily="50" charset="-128"/>
              </a:rPr>
              <a:t>) </a:t>
            </a:r>
            <a:r>
              <a:rPr lang="en-US" altLang="ja-JP" sz="2400" dirty="0">
                <a:ea typeface="ＭＳ Ｐゴシック" pitchFamily="50" charset="-128"/>
              </a:rPr>
              <a:t>* 100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altLang="ja-JP" sz="2400" dirty="0">
                <a:ea typeface="ＭＳ Ｐゴシック" pitchFamily="50" charset="-128"/>
              </a:rPr>
              <a:t>								                       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ja-JP" sz="2400" dirty="0" smtClean="0">
                <a:ea typeface="ＭＳ Ｐゴシック" pitchFamily="50" charset="-128"/>
              </a:rPr>
              <a:t>This called the </a:t>
            </a:r>
            <a:r>
              <a:rPr lang="en-US" altLang="ja-JP" sz="2400" b="1" i="1" dirty="0" smtClean="0">
                <a:ea typeface="ＭＳ Ｐゴシック" pitchFamily="50" charset="-128"/>
              </a:rPr>
              <a:t>Lowe</a:t>
            </a:r>
            <a:r>
              <a:rPr lang="en-US" altLang="ja-JP" sz="2400" b="1" dirty="0" smtClean="0">
                <a:ea typeface="ＭＳ Ｐゴシック" pitchFamily="50" charset="-128"/>
              </a:rPr>
              <a:t> Index</a:t>
            </a:r>
            <a:r>
              <a:rPr lang="en-US" altLang="ja-JP" sz="2400" dirty="0" smtClean="0">
                <a:ea typeface="ＭＳ Ｐゴシック" pitchFamily="50" charset="-128"/>
              </a:rPr>
              <a:t>.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22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6A8BDD-ECC3-443E-B5D1-EAB6594E1541}" type="slidenum">
              <a:rPr lang="ja-JP" altLang="en-GB"/>
              <a:pPr/>
              <a:t>17</a:t>
            </a:fld>
            <a:endParaRPr lang="en-GB" altLang="ja-JP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Lowe Index - defined</a:t>
            </a:r>
            <a:endParaRPr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246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412776"/>
                <a:ext cx="8229600" cy="489654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lnSpc>
                    <a:spcPct val="114000"/>
                  </a:lnSpc>
                  <a:buNone/>
                </a:pPr>
                <a:r>
                  <a:rPr lang="en-IN" sz="2400" dirty="0" smtClean="0"/>
                  <a:t>If the weights </a:t>
                </a:r>
                <a:r>
                  <a:rPr lang="en-IN" sz="2400" i="1" dirty="0"/>
                  <a:t>v</a:t>
                </a:r>
                <a:r>
                  <a:rPr lang="en-IN" sz="2400" i="1" baseline="-25000" dirty="0"/>
                  <a:t>i</a:t>
                </a:r>
                <a:r>
                  <a:rPr lang="en-IN" sz="2400" dirty="0"/>
                  <a:t> in the above formula </a:t>
                </a:r>
                <a:r>
                  <a:rPr lang="en-IN" sz="2400" dirty="0" smtClean="0"/>
                  <a:t>be </a:t>
                </a:r>
                <a:r>
                  <a:rPr lang="en-IN" sz="2400" dirty="0"/>
                  <a:t>the quantities of a period </a:t>
                </a:r>
                <a:r>
                  <a:rPr lang="en-IN" sz="2400" i="1" dirty="0"/>
                  <a:t>b</a:t>
                </a:r>
                <a:r>
                  <a:rPr lang="en-IN" sz="2400" dirty="0"/>
                  <a:t>,</a:t>
                </a:r>
                <a:r>
                  <a:rPr lang="en-IN" sz="2400" i="1" dirty="0"/>
                  <a:t> </a:t>
                </a:r>
                <a:r>
                  <a:rPr lang="en-IN" sz="2400" dirty="0"/>
                  <a:t>different from both the periods </a:t>
                </a:r>
                <a:r>
                  <a:rPr lang="en-IN" sz="2400" i="1" dirty="0"/>
                  <a:t>0</a:t>
                </a:r>
                <a:r>
                  <a:rPr lang="en-IN" sz="2400" dirty="0"/>
                  <a:t> and </a:t>
                </a:r>
                <a:r>
                  <a:rPr lang="en-IN" sz="2400" i="1" dirty="0" smtClean="0"/>
                  <a:t>t</a:t>
                </a:r>
                <a:r>
                  <a:rPr lang="en-IN" sz="2400" dirty="0" smtClean="0"/>
                  <a:t>, the index takes the following form</a:t>
                </a:r>
                <a:endParaRPr lang="en-IN" sz="2400" i="1" dirty="0" smtClean="0"/>
              </a:p>
              <a:p>
                <a:pPr marL="0" indent="0">
                  <a:lnSpc>
                    <a:spcPct val="114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4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IN" sz="2400" i="1">
                              <a:latin typeface="Cambria Math"/>
                            </a:rPr>
                            <m:t>0</m:t>
                          </m:r>
                          <m:r>
                            <a:rPr lang="en-IN" sz="240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N" sz="2400" i="1">
                          <a:latin typeface="Cambria Math"/>
                        </a:rPr>
                        <m:t>=100× </m:t>
                      </m:r>
                      <m:f>
                        <m:fPr>
                          <m:ctrlPr>
                            <a:rPr lang="en-IN" sz="2400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en-IN" sz="24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IN" sz="2400" i="1"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IN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latin typeface="Cambria Math"/>
                                    </a:rPr>
                                    <m:t>𝑖𝑡</m:t>
                                  </m:r>
                                </m:sub>
                              </m:sSub>
                              <m:r>
                                <a:rPr lang="en-IN" sz="2400" i="1">
                                  <a:latin typeface="Cambria Math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en-IN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latin typeface="Cambria Math"/>
                                    </a:rPr>
                                    <m:t>𝑖𝑏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en-IN" sz="24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IN" sz="2400" i="1"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IN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IN" sz="24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IN" sz="2400" i="1">
                                  <a:latin typeface="Cambria Math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en-IN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latin typeface="Cambria Math"/>
                                    </a:rPr>
                                    <m:t>𝑖𝑏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altLang="ja-JP" sz="2400" dirty="0" smtClean="0">
                  <a:ea typeface="ＭＳ Ｐゴシック" pitchFamily="50" charset="-128"/>
                </a:endParaRPr>
              </a:p>
              <a:p>
                <a:pPr marL="0" indent="0">
                  <a:lnSpc>
                    <a:spcPct val="114000"/>
                  </a:lnSpc>
                  <a:buNone/>
                </a:pPr>
                <a:r>
                  <a:rPr lang="en-US" altLang="ja-JP" sz="2400" dirty="0" smtClean="0">
                    <a:ea typeface="ＭＳ Ｐゴシック" pitchFamily="50" charset="-128"/>
                  </a:rPr>
                  <a:t>This can be written as</a:t>
                </a:r>
              </a:p>
              <a:p>
                <a:pPr marL="0" indent="0">
                  <a:lnSpc>
                    <a:spcPct val="114000"/>
                  </a:lnSpc>
                  <a:buNone/>
                </a:pPr>
                <a:r>
                  <a:rPr lang="en-US" altLang="ja-JP" sz="2400" dirty="0">
                    <a:ea typeface="ＭＳ Ｐゴシック" pitchFamily="50" charset="-128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N" sz="24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IN" sz="2400" i="1">
                            <a:latin typeface="Cambria Math"/>
                          </a:rPr>
                          <m:t>0</m:t>
                        </m:r>
                        <m:r>
                          <a:rPr lang="en-IN" sz="240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IN" sz="2400" i="1">
                        <a:latin typeface="Cambria Math"/>
                      </a:rPr>
                      <m:t>=</m:t>
                    </m:r>
                  </m:oMath>
                </a14:m>
                <a:r>
                  <a:rPr lang="en-US" altLang="ja-JP" sz="2400" dirty="0" smtClean="0">
                    <a:ea typeface="ＭＳ Ｐゴシック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/>
                      </a:rPr>
                      <m:t>100×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IN" sz="24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IN" sz="2400" i="1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f>
                          <m:f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sz="2400" i="1">
                                    <a:latin typeface="Cambria Math"/>
                                  </a:rPr>
                                  <m:t>𝑖𝑡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sz="24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IN" sz="24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en-IN" sz="2400" i="1">
                            <a:latin typeface="Cambria Math"/>
                          </a:rPr>
                          <m:t>.</m:t>
                        </m:r>
                      </m:e>
                    </m:nary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IN" sz="2400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IN" sz="24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IN" sz="2400" i="1">
                            <a:latin typeface="Cambria Math"/>
                          </a:rPr>
                          <m:t>(</m:t>
                        </m:r>
                        <m:r>
                          <a:rPr lang="en-IN" sz="2400" i="1">
                            <a:latin typeface="Cambria Math"/>
                          </a:rPr>
                          <m:t>𝑏</m:t>
                        </m:r>
                        <m:r>
                          <a:rPr lang="en-IN" sz="2400" i="1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IN" sz="2400" b="0" i="1" smtClean="0">
                        <a:latin typeface="Cambria Math"/>
                      </a:rPr>
                      <m:t> </m:t>
                    </m:r>
                    <m:r>
                      <a:rPr lang="en-IN" sz="2400" b="0" i="0" smtClean="0">
                        <a:latin typeface="Cambria Math"/>
                      </a:rPr>
                      <m:t>          </m:t>
                    </m:r>
                  </m:oMath>
                </a14:m>
                <a:r>
                  <a:rPr lang="en-IN" sz="2400" dirty="0" smtClean="0"/>
                  <a:t>where </a:t>
                </a:r>
                <a:r>
                  <a:rPr lang="en-IN" sz="2400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IN" sz="2400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IN" sz="24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IN" sz="2400" i="1">
                            <a:latin typeface="Cambria Math"/>
                          </a:rPr>
                          <m:t>(</m:t>
                        </m:r>
                        <m:r>
                          <a:rPr lang="en-IN" sz="2400" i="1">
                            <a:latin typeface="Cambria Math"/>
                          </a:rPr>
                          <m:t>𝑏</m:t>
                        </m:r>
                        <m:r>
                          <a:rPr lang="en-IN" sz="2400" i="1">
                            <a:latin typeface="Cambria Math"/>
                          </a:rPr>
                          <m:t>)</m:t>
                        </m:r>
                      </m:sup>
                    </m:sSubSup>
                    <m:r>
                      <a:rPr lang="en-IN" sz="24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IN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24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IN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en-IN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2400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IN" sz="2400" i="1">
                                <a:latin typeface="Cambria Math"/>
                              </a:rPr>
                              <m:t>𝑖𝑏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IN" sz="2400" i="1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sz="24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IN" sz="24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IN" sz="2400" i="1">
                                    <a:latin typeface="Cambria Math"/>
                                  </a:rPr>
                                  <m:t>𝑖𝑏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IN" sz="2400" dirty="0" smtClean="0"/>
              </a:p>
              <a:p>
                <a:pPr marL="0" indent="0">
                  <a:lnSpc>
                    <a:spcPct val="114000"/>
                  </a:lnSpc>
                  <a:buNone/>
                </a:pPr>
                <a:endParaRPr lang="en-US" altLang="ja-JP" sz="2400" i="1" dirty="0" smtClean="0">
                  <a:ea typeface="ＭＳ Ｐゴシック" pitchFamily="50" charset="-128"/>
                </a:endParaRPr>
              </a:p>
              <a:p>
                <a:pPr marL="0" indent="0">
                  <a:lnSpc>
                    <a:spcPct val="114000"/>
                  </a:lnSpc>
                  <a:buNone/>
                </a:pPr>
                <a:r>
                  <a:rPr lang="en-US" altLang="ja-JP" sz="2400" i="1" dirty="0" smtClean="0">
                    <a:ea typeface="ＭＳ Ｐゴシック" pitchFamily="50" charset="-128"/>
                  </a:rPr>
                  <a:t>Lowe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 Price </a:t>
                </a:r>
                <a:r>
                  <a:rPr lang="en-US" altLang="ja-JP" sz="2400" dirty="0">
                    <a:ea typeface="ＭＳ Ｐゴシック" pitchFamily="50" charset="-128"/>
                  </a:rPr>
                  <a:t>Index is a weighted arithmetic average of the price relatives, with 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the </a:t>
                </a:r>
                <a:r>
                  <a:rPr lang="en-US" altLang="ja-JP" sz="2400" i="1" dirty="0" err="1" smtClean="0">
                    <a:ea typeface="ＭＳ Ｐゴシック" pitchFamily="50" charset="-128"/>
                  </a:rPr>
                  <a:t>i</a:t>
                </a:r>
                <a:r>
                  <a:rPr lang="en-US" altLang="ja-JP" sz="2400" baseline="30000" dirty="0" err="1" smtClean="0">
                    <a:ea typeface="ＭＳ Ｐゴシック" pitchFamily="50" charset="-128"/>
                  </a:rPr>
                  <a:t>th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 </a:t>
                </a:r>
                <a:r>
                  <a:rPr lang="en-US" altLang="ja-JP" sz="2400" dirty="0">
                    <a:ea typeface="ＭＳ Ｐゴシック" pitchFamily="50" charset="-128"/>
                  </a:rPr>
                  <a:t>item-share in total expenditure 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in period </a:t>
                </a:r>
                <a:r>
                  <a:rPr lang="en-US" altLang="ja-JP" sz="2400" i="1" dirty="0" smtClean="0">
                    <a:ea typeface="ＭＳ Ｐゴシック" pitchFamily="50" charset="-128"/>
                  </a:rPr>
                  <a:t>b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 as </a:t>
                </a:r>
                <a:r>
                  <a:rPr lang="en-US" altLang="ja-JP" sz="2400" dirty="0">
                    <a:ea typeface="ＭＳ Ｐゴシック" pitchFamily="50" charset="-128"/>
                  </a:rPr>
                  <a:t>the 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weights – often called </a:t>
                </a:r>
                <a:r>
                  <a:rPr lang="en-US" altLang="ja-JP" sz="2400" i="1" dirty="0" smtClean="0">
                    <a:ea typeface="ＭＳ Ｐゴシック" pitchFamily="50" charset="-128"/>
                  </a:rPr>
                  <a:t>hybrid weights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.</a:t>
                </a:r>
                <a:endParaRPr lang="en-IN" sz="2400" dirty="0"/>
              </a:p>
              <a:p>
                <a:pPr marL="0" indent="0">
                  <a:lnSpc>
                    <a:spcPct val="114000"/>
                  </a:lnSpc>
                  <a:buNone/>
                </a:pPr>
                <a:endParaRPr lang="en-IN" sz="2400" dirty="0"/>
              </a:p>
            </p:txBody>
          </p:sp>
        </mc:Choice>
        <mc:Fallback xmlns="">
          <p:sp>
            <p:nvSpPr>
              <p:cNvPr id="70246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12776"/>
                <a:ext cx="8229600" cy="4896544"/>
              </a:xfrm>
              <a:blipFill rotWithShape="1">
                <a:blip r:embed="rId2"/>
                <a:stretch>
                  <a:fillRect l="-889" t="-747" r="-222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1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6A8BDD-ECC3-443E-B5D1-EAB6594E1541}" type="slidenum">
              <a:rPr lang="ja-JP" altLang="en-GB"/>
              <a:pPr/>
              <a:t>18</a:t>
            </a:fld>
            <a:endParaRPr lang="en-GB" altLang="ja-JP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Lowe Index</a:t>
            </a:r>
            <a:endParaRPr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GB" sz="2400" dirty="0" smtClean="0"/>
              <a:t>There </a:t>
            </a:r>
            <a:r>
              <a:rPr lang="en-GB" sz="2400" dirty="0"/>
              <a:t>are many ways in which </a:t>
            </a:r>
            <a:r>
              <a:rPr lang="en-GB" sz="2400" dirty="0" smtClean="0"/>
              <a:t>these weights (</a:t>
            </a:r>
            <a:r>
              <a:rPr lang="en-US" altLang="ja-JP" sz="2400" b="1" i="1" dirty="0">
                <a:ea typeface="ＭＳ Ｐゴシック" pitchFamily="50" charset="-128"/>
              </a:rPr>
              <a:t>v</a:t>
            </a:r>
            <a:r>
              <a:rPr lang="en-US" altLang="ja-JP" sz="2400" b="1" i="1" baseline="-25000" dirty="0">
                <a:ea typeface="ＭＳ Ｐゴシック" pitchFamily="50" charset="-128"/>
              </a:rPr>
              <a:t>i</a:t>
            </a:r>
            <a:r>
              <a:rPr lang="en-GB" sz="2400" dirty="0" smtClean="0"/>
              <a:t>) – which are not necessarily reference </a:t>
            </a:r>
            <a:r>
              <a:rPr lang="en-GB" sz="2400" dirty="0"/>
              <a:t>quantities </a:t>
            </a:r>
            <a:r>
              <a:rPr lang="en-GB" sz="2400" dirty="0" smtClean="0"/>
              <a:t>– might </a:t>
            </a:r>
            <a:r>
              <a:rPr lang="en-GB" sz="2400" dirty="0"/>
              <a:t>be </a:t>
            </a:r>
            <a:r>
              <a:rPr lang="en-GB" sz="2400" dirty="0" smtClean="0"/>
              <a:t>specified. </a:t>
            </a:r>
            <a:endParaRPr lang="en-IN" sz="2400" dirty="0"/>
          </a:p>
          <a:p>
            <a:pPr hangingPunct="0"/>
            <a:r>
              <a:rPr lang="en-GB" sz="2400" dirty="0" smtClean="0"/>
              <a:t>For </a:t>
            </a:r>
            <a:r>
              <a:rPr lang="en-GB" sz="2400" dirty="0"/>
              <a:t>a </a:t>
            </a:r>
            <a:r>
              <a:rPr lang="en-GB" sz="2400" i="1" dirty="0"/>
              <a:t>Lowe price index</a:t>
            </a:r>
            <a:r>
              <a:rPr lang="en-GB" sz="2400" dirty="0"/>
              <a:t>, </a:t>
            </a:r>
            <a:r>
              <a:rPr lang="en-GB" sz="2400" dirty="0" smtClean="0"/>
              <a:t>these weights </a:t>
            </a:r>
            <a:r>
              <a:rPr lang="en-GB" sz="2400" dirty="0"/>
              <a:t>are fixed and </a:t>
            </a:r>
            <a:r>
              <a:rPr lang="en-GB" sz="2400" dirty="0" smtClean="0"/>
              <a:t>predetermined, </a:t>
            </a:r>
            <a:r>
              <a:rPr lang="en-GB" sz="2400" dirty="0"/>
              <a:t>but need not pertain to </a:t>
            </a:r>
            <a:r>
              <a:rPr lang="en-GB" sz="2400" dirty="0" smtClean="0"/>
              <a:t>either quantity or expenditure of the </a:t>
            </a:r>
            <a:r>
              <a:rPr lang="en-GB" sz="2400" dirty="0"/>
              <a:t>time period for which prices are being </a:t>
            </a:r>
            <a:r>
              <a:rPr lang="en-GB" sz="2400" dirty="0" smtClean="0"/>
              <a:t>compared. </a:t>
            </a:r>
            <a:r>
              <a:rPr lang="en-US" altLang="ja-JP" sz="2400" dirty="0" smtClean="0">
                <a:ea typeface="ＭＳ Ｐゴシック" pitchFamily="50" charset="-128"/>
              </a:rPr>
              <a:t>	</a:t>
            </a:r>
          </a:p>
          <a:p>
            <a:pPr hangingPunct="0"/>
            <a:r>
              <a:rPr lang="en-US" altLang="ja-JP" sz="2400" dirty="0" smtClean="0">
                <a:ea typeface="ＭＳ Ｐゴシック" pitchFamily="50" charset="-128"/>
              </a:rPr>
              <a:t>By use of different types of weights, a number of formulae emerge for the construction of price index numbers.</a:t>
            </a:r>
          </a:p>
          <a:p>
            <a:pPr marL="0" indent="0">
              <a:lnSpc>
                <a:spcPct val="114000"/>
              </a:lnSpc>
              <a:buNone/>
            </a:pP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7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3189E9-0183-4249-BAD8-C12011DB6964}" type="slidenum">
              <a:rPr lang="ja-JP" altLang="en-GB"/>
              <a:pPr/>
              <a:t>19</a:t>
            </a:fld>
            <a:endParaRPr lang="en-GB" altLang="ja-JP"/>
          </a:p>
        </p:txBody>
      </p:sp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0110"/>
            <a:ext cx="8229600" cy="724634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Types of Weights – an example</a:t>
            </a:r>
            <a:endParaRPr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35237" name="AutoShape 5"/>
          <p:cNvSpPr>
            <a:spLocks noChangeArrowheads="1"/>
          </p:cNvSpPr>
          <p:nvPr/>
        </p:nvSpPr>
        <p:spPr bwMode="auto">
          <a:xfrm>
            <a:off x="3733800" y="3657600"/>
            <a:ext cx="1447800" cy="1676400"/>
          </a:xfrm>
          <a:prstGeom prst="upArrowCallout">
            <a:avLst>
              <a:gd name="adj1" fmla="val 25000"/>
              <a:gd name="adj2" fmla="val 25000"/>
              <a:gd name="adj3" fmla="val 19298"/>
              <a:gd name="adj4" fmla="val 6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altLang="ja-JP" sz="1600"/>
              <a:t>Value/ expenditure weight in base period</a:t>
            </a:r>
          </a:p>
        </p:txBody>
      </p:sp>
      <p:sp>
        <p:nvSpPr>
          <p:cNvPr id="735238" name="AutoShape 6"/>
          <p:cNvSpPr>
            <a:spLocks noChangeArrowheads="1"/>
          </p:cNvSpPr>
          <p:nvPr/>
        </p:nvSpPr>
        <p:spPr bwMode="auto">
          <a:xfrm>
            <a:off x="7660704" y="3657600"/>
            <a:ext cx="1447800" cy="1676400"/>
          </a:xfrm>
          <a:prstGeom prst="upArrowCallout">
            <a:avLst>
              <a:gd name="adj1" fmla="val 25000"/>
              <a:gd name="adj2" fmla="val 25000"/>
              <a:gd name="adj3" fmla="val 19298"/>
              <a:gd name="adj4" fmla="val 6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altLang="ja-JP" sz="1600"/>
              <a:t>Value/ expenditure weight in current period</a:t>
            </a:r>
          </a:p>
        </p:txBody>
      </p:sp>
      <p:sp>
        <p:nvSpPr>
          <p:cNvPr id="735240" name="AutoShape 8"/>
          <p:cNvSpPr>
            <a:spLocks noChangeArrowheads="1"/>
          </p:cNvSpPr>
          <p:nvPr/>
        </p:nvSpPr>
        <p:spPr bwMode="auto">
          <a:xfrm>
            <a:off x="1619672" y="3657600"/>
            <a:ext cx="1447800" cy="1676400"/>
          </a:xfrm>
          <a:prstGeom prst="upArrowCallout">
            <a:avLst>
              <a:gd name="adj1" fmla="val 25000"/>
              <a:gd name="adj2" fmla="val 25000"/>
              <a:gd name="adj3" fmla="val 19298"/>
              <a:gd name="adj4" fmla="val 6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altLang="ja-JP" sz="1600" dirty="0"/>
              <a:t>Quantity weight in base period</a:t>
            </a:r>
          </a:p>
        </p:txBody>
      </p:sp>
      <p:sp>
        <p:nvSpPr>
          <p:cNvPr id="735241" name="AutoShape 9"/>
          <p:cNvSpPr>
            <a:spLocks noChangeArrowheads="1"/>
          </p:cNvSpPr>
          <p:nvPr/>
        </p:nvSpPr>
        <p:spPr bwMode="auto">
          <a:xfrm>
            <a:off x="5644480" y="3657600"/>
            <a:ext cx="1447800" cy="1676400"/>
          </a:xfrm>
          <a:prstGeom prst="upArrowCallout">
            <a:avLst>
              <a:gd name="adj1" fmla="val 25000"/>
              <a:gd name="adj2" fmla="val 25000"/>
              <a:gd name="adj3" fmla="val 19298"/>
              <a:gd name="adj4" fmla="val 6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altLang="ja-JP" sz="1600"/>
              <a:t>Quantity weight in current period</a:t>
            </a:r>
          </a:p>
        </p:txBody>
      </p:sp>
      <p:pic>
        <p:nvPicPr>
          <p:cNvPr id="735243" name="Picture 1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3836" r="4262"/>
          <a:stretch/>
        </p:blipFill>
        <p:spPr>
          <a:xfrm>
            <a:off x="39414" y="1412875"/>
            <a:ext cx="9065173" cy="2150900"/>
          </a:xfrm>
          <a:noFill/>
          <a:ln/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7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2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600" b="1" dirty="0" smtClean="0">
                <a:ea typeface="ＭＳ Ｐゴシック" pitchFamily="50" charset="-128"/>
              </a:rPr>
              <a:t>Contents – Session III</a:t>
            </a:r>
            <a:endParaRPr lang="en-US" altLang="ja-JP" sz="3600" b="1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1200"/>
              </a:spcBef>
              <a:buNone/>
            </a:pPr>
            <a:r>
              <a:rPr lang="en-US" altLang="ja-JP" sz="2400" b="1" dirty="0" smtClean="0">
                <a:ea typeface="ＭＳ Ｐゴシック" pitchFamily="50" charset="-128"/>
              </a:rPr>
              <a:t>Index number formula</a:t>
            </a:r>
          </a:p>
          <a:p>
            <a:pPr marL="754063" lvl="1" indent="-354013">
              <a:lnSpc>
                <a:spcPct val="114000"/>
              </a:lnSpc>
              <a:spcBef>
                <a:spcPts val="1200"/>
              </a:spcBef>
              <a:buFont typeface="Calibri" panose="020F0502020204030204" pitchFamily="34" charset="0"/>
              <a:buChar char="̶"/>
            </a:pPr>
            <a:r>
              <a:rPr lang="en-US" altLang="ja-JP" sz="2400" b="1" dirty="0" smtClean="0">
                <a:ea typeface="ＭＳ Ｐゴシック" pitchFamily="50" charset="-128"/>
              </a:rPr>
              <a:t>Simple index: </a:t>
            </a:r>
            <a:r>
              <a:rPr lang="en-US" altLang="ja-JP" sz="2400" i="1" dirty="0" err="1" smtClean="0">
                <a:ea typeface="ＭＳ Ｐゴシック" pitchFamily="50" charset="-128"/>
              </a:rPr>
              <a:t>Dutot</a:t>
            </a:r>
            <a:r>
              <a:rPr lang="en-US" altLang="ja-JP" sz="2400" dirty="0" smtClean="0">
                <a:ea typeface="ＭＳ Ｐゴシック" pitchFamily="50" charset="-128"/>
              </a:rPr>
              <a:t>,</a:t>
            </a:r>
            <a:r>
              <a:rPr lang="en-US" altLang="ja-JP" sz="2400" i="1" dirty="0" smtClean="0">
                <a:ea typeface="ＭＳ Ｐゴシック" pitchFamily="50" charset="-128"/>
              </a:rPr>
              <a:t> Carli and Jevon</a:t>
            </a:r>
          </a:p>
          <a:p>
            <a:pPr marL="722313" lvl="1" indent="-322263">
              <a:lnSpc>
                <a:spcPct val="114000"/>
              </a:lnSpc>
              <a:spcBef>
                <a:spcPts val="1200"/>
              </a:spcBef>
              <a:buFont typeface="Calibri" panose="020F0502020204030204" pitchFamily="34" charset="0"/>
              <a:buChar char="̶"/>
            </a:pPr>
            <a:r>
              <a:rPr lang="en-US" altLang="ja-JP" sz="2400" b="1" dirty="0" smtClean="0">
                <a:ea typeface="ＭＳ Ｐゴシック" pitchFamily="50" charset="-128"/>
              </a:rPr>
              <a:t>Weighted index: </a:t>
            </a:r>
            <a:r>
              <a:rPr lang="en-US" altLang="ja-JP" sz="2400" i="1" dirty="0" smtClean="0">
                <a:ea typeface="ＭＳ Ｐゴシック" pitchFamily="50" charset="-128"/>
              </a:rPr>
              <a:t>Lowe</a:t>
            </a:r>
            <a:r>
              <a:rPr lang="en-US" altLang="ja-JP" sz="2400" dirty="0" smtClean="0">
                <a:ea typeface="ＭＳ Ｐゴシック" pitchFamily="50" charset="-128"/>
              </a:rPr>
              <a:t>,</a:t>
            </a:r>
            <a:r>
              <a:rPr lang="en-US" altLang="ja-JP" sz="2400" i="1" dirty="0" smtClean="0">
                <a:ea typeface="ＭＳ Ｐゴシック" pitchFamily="50" charset="-128"/>
              </a:rPr>
              <a:t> </a:t>
            </a:r>
            <a:r>
              <a:rPr lang="en-US" altLang="ja-JP" sz="2400" i="1" dirty="0" err="1" smtClean="0">
                <a:ea typeface="ＭＳ Ｐゴシック" pitchFamily="50" charset="-128"/>
              </a:rPr>
              <a:t>Laspeyres</a:t>
            </a:r>
            <a:r>
              <a:rPr lang="en-US" altLang="ja-JP" sz="2400" dirty="0" smtClean="0">
                <a:ea typeface="ＭＳ Ｐゴシック" pitchFamily="50" charset="-128"/>
              </a:rPr>
              <a:t>,</a:t>
            </a:r>
            <a:r>
              <a:rPr lang="en-US" altLang="ja-JP" sz="2400" i="1" dirty="0" smtClean="0">
                <a:ea typeface="ＭＳ Ｐゴシック" pitchFamily="50" charset="-128"/>
              </a:rPr>
              <a:t> </a:t>
            </a:r>
            <a:r>
              <a:rPr lang="en-US" altLang="ja-JP" sz="2400" i="1" dirty="0" err="1" smtClean="0">
                <a:ea typeface="ＭＳ Ｐゴシック" pitchFamily="50" charset="-128"/>
              </a:rPr>
              <a:t>Paashe’s</a:t>
            </a:r>
            <a:r>
              <a:rPr lang="en-US" altLang="ja-JP" sz="2400" i="1" dirty="0" smtClean="0"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ea typeface="ＭＳ Ｐゴシック" pitchFamily="50" charset="-128"/>
              </a:rPr>
              <a:t>and</a:t>
            </a:r>
            <a:r>
              <a:rPr lang="en-US" altLang="ja-JP" sz="2400" i="1" dirty="0" smtClean="0">
                <a:ea typeface="ＭＳ Ｐゴシック" pitchFamily="50" charset="-128"/>
              </a:rPr>
              <a:t> Fischer’s</a:t>
            </a:r>
          </a:p>
          <a:p>
            <a:pPr marL="0" indent="0">
              <a:lnSpc>
                <a:spcPct val="114000"/>
              </a:lnSpc>
              <a:spcBef>
                <a:spcPts val="1200"/>
              </a:spcBef>
              <a:buNone/>
            </a:pPr>
            <a:endParaRPr lang="en-US" altLang="ja-JP" sz="2400" b="1" dirty="0" smtClean="0">
              <a:ea typeface="ＭＳ Ｐゴシック" pitchFamily="50" charset="-128"/>
            </a:endParaRPr>
          </a:p>
          <a:p>
            <a:pPr marL="0" indent="0">
              <a:lnSpc>
                <a:spcPct val="114000"/>
              </a:lnSpc>
              <a:spcBef>
                <a:spcPts val="1200"/>
              </a:spcBef>
              <a:buNone/>
            </a:pPr>
            <a:endParaRPr lang="en-US" altLang="ja-JP" dirty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877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828111-63D9-44A2-B347-5D2C06AA19C3}" type="slidenum">
              <a:rPr lang="ja-JP" altLang="en-GB"/>
              <a:pPr/>
              <a:t>20</a:t>
            </a:fld>
            <a:endParaRPr lang="en-GB" altLang="ja-JP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algn="l"/>
            <a:r>
              <a:rPr lang="en-US" altLang="ja-JP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Laspeyres</a:t>
            </a:r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 Price Index</a:t>
            </a:r>
            <a:endParaRPr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349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417638"/>
                <a:ext cx="8229600" cy="4708525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14000"/>
                  </a:lnSpc>
                  <a:buNone/>
                </a:pPr>
                <a:r>
                  <a:rPr lang="en-US" altLang="ja-JP" sz="2400" dirty="0" smtClean="0">
                    <a:ea typeface="ＭＳ Ｐゴシック" pitchFamily="50" charset="-128"/>
                  </a:rPr>
                  <a:t>Laspeyres</a:t>
                </a:r>
                <a:r>
                  <a:rPr lang="en-US" altLang="ja-JP" sz="2400" dirty="0">
                    <a:ea typeface="ＭＳ Ｐゴシック" pitchFamily="50" charset="-128"/>
                  </a:rPr>
                  <a:t> Price Index is obtained by replacing 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 </a:t>
                </a:r>
                <a:r>
                  <a:rPr lang="en-US" altLang="ja-JP" sz="2400" b="1" i="1" dirty="0" smtClean="0">
                    <a:ea typeface="ＭＳ Ｐゴシック" pitchFamily="50" charset="-128"/>
                  </a:rPr>
                  <a:t>v</a:t>
                </a:r>
                <a:r>
                  <a:rPr lang="en-US" altLang="ja-JP" sz="2400" b="1" i="1" baseline="-25000" dirty="0" smtClean="0">
                    <a:ea typeface="ＭＳ Ｐゴシック" pitchFamily="50" charset="-128"/>
                  </a:rPr>
                  <a:t>i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 </a:t>
                </a:r>
                <a:r>
                  <a:rPr lang="en-US" altLang="ja-JP" sz="2400" dirty="0">
                    <a:ea typeface="ＭＳ Ｐゴシック" pitchFamily="50" charset="-128"/>
                  </a:rPr>
                  <a:t>in the 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Lowe formula </a:t>
                </a:r>
                <a:r>
                  <a:rPr lang="en-US" altLang="ja-JP" sz="2400" dirty="0">
                    <a:ea typeface="ＭＳ Ｐゴシック" pitchFamily="50" charset="-128"/>
                  </a:rPr>
                  <a:t>by </a:t>
                </a:r>
                <a:r>
                  <a:rPr lang="en-US" altLang="ja-JP" sz="2400" i="1" dirty="0">
                    <a:ea typeface="ＭＳ Ｐゴシック" pitchFamily="50" charset="-128"/>
                  </a:rPr>
                  <a:t>q</a:t>
                </a:r>
                <a:r>
                  <a:rPr lang="en-US" altLang="ja-JP" sz="2400" i="1" baseline="-25000" dirty="0">
                    <a:ea typeface="ＭＳ Ｐゴシック" pitchFamily="50" charset="-128"/>
                  </a:rPr>
                  <a:t> </a:t>
                </a:r>
                <a:r>
                  <a:rPr lang="en-US" altLang="ja-JP" sz="2400" i="1" baseline="-25000" dirty="0" smtClean="0">
                    <a:ea typeface="ＭＳ Ｐゴシック" pitchFamily="50" charset="-128"/>
                  </a:rPr>
                  <a:t>i0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 </a:t>
                </a:r>
                <a:r>
                  <a:rPr lang="en-US" altLang="ja-JP" sz="2400" dirty="0">
                    <a:ea typeface="ＭＳ Ｐゴシック" pitchFamily="50" charset="-128"/>
                  </a:rPr>
                  <a:t>the base year 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quantity</a:t>
                </a:r>
              </a:p>
              <a:p>
                <a:pPr marL="0" indent="0">
                  <a:lnSpc>
                    <a:spcPct val="94000"/>
                  </a:lnSpc>
                  <a:buNone/>
                </a:pPr>
                <a:r>
                  <a:rPr lang="en-US" altLang="ja-JP" sz="2400" dirty="0" smtClean="0">
                    <a:ea typeface="ＭＳ Ｐゴシック" pitchFamily="50" charset="-128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smtClean="0">
                            <a:latin typeface="Cambria Math"/>
                            <a:ea typeface="ＭＳ Ｐゴシック" pitchFamily="50" charset="-128"/>
                          </a:rPr>
                        </m:ctrlPr>
                      </m:sSubPr>
                      <m:e>
                        <m:r>
                          <a:rPr lang="en-IN" altLang="ja-JP" sz="2400" b="0" i="1" smtClean="0">
                            <a:latin typeface="Cambria Math" panose="02040503050406030204" pitchFamily="18" charset="0"/>
                            <a:ea typeface="ＭＳ Ｐゴシック" pitchFamily="50" charset="-128"/>
                          </a:rPr>
                          <m:t>𝐿</m:t>
                        </m:r>
                      </m:e>
                      <m:sub>
                        <m:r>
                          <a:rPr lang="en-IN" altLang="ja-JP" sz="2400" b="0" i="1" smtClean="0">
                            <a:latin typeface="Cambria Math" panose="02040503050406030204" pitchFamily="18" charset="0"/>
                            <a:ea typeface="ＭＳ Ｐゴシック" pitchFamily="50" charset="-128"/>
                          </a:rPr>
                          <m:t>𝑝</m:t>
                        </m:r>
                      </m:sub>
                    </m:sSub>
                    <m:r>
                      <a:rPr lang="en-IN" altLang="ja-JP" sz="2400" b="0" i="1" smtClean="0">
                        <a:latin typeface="Cambria Math" panose="02040503050406030204" pitchFamily="18" charset="0"/>
                        <a:ea typeface="ＭＳ Ｐゴシック" pitchFamily="50" charset="-128"/>
                      </a:rPr>
                      <m:t>=100</m:t>
                    </m:r>
                    <m:r>
                      <a:rPr lang="en-IN" altLang="ja-JP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IN" altLang="ja-JP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IN" altLang="ja-JP" sz="2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IN" altLang="ja-JP" sz="24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𝑖𝑡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altLang="ja-JP" sz="24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IN" altLang="ja-JP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IN" altLang="ja-JP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altLang="ja-JP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altLang="ja-JP" sz="2400" dirty="0">
                  <a:ea typeface="ＭＳ Ｐゴシック" pitchFamily="50" charset="-128"/>
                </a:endParaRPr>
              </a:p>
              <a:p>
                <a:pPr marL="0" indent="0">
                  <a:lnSpc>
                    <a:spcPct val="94000"/>
                  </a:lnSpc>
                  <a:buNone/>
                </a:pPr>
                <a:r>
                  <a:rPr lang="en-US" altLang="ja-JP" sz="2400" dirty="0" smtClean="0">
                    <a:ea typeface="ＭＳ Ｐゴシック" pitchFamily="50" charset="-128"/>
                  </a:rPr>
                  <a:t>This reduces to </a:t>
                </a:r>
              </a:p>
              <a:p>
                <a:pPr marL="0" indent="0">
                  <a:lnSpc>
                    <a:spcPct val="94000"/>
                  </a:lnSpc>
                  <a:buNone/>
                </a:pPr>
                <a:r>
                  <a:rPr lang="en-US" altLang="ja-JP" sz="2400" dirty="0">
                    <a:ea typeface="ＭＳ Ｐゴシック" pitchFamily="50" charset="-128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smtClean="0">
                            <a:latin typeface="Cambria Math"/>
                            <a:ea typeface="ＭＳ Ｐゴシック" pitchFamily="50" charset="-128"/>
                          </a:rPr>
                        </m:ctrlPr>
                      </m:sSubPr>
                      <m:e>
                        <m:r>
                          <a:rPr lang="en-IN" altLang="ja-JP" sz="2400" b="0" i="1" smtClean="0">
                            <a:latin typeface="Cambria Math" panose="02040503050406030204" pitchFamily="18" charset="0"/>
                            <a:ea typeface="ＭＳ Ｐゴシック" pitchFamily="50" charset="-128"/>
                          </a:rPr>
                          <m:t>𝐿</m:t>
                        </m:r>
                      </m:e>
                      <m:sub>
                        <m:r>
                          <a:rPr lang="en-IN" altLang="ja-JP" sz="2400" b="0" i="1" smtClean="0">
                            <a:latin typeface="Cambria Math" panose="02040503050406030204" pitchFamily="18" charset="0"/>
                            <a:ea typeface="ＭＳ Ｐゴシック" pitchFamily="50" charset="-128"/>
                          </a:rPr>
                          <m:t>𝑝</m:t>
                        </m:r>
                      </m:sub>
                    </m:sSub>
                    <m:r>
                      <a:rPr lang="en-IN" altLang="ja-JP" sz="2400" b="0" i="1" smtClean="0">
                        <a:latin typeface="Cambria Math" panose="02040503050406030204" pitchFamily="18" charset="0"/>
                        <a:ea typeface="ＭＳ Ｐゴシック" pitchFamily="50" charset="-128"/>
                      </a:rPr>
                      <m:t>=100</m:t>
                    </m:r>
                    <m:r>
                      <a:rPr lang="en-IN" altLang="ja-JP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nary>
                      <m:naryPr>
                        <m:chr m:val="∑"/>
                        <m:supHide m:val="on"/>
                        <m:ctrlPr>
                          <a:rPr lang="en-IN" altLang="ja-JP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IN" altLang="ja-JP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f>
                          <m:fPr>
                            <m:ctrlPr>
                              <a:rPr lang="en-IN" altLang="ja-JP" sz="2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IN" altLang="ja-JP" sz="24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IN" altLang="ja-JP" sz="24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nary>
                    <m:r>
                      <a:rPr lang="en-IN" altLang="ja-JP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  <m:f>
                      <m:fPr>
                        <m:ctrlPr>
                          <a:rPr lang="en-IN" altLang="ja-JP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altLang="ja-JP" sz="2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IN" altLang="ja-JP" sz="2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IN" altLang="ja-JP" sz="2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IN" altLang="ja-JP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altLang="ja-JP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en-IN" altLang="ja-JP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=100×</m:t>
                    </m:r>
                    <m:nary>
                      <m:naryPr>
                        <m:chr m:val="∑"/>
                        <m:supHide m:val="on"/>
                        <m:ctrlPr>
                          <a:rPr lang="en-IN" altLang="ja-JP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IN" altLang="ja-JP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f>
                          <m:fPr>
                            <m:ctrlPr>
                              <a:rPr lang="en-IN" altLang="ja-JP" sz="2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IN" altLang="ja-JP" sz="24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IN" altLang="ja-JP" sz="24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N" altLang="ja-JP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en-IN" altLang="ja-JP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IN" altLang="ja-JP" sz="2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N" altLang="ja-JP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nary>
                  </m:oMath>
                </a14:m>
                <a:endParaRPr lang="en-US" altLang="ja-JP" sz="2400" dirty="0" smtClean="0">
                  <a:ea typeface="ＭＳ Ｐゴシック" pitchFamily="50" charset="-128"/>
                </a:endParaRPr>
              </a:p>
              <a:p>
                <a:pPr marL="0" indent="0">
                  <a:lnSpc>
                    <a:spcPct val="94000"/>
                  </a:lnSpc>
                  <a:buNone/>
                </a:pPr>
                <a:r>
                  <a:rPr lang="en-US" altLang="ja-JP" sz="1000" dirty="0">
                    <a:ea typeface="ＭＳ Ｐゴシック" pitchFamily="50" charset="-128"/>
                  </a:rPr>
                  <a:t>	</a:t>
                </a:r>
                <a:r>
                  <a:rPr lang="en-US" altLang="ja-JP" sz="1000" dirty="0" smtClean="0">
                    <a:ea typeface="ＭＳ Ｐゴシック" pitchFamily="50" charset="-128"/>
                  </a:rPr>
                  <a:t>	</a:t>
                </a:r>
              </a:p>
              <a:p>
                <a:pPr marL="0" indent="0">
                  <a:lnSpc>
                    <a:spcPct val="94000"/>
                  </a:lnSpc>
                  <a:buNone/>
                </a:pPr>
                <a:r>
                  <a:rPr lang="en-US" altLang="ja-JP" sz="2400" dirty="0">
                    <a:ea typeface="ＭＳ Ｐゴシック" pitchFamily="50" charset="-128"/>
                  </a:rPr>
                  <a:t>	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				where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smtClean="0">
                            <a:latin typeface="Cambria Math"/>
                            <a:ea typeface="ＭＳ Ｐゴシック" pitchFamily="50" charset="-128"/>
                          </a:rPr>
                        </m:ctrlPr>
                      </m:sSubPr>
                      <m:e>
                        <m:r>
                          <a:rPr lang="en-IN" altLang="ja-JP" sz="2400" b="0" i="1" smtClean="0">
                            <a:latin typeface="Cambria Math" panose="02040503050406030204" pitchFamily="18" charset="0"/>
                            <a:ea typeface="ＭＳ Ｐゴシック" pitchFamily="50" charset="-128"/>
                          </a:rPr>
                          <m:t>𝑤</m:t>
                        </m:r>
                      </m:e>
                      <m:sub>
                        <m:r>
                          <a:rPr lang="en-IN" altLang="ja-JP" sz="2400" b="0" i="1" smtClean="0">
                            <a:latin typeface="Cambria Math" panose="02040503050406030204" pitchFamily="18" charset="0"/>
                            <a:ea typeface="ＭＳ Ｐゴシック" pitchFamily="50" charset="-128"/>
                          </a:rPr>
                          <m:t>𝑖</m:t>
                        </m:r>
                        <m:r>
                          <a:rPr lang="en-IN" altLang="ja-JP" sz="2400" b="0" i="1" smtClean="0">
                            <a:latin typeface="Cambria Math" panose="02040503050406030204" pitchFamily="18" charset="0"/>
                            <a:ea typeface="ＭＳ Ｐゴシック" pitchFamily="50" charset="-128"/>
                          </a:rPr>
                          <m:t>0</m:t>
                        </m:r>
                      </m:sub>
                    </m:sSub>
                    <m:r>
                      <a:rPr lang="en-IN" altLang="ja-JP" sz="2400" b="0" i="1" smtClean="0">
                        <a:latin typeface="Cambria Math" panose="02040503050406030204" pitchFamily="18" charset="0"/>
                        <a:ea typeface="ＭＳ Ｐゴシック" pitchFamily="50" charset="-128"/>
                      </a:rPr>
                      <m:t>= </m:t>
                    </m:r>
                    <m:f>
                      <m:fPr>
                        <m:ctrlPr>
                          <a:rPr lang="en-IN" altLang="ja-JP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altLang="ja-JP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altLang="ja-JP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IN" altLang="ja-JP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N" altLang="ja-JP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IN" altLang="ja-JP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altLang="ja-JP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IN" altLang="ja-JP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N" altLang="ja-JP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IN" altLang="ja-JP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IN" altLang="ja-JP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IN" altLang="ja-JP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altLang="ja-JP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N" altLang="ja-JP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altLang="ja-JP" sz="2400" dirty="0">
                  <a:ea typeface="ＭＳ Ｐゴシック" pitchFamily="50" charset="-128"/>
                </a:endParaRPr>
              </a:p>
              <a:p>
                <a:pPr>
                  <a:lnSpc>
                    <a:spcPct val="114000"/>
                  </a:lnSpc>
                </a:pPr>
                <a:r>
                  <a:rPr lang="en-US" altLang="ja-JP" sz="2400" dirty="0" err="1">
                    <a:ea typeface="ＭＳ Ｐゴシック" pitchFamily="50" charset="-128"/>
                  </a:rPr>
                  <a:t>Laspeyres</a:t>
                </a:r>
                <a:r>
                  <a:rPr lang="en-US" altLang="ja-JP" sz="2400" dirty="0">
                    <a:ea typeface="ＭＳ Ｐゴシック" pitchFamily="50" charset="-128"/>
                  </a:rPr>
                  <a:t> Price 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Index is a weighted arithmetic average of the price relatives, </a:t>
                </a:r>
                <a:r>
                  <a:rPr lang="en-US" altLang="ja-JP" sz="2400" dirty="0">
                    <a:ea typeface="ＭＳ Ｐゴシック" pitchFamily="50" charset="-128"/>
                  </a:rPr>
                  <a:t>with </a:t>
                </a:r>
                <a:r>
                  <a:rPr lang="en-US" altLang="ja-JP" sz="2400" u="sng" dirty="0">
                    <a:solidFill>
                      <a:schemeClr val="tx2"/>
                    </a:solidFill>
                    <a:ea typeface="ＭＳ Ｐゴシック" pitchFamily="50" charset="-128"/>
                  </a:rPr>
                  <a:t>base period </a:t>
                </a:r>
                <a:r>
                  <a:rPr lang="en-US" altLang="ja-JP" sz="2400" i="1" u="sng" dirty="0" err="1" smtClean="0">
                    <a:solidFill>
                      <a:schemeClr val="tx2"/>
                    </a:solidFill>
                    <a:ea typeface="ＭＳ Ｐゴシック" pitchFamily="50" charset="-128"/>
                  </a:rPr>
                  <a:t>i</a:t>
                </a:r>
                <a:r>
                  <a:rPr lang="en-US" altLang="ja-JP" sz="2400" u="sng" baseline="30000" dirty="0" err="1" smtClean="0">
                    <a:solidFill>
                      <a:schemeClr val="tx2"/>
                    </a:solidFill>
                    <a:ea typeface="ＭＳ Ｐゴシック" pitchFamily="50" charset="-128"/>
                  </a:rPr>
                  <a:t>th</a:t>
                </a:r>
                <a:r>
                  <a:rPr lang="en-US" altLang="ja-JP" sz="2400" u="sng" dirty="0" smtClean="0">
                    <a:solidFill>
                      <a:schemeClr val="tx2"/>
                    </a:solidFill>
                    <a:ea typeface="ＭＳ Ｐゴシック" pitchFamily="50" charset="-128"/>
                  </a:rPr>
                  <a:t> item-share </a:t>
                </a:r>
                <a:r>
                  <a:rPr lang="en-US" altLang="ja-JP" sz="2400" u="sng" dirty="0">
                    <a:solidFill>
                      <a:schemeClr val="tx2"/>
                    </a:solidFill>
                    <a:ea typeface="ＭＳ Ｐゴシック" pitchFamily="50" charset="-128"/>
                  </a:rPr>
                  <a:t>in total expenditure </a:t>
                </a:r>
                <a:r>
                  <a:rPr lang="en-US" altLang="ja-JP" sz="2400" u="sng" dirty="0" smtClean="0">
                    <a:solidFill>
                      <a:schemeClr val="tx2"/>
                    </a:solidFill>
                    <a:ea typeface="ＭＳ Ｐゴシック" pitchFamily="50" charset="-128"/>
                  </a:rPr>
                  <a:t>as </a:t>
                </a:r>
                <a:r>
                  <a:rPr lang="en-US" altLang="ja-JP" sz="2400" u="sng" dirty="0">
                    <a:solidFill>
                      <a:schemeClr val="tx2"/>
                    </a:solidFill>
                    <a:ea typeface="ＭＳ Ｐゴシック" pitchFamily="50" charset="-128"/>
                  </a:rPr>
                  <a:t>the </a:t>
                </a:r>
                <a:r>
                  <a:rPr lang="en-US" altLang="ja-JP" sz="2400" u="sng" dirty="0" smtClean="0">
                    <a:solidFill>
                      <a:schemeClr val="tx2"/>
                    </a:solidFill>
                    <a:ea typeface="ＭＳ Ｐゴシック" pitchFamily="50" charset="-128"/>
                  </a:rPr>
                  <a:t>weights </a:t>
                </a:r>
                <a:r>
                  <a:rPr lang="en-US" altLang="ja-JP" sz="2400" u="sng" dirty="0">
                    <a:solidFill>
                      <a:schemeClr val="tx2"/>
                    </a:solidFill>
                    <a:ea typeface="ＭＳ Ｐゴシック" pitchFamily="50" charset="-128"/>
                  </a:rPr>
                  <a:t>(</a:t>
                </a:r>
                <a:r>
                  <a:rPr lang="en-US" altLang="ja-JP" sz="2400" i="1" dirty="0">
                    <a:solidFill>
                      <a:schemeClr val="tx2"/>
                    </a:solidFill>
                    <a:ea typeface="ＭＳ Ｐゴシック" pitchFamily="50" charset="-128"/>
                  </a:rPr>
                  <a:t>w</a:t>
                </a:r>
                <a:r>
                  <a:rPr lang="en-US" altLang="ja-JP" sz="2400" i="1" baseline="-25000" dirty="0">
                    <a:solidFill>
                      <a:schemeClr val="tx2"/>
                    </a:solidFill>
                    <a:ea typeface="ＭＳ Ｐゴシック" pitchFamily="50" charset="-128"/>
                  </a:rPr>
                  <a:t>i0</a:t>
                </a:r>
                <a:r>
                  <a:rPr lang="en-US" altLang="ja-JP" sz="2400" baseline="-25000" dirty="0">
                    <a:solidFill>
                      <a:schemeClr val="tx2"/>
                    </a:solidFill>
                    <a:ea typeface="ＭＳ Ｐゴシック" pitchFamily="50" charset="-128"/>
                  </a:rPr>
                  <a:t> </a:t>
                </a:r>
                <a:r>
                  <a:rPr lang="en-US" altLang="ja-JP" sz="2400" dirty="0" smtClean="0">
                    <a:solidFill>
                      <a:schemeClr val="tx2"/>
                    </a:solidFill>
                    <a:ea typeface="ＭＳ Ｐゴシック" pitchFamily="50" charset="-128"/>
                  </a:rPr>
                  <a:t>).</a:t>
                </a:r>
                <a:endParaRPr lang="en-US" altLang="ja-JP" sz="2400" dirty="0">
                  <a:ea typeface="ＭＳ Ｐゴシック" pitchFamily="50" charset="-128"/>
                </a:endParaRPr>
              </a:p>
              <a:p>
                <a:pPr>
                  <a:lnSpc>
                    <a:spcPct val="94000"/>
                  </a:lnSpc>
                  <a:buFont typeface="Wingdings" pitchFamily="2" charset="2"/>
                  <a:buChar char="§"/>
                </a:pPr>
                <a:endParaRPr lang="en-US" altLang="ja-JP" sz="2400" dirty="0">
                  <a:ea typeface="ＭＳ Ｐゴシック" pitchFamily="50" charset="-128"/>
                </a:endParaRPr>
              </a:p>
              <a:p>
                <a:pPr>
                  <a:lnSpc>
                    <a:spcPct val="94000"/>
                  </a:lnSpc>
                  <a:buFont typeface="Wingdings" pitchFamily="2" charset="2"/>
                  <a:buChar char="§"/>
                </a:pPr>
                <a:endParaRPr lang="en-US" altLang="ja-JP" sz="2400" dirty="0">
                  <a:ea typeface="ＭＳ Ｐゴシック" pitchFamily="50" charset="-128"/>
                </a:endParaRPr>
              </a:p>
              <a:p>
                <a:pPr>
                  <a:lnSpc>
                    <a:spcPct val="94000"/>
                  </a:lnSpc>
                  <a:buFont typeface="Wingdings" pitchFamily="2" charset="2"/>
                  <a:buChar char="§"/>
                </a:pPr>
                <a:endParaRPr lang="en-US" altLang="ja-JP" sz="2400" dirty="0">
                  <a:ea typeface="ＭＳ Ｐゴシック" pitchFamily="50" charset="-128"/>
                </a:endParaRPr>
              </a:p>
              <a:p>
                <a:pPr>
                  <a:lnSpc>
                    <a:spcPct val="94000"/>
                  </a:lnSpc>
                  <a:buFont typeface="Wingdings" pitchFamily="2" charset="2"/>
                  <a:buChar char="§"/>
                </a:pPr>
                <a:endParaRPr lang="en-US" altLang="ja-JP" sz="2400" dirty="0">
                  <a:ea typeface="ＭＳ Ｐゴシック" pitchFamily="50" charset="-128"/>
                </a:endParaRPr>
              </a:p>
              <a:p>
                <a:pPr>
                  <a:lnSpc>
                    <a:spcPct val="94000"/>
                  </a:lnSpc>
                  <a:buFont typeface="Wingdings" pitchFamily="2" charset="2"/>
                  <a:buChar char="§"/>
                </a:pPr>
                <a:endParaRPr lang="en-US" altLang="ja-JP" sz="2400" dirty="0">
                  <a:ea typeface="ＭＳ Ｐゴシック" pitchFamily="50" charset="-128"/>
                </a:endParaRPr>
              </a:p>
              <a:p>
                <a:pPr marL="0" indent="0">
                  <a:lnSpc>
                    <a:spcPct val="94000"/>
                  </a:lnSpc>
                  <a:buNone/>
                </a:pPr>
                <a:endParaRPr lang="en-US" altLang="ja-JP" sz="2400" dirty="0">
                  <a:ea typeface="ＭＳ Ｐゴシック" pitchFamily="50" charset="-128"/>
                </a:endParaRPr>
              </a:p>
              <a:p>
                <a:pPr>
                  <a:lnSpc>
                    <a:spcPct val="94000"/>
                  </a:lnSpc>
                  <a:buFont typeface="Wingdings" pitchFamily="2" charset="2"/>
                  <a:buChar char="§"/>
                </a:pPr>
                <a:r>
                  <a:rPr lang="en-US" altLang="ja-JP" sz="2400" dirty="0" err="1">
                    <a:ea typeface="ＭＳ Ｐゴシック" pitchFamily="50" charset="-128"/>
                  </a:rPr>
                  <a:t>Laspeyeres</a:t>
                </a:r>
                <a:r>
                  <a:rPr lang="en-US" altLang="ja-JP" sz="2400" dirty="0">
                    <a:ea typeface="ＭＳ Ｐゴシック" pitchFamily="50" charset="-128"/>
                  </a:rPr>
                  <a:t>’ Price Index is </a:t>
                </a:r>
                <a:r>
                  <a:rPr lang="en-US" altLang="ja-JP" sz="2400" u="sng" dirty="0">
                    <a:solidFill>
                      <a:schemeClr val="tx2"/>
                    </a:solidFill>
                    <a:ea typeface="ＭＳ Ｐゴシック" pitchFamily="50" charset="-128"/>
                  </a:rPr>
                  <a:t>the arithmetic average of price relatives</a:t>
                </a:r>
                <a:r>
                  <a:rPr lang="en-US" altLang="ja-JP" sz="2400" dirty="0">
                    <a:ea typeface="ＭＳ Ｐゴシック" pitchFamily="50" charset="-128"/>
                  </a:rPr>
                  <a:t> with </a:t>
                </a:r>
                <a:r>
                  <a:rPr lang="en-US" altLang="ja-JP" sz="2400" u="sng" dirty="0">
                    <a:solidFill>
                      <a:schemeClr val="tx2"/>
                    </a:solidFill>
                    <a:ea typeface="ＭＳ Ｐゴシック" pitchFamily="50" charset="-128"/>
                  </a:rPr>
                  <a:t>base period item-share in total expenditure (w</a:t>
                </a:r>
                <a:r>
                  <a:rPr lang="en-US" altLang="ja-JP" sz="2400" u="sng" baseline="-25000" dirty="0">
                    <a:solidFill>
                      <a:schemeClr val="tx2"/>
                    </a:solidFill>
                    <a:ea typeface="ＭＳ Ｐゴシック" pitchFamily="50" charset="-128"/>
                  </a:rPr>
                  <a:t>0 </a:t>
                </a:r>
                <a:r>
                  <a:rPr lang="en-US" altLang="ja-JP" sz="2400" u="sng" dirty="0">
                    <a:solidFill>
                      <a:schemeClr val="tx2"/>
                    </a:solidFill>
                    <a:ea typeface="ＭＳ Ｐゴシック" pitchFamily="50" charset="-128"/>
                  </a:rPr>
                  <a:t>) as the weights</a:t>
                </a:r>
                <a:r>
                  <a:rPr lang="en-US" altLang="ja-JP" sz="2400" dirty="0">
                    <a:solidFill>
                      <a:schemeClr val="tx2"/>
                    </a:solidFill>
                    <a:ea typeface="ＭＳ Ｐゴシック" pitchFamily="50" charset="-128"/>
                  </a:rPr>
                  <a:t>.</a:t>
                </a:r>
              </a:p>
              <a:p>
                <a:pPr>
                  <a:lnSpc>
                    <a:spcPct val="94000"/>
                  </a:lnSpc>
                  <a:buFont typeface="Wingdings" pitchFamily="2" charset="2"/>
                  <a:buChar char="§"/>
                </a:pPr>
                <a:endParaRPr lang="en-US" altLang="ja-JP" sz="2400" dirty="0">
                  <a:solidFill>
                    <a:schemeClr val="tx2"/>
                  </a:solidFill>
                  <a:ea typeface="ＭＳ Ｐゴシック" pitchFamily="50" charset="-128"/>
                </a:endParaRPr>
              </a:p>
            </p:txBody>
          </p:sp>
        </mc:Choice>
        <mc:Fallback xmlns="">
          <p:sp>
            <p:nvSpPr>
              <p:cNvPr id="7034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17638"/>
                <a:ext cx="8229600" cy="4708525"/>
              </a:xfrm>
              <a:blipFill rotWithShape="1">
                <a:blip r:embed="rId2"/>
                <a:stretch>
                  <a:fillRect l="-1111" t="-518" b="-8212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3493" name="Rectangle 5"/>
          <p:cNvSpPr>
            <a:spLocks noChangeArrowheads="1"/>
          </p:cNvSpPr>
          <p:nvPr/>
        </p:nvSpPr>
        <p:spPr bwMode="gray">
          <a:xfrm>
            <a:off x="0" y="28956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88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6E26ED-7627-4B5E-8E5C-3CA364F904F5}" type="slidenum">
              <a:rPr lang="ja-JP" altLang="en-GB"/>
              <a:pPr/>
              <a:t>21</a:t>
            </a:fld>
            <a:endParaRPr lang="en-GB" altLang="ja-JP"/>
          </a:p>
        </p:txBody>
      </p:sp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0110"/>
            <a:ext cx="8229600" cy="1017528"/>
          </a:xfrm>
        </p:spPr>
        <p:txBody>
          <a:bodyPr/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Example 13: </a:t>
            </a:r>
            <a:r>
              <a:rPr lang="en-US" altLang="ja-JP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Laspeyres</a:t>
            </a:r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price </a:t>
            </a:r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index</a:t>
            </a:r>
            <a:endParaRPr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609600" y="50292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6263" name="Text Box 7"/>
          <p:cNvSpPr txBox="1">
            <a:spLocks noChangeArrowheads="1"/>
          </p:cNvSpPr>
          <p:nvPr/>
        </p:nvSpPr>
        <p:spPr bwMode="auto">
          <a:xfrm>
            <a:off x="609601" y="4437112"/>
            <a:ext cx="777882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marL="1077913" indent="-1077913">
              <a:spcBef>
                <a:spcPct val="50000"/>
              </a:spcBef>
            </a:pPr>
            <a:r>
              <a:rPr lang="en-US" altLang="ja-JP" sz="2400" dirty="0"/>
              <a:t>U</a:t>
            </a:r>
            <a:r>
              <a:rPr lang="en-US" altLang="ja-JP" sz="2400" dirty="0" smtClean="0"/>
              <a:t>sing quantity weight </a:t>
            </a:r>
            <a:r>
              <a:rPr lang="en-US" altLang="ja-JP" sz="2400" b="1" i="1" dirty="0" smtClean="0"/>
              <a:t>q</a:t>
            </a:r>
            <a:r>
              <a:rPr lang="en-US" altLang="ja-JP" sz="2400" b="1" i="1" baseline="-25000" dirty="0" smtClean="0"/>
              <a:t>0</a:t>
            </a:r>
            <a:r>
              <a:rPr lang="en-US" altLang="ja-JP" sz="2400" dirty="0" smtClean="0"/>
              <a:t> in base period,</a:t>
            </a:r>
          </a:p>
          <a:p>
            <a:pPr marL="1077913" indent="-1077913">
              <a:spcBef>
                <a:spcPct val="50000"/>
              </a:spcBef>
            </a:pPr>
            <a:r>
              <a:rPr lang="en-US" altLang="ja-JP" sz="2400" i="1" dirty="0" err="1" smtClean="0"/>
              <a:t>L</a:t>
            </a:r>
            <a:r>
              <a:rPr lang="en-US" altLang="ja-JP" sz="2400" i="1" baseline="-25000" dirty="0" err="1" smtClean="0"/>
              <a:t>p</a:t>
            </a:r>
            <a:r>
              <a:rPr lang="en-US" altLang="ja-JP" sz="2400" dirty="0" smtClean="0"/>
              <a:t> = 100*(weighted aggregate </a:t>
            </a:r>
            <a:r>
              <a:rPr lang="en-US" altLang="ja-JP" sz="2400" dirty="0"/>
              <a:t>price in current </a:t>
            </a:r>
            <a:r>
              <a:rPr lang="en-US" altLang="ja-JP" sz="2400" dirty="0" smtClean="0"/>
              <a:t>period) / (weighted </a:t>
            </a:r>
            <a:r>
              <a:rPr lang="en-US" altLang="ja-JP" sz="2400" dirty="0"/>
              <a:t>aggregate price in base </a:t>
            </a:r>
            <a:r>
              <a:rPr lang="en-US" altLang="ja-JP" sz="2400" dirty="0" smtClean="0"/>
              <a:t>period) =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109.9</a:t>
            </a:r>
          </a:p>
        </p:txBody>
      </p:sp>
      <p:pic>
        <p:nvPicPr>
          <p:cNvPr id="73626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2000" y="1484298"/>
            <a:ext cx="8820000" cy="3336124"/>
          </a:xfrm>
          <a:noFill/>
          <a:ln/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3419872" y="3717032"/>
            <a:ext cx="72008" cy="86409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47587" y="2564041"/>
            <a:ext cx="2016224" cy="24006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  <a:p>
            <a:r>
              <a:rPr lang="en-IN" sz="2400" dirty="0" smtClean="0">
                <a:solidFill>
                  <a:schemeClr val="bg1"/>
                </a:solidFill>
              </a:rPr>
              <a:t>Calculate these values in your workbook</a:t>
            </a:r>
          </a:p>
          <a:p>
            <a:endParaRPr lang="en-IN" dirty="0"/>
          </a:p>
          <a:p>
            <a:endParaRPr lang="en-IN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652120" y="3789040"/>
            <a:ext cx="936104" cy="174421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156176" y="3717032"/>
            <a:ext cx="1728192" cy="141257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092280" y="5426075"/>
            <a:ext cx="792088" cy="396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760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3253C-52A1-434B-8527-7E923609C15F}" type="slidenum">
              <a:rPr lang="ja-JP" altLang="en-GB"/>
              <a:pPr/>
              <a:t>22</a:t>
            </a:fld>
            <a:endParaRPr lang="en-GB" altLang="ja-JP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Example 13: </a:t>
            </a:r>
            <a:r>
              <a:rPr lang="en-US" altLang="ja-JP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Laspeyres</a:t>
            </a:r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 price index (contd.)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737286" name="Text Box 6"/>
          <p:cNvSpPr txBox="1">
            <a:spLocks noChangeArrowheads="1"/>
          </p:cNvSpPr>
          <p:nvPr/>
        </p:nvSpPr>
        <p:spPr bwMode="auto">
          <a:xfrm>
            <a:off x="1181100" y="4077072"/>
            <a:ext cx="678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i="1" dirty="0"/>
              <a:t>w</a:t>
            </a:r>
            <a:r>
              <a:rPr lang="en-US" altLang="ja-JP" sz="2400" i="1" dirty="0" smtClean="0"/>
              <a:t>eights                                                  price relatives</a:t>
            </a:r>
            <a:endParaRPr lang="en-US" altLang="ja-JP" sz="2400" i="1" dirty="0"/>
          </a:p>
        </p:txBody>
      </p:sp>
      <p:pic>
        <p:nvPicPr>
          <p:cNvPr id="737288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44000" y="1484309"/>
            <a:ext cx="9432000" cy="2916385"/>
          </a:xfrm>
          <a:noFill/>
          <a:ln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59632" y="5088408"/>
            <a:ext cx="7056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i="1" dirty="0" err="1" smtClean="0"/>
              <a:t>L</a:t>
            </a:r>
            <a:r>
              <a:rPr lang="en-US" altLang="ja-JP" sz="2400" i="1" baseline="-25000" dirty="0" err="1" smtClean="0"/>
              <a:t>p</a:t>
            </a:r>
            <a:r>
              <a:rPr lang="en-US" altLang="ja-JP" sz="2400" dirty="0" smtClean="0"/>
              <a:t> = 100*(weighted arithmetic mean </a:t>
            </a:r>
            <a:r>
              <a:rPr lang="en-US" altLang="ja-JP" sz="2400" dirty="0"/>
              <a:t>of price </a:t>
            </a:r>
            <a:r>
              <a:rPr lang="en-US" altLang="ja-JP" sz="2400" dirty="0" smtClean="0"/>
              <a:t>relatives) </a:t>
            </a:r>
            <a:endParaRPr lang="en-US" altLang="ja-JP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195736" y="3717032"/>
            <a:ext cx="1224136" cy="44813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516216" y="3573016"/>
            <a:ext cx="432048" cy="59214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923928" y="3717032"/>
            <a:ext cx="4117504" cy="144016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47586" y="2564041"/>
            <a:ext cx="2372885" cy="203132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  <a:p>
            <a:r>
              <a:rPr lang="en-IN" sz="2400" dirty="0" smtClean="0">
                <a:solidFill>
                  <a:schemeClr val="bg1"/>
                </a:solidFill>
              </a:rPr>
              <a:t>Calculate these values in your workbook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3059832" y="2589872"/>
            <a:ext cx="1292765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IN" sz="2000" dirty="0"/>
          </a:p>
          <a:p>
            <a:r>
              <a:rPr lang="en-IN" sz="2000" dirty="0" smtClean="0">
                <a:solidFill>
                  <a:schemeClr val="bg1"/>
                </a:solidFill>
              </a:rPr>
              <a:t>Calculate  weights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3188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3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6" grpId="0"/>
      <p:bldP spid="8" grpId="0"/>
      <p:bldP spid="11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869592-6202-4FC9-ACE6-F4222F221020}" type="slidenum">
              <a:rPr lang="ja-JP" altLang="en-GB"/>
              <a:pPr/>
              <a:t>23</a:t>
            </a:fld>
            <a:endParaRPr lang="en-GB" altLang="ja-JP"/>
          </a:p>
        </p:txBody>
      </p:sp>
      <p:sp>
        <p:nvSpPr>
          <p:cNvPr id="706565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ja-JP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Paasche’s</a:t>
            </a:r>
            <a:r>
              <a:rPr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Price Index</a:t>
            </a:r>
            <a:endParaRPr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0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0767"/>
            <a:ext cx="8218488" cy="4823495"/>
          </a:xfrm>
        </p:spPr>
        <p:txBody>
          <a:bodyPr/>
          <a:lstStyle/>
          <a:p>
            <a:pPr marL="273050" indent="-273050">
              <a:buFont typeface="Wingdings" pitchFamily="2" charset="2"/>
              <a:buChar char="§"/>
            </a:pPr>
            <a:r>
              <a:rPr lang="en-US" altLang="ja-JP" sz="2000" dirty="0" err="1">
                <a:ea typeface="ＭＳ Ｐゴシック" pitchFamily="50" charset="-128"/>
              </a:rPr>
              <a:t>Paasche’s</a:t>
            </a:r>
            <a:r>
              <a:rPr lang="en-US" altLang="ja-JP" sz="2000" dirty="0">
                <a:ea typeface="ＭＳ Ｐゴシック" pitchFamily="50" charset="-128"/>
              </a:rPr>
              <a:t> Price Index is obtained by replacing W in the above equation by q </a:t>
            </a:r>
            <a:r>
              <a:rPr lang="en-US" altLang="ja-JP" sz="2000" baseline="-25000" dirty="0">
                <a:ea typeface="ＭＳ Ｐゴシック" pitchFamily="50" charset="-128"/>
              </a:rPr>
              <a:t>1</a:t>
            </a:r>
            <a:r>
              <a:rPr lang="en-US" altLang="ja-JP" sz="2000" dirty="0">
                <a:ea typeface="ＭＳ Ｐゴシック" pitchFamily="50" charset="-128"/>
              </a:rPr>
              <a:t> the current year quantity 			</a:t>
            </a:r>
          </a:p>
          <a:p>
            <a:pPr marL="0" indent="0">
              <a:buFont typeface="Wingdings" pitchFamily="2" charset="2"/>
              <a:buChar char="§"/>
            </a:pPr>
            <a:endParaRPr lang="en-US" altLang="ja-JP" sz="2000" dirty="0">
              <a:ea typeface="ＭＳ Ｐゴシック" pitchFamily="50" charset="-128"/>
            </a:endParaRPr>
          </a:p>
          <a:p>
            <a:pPr marL="0" indent="0">
              <a:buFont typeface="Wingdings" pitchFamily="2" charset="2"/>
              <a:buChar char="§"/>
            </a:pPr>
            <a:endParaRPr lang="en-US" altLang="ja-JP" sz="2000" dirty="0">
              <a:ea typeface="ＭＳ Ｐゴシック" pitchFamily="50" charset="-128"/>
            </a:endParaRPr>
          </a:p>
          <a:p>
            <a:pPr marL="0" indent="0">
              <a:buFont typeface="Wingdings" pitchFamily="2" charset="2"/>
              <a:buChar char="§"/>
            </a:pPr>
            <a:endParaRPr lang="en-US" altLang="ja-JP" sz="2000" dirty="0">
              <a:ea typeface="ＭＳ Ｐゴシック" pitchFamily="50" charset="-128"/>
            </a:endParaRPr>
          </a:p>
          <a:p>
            <a:pPr marL="0" indent="0">
              <a:buFont typeface="Wingdings" pitchFamily="2" charset="2"/>
              <a:buChar char="§"/>
            </a:pPr>
            <a:endParaRPr lang="en-US" altLang="ja-JP" sz="2000" dirty="0">
              <a:ea typeface="ＭＳ Ｐゴシック" pitchFamily="50" charset="-128"/>
            </a:endParaRPr>
          </a:p>
          <a:p>
            <a:pPr marL="0" indent="0">
              <a:buFont typeface="Wingdings" pitchFamily="2" charset="2"/>
              <a:buChar char="§"/>
            </a:pPr>
            <a:endParaRPr lang="en-US" altLang="ja-JP" sz="2000" dirty="0">
              <a:ea typeface="ＭＳ Ｐゴシック" pitchFamily="50" charset="-128"/>
            </a:endParaRPr>
          </a:p>
          <a:p>
            <a:pPr marL="0" indent="0">
              <a:buFont typeface="Wingdings" pitchFamily="2" charset="2"/>
              <a:buChar char="§"/>
            </a:pPr>
            <a:endParaRPr lang="en-US" altLang="ja-JP" sz="2000" dirty="0">
              <a:ea typeface="ＭＳ Ｐゴシック" pitchFamily="50" charset="-128"/>
            </a:endParaRPr>
          </a:p>
          <a:p>
            <a:pPr marL="0" indent="0">
              <a:buFont typeface="Wingdings" pitchFamily="2" charset="2"/>
              <a:buChar char="§"/>
            </a:pPr>
            <a:endParaRPr lang="en-US" altLang="ja-JP" sz="2000" dirty="0">
              <a:ea typeface="ＭＳ Ｐゴシック" pitchFamily="50" charset="-128"/>
            </a:endParaRPr>
          </a:p>
          <a:p>
            <a:pPr marL="0" indent="0">
              <a:buFont typeface="Wingdings" pitchFamily="2" charset="2"/>
              <a:buChar char="§"/>
            </a:pPr>
            <a:endParaRPr lang="en-US" altLang="ja-JP" sz="2000" dirty="0">
              <a:ea typeface="ＭＳ Ｐゴシック" pitchFamily="50" charset="-128"/>
            </a:endParaRPr>
          </a:p>
          <a:p>
            <a:pPr marL="0" indent="0">
              <a:buFont typeface="Wingdings" pitchFamily="2" charset="2"/>
              <a:buChar char="§"/>
            </a:pPr>
            <a:endParaRPr lang="en-US" altLang="ja-JP" sz="2000" dirty="0">
              <a:ea typeface="ＭＳ Ｐゴシック" pitchFamily="50" charset="-128"/>
            </a:endParaRPr>
          </a:p>
          <a:p>
            <a:pPr marL="273050" indent="-273050">
              <a:buFont typeface="Wingdings" pitchFamily="2" charset="2"/>
              <a:buChar char="§"/>
            </a:pPr>
            <a:r>
              <a:rPr lang="en-US" altLang="ja-JP" sz="2000" dirty="0" err="1">
                <a:ea typeface="ＭＳ Ｐゴシック" pitchFamily="50" charset="-128"/>
              </a:rPr>
              <a:t>Paasche’s</a:t>
            </a:r>
            <a:r>
              <a:rPr lang="en-US" altLang="ja-JP" sz="2000" dirty="0">
                <a:ea typeface="ＭＳ Ｐゴシック" pitchFamily="50" charset="-128"/>
              </a:rPr>
              <a:t> Price Index is a </a:t>
            </a:r>
            <a:r>
              <a:rPr lang="en-US" altLang="ja-JP" sz="2000" u="sng" dirty="0">
                <a:solidFill>
                  <a:schemeClr val="tx2"/>
                </a:solidFill>
                <a:ea typeface="ＭＳ Ｐゴシック" pitchFamily="50" charset="-128"/>
              </a:rPr>
              <a:t>harmonic</a:t>
            </a:r>
            <a:r>
              <a:rPr lang="en-US" altLang="ja-JP" sz="2000" dirty="0">
                <a:ea typeface="ＭＳ Ｐゴシック" pitchFamily="50" charset="-128"/>
              </a:rPr>
              <a:t> (not arithmetic) </a:t>
            </a:r>
            <a:r>
              <a:rPr lang="en-US" altLang="ja-JP" sz="2000" u="sng" dirty="0">
                <a:solidFill>
                  <a:schemeClr val="tx2"/>
                </a:solidFill>
                <a:ea typeface="ＭＳ Ｐゴシック" pitchFamily="50" charset="-128"/>
              </a:rPr>
              <a:t>average of price relatives</a:t>
            </a:r>
            <a:r>
              <a:rPr lang="en-US" altLang="ja-JP" sz="2000" dirty="0">
                <a:ea typeface="ＭＳ Ｐゴシック" pitchFamily="50" charset="-128"/>
              </a:rPr>
              <a:t> with </a:t>
            </a:r>
            <a:r>
              <a:rPr lang="en-US" altLang="ja-JP" sz="2000" u="sng" dirty="0">
                <a:solidFill>
                  <a:schemeClr val="tx2"/>
                </a:solidFill>
                <a:ea typeface="ＭＳ Ｐゴシック" pitchFamily="50" charset="-128"/>
              </a:rPr>
              <a:t>current period weights of </a:t>
            </a:r>
            <a:r>
              <a:rPr lang="en-US" altLang="ja-JP" sz="2000" u="sng" dirty="0" smtClean="0">
                <a:solidFill>
                  <a:schemeClr val="tx2"/>
                </a:solidFill>
                <a:ea typeface="ＭＳ Ｐゴシック" pitchFamily="50" charset="-128"/>
              </a:rPr>
              <a:t>expenditure</a:t>
            </a:r>
            <a:r>
              <a:rPr lang="en-US" altLang="ja-JP" sz="2000" dirty="0" smtClean="0">
                <a:ea typeface="ＭＳ Ｐゴシック" pitchFamily="50" charset="-128"/>
              </a:rPr>
              <a:t>.</a:t>
            </a:r>
            <a:endParaRPr lang="en-US" altLang="ja-JP" sz="2000" dirty="0">
              <a:ea typeface="ＭＳ Ｐゴシック" pitchFamily="50" charset="-128"/>
            </a:endParaRPr>
          </a:p>
        </p:txBody>
      </p:sp>
      <p:graphicFrame>
        <p:nvGraphicFramePr>
          <p:cNvPr id="706564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07714458"/>
              </p:ext>
            </p:extLst>
          </p:nvPr>
        </p:nvGraphicFramePr>
        <p:xfrm>
          <a:off x="1187450" y="2154783"/>
          <a:ext cx="669607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3" name="数式" r:id="rId3" imgW="4000320" imgH="1879560" progId="Equation.3">
                  <p:embed/>
                </p:oleObj>
              </mc:Choice>
              <mc:Fallback>
                <p:oleObj name="数式" r:id="rId3" imgW="400032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154783"/>
                        <a:ext cx="6696075" cy="31464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808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869592-6202-4FC9-ACE6-F4222F221020}" type="slidenum">
              <a:rPr lang="ja-JP" altLang="en-GB"/>
              <a:pPr/>
              <a:t>24</a:t>
            </a:fld>
            <a:endParaRPr lang="en-GB" altLang="ja-JP"/>
          </a:p>
        </p:txBody>
      </p:sp>
      <p:sp>
        <p:nvSpPr>
          <p:cNvPr id="706565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ja-JP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Paasche’s</a:t>
            </a:r>
            <a:r>
              <a:rPr lang="en-US" altLang="ja-JP" sz="3200" b="1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Price Index</a:t>
            </a:r>
            <a:endParaRPr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6563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457200" y="1340767"/>
                <a:ext cx="8218488" cy="4823495"/>
              </a:xfrm>
            </p:spPr>
            <p:txBody>
              <a:bodyPr>
                <a:normAutofit/>
              </a:bodyPr>
              <a:lstStyle/>
              <a:p>
                <a:pPr marL="273050" indent="-273050">
                  <a:lnSpc>
                    <a:spcPct val="124000"/>
                  </a:lnSpc>
                  <a:buFont typeface="Wingdings" pitchFamily="2" charset="2"/>
                  <a:buChar char="§"/>
                </a:pPr>
                <a:r>
                  <a:rPr lang="en-US" altLang="ja-JP" sz="2400" dirty="0" err="1">
                    <a:ea typeface="ＭＳ Ｐゴシック" pitchFamily="50" charset="-128"/>
                  </a:rPr>
                  <a:t>Paasche’s</a:t>
                </a:r>
                <a:r>
                  <a:rPr lang="en-US" altLang="ja-JP" sz="2400" dirty="0">
                    <a:ea typeface="ＭＳ Ｐゴシック" pitchFamily="50" charset="-128"/>
                  </a:rPr>
                  <a:t> Price Index is obtained by replacing </a:t>
                </a:r>
                <a:r>
                  <a:rPr lang="en-US" altLang="ja-JP" sz="2400" i="1" dirty="0" smtClean="0">
                    <a:ea typeface="ＭＳ Ｐゴシック" pitchFamily="50" charset="-128"/>
                  </a:rPr>
                  <a:t>v</a:t>
                </a:r>
                <a:r>
                  <a:rPr lang="en-US" altLang="ja-JP" sz="2400" i="1" baseline="-25000" dirty="0" smtClean="0">
                    <a:ea typeface="ＭＳ Ｐゴシック" pitchFamily="50" charset="-128"/>
                  </a:rPr>
                  <a:t>i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 </a:t>
                </a:r>
                <a:r>
                  <a:rPr lang="en-US" altLang="ja-JP" sz="2400" dirty="0">
                    <a:ea typeface="ＭＳ Ｐゴシック" pitchFamily="50" charset="-128"/>
                  </a:rPr>
                  <a:t>in the above equation by </a:t>
                </a:r>
                <a:r>
                  <a:rPr lang="en-US" altLang="ja-JP" sz="2400" i="1" dirty="0" err="1" smtClean="0">
                    <a:ea typeface="ＭＳ Ｐゴシック" pitchFamily="50" charset="-128"/>
                  </a:rPr>
                  <a:t>q</a:t>
                </a:r>
                <a:r>
                  <a:rPr lang="en-US" altLang="ja-JP" sz="2400" i="1" baseline="-25000" dirty="0" err="1" smtClean="0">
                    <a:ea typeface="ＭＳ Ｐゴシック" pitchFamily="50" charset="-128"/>
                  </a:rPr>
                  <a:t>it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 </a:t>
                </a:r>
                <a:r>
                  <a:rPr lang="en-US" altLang="ja-JP" sz="2400" dirty="0">
                    <a:ea typeface="ＭＳ Ｐゴシック" pitchFamily="50" charset="-128"/>
                  </a:rPr>
                  <a:t>the current year quantity </a:t>
                </a:r>
                <a:endParaRPr lang="en-US" altLang="ja-JP" sz="2400" dirty="0" smtClean="0">
                  <a:ea typeface="ＭＳ Ｐゴシック" pitchFamily="50" charset="-128"/>
                </a:endParaRPr>
              </a:p>
              <a:p>
                <a:pPr marL="0" indent="0">
                  <a:buNone/>
                </a:pPr>
                <a:r>
                  <a:rPr lang="en-US" altLang="ja-JP" sz="2400" dirty="0">
                    <a:ea typeface="ＭＳ Ｐゴシック" pitchFamily="50" charset="-128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N" sz="2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IN" sz="2600" i="1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IN" sz="2600" i="1">
                        <a:latin typeface="Cambria Math"/>
                      </a:rPr>
                      <m:t>=100×</m:t>
                    </m:r>
                    <m:f>
                      <m:fPr>
                        <m:ctrlPr>
                          <a:rPr lang="en-IN" sz="26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IN" sz="26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IN" sz="2600" i="1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IN" sz="2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6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sz="2600" i="1">
                                    <a:latin typeface="Cambria Math"/>
                                  </a:rPr>
                                  <m:t>𝑖𝑡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2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60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IN" sz="2600" i="1">
                                    <a:latin typeface="Cambria Math"/>
                                  </a:rPr>
                                  <m:t>𝑖𝑡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IN" sz="26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IN" sz="2600" i="1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IN" sz="2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6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sz="26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IN" sz="26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  <m:sSub>
                          <m:sSubPr>
                            <m:ctrlPr>
                              <a:rPr lang="en-IN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2600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IN" sz="2600" i="1">
                                <a:latin typeface="Cambria Math"/>
                              </a:rPr>
                              <m:t>𝑖𝑡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ja-JP" sz="2400" dirty="0">
                    <a:ea typeface="ＭＳ Ｐゴシック" pitchFamily="50" charset="-128"/>
                  </a:rPr>
                  <a:t>	</a:t>
                </a:r>
                <a:r>
                  <a:rPr lang="en-US" altLang="ja-JP" sz="2000" dirty="0">
                    <a:ea typeface="ＭＳ Ｐゴシック" pitchFamily="50" charset="-128"/>
                  </a:rPr>
                  <a:t>		</a:t>
                </a:r>
              </a:p>
              <a:p>
                <a:pPr marL="0" indent="0">
                  <a:lnSpc>
                    <a:spcPct val="124000"/>
                  </a:lnSpc>
                  <a:buFont typeface="Wingdings" pitchFamily="2" charset="2"/>
                  <a:buChar char="§"/>
                </a:pPr>
                <a:r>
                  <a:rPr lang="en-US" altLang="ja-JP" sz="2000" dirty="0" smtClean="0">
                    <a:ea typeface="ＭＳ Ｐゴシック" pitchFamily="50" charset="-128"/>
                  </a:rPr>
                  <a:t> </a:t>
                </a:r>
                <a:r>
                  <a:rPr lang="en-US" altLang="ja-JP" sz="2400" dirty="0" err="1" smtClean="0">
                    <a:ea typeface="ＭＳ Ｐゴシック" pitchFamily="50" charset="-128"/>
                  </a:rPr>
                  <a:t>Paasche</a:t>
                </a:r>
                <a:r>
                  <a:rPr lang="en-US" altLang="ja-JP" sz="2400" dirty="0" smtClean="0">
                    <a:ea typeface="ＭＳ Ｐゴシック" pitchFamily="50" charset="-128"/>
                  </a:rPr>
                  <a:t> formula can be expressed in two alternative ways:</a:t>
                </a:r>
              </a:p>
              <a:p>
                <a:pPr marL="857250" lvl="1" indent="-457200">
                  <a:lnSpc>
                    <a:spcPct val="124000"/>
                  </a:lnSpc>
                  <a:buFont typeface="+mj-lt"/>
                  <a:buAutoNum type="alphaUcPeriod"/>
                </a:pPr>
                <a:r>
                  <a:rPr lang="en-US" sz="2400" dirty="0"/>
                  <a:t>As weighted arithmetic average of price </a:t>
                </a:r>
                <a:r>
                  <a:rPr lang="en-US" sz="2400" dirty="0" smtClean="0"/>
                  <a:t>relatives, using hybrid weights: 	</a:t>
                </a:r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N" sz="2400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IN" sz="24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IN" sz="24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IN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24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IN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en-IN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2400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IN" sz="2400" i="1">
                                <a:latin typeface="Cambria Math"/>
                              </a:rPr>
                              <m:t>𝑖𝑡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IN" sz="2400" i="1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sz="24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IN" sz="24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IN" sz="2400" i="1">
                                    <a:latin typeface="Cambria Math"/>
                                  </a:rPr>
                                  <m:t>𝑖𝑡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altLang="ja-JP" sz="2400" dirty="0" smtClean="0">
                  <a:ea typeface="ＭＳ Ｐゴシック" pitchFamily="50" charset="-128"/>
                </a:endParaRPr>
              </a:p>
              <a:p>
                <a:pPr marL="857250" lvl="1" indent="-457200">
                  <a:lnSpc>
                    <a:spcPct val="124000"/>
                  </a:lnSpc>
                  <a:buFont typeface="+mj-lt"/>
                  <a:buAutoNum type="alphaUcPeriod"/>
                </a:pPr>
                <a:r>
                  <a:rPr lang="en-US" sz="2400" dirty="0"/>
                  <a:t>As weighted </a:t>
                </a:r>
                <a:r>
                  <a:rPr lang="en-US" sz="2400" dirty="0" smtClean="0"/>
                  <a:t>harmonic average </a:t>
                </a:r>
                <a:r>
                  <a:rPr lang="en-US" sz="2400" dirty="0"/>
                  <a:t>of price relatives, using </a:t>
                </a:r>
                <a:r>
                  <a:rPr lang="en-US" sz="2400" dirty="0" smtClean="0"/>
                  <a:t>current period weights in:	</a:t>
                </a:r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𝑖𝑡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𝑖𝑡</m:t>
                            </m:r>
                          </m:sub>
                        </m:sSub>
                        <m:sSub>
                          <m:sSub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𝑖𝑡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𝑖𝑡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𝑖𝑡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altLang="ja-JP" sz="2400" dirty="0">
                  <a:ea typeface="ＭＳ Ｐゴシック" pitchFamily="50" charset="-128"/>
                </a:endParaRPr>
              </a:p>
            </p:txBody>
          </p:sp>
        </mc:Choice>
        <mc:Fallback xmlns="">
          <p:sp>
            <p:nvSpPr>
              <p:cNvPr id="7065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457200" y="1340767"/>
                <a:ext cx="8218488" cy="4823495"/>
              </a:xfrm>
              <a:blipFill rotWithShape="1">
                <a:blip r:embed="rId2"/>
                <a:stretch>
                  <a:fillRect l="-964" t="-50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84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FEF3F7-D25F-485B-9CB8-608DB69F08DD}" type="slidenum">
              <a:rPr lang="ja-JP" altLang="en-GB"/>
              <a:pPr/>
              <a:t>25</a:t>
            </a:fld>
            <a:endParaRPr lang="en-GB" altLang="ja-JP"/>
          </a:p>
        </p:txBody>
      </p:sp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Example 14 : </a:t>
            </a:r>
            <a:r>
              <a:rPr lang="en-US" altLang="ja-JP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Paasche’s</a:t>
            </a: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Price </a:t>
            </a: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Index</a:t>
            </a:r>
            <a:endParaRPr lang="en-US" altLang="ja-JP" sz="3200" b="1" dirty="0">
              <a:solidFill>
                <a:schemeClr val="tx1">
                  <a:lumMod val="65000"/>
                  <a:lumOff val="35000"/>
                </a:schemeClr>
              </a:solidFill>
              <a:ea typeface="ＭＳ Ｐゴシック" pitchFamily="50" charset="-128"/>
            </a:endParaRPr>
          </a:p>
        </p:txBody>
      </p:sp>
      <p:pic>
        <p:nvPicPr>
          <p:cNvPr id="739333" name="Picture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3929" r="4008"/>
          <a:stretch/>
        </p:blipFill>
        <p:spPr>
          <a:xfrm>
            <a:off x="252000" y="1412859"/>
            <a:ext cx="8640000" cy="3548903"/>
          </a:xfrm>
          <a:noFill/>
          <a:ln/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09601" y="4437112"/>
            <a:ext cx="777882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marL="1077913" indent="-1077913">
              <a:spcBef>
                <a:spcPct val="50000"/>
              </a:spcBef>
            </a:pPr>
            <a:r>
              <a:rPr lang="en-US" altLang="ja-JP" sz="2400" dirty="0"/>
              <a:t>U</a:t>
            </a:r>
            <a:r>
              <a:rPr lang="en-US" altLang="ja-JP" sz="2400" dirty="0" smtClean="0"/>
              <a:t>sing quantity weight </a:t>
            </a:r>
            <a:r>
              <a:rPr lang="en-US" altLang="ja-JP" sz="2400" b="1" i="1" dirty="0" err="1" smtClean="0"/>
              <a:t>q</a:t>
            </a:r>
            <a:r>
              <a:rPr lang="en-US" altLang="ja-JP" sz="2400" b="1" i="1" baseline="-25000" dirty="0" err="1" smtClean="0"/>
              <a:t>t</a:t>
            </a:r>
            <a:r>
              <a:rPr lang="en-US" altLang="ja-JP" sz="2400" dirty="0" smtClean="0"/>
              <a:t> in the current period,</a:t>
            </a:r>
          </a:p>
          <a:p>
            <a:pPr marL="1077913" indent="-1077913">
              <a:spcBef>
                <a:spcPct val="50000"/>
              </a:spcBef>
            </a:pPr>
            <a:r>
              <a:rPr lang="en-US" altLang="ja-JP" sz="2400" i="1" dirty="0" smtClean="0"/>
              <a:t>P</a:t>
            </a:r>
            <a:r>
              <a:rPr lang="en-US" altLang="ja-JP" sz="2400" i="1" baseline="-25000" dirty="0" smtClean="0"/>
              <a:t>p</a:t>
            </a:r>
            <a:r>
              <a:rPr lang="en-US" altLang="ja-JP" sz="2400" dirty="0" smtClean="0"/>
              <a:t> = 100*(weighted aggregate </a:t>
            </a:r>
            <a:r>
              <a:rPr lang="en-US" altLang="ja-JP" sz="2400" dirty="0"/>
              <a:t>price in current </a:t>
            </a:r>
            <a:r>
              <a:rPr lang="en-US" altLang="ja-JP" sz="2400" dirty="0" smtClean="0"/>
              <a:t>period) / (weighted </a:t>
            </a:r>
            <a:r>
              <a:rPr lang="en-US" altLang="ja-JP" sz="2400" dirty="0"/>
              <a:t>aggregate price in base </a:t>
            </a:r>
            <a:r>
              <a:rPr lang="en-US" altLang="ja-JP" sz="2400" dirty="0" smtClean="0"/>
              <a:t>period) =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110.3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35896" y="3645024"/>
            <a:ext cx="2016224" cy="100811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156176" y="3717032"/>
            <a:ext cx="1728192" cy="141257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652120" y="3789040"/>
            <a:ext cx="936104" cy="174421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47586" y="2632844"/>
            <a:ext cx="2300877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  <a:p>
            <a:r>
              <a:rPr lang="en-IN" sz="2400" dirty="0" smtClean="0">
                <a:solidFill>
                  <a:schemeClr val="bg1"/>
                </a:solidFill>
              </a:rPr>
              <a:t>Calculate these values in your workbook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7092280" y="5426075"/>
            <a:ext cx="792088" cy="396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6154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C3A4B-8D55-48B0-8806-4D4EE14B7AEF}" type="slidenum">
              <a:rPr lang="ja-JP" altLang="en-GB"/>
              <a:pPr/>
              <a:t>26</a:t>
            </a:fld>
            <a:endParaRPr lang="en-GB" altLang="ja-JP"/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Example 14 : </a:t>
            </a:r>
            <a:r>
              <a:rPr lang="en-US" altLang="ja-JP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Paasche’s</a:t>
            </a: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 Price Index (contd.)</a:t>
            </a:r>
            <a:endParaRPr lang="en-US" altLang="ja-JP" sz="3200" dirty="0">
              <a:ea typeface="ＭＳ Ｐゴシック" pitchFamily="50" charset="-128"/>
            </a:endParaRPr>
          </a:p>
        </p:txBody>
      </p:sp>
      <p:pic>
        <p:nvPicPr>
          <p:cNvPr id="74035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484313"/>
            <a:ext cx="9144000" cy="2708275"/>
          </a:xfrm>
          <a:noFill/>
          <a:ln/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81100" y="4077072"/>
            <a:ext cx="5983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i="1" dirty="0"/>
              <a:t>w</a:t>
            </a:r>
            <a:r>
              <a:rPr lang="en-US" altLang="ja-JP" sz="2400" i="1" dirty="0" smtClean="0"/>
              <a:t>eights                                             price relatives</a:t>
            </a:r>
            <a:endParaRPr lang="en-US" altLang="ja-JP" sz="2400" i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195736" y="3212976"/>
            <a:ext cx="3024336" cy="9521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868144" y="3212976"/>
            <a:ext cx="504056" cy="1013553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259632" y="5088408"/>
            <a:ext cx="7056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i="1" dirty="0" smtClean="0"/>
              <a:t>P</a:t>
            </a:r>
            <a:r>
              <a:rPr lang="en-US" altLang="ja-JP" sz="2400" i="1" baseline="-25000" dirty="0" smtClean="0"/>
              <a:t>p</a:t>
            </a:r>
            <a:r>
              <a:rPr lang="en-US" altLang="ja-JP" sz="2400" dirty="0" smtClean="0"/>
              <a:t> = 100*(weighted harmonic mean </a:t>
            </a:r>
            <a:r>
              <a:rPr lang="en-US" altLang="ja-JP" sz="2400" dirty="0"/>
              <a:t>of price </a:t>
            </a:r>
            <a:r>
              <a:rPr lang="en-US" altLang="ja-JP" sz="2400" dirty="0" smtClean="0"/>
              <a:t>relatives) </a:t>
            </a:r>
            <a:endParaRPr lang="en-US" altLang="ja-JP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23928" y="3689070"/>
            <a:ext cx="3456384" cy="146812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27407" y="2396313"/>
            <a:ext cx="1112745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  <a:p>
            <a:r>
              <a:rPr lang="en-IN" dirty="0" smtClean="0">
                <a:solidFill>
                  <a:schemeClr val="bg1"/>
                </a:solidFill>
              </a:rPr>
              <a:t>Calculate  weights</a:t>
            </a:r>
          </a:p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6015539" y="2396313"/>
            <a:ext cx="2300877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IN" dirty="0"/>
          </a:p>
          <a:p>
            <a:r>
              <a:rPr lang="en-IN" sz="2400" dirty="0" smtClean="0">
                <a:solidFill>
                  <a:schemeClr val="bg1"/>
                </a:solidFill>
              </a:rPr>
              <a:t>Calculate these values in your workbook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186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2EB85B-6B7C-4E2B-A792-DE3B5F27C28F}" type="slidenum">
              <a:rPr lang="ja-JP" altLang="en-GB"/>
              <a:pPr/>
              <a:t>27</a:t>
            </a:fld>
            <a:endParaRPr lang="en-GB" altLang="ja-JP"/>
          </a:p>
        </p:txBody>
      </p:sp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ja-JP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Laspeyeres</a:t>
            </a:r>
            <a:r>
              <a:rPr lang="en-US" alt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 vs.  </a:t>
            </a:r>
            <a:r>
              <a:rPr lang="en-US" altLang="ja-JP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Paasche</a:t>
            </a:r>
            <a:endParaRPr lang="en-US" altLang="ja-JP" sz="3200" b="1" dirty="0">
              <a:solidFill>
                <a:schemeClr val="tx1">
                  <a:lumMod val="65000"/>
                  <a:lumOff val="3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US" altLang="ja-JP" sz="2400" dirty="0">
                <a:ea typeface="ＭＳ Ｐゴシック" pitchFamily="50" charset="-128"/>
              </a:rPr>
              <a:t>Points to note about </a:t>
            </a:r>
            <a:r>
              <a:rPr lang="en-US" altLang="ja-JP" sz="2400" dirty="0" err="1">
                <a:ea typeface="ＭＳ Ｐゴシック" pitchFamily="50" charset="-128"/>
              </a:rPr>
              <a:t>Laspeyeres</a:t>
            </a:r>
            <a:r>
              <a:rPr lang="en-US" altLang="ja-JP" sz="2400" dirty="0">
                <a:ea typeface="ＭＳ Ｐゴシック" pitchFamily="50" charset="-128"/>
              </a:rPr>
              <a:t>’ and </a:t>
            </a:r>
            <a:r>
              <a:rPr lang="en-US" altLang="ja-JP" sz="2400" dirty="0" err="1">
                <a:ea typeface="ＭＳ Ｐゴシック" pitchFamily="50" charset="-128"/>
              </a:rPr>
              <a:t>Paasche’s</a:t>
            </a:r>
            <a:r>
              <a:rPr lang="en-US" altLang="ja-JP" sz="2400" dirty="0">
                <a:ea typeface="ＭＳ Ｐゴシック" pitchFamily="50" charset="-128"/>
              </a:rPr>
              <a:t> methods: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ja-JP" sz="2400" dirty="0" err="1" smtClean="0">
                <a:ea typeface="ＭＳ Ｐゴシック" pitchFamily="50" charset="-128"/>
              </a:rPr>
              <a:t>Laspeyres</a:t>
            </a:r>
            <a:r>
              <a:rPr lang="en-US" altLang="ja-JP" sz="2400" dirty="0" smtClean="0">
                <a:ea typeface="ＭＳ Ｐゴシック" pitchFamily="50" charset="-128"/>
              </a:rPr>
              <a:t> </a:t>
            </a:r>
            <a:r>
              <a:rPr lang="en-US" altLang="ja-JP" sz="2400" dirty="0">
                <a:ea typeface="ＭＳ Ｐゴシック" pitchFamily="50" charset="-128"/>
              </a:rPr>
              <a:t>method is that it is generally expected to </a:t>
            </a:r>
            <a:r>
              <a:rPr lang="en-US" altLang="ja-JP" sz="2400" u="sng" dirty="0">
                <a:ea typeface="ＭＳ Ｐゴシック" pitchFamily="50" charset="-128"/>
              </a:rPr>
              <a:t>overestimate</a:t>
            </a:r>
            <a:r>
              <a:rPr lang="en-US" altLang="ja-JP" sz="2400" dirty="0">
                <a:ea typeface="ＭＳ Ｐゴシック" pitchFamily="50" charset="-128"/>
              </a:rPr>
              <a:t> or to leave an </a:t>
            </a:r>
            <a:r>
              <a:rPr lang="en-US" altLang="ja-JP" sz="2400" u="sng" dirty="0">
                <a:ea typeface="ＭＳ Ｐゴシック" pitchFamily="50" charset="-128"/>
              </a:rPr>
              <a:t>upward bias</a:t>
            </a:r>
            <a:r>
              <a:rPr lang="en-US" altLang="ja-JP" sz="2400" dirty="0">
                <a:ea typeface="ＭＳ Ｐゴシック" pitchFamily="50" charset="-128"/>
              </a:rPr>
              <a:t>. 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ja-JP" sz="2400" dirty="0" err="1" smtClean="0">
                <a:ea typeface="ＭＳ Ｐゴシック" pitchFamily="50" charset="-128"/>
              </a:rPr>
              <a:t>Paasche’s</a:t>
            </a:r>
            <a:r>
              <a:rPr lang="en-US" altLang="ja-JP" sz="2400" dirty="0" smtClean="0">
                <a:ea typeface="ＭＳ Ｐゴシック" pitchFamily="50" charset="-128"/>
              </a:rPr>
              <a:t> </a:t>
            </a:r>
            <a:r>
              <a:rPr lang="en-US" altLang="ja-JP" sz="2400" dirty="0">
                <a:ea typeface="ＭＳ Ｐゴシック" pitchFamily="50" charset="-128"/>
              </a:rPr>
              <a:t>method to </a:t>
            </a:r>
            <a:r>
              <a:rPr lang="en-US" altLang="ja-JP" sz="2400" u="sng" dirty="0">
                <a:ea typeface="ＭＳ Ｐゴシック" pitchFamily="50" charset="-128"/>
              </a:rPr>
              <a:t>underestimate</a:t>
            </a:r>
            <a:r>
              <a:rPr lang="en-US" altLang="ja-JP" sz="2400" dirty="0">
                <a:ea typeface="ＭＳ Ｐゴシック" pitchFamily="50" charset="-128"/>
              </a:rPr>
              <a:t>, i.e., show a </a:t>
            </a:r>
            <a:r>
              <a:rPr lang="en-US" altLang="ja-JP" sz="2400" u="sng" dirty="0">
                <a:ea typeface="ＭＳ Ｐゴシック" pitchFamily="50" charset="-128"/>
              </a:rPr>
              <a:t>downward bias</a:t>
            </a:r>
            <a:r>
              <a:rPr lang="en-US" altLang="ja-JP" sz="2400" dirty="0">
                <a:ea typeface="ＭＳ Ｐゴシック" pitchFamily="50" charset="-128"/>
              </a:rPr>
              <a:t>.  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ja-JP" sz="2400" dirty="0" smtClean="0">
                <a:ea typeface="ＭＳ Ｐゴシック" pitchFamily="50" charset="-128"/>
              </a:rPr>
              <a:t>But </a:t>
            </a:r>
            <a:r>
              <a:rPr lang="en-US" altLang="ja-JP" sz="2400" dirty="0">
                <a:ea typeface="ＭＳ Ｐゴシック" pitchFamily="50" charset="-128"/>
              </a:rPr>
              <a:t>the above arguments do not imply that </a:t>
            </a:r>
            <a:r>
              <a:rPr lang="en-US" altLang="ja-JP" sz="2400" dirty="0" err="1">
                <a:ea typeface="ＭＳ Ｐゴシック" pitchFamily="50" charset="-128"/>
              </a:rPr>
              <a:t>Laspeyres</a:t>
            </a:r>
            <a:r>
              <a:rPr lang="en-US" altLang="ja-JP" sz="2400" dirty="0">
                <a:ea typeface="ＭＳ Ｐゴシック" pitchFamily="50" charset="-128"/>
              </a:rPr>
              <a:t> index must necessarily be larger than the </a:t>
            </a:r>
            <a:r>
              <a:rPr lang="en-US" altLang="ja-JP" sz="2400" dirty="0" err="1">
                <a:ea typeface="ＭＳ Ｐゴシック" pitchFamily="50" charset="-128"/>
              </a:rPr>
              <a:t>Paasche’s</a:t>
            </a:r>
            <a:r>
              <a:rPr lang="en-US" altLang="ja-JP" sz="2400" dirty="0">
                <a:ea typeface="ＭＳ Ｐゴシック" pitchFamily="50" charset="-128"/>
              </a:rPr>
              <a:t>. 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28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DB5EE6-0A41-4392-9B7A-2193AE666268}" type="slidenum">
              <a:rPr lang="ja-JP" altLang="en-GB"/>
              <a:pPr/>
              <a:t>28</a:t>
            </a:fld>
            <a:endParaRPr lang="en-GB" altLang="ja-JP"/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Fisher’s </a:t>
            </a: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Index</a:t>
            </a:r>
            <a:endParaRPr lang="en-US" altLang="ja-JP" sz="3200" b="1" dirty="0">
              <a:solidFill>
                <a:schemeClr val="tx1">
                  <a:lumMod val="65000"/>
                  <a:lumOff val="3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94000"/>
              </a:lnSpc>
              <a:buFont typeface="Wingdings" pitchFamily="2" charset="2"/>
              <a:buChar char="§"/>
            </a:pPr>
            <a:r>
              <a:rPr lang="en-US" altLang="ja-JP" sz="2400" dirty="0">
                <a:ea typeface="ＭＳ Ｐゴシック" pitchFamily="50" charset="-128"/>
              </a:rPr>
              <a:t>Fisher Price Index is </a:t>
            </a:r>
            <a:r>
              <a:rPr lang="en-US" altLang="ja-JP" sz="2400" dirty="0" smtClean="0">
                <a:ea typeface="ＭＳ Ｐゴシック" pitchFamily="50" charset="-128"/>
              </a:rPr>
              <a:t>defined as the </a:t>
            </a:r>
            <a:r>
              <a:rPr lang="en-US" altLang="ja-JP" sz="2400" u="sng" dirty="0" smtClean="0">
                <a:solidFill>
                  <a:schemeClr val="tx2"/>
                </a:solidFill>
                <a:ea typeface="ＭＳ Ｐゴシック" pitchFamily="50" charset="-128"/>
              </a:rPr>
              <a:t>geometric </a:t>
            </a:r>
            <a:r>
              <a:rPr lang="en-US" altLang="ja-JP" sz="2400" u="sng" dirty="0">
                <a:solidFill>
                  <a:schemeClr val="tx2"/>
                </a:solidFill>
                <a:ea typeface="ＭＳ Ｐゴシック" pitchFamily="50" charset="-128"/>
              </a:rPr>
              <a:t>mean</a:t>
            </a:r>
            <a:r>
              <a:rPr lang="en-US" altLang="ja-JP" sz="2400" dirty="0">
                <a:ea typeface="ＭＳ Ｐゴシック" pitchFamily="50" charset="-128"/>
              </a:rPr>
              <a:t> of </a:t>
            </a:r>
            <a:r>
              <a:rPr lang="en-US" altLang="ja-JP" sz="2400" dirty="0" err="1" smtClean="0">
                <a:ea typeface="ＭＳ Ｐゴシック" pitchFamily="50" charset="-128"/>
              </a:rPr>
              <a:t>Laspeyres</a:t>
            </a:r>
            <a:r>
              <a:rPr lang="en-US" altLang="ja-JP" sz="2400" dirty="0" smtClean="0">
                <a:ea typeface="ＭＳ Ｐゴシック" pitchFamily="50" charset="-128"/>
              </a:rPr>
              <a:t>’ </a:t>
            </a:r>
            <a:r>
              <a:rPr lang="en-US" altLang="ja-JP" sz="2400" dirty="0">
                <a:ea typeface="ＭＳ Ｐゴシック" pitchFamily="50" charset="-128"/>
              </a:rPr>
              <a:t>and </a:t>
            </a:r>
            <a:r>
              <a:rPr lang="en-US" altLang="ja-JP" sz="2400" dirty="0" err="1">
                <a:ea typeface="ＭＳ Ｐゴシック" pitchFamily="50" charset="-128"/>
              </a:rPr>
              <a:t>Paasche’s</a:t>
            </a:r>
            <a:r>
              <a:rPr lang="en-US" altLang="ja-JP" sz="2400" dirty="0"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ea typeface="ＭＳ Ｐゴシック" pitchFamily="50" charset="-128"/>
              </a:rPr>
              <a:t>indices.   </a:t>
            </a:r>
            <a:endParaRPr lang="en-US" altLang="ja-JP" sz="2400" dirty="0">
              <a:ea typeface="ＭＳ Ｐゴシック" pitchFamily="50" charset="-128"/>
            </a:endParaRPr>
          </a:p>
          <a:p>
            <a:pPr>
              <a:lnSpc>
                <a:spcPct val="94000"/>
              </a:lnSpc>
              <a:buFont typeface="Wingdings" pitchFamily="2" charset="2"/>
              <a:buChar char="§"/>
            </a:pPr>
            <a:endParaRPr lang="en-US" altLang="ja-JP" sz="2400" dirty="0">
              <a:ea typeface="ＭＳ Ｐゴシック" pitchFamily="50" charset="-128"/>
            </a:endParaRPr>
          </a:p>
          <a:p>
            <a:pPr>
              <a:lnSpc>
                <a:spcPct val="94000"/>
              </a:lnSpc>
              <a:buFont typeface="Wingdings" pitchFamily="2" charset="2"/>
              <a:buChar char="§"/>
            </a:pPr>
            <a:r>
              <a:rPr lang="en-US" altLang="ja-JP" sz="2400" dirty="0">
                <a:ea typeface="ＭＳ Ｐゴシック" pitchFamily="50" charset="-128"/>
              </a:rPr>
              <a:t>Symbolically, </a:t>
            </a:r>
          </a:p>
          <a:p>
            <a:pPr marL="914400" lvl="2" indent="0" algn="just">
              <a:lnSpc>
                <a:spcPct val="94000"/>
              </a:lnSpc>
              <a:buNone/>
            </a:pPr>
            <a:r>
              <a:rPr lang="en-GB" altLang="ja-JP" baseline="30000" dirty="0" smtClean="0">
                <a:latin typeface="Times New Roman" pitchFamily="18" charset="0"/>
                <a:ea typeface="ＭＳ 明朝" charset="-128"/>
              </a:rPr>
              <a:t>F</a:t>
            </a:r>
            <a:r>
              <a:rPr lang="en-GB" altLang="ja-JP" dirty="0" smtClean="0">
                <a:latin typeface="Times New Roman" pitchFamily="18" charset="0"/>
                <a:ea typeface="ＭＳ 明朝" charset="-128"/>
              </a:rPr>
              <a:t>P</a:t>
            </a:r>
            <a:r>
              <a:rPr lang="en-GB" altLang="ja-JP" baseline="-25000" dirty="0" smtClean="0">
                <a:latin typeface="Times New Roman" pitchFamily="18" charset="0"/>
                <a:ea typeface="ＭＳ 明朝" charset="-128"/>
              </a:rPr>
              <a:t>01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=(</a:t>
            </a:r>
            <a:r>
              <a:rPr lang="en-GB" altLang="ja-JP" baseline="30000" dirty="0">
                <a:latin typeface="Times New Roman" pitchFamily="18" charset="0"/>
                <a:ea typeface="ＭＳ 明朝" charset="-128"/>
              </a:rPr>
              <a:t> La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P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01 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*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 </a:t>
            </a:r>
            <a:r>
              <a:rPr lang="en-GB" altLang="ja-JP" baseline="30000" dirty="0">
                <a:latin typeface="Times New Roman" pitchFamily="18" charset="0"/>
                <a:ea typeface="ＭＳ 明朝" charset="-128"/>
              </a:rPr>
              <a:t>Pa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P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01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)</a:t>
            </a:r>
            <a:r>
              <a:rPr lang="en-GB" altLang="ja-JP" baseline="30000" dirty="0">
                <a:latin typeface="Times New Roman" pitchFamily="18" charset="0"/>
                <a:ea typeface="ＭＳ 明朝" charset="-128"/>
              </a:rPr>
              <a:t>1/2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 =(</a:t>
            </a:r>
            <a:r>
              <a:rPr lang="en-GB" altLang="ja-JP" dirty="0">
                <a:latin typeface="Times New Roman" pitchFamily="18" charset="0"/>
                <a:ea typeface="ＭＳ 明朝" charset="-128"/>
                <a:sym typeface="Symbol" pitchFamily="18" charset="2"/>
              </a:rPr>
              <a:t>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p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1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q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0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/</a:t>
            </a:r>
            <a:r>
              <a:rPr lang="en-GB" altLang="ja-JP" dirty="0">
                <a:latin typeface="Times New Roman" pitchFamily="18" charset="0"/>
                <a:ea typeface="ＭＳ 明朝" charset="-128"/>
                <a:sym typeface="Symbol" pitchFamily="18" charset="2"/>
              </a:rPr>
              <a:t>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p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0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q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0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 * </a:t>
            </a:r>
            <a:r>
              <a:rPr lang="en-GB" altLang="ja-JP" dirty="0">
                <a:latin typeface="Times New Roman" pitchFamily="18" charset="0"/>
                <a:ea typeface="ＭＳ 明朝" charset="-128"/>
                <a:sym typeface="Symbol" pitchFamily="18" charset="2"/>
              </a:rPr>
              <a:t>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p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1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q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1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/</a:t>
            </a:r>
            <a:r>
              <a:rPr lang="en-GB" altLang="ja-JP" dirty="0">
                <a:latin typeface="Times New Roman" pitchFamily="18" charset="0"/>
                <a:ea typeface="ＭＳ 明朝" charset="-128"/>
                <a:sym typeface="Symbol" pitchFamily="18" charset="2"/>
              </a:rPr>
              <a:t>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p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0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q</a:t>
            </a:r>
            <a:r>
              <a:rPr lang="en-GB" altLang="ja-JP" baseline="-25000" dirty="0">
                <a:latin typeface="Times New Roman" pitchFamily="18" charset="0"/>
                <a:ea typeface="ＭＳ 明朝" charset="-128"/>
              </a:rPr>
              <a:t>1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)</a:t>
            </a:r>
            <a:r>
              <a:rPr lang="en-GB" altLang="ja-JP" baseline="30000" dirty="0">
                <a:latin typeface="Times New Roman" pitchFamily="18" charset="0"/>
                <a:ea typeface="ＭＳ 明朝" charset="-128"/>
              </a:rPr>
              <a:t>1/2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 *</a:t>
            </a:r>
            <a:r>
              <a:rPr lang="en-GB" altLang="ja-JP" dirty="0" smtClean="0">
                <a:latin typeface="Times New Roman" pitchFamily="18" charset="0"/>
                <a:ea typeface="ＭＳ 明朝" charset="-128"/>
              </a:rPr>
              <a:t>100</a:t>
            </a:r>
            <a:endParaRPr lang="en-GB" altLang="ja-JP" dirty="0">
              <a:latin typeface="Times New Roman" pitchFamily="18" charset="0"/>
              <a:ea typeface="ＭＳ 明朝" charset="-128"/>
            </a:endParaRPr>
          </a:p>
          <a:p>
            <a:pPr marL="914400" lvl="2" indent="0" algn="just">
              <a:lnSpc>
                <a:spcPct val="94000"/>
              </a:lnSpc>
              <a:buNone/>
            </a:pPr>
            <a:endParaRPr lang="en-GB" altLang="ja-JP" dirty="0">
              <a:latin typeface="Times New Roman" pitchFamily="18" charset="0"/>
              <a:ea typeface="ＭＳ 明朝" charset="-128"/>
            </a:endParaRPr>
          </a:p>
          <a:p>
            <a:pPr marL="342900" lvl="2" indent="-342900">
              <a:lnSpc>
                <a:spcPct val="94000"/>
              </a:lnSpc>
              <a:buFont typeface="Wingdings" pitchFamily="2" charset="2"/>
              <a:buChar char="§"/>
            </a:pPr>
            <a:r>
              <a:rPr lang="en-GB" altLang="ja-JP" dirty="0" smtClean="0">
                <a:ea typeface="ＭＳ Ｐゴシック" pitchFamily="50" charset="-128"/>
              </a:rPr>
              <a:t>For example, if </a:t>
            </a:r>
            <a:endParaRPr lang="en-GB" altLang="ja-JP" dirty="0">
              <a:ea typeface="ＭＳ Ｐゴシック" pitchFamily="50" charset="-128"/>
            </a:endParaRPr>
          </a:p>
          <a:p>
            <a:pPr lvl="2" algn="just">
              <a:lnSpc>
                <a:spcPct val="94000"/>
              </a:lnSpc>
            </a:pPr>
            <a:r>
              <a:rPr lang="en-GB" altLang="ja-JP" dirty="0">
                <a:latin typeface="Times New Roman" pitchFamily="18" charset="0"/>
                <a:ea typeface="ＭＳ 明朝" charset="-128"/>
              </a:rPr>
              <a:t>    LP</a:t>
            </a:r>
            <a:r>
              <a:rPr lang="en-GB" altLang="ja-JP" dirty="0" smtClean="0">
                <a:latin typeface="Times New Roman" pitchFamily="18" charset="0"/>
                <a:ea typeface="ＭＳ 明朝" charset="-128"/>
              </a:rPr>
              <a:t>=  100*1.099 = 109.9</a:t>
            </a:r>
            <a:endParaRPr lang="en-GB" altLang="ja-JP" dirty="0">
              <a:latin typeface="Times New Roman" pitchFamily="18" charset="0"/>
              <a:ea typeface="ＭＳ 明朝" charset="-128"/>
            </a:endParaRPr>
          </a:p>
          <a:p>
            <a:pPr lvl="2" algn="just">
              <a:lnSpc>
                <a:spcPct val="94000"/>
              </a:lnSpc>
            </a:pPr>
            <a:r>
              <a:rPr lang="en-GB" altLang="ja-JP" dirty="0">
                <a:latin typeface="Times New Roman" pitchFamily="18" charset="0"/>
                <a:ea typeface="ＭＳ 明朝" charset="-128"/>
              </a:rPr>
              <a:t>    PP</a:t>
            </a:r>
            <a:r>
              <a:rPr lang="en-GB" altLang="ja-JP" dirty="0" smtClean="0">
                <a:latin typeface="Times New Roman" pitchFamily="18" charset="0"/>
                <a:ea typeface="ＭＳ 明朝" charset="-128"/>
              </a:rPr>
              <a:t>=  100*1.103 = 110.3</a:t>
            </a:r>
            <a:endParaRPr lang="en-GB" altLang="ja-JP" dirty="0">
              <a:latin typeface="Times New Roman" pitchFamily="18" charset="0"/>
              <a:ea typeface="ＭＳ 明朝" charset="-128"/>
            </a:endParaRPr>
          </a:p>
          <a:p>
            <a:pPr marL="355600" lvl="2" indent="0" algn="just">
              <a:lnSpc>
                <a:spcPct val="94000"/>
              </a:lnSpc>
              <a:buNone/>
            </a:pPr>
            <a:r>
              <a:rPr lang="en-GB" altLang="ja-JP" dirty="0">
                <a:latin typeface="Times New Roman" pitchFamily="18" charset="0"/>
                <a:ea typeface="ＭＳ 明朝" charset="-128"/>
              </a:rPr>
              <a:t>t</a:t>
            </a:r>
            <a:r>
              <a:rPr lang="en-GB" altLang="ja-JP" dirty="0" smtClean="0">
                <a:latin typeface="Times New Roman" pitchFamily="18" charset="0"/>
                <a:ea typeface="ＭＳ 明朝" charset="-128"/>
              </a:rPr>
              <a:t>hen FP= 100* SQRT(1.099×1.103</a:t>
            </a:r>
            <a:r>
              <a:rPr lang="en-GB" altLang="ja-JP" dirty="0">
                <a:latin typeface="Times New Roman" pitchFamily="18" charset="0"/>
                <a:ea typeface="ＭＳ 明朝" charset="-128"/>
              </a:rPr>
              <a:t>)=</a:t>
            </a:r>
            <a:r>
              <a:rPr lang="en-GB" altLang="ja-JP" dirty="0" smtClean="0">
                <a:latin typeface="Times New Roman" pitchFamily="18" charset="0"/>
                <a:ea typeface="ＭＳ 明朝" charset="-128"/>
              </a:rPr>
              <a:t>110.1</a:t>
            </a:r>
            <a:endParaRPr lang="en-GB" altLang="ja-JP" dirty="0">
              <a:latin typeface="Times New Roman" pitchFamily="18" charset="0"/>
              <a:ea typeface="ＭＳ 明朝" charset="-128"/>
            </a:endParaRPr>
          </a:p>
          <a:p>
            <a:pPr lvl="2" algn="just">
              <a:lnSpc>
                <a:spcPct val="94000"/>
              </a:lnSpc>
            </a:pPr>
            <a:endParaRPr lang="en-GB" altLang="ja-JP" dirty="0">
              <a:latin typeface="Times New Roman" pitchFamily="18" charset="0"/>
              <a:ea typeface="ＭＳ 明朝" charset="-128"/>
            </a:endParaRPr>
          </a:p>
          <a:p>
            <a:pPr>
              <a:lnSpc>
                <a:spcPct val="94000"/>
              </a:lnSpc>
            </a:pP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27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90F2F1-A229-4F07-9875-993E4641519F}" type="slidenum">
              <a:rPr lang="ja-JP" altLang="en-GB"/>
              <a:pPr/>
              <a:t>29</a:t>
            </a:fld>
            <a:endParaRPr lang="en-GB" altLang="ja-JP"/>
          </a:p>
        </p:txBody>
      </p:sp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50" charset="-128"/>
              </a:rPr>
              <a:t>Fisher as Ideal index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968552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ja-JP" sz="2400" dirty="0">
                <a:ea typeface="ＭＳ Ｐゴシック" pitchFamily="50" charset="-128"/>
              </a:rPr>
              <a:t>Fisher’s Price Index number is known as ‘Ideal’ due to the following reasons:- </a:t>
            </a:r>
          </a:p>
          <a:p>
            <a:pPr lvl="1">
              <a:lnSpc>
                <a:spcPct val="114000"/>
              </a:lnSpc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(</a:t>
            </a:r>
            <a:r>
              <a:rPr lang="en-US" altLang="ja-JP" sz="2400" dirty="0" err="1">
                <a:ea typeface="ＭＳ Ｐゴシック" pitchFamily="50" charset="-128"/>
              </a:rPr>
              <a:t>i</a:t>
            </a:r>
            <a:r>
              <a:rPr lang="en-US" altLang="ja-JP" sz="2400" dirty="0">
                <a:ea typeface="ＭＳ Ｐゴシック" pitchFamily="50" charset="-128"/>
              </a:rPr>
              <a:t>) It is </a:t>
            </a:r>
            <a:r>
              <a:rPr lang="en-US" altLang="ja-JP" sz="2400" u="sng" dirty="0">
                <a:ea typeface="ＭＳ Ｐゴシック" pitchFamily="50" charset="-128"/>
              </a:rPr>
              <a:t>free from bias</a:t>
            </a:r>
            <a:r>
              <a:rPr lang="en-US" altLang="ja-JP" sz="2400" dirty="0">
                <a:ea typeface="ＭＳ Ｐゴシック" pitchFamily="50" charset="-128"/>
              </a:rPr>
              <a:t>, since the upward bias of </a:t>
            </a:r>
            <a:r>
              <a:rPr lang="en-US" altLang="ja-JP" sz="2400" dirty="0" err="1">
                <a:ea typeface="ＭＳ Ｐゴシック" pitchFamily="50" charset="-128"/>
              </a:rPr>
              <a:t>Laspeyres</a:t>
            </a:r>
            <a:r>
              <a:rPr lang="en-US" altLang="ja-JP" sz="2400" dirty="0">
                <a:ea typeface="ＭＳ Ｐゴシック" pitchFamily="50" charset="-128"/>
              </a:rPr>
              <a:t>’ index number is balanced to a great extent by the downward bias of </a:t>
            </a:r>
            <a:r>
              <a:rPr lang="en-US" altLang="ja-JP" sz="2400" dirty="0" err="1">
                <a:ea typeface="ＭＳ Ｐゴシック" pitchFamily="50" charset="-128"/>
              </a:rPr>
              <a:t>Paasche’s</a:t>
            </a:r>
            <a:r>
              <a:rPr lang="en-US" altLang="ja-JP" sz="2400" dirty="0">
                <a:ea typeface="ＭＳ Ｐゴシック" pitchFamily="50" charset="-128"/>
              </a:rPr>
              <a:t> index number</a:t>
            </a:r>
            <a:r>
              <a:rPr lang="en-US" altLang="ja-JP" sz="2400" dirty="0" smtClean="0">
                <a:ea typeface="ＭＳ Ｐゴシック" pitchFamily="50" charset="-128"/>
              </a:rPr>
              <a:t>.</a:t>
            </a:r>
            <a:endParaRPr lang="en-US" altLang="ja-JP" sz="2400" dirty="0">
              <a:ea typeface="ＭＳ Ｐゴシック" pitchFamily="50" charset="-128"/>
            </a:endParaRPr>
          </a:p>
          <a:p>
            <a:pPr lvl="1">
              <a:lnSpc>
                <a:spcPct val="114000"/>
              </a:lnSpc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(ii) It is based on the geometric mean, theoretically which is considered to be the </a:t>
            </a:r>
            <a:r>
              <a:rPr lang="en-US" altLang="ja-JP" sz="2400" u="sng" dirty="0">
                <a:ea typeface="ＭＳ Ｐゴシック" pitchFamily="50" charset="-128"/>
              </a:rPr>
              <a:t>best average</a:t>
            </a:r>
            <a:r>
              <a:rPr lang="en-US" altLang="ja-JP" sz="2400" dirty="0">
                <a:ea typeface="ＭＳ Ｐゴシック" pitchFamily="50" charset="-128"/>
              </a:rPr>
              <a:t> for constructing index numbers. </a:t>
            </a:r>
          </a:p>
          <a:p>
            <a:pPr lvl="1">
              <a:lnSpc>
                <a:spcPct val="114000"/>
              </a:lnSpc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(iii) It conforms to certain </a:t>
            </a:r>
            <a:r>
              <a:rPr lang="en-US" altLang="ja-JP" sz="2400" u="sng" dirty="0">
                <a:ea typeface="ＭＳ Ｐゴシック" pitchFamily="50" charset="-128"/>
              </a:rPr>
              <a:t>tests of consistency</a:t>
            </a:r>
            <a:r>
              <a:rPr lang="en-US" altLang="ja-JP" sz="2400" dirty="0" smtClean="0">
                <a:ea typeface="ＭＳ Ｐゴシック" pitchFamily="50" charset="-128"/>
              </a:rPr>
              <a:t>.</a:t>
            </a:r>
            <a:endParaRPr lang="en-US" altLang="ja-JP" sz="2400" dirty="0">
              <a:ea typeface="ＭＳ Ｐゴシック" pitchFamily="50" charset="-128"/>
            </a:endParaRPr>
          </a:p>
          <a:p>
            <a:pPr lvl="1">
              <a:lnSpc>
                <a:spcPct val="114000"/>
              </a:lnSpc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(iv) This formula takes into account the influence of the current as well as the base year.</a:t>
            </a:r>
          </a:p>
          <a:p>
            <a:pPr>
              <a:lnSpc>
                <a:spcPct val="114000"/>
              </a:lnSpc>
            </a:pP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–weighted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aggregate</a:t>
            </a:r>
            <a:endParaRPr lang="en-US" altLang="en-US" sz="2000" b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3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866900"/>
            <a:ext cx="7162800" cy="3124200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sz="36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36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r>
              <a:rPr lang="en-GB" alt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Price Index – Formula </a:t>
            </a:r>
          </a:p>
        </p:txBody>
      </p:sp>
    </p:spTree>
    <p:extLst>
      <p:ext uri="{BB962C8B-B14F-4D97-AF65-F5344CB8AC3E}">
        <p14:creationId xmlns:p14="http://schemas.microsoft.com/office/powerpoint/2010/main" val="77879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r>
              <a:rPr lang="en-IN" b="1" dirty="0" smtClean="0">
                <a:solidFill>
                  <a:srgbClr val="C00000"/>
                </a:solidFill>
              </a:rPr>
              <a:t>End of Session III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9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781800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Index number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3" name="Rectangle 3"/>
              <p:cNvSpPr>
                <a:spLocks noGrp="1" noChangeArrowheads="1"/>
              </p:cNvSpPr>
              <p:nvPr>
                <p:ph idx="4294967295"/>
              </p:nvPr>
            </p:nvSpPr>
            <p:spPr>
              <a:xfrm>
                <a:off x="609600" y="1524000"/>
                <a:ext cx="8077200" cy="4800600"/>
              </a:xfrm>
            </p:spPr>
            <p:txBody>
              <a:bodyPr>
                <a:normAutofit/>
              </a:bodyPr>
              <a:lstStyle/>
              <a:p>
                <a:pPr marL="0" indent="0" hangingPunct="0">
                  <a:lnSpc>
                    <a:spcPct val="114000"/>
                  </a:lnSpc>
                  <a:buNone/>
                </a:pPr>
                <a:r>
                  <a:rPr lang="en-US" sz="2400" dirty="0" smtClean="0"/>
                  <a:t>Recall that there are three types of indices</a:t>
                </a:r>
                <a:endParaRPr lang="en-IN" sz="2400" dirty="0" smtClean="0"/>
              </a:p>
              <a:p>
                <a:pPr marL="722313" lvl="0" indent="-279400" hangingPunct="0">
                  <a:lnSpc>
                    <a:spcPct val="114000"/>
                  </a:lnSpc>
                </a:pPr>
                <a:r>
                  <a:rPr lang="en-US" sz="2400" dirty="0" smtClean="0"/>
                  <a:t>Simple index number or </a:t>
                </a:r>
                <a:r>
                  <a:rPr lang="en-US" sz="2400" i="1" dirty="0" smtClean="0"/>
                  <a:t>elementary index</a:t>
                </a:r>
                <a:endParaRPr lang="en-IN" sz="2400" i="1" dirty="0" smtClean="0"/>
              </a:p>
              <a:p>
                <a:pPr marL="722313" lvl="0" indent="-279400" hangingPunct="0">
                  <a:lnSpc>
                    <a:spcPct val="114000"/>
                  </a:lnSpc>
                </a:pPr>
                <a:r>
                  <a:rPr lang="en-US" sz="2400" dirty="0" smtClean="0"/>
                  <a:t>Simple aggregate index</a:t>
                </a:r>
                <a:endParaRPr lang="en-IN" sz="2400" dirty="0" smtClean="0"/>
              </a:p>
              <a:p>
                <a:pPr marL="722313" lvl="0" indent="-279400" hangingPunct="0">
                  <a:lnSpc>
                    <a:spcPct val="114000"/>
                  </a:lnSpc>
                </a:pPr>
                <a:r>
                  <a:rPr lang="en-US" sz="2400" dirty="0" smtClean="0"/>
                  <a:t>Weighted aggregate index.</a:t>
                </a:r>
              </a:p>
              <a:p>
                <a:pPr marL="1588" lvl="0" indent="0" hangingPunct="0">
                  <a:lnSpc>
                    <a:spcPct val="114000"/>
                  </a:lnSpc>
                  <a:buNone/>
                </a:pPr>
                <a:r>
                  <a:rPr lang="en-US" altLang="en-US" sz="2400" dirty="0" smtClean="0">
                    <a:cs typeface="Times New Roman" pitchFamily="18" charset="0"/>
                  </a:rPr>
                  <a:t>Elementary index – simplest type – is defined as</a:t>
                </a:r>
              </a:p>
              <a:p>
                <a:pPr marL="1588" lvl="0" indent="0" hangingPunct="0">
                  <a:lnSpc>
                    <a:spcPct val="114000"/>
                  </a:lnSpc>
                  <a:buNone/>
                </a:pPr>
                <a:r>
                  <a:rPr lang="en-US" altLang="en-US" sz="2400" dirty="0">
                    <a:cs typeface="Times New Roman" pitchFamily="18" charset="0"/>
                  </a:rPr>
                  <a:t>	</a:t>
                </a:r>
                <a:r>
                  <a:rPr lang="en-US" altLang="en-US" sz="2400" dirty="0" smtClean="0"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IN" altLang="en-US" sz="2400" b="0" i="1" smtClean="0">
                            <a:latin typeface="Cambria Math"/>
                            <a:cs typeface="Times New Roman" pitchFamily="18" charset="0"/>
                          </a:rPr>
                          <m:t>𝑝𝑟</m:t>
                        </m:r>
                      </m:e>
                      <m:sub>
                        <m:r>
                          <a:rPr lang="en-IN" altLang="en-US" sz="2400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</m:sub>
                    </m:sSub>
                    <m:r>
                      <a:rPr lang="en-IN" altLang="en-US" sz="2400" b="0" i="1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type m:val="skw"/>
                        <m:ctrlPr>
                          <a:rPr lang="en-IN" altLang="en-US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altLang="en-US" sz="24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IN" alt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IN" alt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𝑖𝑡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IN" altLang="en-US" sz="24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IN" alt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IN" alt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𝑖</m:t>
                            </m:r>
                            <m:r>
                              <a:rPr lang="en-IN" alt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en-US" sz="2400" dirty="0" smtClean="0">
                    <a:cs typeface="Times New Roman" pitchFamily="18" charset="0"/>
                  </a:rPr>
                  <a:t>  </a:t>
                </a:r>
              </a:p>
              <a:p>
                <a:pPr marL="898525" lvl="0" indent="-896938" hangingPunct="0">
                  <a:lnSpc>
                    <a:spcPct val="114000"/>
                  </a:lnSpc>
                  <a:buNone/>
                </a:pPr>
                <a:r>
                  <a:rPr lang="en-US" altLang="en-US" sz="2400" dirty="0" smtClean="0">
                    <a:cs typeface="Times New Roman" pitchFamily="18" charset="0"/>
                  </a:rPr>
                  <a:t>      	for the </a:t>
                </a:r>
                <a:r>
                  <a:rPr lang="en-US" altLang="en-US" sz="2400" b="1" i="1" dirty="0" err="1" smtClean="0">
                    <a:cs typeface="Times New Roman" pitchFamily="18" charset="0"/>
                  </a:rPr>
                  <a:t>i</a:t>
                </a:r>
                <a:r>
                  <a:rPr lang="en-US" altLang="en-US" sz="2400" baseline="30000" dirty="0" err="1" smtClean="0">
                    <a:cs typeface="Times New Roman" pitchFamily="18" charset="0"/>
                  </a:rPr>
                  <a:t>th</a:t>
                </a:r>
                <a:r>
                  <a:rPr lang="en-US" altLang="en-US" sz="2400" dirty="0" smtClean="0">
                    <a:cs typeface="Times New Roman" pitchFamily="18" charset="0"/>
                  </a:rPr>
                  <a:t> product between the base period and the current period.</a:t>
                </a:r>
              </a:p>
            </p:txBody>
          </p:sp>
        </mc:Choice>
        <mc:Fallback xmlns="">
          <p:sp>
            <p:nvSpPr>
              <p:cNvPr id="2560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09600" y="1524000"/>
                <a:ext cx="8077200" cy="4800600"/>
              </a:xfrm>
              <a:blipFill rotWithShape="1">
                <a:blip r:embed="rId3"/>
                <a:stretch>
                  <a:fillRect l="-1132" t="-50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4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</a:p>
        </p:txBody>
      </p:sp>
    </p:spTree>
    <p:extLst>
      <p:ext uri="{BB962C8B-B14F-4D97-AF65-F5344CB8AC3E}">
        <p14:creationId xmlns:p14="http://schemas.microsoft.com/office/powerpoint/2010/main" val="1282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781800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Why we need an aggregation method?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524000"/>
            <a:ext cx="8077200" cy="48006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price relative is computed for a single commodity. </a:t>
            </a:r>
            <a:endParaRPr lang="en-US" sz="2400" dirty="0" smtClean="0"/>
          </a:p>
          <a:p>
            <a:r>
              <a:rPr lang="en-US" sz="2400" dirty="0" smtClean="0"/>
              <a:t>For </a:t>
            </a:r>
            <a:r>
              <a:rPr lang="en-US" sz="2400" dirty="0"/>
              <a:t>an exactly-specified commodity, price relatives measure “pure” price change. </a:t>
            </a:r>
            <a:endParaRPr lang="en-IN" sz="2400" dirty="0"/>
          </a:p>
          <a:p>
            <a:r>
              <a:rPr lang="en-US" sz="2400" dirty="0" smtClean="0"/>
              <a:t>But for </a:t>
            </a:r>
            <a:r>
              <a:rPr lang="en-US" sz="2400" dirty="0"/>
              <a:t>a consumption item, </a:t>
            </a:r>
            <a:r>
              <a:rPr lang="en-US" sz="2400" dirty="0" smtClean="0"/>
              <a:t>consisting of different </a:t>
            </a:r>
            <a:r>
              <a:rPr lang="en-US" sz="2400" dirty="0"/>
              <a:t>varieties with varying </a:t>
            </a:r>
            <a:r>
              <a:rPr lang="en-US" sz="2400" dirty="0" smtClean="0"/>
              <a:t>price, we cannot compute its price relative.</a:t>
            </a:r>
          </a:p>
          <a:p>
            <a:r>
              <a:rPr lang="en-US" sz="2400" dirty="0" smtClean="0"/>
              <a:t>For example, </a:t>
            </a:r>
          </a:p>
          <a:p>
            <a:pPr lvl="1"/>
            <a:r>
              <a:rPr lang="en-US" sz="2200" dirty="0" smtClean="0"/>
              <a:t>rice with different varieties – coarse, medium and fine. We can define a derived price of the item rice as </a:t>
            </a:r>
            <a:r>
              <a:rPr lang="en-US" sz="2200" dirty="0"/>
              <a:t>total value/total </a:t>
            </a:r>
            <a:r>
              <a:rPr lang="en-US" sz="2200" dirty="0" smtClean="0"/>
              <a:t>quantity</a:t>
            </a:r>
          </a:p>
          <a:p>
            <a:pPr lvl="1"/>
            <a:r>
              <a:rPr lang="en-US" sz="2200" dirty="0"/>
              <a:t>the value of </a:t>
            </a:r>
            <a:r>
              <a:rPr lang="en-US" sz="2200" dirty="0" smtClean="0"/>
              <a:t>ratio derived prices of two time periods will </a:t>
            </a:r>
            <a:r>
              <a:rPr lang="en-US" sz="2200" dirty="0"/>
              <a:t>be affected by both the change in composition as well as change in prices.  </a:t>
            </a:r>
            <a:endParaRPr lang="en-IN" sz="2200" dirty="0"/>
          </a:p>
          <a:p>
            <a:pPr lvl="1"/>
            <a:r>
              <a:rPr lang="en-US" sz="2200" dirty="0" smtClean="0"/>
              <a:t>It is </a:t>
            </a:r>
            <a:r>
              <a:rPr lang="en-US" sz="2200" dirty="0"/>
              <a:t>not a measure of “pure” price change. </a:t>
            </a:r>
            <a:endParaRPr lang="en-IN" sz="2200" dirty="0"/>
          </a:p>
        </p:txBody>
      </p:sp>
      <p:sp>
        <p:nvSpPr>
          <p:cNvPr id="25604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</a:p>
        </p:txBody>
      </p:sp>
    </p:spTree>
    <p:extLst>
      <p:ext uri="{BB962C8B-B14F-4D97-AF65-F5344CB8AC3E}">
        <p14:creationId xmlns:p14="http://schemas.microsoft.com/office/powerpoint/2010/main" val="235055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781800" cy="609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Aggregation methods – broad kinds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524000"/>
            <a:ext cx="8077200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US" sz="2400" dirty="0"/>
              <a:t>Depending upon whether the aggregation method uses weight for the commodities or commodity-groups involved, we have two broad kinds of aggregate index, viz.:</a:t>
            </a:r>
            <a:endParaRPr lang="en-IN" sz="2400" dirty="0"/>
          </a:p>
          <a:p>
            <a:pPr lvl="0"/>
            <a:r>
              <a:rPr lang="en-US" sz="2400" i="1" dirty="0"/>
              <a:t>Simple aggregate index</a:t>
            </a:r>
            <a:r>
              <a:rPr lang="en-US" sz="2400" dirty="0"/>
              <a:t> based on unweighted aggregation</a:t>
            </a:r>
            <a:endParaRPr lang="en-IN" sz="2400" dirty="0"/>
          </a:p>
          <a:p>
            <a:pPr lvl="0"/>
            <a:r>
              <a:rPr lang="en-US" sz="2400" i="1" dirty="0"/>
              <a:t>Weighted aggregate index</a:t>
            </a:r>
            <a:r>
              <a:rPr lang="en-US" sz="2400" dirty="0"/>
              <a:t> based on weighted aggregation.</a:t>
            </a:r>
            <a:endParaRPr lang="en-IN" sz="2400" dirty="0"/>
          </a:p>
          <a:p>
            <a:pPr marL="0" indent="0">
              <a:buNone/>
            </a:pPr>
            <a:endParaRPr lang="en-IN" sz="2200" dirty="0"/>
          </a:p>
        </p:txBody>
      </p:sp>
      <p:sp>
        <p:nvSpPr>
          <p:cNvPr id="25604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</a:p>
        </p:txBody>
      </p:sp>
    </p:spTree>
    <p:extLst>
      <p:ext uri="{BB962C8B-B14F-4D97-AF65-F5344CB8AC3E}">
        <p14:creationId xmlns:p14="http://schemas.microsoft.com/office/powerpoint/2010/main" val="4911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E8F0C-0359-4BE6-B792-5120090BB279}" type="slidenum">
              <a:rPr lang="ja-JP" altLang="en-GB"/>
              <a:pPr/>
              <a:t>7</a:t>
            </a:fld>
            <a:endParaRPr lang="en-GB" altLang="ja-JP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6345" y="795114"/>
            <a:ext cx="5687863" cy="401638"/>
          </a:xfrm>
        </p:spPr>
        <p:txBody>
          <a:bodyPr>
            <a:noAutofit/>
          </a:bodyPr>
          <a:lstStyle/>
          <a:p>
            <a:pPr algn="l"/>
            <a:r>
              <a:rPr lang="en-US" altLang="ja-JP" sz="3200" b="1" dirty="0">
                <a:solidFill>
                  <a:srgbClr val="666666"/>
                </a:solidFill>
              </a:rPr>
              <a:t>Simple </a:t>
            </a:r>
            <a:r>
              <a:rPr lang="en-US" altLang="ja-JP" sz="3200" b="1" dirty="0" smtClean="0">
                <a:solidFill>
                  <a:srgbClr val="666666"/>
                </a:solidFill>
              </a:rPr>
              <a:t>aggregate index </a:t>
            </a:r>
            <a:endParaRPr lang="en-US" altLang="ja-JP" sz="3200" b="1" dirty="0">
              <a:solidFill>
                <a:srgbClr val="666666"/>
              </a:solidFill>
            </a:endParaRP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2400" dirty="0"/>
              <a:t>A simple aggregate index is calculated from individual price observations without using weights. </a:t>
            </a:r>
            <a:endParaRPr lang="en-IN" sz="2400" dirty="0" smtClean="0"/>
          </a:p>
          <a:p>
            <a:r>
              <a:rPr lang="en-US" altLang="ja-JP" sz="2400" dirty="0" smtClean="0">
                <a:ea typeface="ＭＳ Ｐゴシック" pitchFamily="50" charset="-128"/>
              </a:rPr>
              <a:t>Three most commonly used simple(unweighted) aggregate index formulas are:</a:t>
            </a:r>
          </a:p>
          <a:p>
            <a:pPr marL="900113" indent="-449263">
              <a:buFont typeface="Wingdings" panose="05000000000000000000" pitchFamily="2" charset="2"/>
              <a:buChar char="Ø"/>
            </a:pPr>
            <a:r>
              <a:rPr lang="en-US" altLang="ja-JP" sz="2400" dirty="0" err="1" smtClean="0">
                <a:ea typeface="ＭＳ Ｐゴシック" pitchFamily="50" charset="-128"/>
              </a:rPr>
              <a:t>Dutot</a:t>
            </a:r>
            <a:r>
              <a:rPr lang="en-US" altLang="ja-JP" sz="2400" dirty="0" smtClean="0">
                <a:ea typeface="ＭＳ Ｐゴシック" pitchFamily="50" charset="-128"/>
              </a:rPr>
              <a:t> </a:t>
            </a:r>
          </a:p>
          <a:p>
            <a:pPr marL="900113" indent="-449263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ea typeface="ＭＳ Ｐゴシック" pitchFamily="50" charset="-128"/>
              </a:rPr>
              <a:t>Carli and</a:t>
            </a:r>
          </a:p>
          <a:p>
            <a:pPr marL="900113" indent="-449263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ea typeface="ＭＳ Ｐゴシック" pitchFamily="50" charset="-128"/>
              </a:rPr>
              <a:t>Jevon</a:t>
            </a:r>
            <a:endParaRPr lang="en-US" altLang="ja-JP" sz="2400" dirty="0">
              <a:ea typeface="ＭＳ Ｐゴシック" pitchFamily="50" charset="-128"/>
            </a:endParaRPr>
          </a:p>
          <a:p>
            <a:r>
              <a:rPr lang="en-IN" sz="2400" dirty="0" smtClean="0"/>
              <a:t>These are used for compiling </a:t>
            </a:r>
            <a:r>
              <a:rPr lang="en-IN" sz="2400" i="1" dirty="0" smtClean="0"/>
              <a:t>elementary price indices </a:t>
            </a:r>
            <a:r>
              <a:rPr lang="en-IN" sz="2400" dirty="0" smtClean="0"/>
              <a:t>from observed price data. </a:t>
            </a:r>
            <a:endParaRPr lang="en-IN" sz="2400" dirty="0"/>
          </a:p>
          <a:p>
            <a:pPr marL="0" indent="0">
              <a:buNone/>
            </a:pPr>
            <a:endParaRPr lang="en-US" altLang="ja-JP" sz="2400" dirty="0" smtClean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</a:p>
        </p:txBody>
      </p:sp>
    </p:spTree>
    <p:extLst>
      <p:ext uri="{BB962C8B-B14F-4D97-AF65-F5344CB8AC3E}">
        <p14:creationId xmlns:p14="http://schemas.microsoft.com/office/powerpoint/2010/main" val="66182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E8F0C-0359-4BE6-B792-5120090BB279}" type="slidenum">
              <a:rPr lang="ja-JP" altLang="en-GB"/>
              <a:pPr/>
              <a:t>8</a:t>
            </a:fld>
            <a:endParaRPr lang="en-GB" altLang="ja-JP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6345" y="795114"/>
            <a:ext cx="5687863" cy="401638"/>
          </a:xfrm>
        </p:spPr>
        <p:txBody>
          <a:bodyPr>
            <a:noAutofit/>
          </a:bodyPr>
          <a:lstStyle/>
          <a:p>
            <a:pPr algn="l"/>
            <a:r>
              <a:rPr lang="en-US" altLang="ja-JP" sz="3200" b="1" dirty="0">
                <a:solidFill>
                  <a:srgbClr val="666666"/>
                </a:solidFill>
              </a:rPr>
              <a:t>Simple </a:t>
            </a:r>
            <a:r>
              <a:rPr lang="en-US" altLang="ja-JP" sz="3200" b="1" dirty="0" smtClean="0">
                <a:solidFill>
                  <a:srgbClr val="666666"/>
                </a:solidFill>
              </a:rPr>
              <a:t>aggregate index – </a:t>
            </a:r>
            <a:r>
              <a:rPr lang="en-US" altLang="ja-JP" sz="3200" b="1" dirty="0" err="1" smtClean="0">
                <a:solidFill>
                  <a:srgbClr val="666666"/>
                </a:solidFill>
              </a:rPr>
              <a:t>Dutot</a:t>
            </a:r>
            <a:endParaRPr lang="en-US" altLang="ja-JP" sz="3200" b="1" dirty="0">
              <a:solidFill>
                <a:srgbClr val="666666"/>
              </a:solidFill>
            </a:endParaRP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>
                <a:ea typeface="ＭＳ Ｐゴシック" pitchFamily="50" charset="-128"/>
              </a:rPr>
              <a:t>In this method, the aggregate price of various commodities in a given year is expressed as a percentage of the same in the base year. The formula is  </a:t>
            </a:r>
            <a:r>
              <a:rPr lang="en-US" altLang="ja-JP" sz="2400" dirty="0" smtClean="0">
                <a:ea typeface="ＭＳ Ｐゴシック" pitchFamily="50" charset="-128"/>
              </a:rPr>
              <a:t>  </a:t>
            </a:r>
            <a:endParaRPr lang="en-US" altLang="ja-JP" sz="2400" dirty="0">
              <a:ea typeface="ＭＳ Ｐゴシック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ea typeface="ＭＳ Ｐゴシック" pitchFamily="50" charset="-128"/>
              </a:rPr>
              <a:t>	</a:t>
            </a:r>
            <a:r>
              <a:rPr lang="en-US" altLang="ja-JP" sz="2400" dirty="0" smtClean="0">
                <a:ea typeface="ＭＳ Ｐゴシック" pitchFamily="50" charset="-128"/>
              </a:rPr>
              <a:t>P</a:t>
            </a:r>
            <a:r>
              <a:rPr lang="en-US" altLang="ja-JP" sz="2400" baseline="-25000" dirty="0" smtClean="0">
                <a:ea typeface="ＭＳ Ｐゴシック" pitchFamily="50" charset="-128"/>
              </a:rPr>
              <a:t>0t</a:t>
            </a:r>
            <a:r>
              <a:rPr lang="en-US" altLang="ja-JP" sz="2400" dirty="0" smtClean="0">
                <a:ea typeface="ＭＳ Ｐゴシック" pitchFamily="50" charset="-128"/>
              </a:rPr>
              <a:t>=</a:t>
            </a:r>
            <a:r>
              <a:rPr lang="en-US" altLang="ja-JP" sz="2400" dirty="0" err="1" smtClean="0">
                <a:ea typeface="ＭＳ Ｐゴシック" pitchFamily="50" charset="-128"/>
              </a:rPr>
              <a:t>Σp</a:t>
            </a:r>
            <a:r>
              <a:rPr lang="en-US" altLang="ja-JP" sz="2400" baseline="-25000" dirty="0" err="1" smtClean="0">
                <a:ea typeface="ＭＳ Ｐゴシック" pitchFamily="50" charset="-128"/>
              </a:rPr>
              <a:t>t</a:t>
            </a:r>
            <a:r>
              <a:rPr lang="en-US" altLang="ja-JP" sz="2400" dirty="0" smtClean="0">
                <a:ea typeface="ＭＳ Ｐゴシック" pitchFamily="50" charset="-128"/>
              </a:rPr>
              <a:t>/Σp</a:t>
            </a:r>
            <a:r>
              <a:rPr lang="en-US" altLang="ja-JP" sz="2400" baseline="-25000" dirty="0" smtClean="0">
                <a:ea typeface="ＭＳ Ｐゴシック" pitchFamily="50" charset="-128"/>
              </a:rPr>
              <a:t>0</a:t>
            </a:r>
            <a:r>
              <a:rPr lang="en-US" altLang="ja-JP" sz="2400" dirty="0" smtClean="0">
                <a:ea typeface="ＭＳ Ｐゴシック" pitchFamily="50" charset="-128"/>
              </a:rPr>
              <a:t> </a:t>
            </a:r>
            <a:r>
              <a:rPr lang="en-US" altLang="ja-JP" sz="2400" dirty="0">
                <a:ea typeface="ＭＳ Ｐゴシック" pitchFamily="50" charset="-128"/>
              </a:rPr>
              <a:t>* 100</a:t>
            </a:r>
          </a:p>
          <a:p>
            <a:pPr>
              <a:buFont typeface="Wingdings" pitchFamily="2" charset="2"/>
              <a:buChar char="§"/>
            </a:pPr>
            <a:endParaRPr lang="en-US" altLang="ja-JP" sz="2400" dirty="0">
              <a:ea typeface="ＭＳ Ｐゴシック" pitchFamily="50" charset="-128"/>
            </a:endParaRPr>
          </a:p>
          <a:p>
            <a:pPr lvl="1"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w</a:t>
            </a:r>
            <a:r>
              <a:rPr lang="en-US" altLang="ja-JP" sz="2400" dirty="0" smtClean="0">
                <a:ea typeface="ＭＳ Ｐゴシック" pitchFamily="50" charset="-128"/>
              </a:rPr>
              <a:t>here </a:t>
            </a:r>
            <a:r>
              <a:rPr lang="en-US" altLang="ja-JP" sz="2400" dirty="0" err="1" smtClean="0">
                <a:ea typeface="ＭＳ Ｐゴシック" pitchFamily="50" charset="-128"/>
              </a:rPr>
              <a:t>Σp</a:t>
            </a:r>
            <a:r>
              <a:rPr lang="en-US" altLang="ja-JP" sz="2400" baseline="-25000" dirty="0" err="1" smtClean="0">
                <a:ea typeface="ＭＳ Ｐゴシック" pitchFamily="50" charset="-128"/>
              </a:rPr>
              <a:t>t</a:t>
            </a:r>
            <a:r>
              <a:rPr lang="en-US" altLang="ja-JP" sz="2400" dirty="0" smtClean="0">
                <a:ea typeface="ＭＳ Ｐゴシック" pitchFamily="50" charset="-128"/>
              </a:rPr>
              <a:t>=  </a:t>
            </a:r>
            <a:r>
              <a:rPr lang="en-US" altLang="ja-JP" sz="2400" dirty="0">
                <a:ea typeface="ＭＳ Ｐゴシック" pitchFamily="50" charset="-128"/>
              </a:rPr>
              <a:t>aggregate of prices for the current period.</a:t>
            </a:r>
          </a:p>
          <a:p>
            <a:pPr lvl="1"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a</a:t>
            </a:r>
            <a:r>
              <a:rPr lang="en-US" altLang="ja-JP" sz="2400" dirty="0" smtClean="0">
                <a:ea typeface="ＭＳ Ｐゴシック" pitchFamily="50" charset="-128"/>
              </a:rPr>
              <a:t>nd    </a:t>
            </a:r>
            <a:r>
              <a:rPr lang="en-US" altLang="ja-JP" sz="2400" dirty="0">
                <a:ea typeface="ＭＳ Ｐゴシック" pitchFamily="50" charset="-128"/>
              </a:rPr>
              <a:t>Σp</a:t>
            </a:r>
            <a:r>
              <a:rPr lang="en-US" altLang="ja-JP" sz="2400" baseline="-25000" dirty="0">
                <a:ea typeface="ＭＳ Ｐゴシック" pitchFamily="50" charset="-128"/>
              </a:rPr>
              <a:t>0</a:t>
            </a:r>
            <a:r>
              <a:rPr lang="en-US" altLang="ja-JP" sz="2400" dirty="0">
                <a:ea typeface="ＭＳ Ｐゴシック" pitchFamily="50" charset="-128"/>
              </a:rPr>
              <a:t>=  aggregate of prices for the base period</a:t>
            </a:r>
            <a:r>
              <a:rPr lang="en-US" altLang="ja-JP" sz="2400" dirty="0" smtClean="0">
                <a:ea typeface="ＭＳ Ｐゴシック" pitchFamily="50" charset="-128"/>
              </a:rPr>
              <a:t>.</a:t>
            </a:r>
          </a:p>
          <a:p>
            <a:pPr marL="457200" lvl="1" indent="0">
              <a:buNone/>
            </a:pPr>
            <a:endParaRPr lang="en-US" altLang="ja-JP" sz="2400" dirty="0" smtClean="0">
              <a:solidFill>
                <a:srgbClr val="C00000"/>
              </a:solidFill>
              <a:ea typeface="ＭＳ Ｐゴシック" pitchFamily="50" charset="-128"/>
            </a:endParaRPr>
          </a:p>
          <a:p>
            <a:pPr marL="457200" lvl="1" indent="0">
              <a:buNone/>
            </a:pPr>
            <a:r>
              <a:rPr lang="en-US" altLang="ja-JP" sz="2400" dirty="0" smtClean="0">
                <a:solidFill>
                  <a:srgbClr val="C00000"/>
                </a:solidFill>
                <a:ea typeface="ＭＳ Ｐゴシック" pitchFamily="50" charset="-128"/>
              </a:rPr>
              <a:t>[henceforth the subscript </a:t>
            </a:r>
            <a:r>
              <a:rPr lang="en-US" altLang="ja-JP" sz="2400" b="1" i="1" dirty="0" err="1" smtClean="0">
                <a:solidFill>
                  <a:srgbClr val="C00000"/>
                </a:solidFill>
                <a:ea typeface="ＭＳ Ｐゴシック" pitchFamily="50" charset="-128"/>
              </a:rPr>
              <a:t>i</a:t>
            </a:r>
            <a:r>
              <a:rPr lang="en-US" altLang="ja-JP" sz="2400" dirty="0" smtClean="0">
                <a:solidFill>
                  <a:srgbClr val="C00000"/>
                </a:solidFill>
                <a:ea typeface="ＭＳ Ｐゴシック" pitchFamily="50" charset="-128"/>
              </a:rPr>
              <a:t> for products is dropped from the formula. All the ∑ signs represent sum over all products.]</a:t>
            </a:r>
            <a:endParaRPr lang="en-US" altLang="ja-JP" sz="2400" dirty="0">
              <a:solidFill>
                <a:srgbClr val="C00000"/>
              </a:solidFill>
              <a:ea typeface="ＭＳ Ｐゴシック" pitchFamily="50" charset="-128"/>
            </a:endParaRPr>
          </a:p>
          <a:p>
            <a:pPr marL="0" indent="0">
              <a:buNone/>
            </a:pP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</a:t>
            </a:r>
          </a:p>
        </p:txBody>
      </p:sp>
    </p:spTree>
    <p:extLst>
      <p:ext uri="{BB962C8B-B14F-4D97-AF65-F5344CB8AC3E}">
        <p14:creationId xmlns:p14="http://schemas.microsoft.com/office/powerpoint/2010/main" val="161093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88E08C-A173-4BDB-946D-7F1BE3480C59}" type="slidenum">
              <a:rPr lang="ja-JP" altLang="en-GB"/>
              <a:pPr/>
              <a:t>9</a:t>
            </a:fld>
            <a:endParaRPr lang="en-GB" altLang="ja-JP"/>
          </a:p>
        </p:txBody>
      </p:sp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ja-JP" sz="3200" b="1" dirty="0" smtClean="0">
                <a:solidFill>
                  <a:srgbClr val="666666"/>
                </a:solidFill>
              </a:rPr>
              <a:t>Example 10: Simple </a:t>
            </a:r>
            <a:r>
              <a:rPr lang="en-US" altLang="ja-JP" sz="3200" b="1" dirty="0">
                <a:solidFill>
                  <a:srgbClr val="666666"/>
                </a:solidFill>
              </a:rPr>
              <a:t>Aggregate Index (</a:t>
            </a:r>
            <a:r>
              <a:rPr lang="en-US" altLang="ja-JP" sz="3200" b="1" i="1" dirty="0" err="1">
                <a:solidFill>
                  <a:srgbClr val="666666"/>
                </a:solidFill>
              </a:rPr>
              <a:t>Dutot</a:t>
            </a:r>
            <a:r>
              <a:rPr lang="en-US" altLang="ja-JP" sz="3200" b="1" dirty="0">
                <a:solidFill>
                  <a:srgbClr val="666666"/>
                </a:solidFill>
              </a:rPr>
              <a:t> index</a:t>
            </a:r>
            <a:r>
              <a:rPr lang="en-US" altLang="ja-JP" sz="3200" b="1" dirty="0" smtClean="0">
                <a:solidFill>
                  <a:srgbClr val="666666"/>
                </a:solidFill>
              </a:rPr>
              <a:t>)</a:t>
            </a:r>
            <a:endParaRPr lang="en-US" altLang="ja-JP" sz="3200" b="1" dirty="0">
              <a:solidFill>
                <a:srgbClr val="6666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3190" name="Text Box 6"/>
              <p:cNvSpPr txBox="1">
                <a:spLocks noChangeArrowheads="1"/>
              </p:cNvSpPr>
              <p:nvPr/>
            </p:nvSpPr>
            <p:spPr bwMode="auto">
              <a:xfrm>
                <a:off x="827584" y="1229851"/>
                <a:ext cx="7488832" cy="1607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45720" rIns="45720">
                <a:spAutoFit/>
              </a:bodyPr>
              <a:lstStyle/>
              <a:p>
                <a:pPr marL="1339850" indent="-1339850">
                  <a:spcBef>
                    <a:spcPct val="50000"/>
                  </a:spcBef>
                </a:pPr>
                <a:r>
                  <a:rPr lang="en-US" altLang="ja-JP" sz="2400" dirty="0" smtClean="0"/>
                  <a:t>Definition: </a:t>
                </a:r>
                <a:r>
                  <a:rPr lang="en-US" altLang="ja-JP" sz="2400" dirty="0" smtClean="0">
                    <a:solidFill>
                      <a:srgbClr val="0000CC"/>
                    </a:solidFill>
                  </a:rPr>
                  <a:t>Ratio </a:t>
                </a:r>
                <a:r>
                  <a:rPr lang="en-US" altLang="ja-JP" sz="2400" dirty="0">
                    <a:solidFill>
                      <a:srgbClr val="0000CC"/>
                    </a:solidFill>
                  </a:rPr>
                  <a:t>of simple aggregate price in current period to simple aggregate price in base </a:t>
                </a:r>
                <a:r>
                  <a:rPr lang="en-US" altLang="ja-JP" sz="2400" dirty="0" smtClean="0">
                    <a:solidFill>
                      <a:srgbClr val="0000CC"/>
                    </a:solidFill>
                  </a:rPr>
                  <a:t>period, i.e.</a:t>
                </a:r>
              </a:p>
              <a:p>
                <a:pPr marL="1339850" indent="-133985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240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altLang="ja-JP" sz="2400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IN" altLang="ja-JP" sz="2400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ja-JP" sz="240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altLang="ja-JP" sz="2400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IN" altLang="ja-JP" sz="2400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altLang="ja-JP" sz="24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3319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7584" y="1229851"/>
                <a:ext cx="7488832" cy="1607812"/>
              </a:xfrm>
              <a:prstGeom prst="rect">
                <a:avLst/>
              </a:prstGeom>
              <a:blipFill rotWithShape="1">
                <a:blip r:embed="rId2"/>
                <a:stretch>
                  <a:fillRect l="-1873" t="-3042" r="-211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3192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2000" y="2818978"/>
            <a:ext cx="7920000" cy="3640829"/>
          </a:xfrm>
          <a:noFill/>
          <a:ln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Formula – simple aggregate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83768" y="5077633"/>
            <a:ext cx="5400600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  <a:p>
            <a:pPr algn="ctr"/>
            <a:r>
              <a:rPr lang="en-IN" sz="2400" dirty="0" smtClean="0">
                <a:solidFill>
                  <a:schemeClr val="bg1"/>
                </a:solidFill>
              </a:rPr>
              <a:t>Calculate </a:t>
            </a:r>
            <a:r>
              <a:rPr lang="en-IN" sz="2400" dirty="0" err="1" smtClean="0">
                <a:solidFill>
                  <a:schemeClr val="bg1"/>
                </a:solidFill>
              </a:rPr>
              <a:t>Dutot</a:t>
            </a:r>
            <a:r>
              <a:rPr lang="en-IN" sz="2400" dirty="0" smtClean="0">
                <a:solidFill>
                  <a:schemeClr val="bg1"/>
                </a:solidFill>
              </a:rPr>
              <a:t> Index in your workbook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663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5039</TotalTime>
  <Words>1526</Words>
  <Application>Microsoft Office PowerPoint</Application>
  <PresentationFormat>On-screen Show (4:3)</PresentationFormat>
  <Paragraphs>255</Paragraphs>
  <Slides>30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数式</vt:lpstr>
      <vt:lpstr>Module 16: Price Index</vt:lpstr>
      <vt:lpstr>Contents – Session III</vt:lpstr>
      <vt:lpstr>PowerPoint Presentation</vt:lpstr>
      <vt:lpstr>Index number formula</vt:lpstr>
      <vt:lpstr>Why we need an aggregation method?</vt:lpstr>
      <vt:lpstr>Aggregation methods – broad kinds</vt:lpstr>
      <vt:lpstr>Simple aggregate index </vt:lpstr>
      <vt:lpstr>Simple aggregate index – Dutot</vt:lpstr>
      <vt:lpstr>Example 10: Simple Aggregate Index (Dutot index)</vt:lpstr>
      <vt:lpstr>Limitations of Dutot Index</vt:lpstr>
      <vt:lpstr>Limitations of Dutot Index (contd.)</vt:lpstr>
      <vt:lpstr>Simple Aggregate Index - Carli</vt:lpstr>
      <vt:lpstr>Example 11: Carli index – a simple aggregative formula</vt:lpstr>
      <vt:lpstr>Carli Index  - advantages and limitations</vt:lpstr>
      <vt:lpstr>Example 12: Jevons index- another simple aggregative method</vt:lpstr>
      <vt:lpstr>Weighted Aggregative Method:</vt:lpstr>
      <vt:lpstr>Lowe Index - defined</vt:lpstr>
      <vt:lpstr>Lowe Index</vt:lpstr>
      <vt:lpstr>Types of Weights – an example</vt:lpstr>
      <vt:lpstr>Laspeyres Price Index</vt:lpstr>
      <vt:lpstr>Example 13: Laspeyres price index</vt:lpstr>
      <vt:lpstr>Example 13: Laspeyres price index (contd.)</vt:lpstr>
      <vt:lpstr>Paasche’s Price Index</vt:lpstr>
      <vt:lpstr>Paasche’s Price Index</vt:lpstr>
      <vt:lpstr>Example 14 : Paasche’s Price Index</vt:lpstr>
      <vt:lpstr>Example 14 : Paasche’s Price Index (contd.)</vt:lpstr>
      <vt:lpstr>Laspeyeres  vs.  Paasche</vt:lpstr>
      <vt:lpstr>Fisher’s Index</vt:lpstr>
      <vt:lpstr>Fisher as Ideal index</vt:lpstr>
      <vt:lpstr>End of Session 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123</cp:revision>
  <dcterms:created xsi:type="dcterms:W3CDTF">2018-05-04T13:05:47Z</dcterms:created>
  <dcterms:modified xsi:type="dcterms:W3CDTF">2018-08-19T05:19:17Z</dcterms:modified>
</cp:coreProperties>
</file>