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458" r:id="rId3"/>
    <p:sldId id="258" r:id="rId4"/>
    <p:sldId id="440" r:id="rId5"/>
    <p:sldId id="442" r:id="rId6"/>
    <p:sldId id="441" r:id="rId7"/>
    <p:sldId id="349" r:id="rId8"/>
    <p:sldId id="354" r:id="rId9"/>
    <p:sldId id="386" r:id="rId10"/>
    <p:sldId id="387" r:id="rId11"/>
    <p:sldId id="355" r:id="rId12"/>
    <p:sldId id="356" r:id="rId13"/>
    <p:sldId id="357" r:id="rId14"/>
    <p:sldId id="455" r:id="rId15"/>
    <p:sldId id="452" r:id="rId16"/>
    <p:sldId id="353" r:id="rId17"/>
    <p:sldId id="453" r:id="rId18"/>
    <p:sldId id="454" r:id="rId19"/>
    <p:sldId id="444" r:id="rId20"/>
    <p:sldId id="390" r:id="rId21"/>
    <p:sldId id="393" r:id="rId22"/>
    <p:sldId id="394" r:id="rId23"/>
    <p:sldId id="456" r:id="rId24"/>
    <p:sldId id="395" r:id="rId25"/>
    <p:sldId id="443" r:id="rId26"/>
    <p:sldId id="417" r:id="rId27"/>
    <p:sldId id="445" r:id="rId28"/>
    <p:sldId id="418" r:id="rId29"/>
    <p:sldId id="447" r:id="rId30"/>
    <p:sldId id="450" r:id="rId31"/>
    <p:sldId id="451" r:id="rId32"/>
    <p:sldId id="45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60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8CD623-367D-425A-A9FE-9D98C5FF10B3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437DE-2886-46F1-93F2-1F42970A20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323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BFC3C32-44F4-49AB-80C5-45E646B2E5E0}" type="slidenum">
              <a:rPr lang="en-GB" altLang="en-US"/>
              <a:pPr eaLnBrk="1" hangingPunct="1"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</a:pPr>
            <a:fld id="{CBF4CB00-B84D-4F46-BC4E-E81A2B6529A9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4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BFC3C32-44F4-49AB-80C5-45E646B2E5E0}" type="slidenum">
              <a:rPr lang="en-GB" altLang="en-US"/>
              <a:pPr eaLnBrk="1" hangingPunct="1">
                <a:spcBef>
                  <a:spcPct val="0"/>
                </a:spcBef>
              </a:pPr>
              <a:t>25</a:t>
            </a:fld>
            <a:endParaRPr lang="en-GB" altLang="en-US"/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</a:pPr>
            <a:fld id="{CBF4CB00-B84D-4F46-BC4E-E81A2B6529A9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25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BFC3C32-44F4-49AB-80C5-45E646B2E5E0}" type="slidenum">
              <a:rPr lang="en-GB" altLang="en-US"/>
              <a:pPr eaLnBrk="1" hangingPunct="1"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</a:pPr>
            <a:fld id="{CBF4CB00-B84D-4F46-BC4E-E81A2B6529A9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cs typeface="+mn-cs"/>
              </a:rPr>
              <a:t>PDOS- </a:t>
            </a:r>
          </a:p>
        </p:txBody>
      </p:sp>
      <p:sp>
        <p:nvSpPr>
          <p:cNvPr id="9114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8E83C7CD-7246-49DF-B5D3-916A960E8416}" type="slidenum">
              <a:rPr lang="en-US" altLang="en-US" sz="1200"/>
              <a:pPr algn="r"/>
              <a:t>8</a:t>
            </a:fld>
            <a:endParaRPr lang="en-US" altLang="en-US" sz="1200"/>
          </a:p>
        </p:txBody>
      </p:sp>
      <p:sp>
        <p:nvSpPr>
          <p:cNvPr id="44038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A1CE6ACE-804C-4CA0-A648-83F1999B8000}" type="slidenum">
              <a:rPr lang="en-US" altLang="en-US" sz="1200"/>
              <a:pPr algn="r"/>
              <a:t>8</a:t>
            </a:fld>
            <a:endParaRPr lang="en-US" altLang="en-US" sz="1200"/>
          </a:p>
        </p:txBody>
      </p:sp>
      <p:sp>
        <p:nvSpPr>
          <p:cNvPr id="440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cs typeface="+mn-cs"/>
              </a:rPr>
              <a:t>PDOS- </a:t>
            </a:r>
          </a:p>
        </p:txBody>
      </p:sp>
      <p:sp>
        <p:nvSpPr>
          <p:cNvPr id="9114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8E83C7CD-7246-49DF-B5D3-916A960E8416}" type="slidenum">
              <a:rPr lang="en-US" altLang="en-US" sz="1200"/>
              <a:pPr algn="r"/>
              <a:t>9</a:t>
            </a:fld>
            <a:endParaRPr lang="en-US" altLang="en-US" sz="1200"/>
          </a:p>
        </p:txBody>
      </p:sp>
      <p:sp>
        <p:nvSpPr>
          <p:cNvPr id="44038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A1CE6ACE-804C-4CA0-A648-83F1999B8000}" type="slidenum">
              <a:rPr lang="en-US" altLang="en-US" sz="1200"/>
              <a:pPr algn="r"/>
              <a:t>9</a:t>
            </a:fld>
            <a:endParaRPr lang="en-US" altLang="en-US" sz="1200"/>
          </a:p>
        </p:txBody>
      </p:sp>
      <p:sp>
        <p:nvSpPr>
          <p:cNvPr id="440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cs typeface="+mn-cs"/>
              </a:rPr>
              <a:t>PDOS- </a:t>
            </a:r>
          </a:p>
        </p:txBody>
      </p:sp>
      <p:sp>
        <p:nvSpPr>
          <p:cNvPr id="9114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8E83C7CD-7246-49DF-B5D3-916A960E8416}" type="slidenum">
              <a:rPr lang="en-US" altLang="en-US" sz="1200"/>
              <a:pPr algn="r"/>
              <a:t>10</a:t>
            </a:fld>
            <a:endParaRPr lang="en-US" altLang="en-US" sz="1200"/>
          </a:p>
        </p:txBody>
      </p:sp>
      <p:sp>
        <p:nvSpPr>
          <p:cNvPr id="44038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A1CE6ACE-804C-4CA0-A648-83F1999B8000}" type="slidenum">
              <a:rPr lang="en-US" altLang="en-US" sz="1200"/>
              <a:pPr algn="r"/>
              <a:t>10</a:t>
            </a:fld>
            <a:endParaRPr lang="en-US" altLang="en-US" sz="1200"/>
          </a:p>
        </p:txBody>
      </p:sp>
      <p:sp>
        <p:nvSpPr>
          <p:cNvPr id="440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cs typeface="+mn-cs"/>
              </a:rPr>
              <a:t>PDOS- </a:t>
            </a:r>
          </a:p>
        </p:txBody>
      </p:sp>
      <p:sp>
        <p:nvSpPr>
          <p:cNvPr id="9114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E031ECF7-5C5E-4100-97EC-6BE3055815CE}" type="slidenum">
              <a:rPr lang="en-US" altLang="en-US" sz="1200"/>
              <a:pPr algn="r"/>
              <a:t>11</a:t>
            </a:fld>
            <a:endParaRPr lang="en-US" altLang="en-US" sz="1200"/>
          </a:p>
        </p:txBody>
      </p:sp>
      <p:sp>
        <p:nvSpPr>
          <p:cNvPr id="45062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89443822-A3FF-4A3C-A890-B39602A45F03}" type="slidenum">
              <a:rPr lang="en-US" altLang="en-US" sz="1200"/>
              <a:pPr algn="r"/>
              <a:t>11</a:t>
            </a:fld>
            <a:endParaRPr lang="en-US" altLang="en-US" sz="1200"/>
          </a:p>
        </p:txBody>
      </p:sp>
      <p:sp>
        <p:nvSpPr>
          <p:cNvPr id="450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cs typeface="+mn-cs"/>
              </a:rPr>
              <a:t>PDOS- </a:t>
            </a:r>
          </a:p>
        </p:txBody>
      </p:sp>
      <p:sp>
        <p:nvSpPr>
          <p:cNvPr id="9114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E0608F36-9198-4A66-B488-335767196FAE}" type="slidenum">
              <a:rPr lang="en-US" altLang="en-US" sz="1200"/>
              <a:pPr algn="r"/>
              <a:t>12</a:t>
            </a:fld>
            <a:endParaRPr lang="en-US" altLang="en-US" sz="1200"/>
          </a:p>
        </p:txBody>
      </p:sp>
      <p:sp>
        <p:nvSpPr>
          <p:cNvPr id="51206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8B3A16FB-609E-4782-BD1C-B5AF27DF6E91}" type="slidenum">
              <a:rPr lang="en-US" altLang="en-US" sz="1200"/>
              <a:pPr algn="r"/>
              <a:t>12</a:t>
            </a:fld>
            <a:endParaRPr lang="en-US" altLang="en-US" sz="1200"/>
          </a:p>
        </p:txBody>
      </p:sp>
      <p:sp>
        <p:nvSpPr>
          <p:cNvPr id="512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cs typeface="+mn-cs"/>
              </a:rPr>
              <a:t>PDOS- </a:t>
            </a:r>
          </a:p>
        </p:txBody>
      </p:sp>
      <p:sp>
        <p:nvSpPr>
          <p:cNvPr id="9114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C81E3820-3A92-4D52-B5B6-BEB15FC1DD2A}" type="slidenum">
              <a:rPr lang="en-US" altLang="en-US" sz="1200"/>
              <a:pPr algn="r"/>
              <a:t>13</a:t>
            </a:fld>
            <a:endParaRPr lang="en-US" altLang="en-US" sz="1200"/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2C8A0C45-6B5D-44C2-B478-11F342F5AD63}" type="slidenum">
              <a:rPr lang="en-US" altLang="en-US" sz="1200"/>
              <a:pPr algn="r"/>
              <a:t>13</a:t>
            </a:fld>
            <a:endParaRPr lang="en-US" altLang="en-US" sz="1200"/>
          </a:p>
        </p:txBody>
      </p:sp>
      <p:sp>
        <p:nvSpPr>
          <p:cNvPr id="522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cs typeface="+mn-cs"/>
              </a:rPr>
              <a:t>PDOS- </a:t>
            </a:r>
          </a:p>
        </p:txBody>
      </p:sp>
      <p:sp>
        <p:nvSpPr>
          <p:cNvPr id="9114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E031ECF7-5C5E-4100-97EC-6BE3055815CE}" type="slidenum">
              <a:rPr lang="en-US" altLang="en-US" sz="1200"/>
              <a:pPr algn="r"/>
              <a:t>14</a:t>
            </a:fld>
            <a:endParaRPr lang="en-US" altLang="en-US" sz="1200"/>
          </a:p>
        </p:txBody>
      </p:sp>
      <p:sp>
        <p:nvSpPr>
          <p:cNvPr id="45062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89443822-A3FF-4A3C-A890-B39602A45F03}" type="slidenum">
              <a:rPr lang="en-US" altLang="en-US" sz="1200"/>
              <a:pPr algn="r"/>
              <a:t>14</a:t>
            </a:fld>
            <a:endParaRPr lang="en-US" altLang="en-US" sz="1200"/>
          </a:p>
        </p:txBody>
      </p:sp>
      <p:sp>
        <p:nvSpPr>
          <p:cNvPr id="450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266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4047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1954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135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1384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5726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6209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4127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819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082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787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8007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Price Index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866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685800"/>
            <a:ext cx="6781800" cy="762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en-US" sz="3200" b="1" dirty="0">
                <a:solidFill>
                  <a:srgbClr val="666666"/>
                </a:solidFill>
              </a:rPr>
              <a:t>Example 16: Decomposition of Price Change </a:t>
            </a:r>
            <a:r>
              <a:rPr lang="en-US" altLang="en-US" sz="3200" dirty="0" smtClean="0">
                <a:solidFill>
                  <a:srgbClr val="666666"/>
                </a:solidFill>
              </a:rPr>
              <a:t>(Contd.)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552" y="4077072"/>
            <a:ext cx="7918648" cy="230425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FontTx/>
              <a:buNone/>
            </a:pPr>
            <a:r>
              <a:rPr lang="en-US" altLang="en-US" sz="2400" dirty="0" smtClean="0">
                <a:cs typeface="Times New Roman" pitchFamily="18" charset="0"/>
              </a:rPr>
              <a:t>For uniform weights of 1/3 of all the products:</a:t>
            </a:r>
          </a:p>
          <a:p>
            <a:pPr marL="531813" indent="-531813" algn="just">
              <a:buFontTx/>
              <a:buNone/>
            </a:pPr>
            <a:r>
              <a:rPr lang="en-US" altLang="en-US" sz="2400" b="1" dirty="0" smtClean="0">
                <a:solidFill>
                  <a:srgbClr val="0000CC"/>
                </a:solidFill>
                <a:cs typeface="Times New Roman" pitchFamily="18" charset="0"/>
              </a:rPr>
              <a:t>Case 1</a:t>
            </a:r>
            <a:r>
              <a:rPr lang="en-US" altLang="en-US" sz="2400" dirty="0" smtClean="0">
                <a:cs typeface="Times New Roman" pitchFamily="18" charset="0"/>
              </a:rPr>
              <a:t>: rise in </a:t>
            </a:r>
            <a:r>
              <a:rPr lang="en-US" altLang="en-US" sz="2400" i="1" dirty="0" smtClean="0">
                <a:cs typeface="Times New Roman" pitchFamily="18" charset="0"/>
              </a:rPr>
              <a:t>general price level</a:t>
            </a:r>
            <a:r>
              <a:rPr lang="en-US" altLang="en-US" sz="2400" dirty="0">
                <a:cs typeface="Times New Roman" pitchFamily="18" charset="0"/>
              </a:rPr>
              <a:t> </a:t>
            </a:r>
            <a:r>
              <a:rPr lang="en-US" altLang="en-US" sz="2400" dirty="0" smtClean="0">
                <a:cs typeface="Times New Roman" pitchFamily="18" charset="0"/>
              </a:rPr>
              <a:t>by 20%, with no change in </a:t>
            </a:r>
            <a:r>
              <a:rPr lang="en-US" altLang="en-US" sz="2400" i="1" dirty="0" smtClean="0">
                <a:cs typeface="Times New Roman" pitchFamily="18" charset="0"/>
              </a:rPr>
              <a:t>price structure</a:t>
            </a:r>
            <a:r>
              <a:rPr lang="en-US" altLang="en-US" sz="2400" dirty="0" smtClean="0">
                <a:cs typeface="Times New Roman" pitchFamily="18" charset="0"/>
              </a:rPr>
              <a:t>. </a:t>
            </a:r>
          </a:p>
          <a:p>
            <a:pPr marL="531813" indent="-531813" algn="just">
              <a:buNone/>
            </a:pPr>
            <a:r>
              <a:rPr lang="en-US" altLang="en-US" sz="2400" b="1" dirty="0">
                <a:solidFill>
                  <a:srgbClr val="0000CC"/>
                </a:solidFill>
                <a:cs typeface="Times New Roman" pitchFamily="18" charset="0"/>
              </a:rPr>
              <a:t>Case </a:t>
            </a:r>
            <a:r>
              <a:rPr lang="en-US" altLang="en-US" sz="2400" b="1" dirty="0" smtClean="0">
                <a:solidFill>
                  <a:srgbClr val="0000CC"/>
                </a:solidFill>
                <a:cs typeface="Times New Roman" pitchFamily="18" charset="0"/>
              </a:rPr>
              <a:t>2</a:t>
            </a:r>
            <a:r>
              <a:rPr lang="en-US" altLang="en-US" sz="2400" dirty="0" smtClean="0">
                <a:cs typeface="Times New Roman" pitchFamily="18" charset="0"/>
              </a:rPr>
              <a:t>: no change in </a:t>
            </a:r>
            <a:r>
              <a:rPr lang="en-US" altLang="en-US" sz="2400" i="1" dirty="0">
                <a:cs typeface="Times New Roman" pitchFamily="18" charset="0"/>
              </a:rPr>
              <a:t>general price </a:t>
            </a:r>
            <a:r>
              <a:rPr lang="en-US" altLang="en-US" sz="2400" i="1" dirty="0" smtClean="0">
                <a:cs typeface="Times New Roman" pitchFamily="18" charset="0"/>
              </a:rPr>
              <a:t>level</a:t>
            </a:r>
            <a:r>
              <a:rPr lang="en-US" altLang="en-US" sz="2400" dirty="0" smtClean="0">
                <a:cs typeface="Times New Roman" pitchFamily="18" charset="0"/>
              </a:rPr>
              <a:t>, but </a:t>
            </a:r>
            <a:r>
              <a:rPr lang="en-US" altLang="en-US" sz="2400" dirty="0">
                <a:cs typeface="Times New Roman" pitchFamily="18" charset="0"/>
              </a:rPr>
              <a:t>change in </a:t>
            </a:r>
            <a:r>
              <a:rPr lang="en-US" altLang="en-US" sz="2400" i="1" dirty="0">
                <a:cs typeface="Times New Roman" pitchFamily="18" charset="0"/>
              </a:rPr>
              <a:t>price structure</a:t>
            </a:r>
            <a:r>
              <a:rPr lang="en-US" altLang="en-US" sz="2400" dirty="0" smtClean="0">
                <a:cs typeface="Times New Roman" pitchFamily="18" charset="0"/>
              </a:rPr>
              <a:t>.</a:t>
            </a:r>
          </a:p>
          <a:p>
            <a:pPr marL="531813" indent="-531813" algn="just">
              <a:buFontTx/>
              <a:buNone/>
            </a:pPr>
            <a:r>
              <a:rPr lang="en-US" altLang="en-US" sz="2400" b="1" dirty="0" smtClean="0">
                <a:solidFill>
                  <a:srgbClr val="0000CC"/>
                </a:solidFill>
                <a:cs typeface="Times New Roman" pitchFamily="18" charset="0"/>
              </a:rPr>
              <a:t>Case 3</a:t>
            </a:r>
            <a:r>
              <a:rPr lang="en-US" altLang="en-US" sz="2400" dirty="0" smtClean="0">
                <a:cs typeface="Times New Roman" pitchFamily="18" charset="0"/>
              </a:rPr>
              <a:t>: </a:t>
            </a:r>
            <a:r>
              <a:rPr lang="en-US" altLang="en-US" sz="2400" dirty="0">
                <a:cs typeface="Times New Roman" pitchFamily="18" charset="0"/>
              </a:rPr>
              <a:t>rise in </a:t>
            </a:r>
            <a:r>
              <a:rPr lang="en-US" altLang="en-US" sz="2400" i="1" dirty="0">
                <a:cs typeface="Times New Roman" pitchFamily="18" charset="0"/>
              </a:rPr>
              <a:t>general price level</a:t>
            </a:r>
            <a:r>
              <a:rPr lang="en-US" altLang="en-US" sz="2400" dirty="0">
                <a:cs typeface="Times New Roman" pitchFamily="18" charset="0"/>
              </a:rPr>
              <a:t> by 20</a:t>
            </a:r>
            <a:r>
              <a:rPr lang="en-US" altLang="en-US" sz="2400" dirty="0" smtClean="0">
                <a:cs typeface="Times New Roman" pitchFamily="18" charset="0"/>
              </a:rPr>
              <a:t>%, with change </a:t>
            </a:r>
            <a:r>
              <a:rPr lang="en-US" altLang="en-US" sz="2400" dirty="0">
                <a:cs typeface="Times New Roman" pitchFamily="18" charset="0"/>
              </a:rPr>
              <a:t>in </a:t>
            </a:r>
            <a:r>
              <a:rPr lang="en-US" altLang="en-US" sz="2400" i="1" dirty="0">
                <a:cs typeface="Times New Roman" pitchFamily="18" charset="0"/>
              </a:rPr>
              <a:t>price structure</a:t>
            </a:r>
            <a:r>
              <a:rPr lang="en-US" altLang="en-US" sz="2400" dirty="0">
                <a:cs typeface="Times New Roman" pitchFamily="18" charset="0"/>
              </a:rPr>
              <a:t>.</a:t>
            </a:r>
            <a:endParaRPr lang="en-US" altLang="en-US" sz="2400" dirty="0" smtClean="0">
              <a:cs typeface="Times New Roman" pitchFamily="18" charset="0"/>
            </a:endParaRPr>
          </a:p>
        </p:txBody>
      </p:sp>
      <p:sp>
        <p:nvSpPr>
          <p:cNvPr id="3078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/>
            <a:r>
              <a:rPr lang="en-GB" altLang="en-US" sz="1400"/>
              <a:t> </a:t>
            </a:r>
          </a:p>
        </p:txBody>
      </p:sp>
      <p:sp>
        <p:nvSpPr>
          <p:cNvPr id="10244" name="Rectangle 6"/>
          <p:cNvSpPr txBox="1">
            <a:spLocks noGrp="1"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28BB360B-AD6F-4429-9E6D-465CAD48770D}" type="slidenum">
              <a:rPr lang="en-US" altLang="en-US" sz="1400"/>
              <a:pPr algn="r"/>
              <a:t>10</a:t>
            </a:fld>
            <a:endParaRPr lang="en-US" altLang="en-US" sz="1400"/>
          </a:p>
        </p:txBody>
      </p:sp>
      <p:sp>
        <p:nvSpPr>
          <p:cNvPr id="3080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0FFBE579-14DA-41D8-B16D-E4BC6406C661}" type="slidenum">
              <a:rPr lang="en-US" altLang="en-US" sz="1400"/>
              <a:pPr algn="r"/>
              <a:t>10</a:t>
            </a:fld>
            <a:endParaRPr lang="en-US" altLang="en-US" sz="1400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 Index – Scope &amp; Coverage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797963"/>
              </p:ext>
            </p:extLst>
          </p:nvPr>
        </p:nvGraphicFramePr>
        <p:xfrm>
          <a:off x="755576" y="1628800"/>
          <a:ext cx="7632849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795"/>
                <a:gridCol w="927453"/>
                <a:gridCol w="1141480"/>
                <a:gridCol w="1070138"/>
                <a:gridCol w="1070138"/>
                <a:gridCol w="1141480"/>
                <a:gridCol w="1283365"/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product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i="1" dirty="0" smtClean="0"/>
                        <a:t>p</a:t>
                      </a:r>
                      <a:r>
                        <a:rPr lang="en-IN" baseline="-25000" dirty="0" smtClean="0"/>
                        <a:t>0</a:t>
                      </a:r>
                      <a:endParaRPr lang="en-IN" baseline="-25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Relative price </a:t>
                      </a:r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product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i="1" dirty="0" err="1" smtClean="0"/>
                        <a:t>p</a:t>
                      </a:r>
                      <a:r>
                        <a:rPr lang="en-IN" i="1" baseline="-25000" dirty="0" err="1" smtClean="0"/>
                        <a:t>t</a:t>
                      </a:r>
                      <a:endParaRPr lang="en-IN" i="1" baseline="-250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Price relative</a:t>
                      </a:r>
                      <a:endParaRPr lang="en-IN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Relative price</a:t>
                      </a:r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IN" i="1" dirty="0" smtClean="0"/>
                        <a:t>Base period</a:t>
                      </a:r>
                      <a:endParaRPr lang="en-IN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solidFill>
                            <a:srgbClr val="0000CC"/>
                          </a:solidFill>
                        </a:rPr>
                        <a:t>Case 3 </a:t>
                      </a:r>
                      <a:r>
                        <a:rPr lang="en-IN" b="0" dirty="0" smtClean="0">
                          <a:solidFill>
                            <a:srgbClr val="003300"/>
                          </a:solidFill>
                        </a:rPr>
                        <a:t>– </a:t>
                      </a:r>
                      <a:r>
                        <a:rPr lang="en-IN" b="0" i="1" dirty="0" smtClean="0">
                          <a:solidFill>
                            <a:srgbClr val="003300"/>
                          </a:solidFill>
                        </a:rPr>
                        <a:t>current period</a:t>
                      </a:r>
                      <a:endParaRPr lang="en-IN" b="0" i="1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A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1.0</a:t>
                      </a:r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A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13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1.3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1.0</a:t>
                      </a:r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B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20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2.0</a:t>
                      </a:r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B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22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1.1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1.7</a:t>
                      </a:r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C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15</a:t>
                      </a:r>
                      <a:endParaRPr lang="en-IN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1.5</a:t>
                      </a:r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C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18</a:t>
                      </a:r>
                      <a:endParaRPr lang="en-IN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1.2</a:t>
                      </a:r>
                      <a:endParaRPr lang="en-IN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1.4</a:t>
                      </a:r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4932040" y="4437112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ounded Rectangle 10"/>
          <p:cNvSpPr/>
          <p:nvPr/>
        </p:nvSpPr>
        <p:spPr>
          <a:xfrm>
            <a:off x="5220072" y="566124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93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548680"/>
            <a:ext cx="6781800" cy="582960"/>
          </a:xfrm>
        </p:spPr>
        <p:txBody>
          <a:bodyPr/>
          <a:lstStyle/>
          <a:p>
            <a:pPr algn="l"/>
            <a:r>
              <a:rPr lang="en-US" altLang="en-US" sz="3200" b="1" dirty="0" smtClean="0">
                <a:solidFill>
                  <a:srgbClr val="666666"/>
                </a:solidFill>
              </a:rPr>
              <a:t>General Price Level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11560" y="1268760"/>
            <a:ext cx="8136904" cy="4979640"/>
          </a:xfrm>
        </p:spPr>
        <p:txBody>
          <a:bodyPr>
            <a:normAutofit lnSpcReduction="10000"/>
          </a:bodyPr>
          <a:lstStyle/>
          <a:p>
            <a:pPr marL="400050" indent="-400050" algn="just">
              <a:lnSpc>
                <a:spcPct val="124000"/>
              </a:lnSpc>
              <a:spcBef>
                <a:spcPct val="30000"/>
              </a:spcBef>
              <a:buFontTx/>
              <a:buNone/>
            </a:pPr>
            <a:r>
              <a:rPr lang="en-US" altLang="en-US" sz="2400" dirty="0" smtClean="0">
                <a:cs typeface="Times New Roman" pitchFamily="18" charset="0"/>
              </a:rPr>
              <a:t>In real life, we invariably find price change of the </a:t>
            </a:r>
            <a:r>
              <a:rPr lang="en-US" altLang="en-US" sz="2400" dirty="0" smtClean="0">
                <a:solidFill>
                  <a:srgbClr val="0000CC"/>
                </a:solidFill>
                <a:cs typeface="Times New Roman" pitchFamily="18" charset="0"/>
              </a:rPr>
              <a:t>Case 3</a:t>
            </a:r>
            <a:r>
              <a:rPr lang="en-US" altLang="en-US" sz="2400" dirty="0" smtClean="0">
                <a:cs typeface="Times New Roman" pitchFamily="18" charset="0"/>
              </a:rPr>
              <a:t> kind.</a:t>
            </a:r>
          </a:p>
          <a:p>
            <a:pPr marL="400050" indent="-400050" algn="just">
              <a:lnSpc>
                <a:spcPct val="124000"/>
              </a:lnSpc>
              <a:spcBef>
                <a:spcPct val="30000"/>
              </a:spcBef>
              <a:buNone/>
            </a:pPr>
            <a:r>
              <a:rPr lang="en-US" altLang="en-US" sz="2400" dirty="0"/>
              <a:t>Generally, an overall increase in the </a:t>
            </a:r>
            <a:r>
              <a:rPr lang="en-US" altLang="en-US" sz="2400" i="1" dirty="0"/>
              <a:t>price level </a:t>
            </a:r>
            <a:r>
              <a:rPr lang="en-US" altLang="en-US" sz="2400" dirty="0"/>
              <a:t>is accompanied by a change in the structure of relative prices, but it is only the overall [average] prices increase, not the relative price change, that constitutes </a:t>
            </a:r>
            <a:r>
              <a:rPr lang="en-US" altLang="en-US" sz="2400" b="1" i="1" dirty="0"/>
              <a:t>inflation</a:t>
            </a:r>
            <a:endParaRPr lang="en-US" altLang="en-US" sz="2400" dirty="0">
              <a:solidFill>
                <a:srgbClr val="0000FF"/>
              </a:solidFill>
              <a:cs typeface="Times New Roman" pitchFamily="18" charset="0"/>
            </a:endParaRPr>
          </a:p>
          <a:p>
            <a:pPr marL="400050" indent="-400050" algn="just">
              <a:lnSpc>
                <a:spcPct val="124000"/>
              </a:lnSpc>
              <a:spcBef>
                <a:spcPct val="30000"/>
              </a:spcBef>
              <a:buFontTx/>
              <a:buNone/>
            </a:pPr>
            <a:r>
              <a:rPr lang="en-US" altLang="en-US" sz="2400" i="1" dirty="0" smtClean="0">
                <a:solidFill>
                  <a:srgbClr val="0000FF"/>
                </a:solidFill>
                <a:cs typeface="Times New Roman" pitchFamily="18" charset="0"/>
              </a:rPr>
              <a:t>General Price level</a:t>
            </a:r>
            <a:r>
              <a:rPr lang="en-US" altLang="en-US" sz="2400" dirty="0" smtClean="0">
                <a:cs typeface="Times New Roman" pitchFamily="18" charset="0"/>
              </a:rPr>
              <a:t>:  an economy-wide price index covering all money transactions occurring during the time period may be able to represent the general price level.</a:t>
            </a:r>
          </a:p>
          <a:p>
            <a:pPr marL="0" indent="0">
              <a:lnSpc>
                <a:spcPct val="124000"/>
              </a:lnSpc>
              <a:buNone/>
              <a:defRPr/>
            </a:pPr>
            <a:r>
              <a:rPr lang="en-US" altLang="en-US" sz="2400" dirty="0"/>
              <a:t>Increase in </a:t>
            </a:r>
            <a:r>
              <a:rPr lang="en-US" altLang="en-US" sz="2400" i="1" dirty="0"/>
              <a:t>average prices</a:t>
            </a:r>
            <a:r>
              <a:rPr lang="en-US" altLang="en-US" sz="2400" dirty="0"/>
              <a:t> of all goods and services in an economy should be distinguished from a change in the </a:t>
            </a:r>
            <a:r>
              <a:rPr lang="en-US" altLang="en-US" sz="2400" b="1" i="1" dirty="0"/>
              <a:t>relative prices</a:t>
            </a:r>
            <a:r>
              <a:rPr lang="en-US" altLang="en-US" sz="2400" dirty="0"/>
              <a:t> of individual goods and </a:t>
            </a:r>
            <a:r>
              <a:rPr lang="en-US" altLang="en-US" sz="2400" dirty="0" smtClean="0"/>
              <a:t>services.  </a:t>
            </a:r>
            <a:endParaRPr lang="en-US" altLang="en-US" sz="2400" dirty="0"/>
          </a:p>
        </p:txBody>
      </p:sp>
      <p:sp>
        <p:nvSpPr>
          <p:cNvPr id="19461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/>
            <a:r>
              <a:rPr lang="en-GB" altLang="en-US" sz="1400"/>
              <a:t> </a:t>
            </a:r>
          </a:p>
        </p:txBody>
      </p:sp>
      <p:sp>
        <p:nvSpPr>
          <p:cNvPr id="10244" name="Rectangle 6"/>
          <p:cNvSpPr txBox="1">
            <a:spLocks noGrp="1"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5F497B03-9BF9-4E1E-B73E-688D99ECC5AC}" type="slidenum">
              <a:rPr lang="en-US" altLang="en-US" sz="1400"/>
              <a:pPr algn="r"/>
              <a:t>11</a:t>
            </a:fld>
            <a:endParaRPr lang="en-US" altLang="en-US" sz="1400"/>
          </a:p>
        </p:txBody>
      </p:sp>
      <p:sp>
        <p:nvSpPr>
          <p:cNvPr id="19463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A35907E4-568D-4D7C-BD0A-4C2C8E594B2E}" type="slidenum">
              <a:rPr lang="en-US" altLang="en-US" sz="1400"/>
              <a:pPr algn="r"/>
              <a:t>11</a:t>
            </a:fld>
            <a:endParaRPr lang="en-US" altLang="en-US" sz="1400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 Index – Scope &amp; Coverage</a:t>
            </a:r>
          </a:p>
        </p:txBody>
      </p:sp>
    </p:spTree>
    <p:extLst>
      <p:ext uri="{BB962C8B-B14F-4D97-AF65-F5344CB8AC3E}">
        <p14:creationId xmlns:p14="http://schemas.microsoft.com/office/powerpoint/2010/main" val="2847797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7772400" cy="762000"/>
          </a:xfrm>
        </p:spPr>
        <p:txBody>
          <a:bodyPr/>
          <a:lstStyle/>
          <a:p>
            <a:pPr algn="l"/>
            <a:r>
              <a:rPr lang="en-US" altLang="en-US" sz="3000" b="1" smtClean="0">
                <a:solidFill>
                  <a:srgbClr val="666666"/>
                </a:solidFill>
              </a:rPr>
              <a:t>Coverage of PIs used as Measure of Inflation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5800" y="1524000"/>
            <a:ext cx="7772400" cy="4419600"/>
          </a:xfrm>
        </p:spPr>
        <p:txBody>
          <a:bodyPr/>
          <a:lstStyle/>
          <a:p>
            <a:pPr marL="346075" indent="-346075" algn="just">
              <a:lnSpc>
                <a:spcPct val="114000"/>
              </a:lnSpc>
              <a:spcBef>
                <a:spcPts val="600"/>
              </a:spcBef>
            </a:pPr>
            <a:r>
              <a:rPr lang="en-GB" altLang="en-US" sz="2400" dirty="0" smtClean="0"/>
              <a:t>The transactions relevant for a measure of </a:t>
            </a:r>
            <a:r>
              <a:rPr lang="en-GB" altLang="en-US" sz="2400" i="1" dirty="0" smtClean="0"/>
              <a:t>general price level</a:t>
            </a:r>
            <a:r>
              <a:rPr lang="en-GB" altLang="en-US" sz="2400" dirty="0" smtClean="0"/>
              <a:t> or </a:t>
            </a:r>
            <a:r>
              <a:rPr lang="en-GB" altLang="en-US" sz="2400" i="1" dirty="0" smtClean="0"/>
              <a:t>inflation</a:t>
            </a:r>
            <a:r>
              <a:rPr lang="en-GB" altLang="en-US" sz="2400" dirty="0" smtClean="0"/>
              <a:t> are </a:t>
            </a:r>
          </a:p>
          <a:p>
            <a:pPr marL="346075" indent="-346075" algn="just">
              <a:lnSpc>
                <a:spcPct val="114000"/>
              </a:lnSpc>
              <a:spcBef>
                <a:spcPts val="600"/>
              </a:spcBef>
              <a:buFontTx/>
              <a:buNone/>
            </a:pPr>
            <a:r>
              <a:rPr lang="en-GB" altLang="en-US" sz="2400" dirty="0" smtClean="0"/>
              <a:t>		</a:t>
            </a:r>
            <a:r>
              <a:rPr lang="en-GB" altLang="en-US" sz="2400" i="1" dirty="0" err="1" smtClean="0">
                <a:solidFill>
                  <a:schemeClr val="tx2"/>
                </a:solidFill>
              </a:rPr>
              <a:t>g&amp;s</a:t>
            </a:r>
            <a:r>
              <a:rPr lang="en-GB" altLang="en-US" sz="2400" dirty="0" smtClean="0">
                <a:solidFill>
                  <a:schemeClr val="tx2"/>
                </a:solidFill>
              </a:rPr>
              <a:t> ↔ </a:t>
            </a:r>
            <a:r>
              <a:rPr lang="en-GB" altLang="en-US" sz="2400" i="1" dirty="0" smtClean="0">
                <a:solidFill>
                  <a:schemeClr val="tx2"/>
                </a:solidFill>
              </a:rPr>
              <a:t>M</a:t>
            </a:r>
            <a:endParaRPr lang="en-US" altLang="en-US" sz="2200" i="1" dirty="0" smtClean="0">
              <a:solidFill>
                <a:schemeClr val="tx2"/>
              </a:solidFill>
            </a:endParaRPr>
          </a:p>
          <a:p>
            <a:pPr marL="346075" indent="-346075" algn="just">
              <a:lnSpc>
                <a:spcPct val="114000"/>
              </a:lnSpc>
              <a:spcBef>
                <a:spcPts val="600"/>
              </a:spcBef>
            </a:pPr>
            <a:r>
              <a:rPr lang="en-GB" altLang="en-US" sz="2400" dirty="0" smtClean="0"/>
              <a:t>The domains of price indices meant for measuring inflation are thus confined only to market transactions. </a:t>
            </a:r>
          </a:p>
          <a:p>
            <a:pPr marL="346075" indent="-346075" algn="just">
              <a:lnSpc>
                <a:spcPct val="114000"/>
              </a:lnSpc>
              <a:spcBef>
                <a:spcPts val="600"/>
              </a:spcBef>
            </a:pPr>
            <a:r>
              <a:rPr lang="en-GB" altLang="en-US" sz="2400" dirty="0" smtClean="0"/>
              <a:t>The non-market transactions, and own-use transactions are excluded since they do not involve money transactions.</a:t>
            </a:r>
          </a:p>
        </p:txBody>
      </p:sp>
      <p:sp>
        <p:nvSpPr>
          <p:cNvPr id="22533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/>
            <a:r>
              <a:rPr lang="en-GB" altLang="en-US" sz="1400"/>
              <a:t> </a:t>
            </a:r>
          </a:p>
        </p:txBody>
      </p:sp>
      <p:sp>
        <p:nvSpPr>
          <p:cNvPr id="10244" name="Rectangle 6"/>
          <p:cNvSpPr txBox="1">
            <a:spLocks noGrp="1"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B811DCD7-58EE-44F7-880A-46B76C61269E}" type="slidenum">
              <a:rPr lang="en-US" altLang="en-US" sz="1400"/>
              <a:pPr algn="r"/>
              <a:t>12</a:t>
            </a:fld>
            <a:endParaRPr lang="en-US" altLang="en-US" sz="1400"/>
          </a:p>
        </p:txBody>
      </p:sp>
      <p:sp>
        <p:nvSpPr>
          <p:cNvPr id="22535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C1D530C3-4682-418F-9FEE-6377D10D7CB4}" type="slidenum">
              <a:rPr lang="en-US" altLang="en-US" sz="1400"/>
              <a:pPr algn="r"/>
              <a:t>12</a:t>
            </a:fld>
            <a:endParaRPr lang="en-US" altLang="en-US" sz="1400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 Index – Scope &amp; Coverage</a:t>
            </a:r>
          </a:p>
        </p:txBody>
      </p:sp>
    </p:spTree>
    <p:extLst>
      <p:ext uri="{BB962C8B-B14F-4D97-AF65-F5344CB8AC3E}">
        <p14:creationId xmlns:p14="http://schemas.microsoft.com/office/powerpoint/2010/main" val="345025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476672"/>
            <a:ext cx="8280920" cy="762000"/>
          </a:xfrm>
        </p:spPr>
        <p:txBody>
          <a:bodyPr>
            <a:noAutofit/>
          </a:bodyPr>
          <a:lstStyle/>
          <a:p>
            <a:pPr algn="l"/>
            <a:r>
              <a:rPr lang="en-US" altLang="en-US" sz="2800" b="1" dirty="0" smtClean="0">
                <a:solidFill>
                  <a:srgbClr val="666666"/>
                </a:solidFill>
              </a:rPr>
              <a:t>Coverage of Price Indices </a:t>
            </a:r>
            <a:br>
              <a:rPr lang="en-US" altLang="en-US" sz="2800" b="1" dirty="0" smtClean="0">
                <a:solidFill>
                  <a:srgbClr val="666666"/>
                </a:solidFill>
              </a:rPr>
            </a:br>
            <a:r>
              <a:rPr lang="en-US" altLang="en-US" sz="2800" b="1" dirty="0">
                <a:solidFill>
                  <a:srgbClr val="666666"/>
                </a:solidFill>
              </a:rPr>
              <a:t>	</a:t>
            </a:r>
            <a:r>
              <a:rPr lang="en-US" altLang="en-US" sz="2800" dirty="0" smtClean="0">
                <a:solidFill>
                  <a:srgbClr val="666666"/>
                </a:solidFill>
              </a:rPr>
              <a:t>– a Market Transactions Approach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5800" y="1524000"/>
            <a:ext cx="7772400" cy="4419600"/>
          </a:xfrm>
        </p:spPr>
        <p:txBody>
          <a:bodyPr/>
          <a:lstStyle/>
          <a:p>
            <a:pPr marL="346075" indent="-346075" algn="just">
              <a:buFontTx/>
              <a:buNone/>
            </a:pPr>
            <a:r>
              <a:rPr lang="en-GB" altLang="en-US" sz="2400" smtClean="0"/>
              <a:t> </a:t>
            </a:r>
          </a:p>
        </p:txBody>
      </p:sp>
      <p:sp>
        <p:nvSpPr>
          <p:cNvPr id="7174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/>
            <a:r>
              <a:rPr lang="en-GB" altLang="en-US" sz="1400"/>
              <a:t> </a:t>
            </a:r>
          </a:p>
        </p:txBody>
      </p:sp>
      <p:sp>
        <p:nvSpPr>
          <p:cNvPr id="10244" name="Rectangle 6"/>
          <p:cNvSpPr txBox="1">
            <a:spLocks noGrp="1"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A6EFFF4B-27D8-4D2C-8EB3-F1349039436E}" type="slidenum">
              <a:rPr lang="en-US" altLang="en-US" sz="1400"/>
              <a:pPr algn="r"/>
              <a:t>13</a:t>
            </a:fld>
            <a:endParaRPr lang="en-US" altLang="en-US" sz="1400"/>
          </a:p>
        </p:txBody>
      </p:sp>
      <p:sp>
        <p:nvSpPr>
          <p:cNvPr id="7176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95A5E5DE-30BE-45C8-8B12-1317E195C9B2}" type="slidenum">
              <a:rPr lang="en-US" altLang="en-US" sz="1400"/>
              <a:pPr algn="r"/>
              <a:t>13</a:t>
            </a:fld>
            <a:endParaRPr lang="en-US" altLang="en-US" sz="140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838200" y="1600200"/>
          <a:ext cx="7377113" cy="415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73" name="Organization Chart" r:id="rId4" imgW="3651120" imgH="2057400" progId="OrgPlusWOPX.4">
                  <p:embed followColorScheme="full"/>
                </p:oleObj>
              </mc:Choice>
              <mc:Fallback>
                <p:oleObj name="Organization Chart" r:id="rId4" imgW="3651120" imgH="2057400" progId="OrgPlusWOPX.4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00200"/>
                        <a:ext cx="7377113" cy="415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ounded Rectangular Callout 11"/>
          <p:cNvSpPr/>
          <p:nvPr/>
        </p:nvSpPr>
        <p:spPr bwMode="auto">
          <a:xfrm rot="20870278">
            <a:off x="694504" y="4994023"/>
            <a:ext cx="1376479" cy="952660"/>
          </a:xfrm>
          <a:prstGeom prst="wedgeRoundRectCallout">
            <a:avLst>
              <a:gd name="adj1" fmla="val 20539"/>
              <a:gd name="adj2" fmla="val 50738"/>
              <a:gd name="adj3" fmla="val 16667"/>
            </a:avLst>
          </a:prstGeom>
          <a:solidFill>
            <a:schemeClr val="accent1">
              <a:alpha val="12000"/>
            </a:schemeClr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3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00CC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Arial" charset="0"/>
              </a:rPr>
              <a:t>CPI</a:t>
            </a:r>
          </a:p>
        </p:txBody>
      </p:sp>
      <p:sp>
        <p:nvSpPr>
          <p:cNvPr id="14" name="Rounded Rectangular Callout 13"/>
          <p:cNvSpPr/>
          <p:nvPr/>
        </p:nvSpPr>
        <p:spPr bwMode="auto">
          <a:xfrm rot="743020">
            <a:off x="6639339" y="4175116"/>
            <a:ext cx="1376479" cy="952660"/>
          </a:xfrm>
          <a:prstGeom prst="wedgeRoundRectCallout">
            <a:avLst>
              <a:gd name="adj1" fmla="val 20539"/>
              <a:gd name="adj2" fmla="val 50738"/>
              <a:gd name="adj3" fmla="val 16667"/>
            </a:avLst>
          </a:prstGeom>
          <a:solidFill>
            <a:schemeClr val="accent1">
              <a:alpha val="12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3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00CC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Arial" charset="0"/>
              </a:rPr>
              <a:t>PPI - input</a:t>
            </a:r>
          </a:p>
        </p:txBody>
      </p:sp>
      <p:sp>
        <p:nvSpPr>
          <p:cNvPr id="15" name="Rounded Rectangular Callout 14"/>
          <p:cNvSpPr/>
          <p:nvPr/>
        </p:nvSpPr>
        <p:spPr bwMode="auto">
          <a:xfrm rot="21224791">
            <a:off x="1720694" y="2586973"/>
            <a:ext cx="2177366" cy="952660"/>
          </a:xfrm>
          <a:prstGeom prst="wedgeRoundRectCallout">
            <a:avLst>
              <a:gd name="adj1" fmla="val 20539"/>
              <a:gd name="adj2" fmla="val 50738"/>
              <a:gd name="adj3" fmla="val 16667"/>
            </a:avLst>
          </a:prstGeom>
          <a:solidFill>
            <a:schemeClr val="bg2">
              <a:alpha val="12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3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Arial" charset="0"/>
              </a:rPr>
              <a:t>XPI</a:t>
            </a:r>
          </a:p>
        </p:txBody>
      </p:sp>
      <p:sp>
        <p:nvSpPr>
          <p:cNvPr id="16" name="Rectangular Callout 15"/>
          <p:cNvSpPr>
            <a:spLocks noChangeArrowheads="1"/>
          </p:cNvSpPr>
          <p:nvPr/>
        </p:nvSpPr>
        <p:spPr bwMode="auto">
          <a:xfrm rot="-418357">
            <a:off x="6477000" y="1524000"/>
            <a:ext cx="1828800" cy="457200"/>
          </a:xfrm>
          <a:prstGeom prst="wedgeRectCallout">
            <a:avLst>
              <a:gd name="adj1" fmla="val -81690"/>
              <a:gd name="adj2" fmla="val 545949"/>
            </a:avLst>
          </a:prstGeom>
          <a:solidFill>
            <a:srgbClr val="00FF00">
              <a:alpha val="25098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en-US" sz="2000">
                <a:solidFill>
                  <a:schemeClr val="tx2"/>
                </a:solidFill>
              </a:rPr>
              <a:t>Wage rate index</a:t>
            </a:r>
          </a:p>
        </p:txBody>
      </p:sp>
      <p:sp>
        <p:nvSpPr>
          <p:cNvPr id="17" name="Rounded Rectangular Callout 16"/>
          <p:cNvSpPr>
            <a:spLocks noChangeArrowheads="1"/>
          </p:cNvSpPr>
          <p:nvPr/>
        </p:nvSpPr>
        <p:spPr bwMode="auto">
          <a:xfrm rot="-263154">
            <a:off x="5029200" y="5715000"/>
            <a:ext cx="2971800" cy="457200"/>
          </a:xfrm>
          <a:prstGeom prst="wedgeRoundRectCallout">
            <a:avLst>
              <a:gd name="adj1" fmla="val -47870"/>
              <a:gd name="adj2" fmla="val -312574"/>
              <a:gd name="adj3" fmla="val 16667"/>
            </a:avLst>
          </a:prstGeom>
          <a:solidFill>
            <a:srgbClr val="5742D2">
              <a:alpha val="25098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en-US" sz="2000"/>
              <a:t>Construction cost index </a:t>
            </a:r>
          </a:p>
        </p:txBody>
      </p:sp>
      <p:sp>
        <p:nvSpPr>
          <p:cNvPr id="21" name="Rectangular Callout 20"/>
          <p:cNvSpPr/>
          <p:nvPr/>
        </p:nvSpPr>
        <p:spPr bwMode="auto">
          <a:xfrm rot="21331715">
            <a:off x="1600200" y="2493373"/>
            <a:ext cx="4495800" cy="1066800"/>
          </a:xfrm>
          <a:prstGeom prst="wedgeRectCallout">
            <a:avLst>
              <a:gd name="adj1" fmla="val -58287"/>
              <a:gd name="adj2" fmla="val -122517"/>
            </a:avLst>
          </a:prstGeom>
          <a:solidFill>
            <a:schemeClr val="bg1">
              <a:lumMod val="75000"/>
              <a:alpha val="25000"/>
            </a:schemeClr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3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00CC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cs typeface="Arial" charset="0"/>
              </a:rPr>
              <a:t>PPI- output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28600" y="1524000"/>
            <a:ext cx="2286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/>
              <a:t>MPI a part of it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 Index – Scope &amp; Coverage</a:t>
            </a:r>
          </a:p>
        </p:txBody>
      </p:sp>
    </p:spTree>
    <p:extLst>
      <p:ext uri="{BB962C8B-B14F-4D97-AF65-F5344CB8AC3E}">
        <p14:creationId xmlns:p14="http://schemas.microsoft.com/office/powerpoint/2010/main" val="426998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7" grpId="1" animBg="1"/>
      <p:bldP spid="23" grpId="0"/>
      <p:bldP spid="23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548680"/>
            <a:ext cx="6781800" cy="582960"/>
          </a:xfrm>
        </p:spPr>
        <p:txBody>
          <a:bodyPr/>
          <a:lstStyle/>
          <a:p>
            <a:pPr algn="l"/>
            <a:r>
              <a:rPr lang="en-US" altLang="ja-JP" sz="3200" b="1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50" charset="-128"/>
              </a:rPr>
              <a:t>Implicit GDP Deflator</a:t>
            </a:r>
            <a:endParaRPr lang="en-US" altLang="en-US" sz="3200" b="1" dirty="0" smtClean="0">
              <a:solidFill>
                <a:srgbClr val="66666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459" name="Rectangle 3"/>
              <p:cNvSpPr>
                <a:spLocks noGrp="1" noChangeArrowheads="1"/>
              </p:cNvSpPr>
              <p:nvPr>
                <p:ph idx="4294967295"/>
              </p:nvPr>
            </p:nvSpPr>
            <p:spPr>
              <a:xfrm>
                <a:off x="611560" y="1412776"/>
                <a:ext cx="8136904" cy="4691608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14000"/>
                  </a:lnSpc>
                </a:pPr>
                <a:r>
                  <a:rPr lang="en-IN" sz="2400" dirty="0"/>
                  <a:t>There is no single price index to cover all monetary market transactions in an economy. </a:t>
                </a:r>
                <a:endParaRPr lang="en-IN" sz="2400" dirty="0" smtClean="0"/>
              </a:p>
              <a:p>
                <a:pPr>
                  <a:lnSpc>
                    <a:spcPct val="114000"/>
                  </a:lnSpc>
                </a:pPr>
                <a:r>
                  <a:rPr lang="en-IN" sz="2400" dirty="0" smtClean="0"/>
                  <a:t>The </a:t>
                </a:r>
                <a:r>
                  <a:rPr lang="en-IN" sz="2400" dirty="0"/>
                  <a:t>only indicator of change in </a:t>
                </a:r>
                <a:r>
                  <a:rPr lang="en-IN" sz="2400" i="1" dirty="0"/>
                  <a:t>general price level</a:t>
                </a:r>
                <a:r>
                  <a:rPr lang="en-IN" sz="2400" dirty="0"/>
                  <a:t> of </a:t>
                </a:r>
                <a:r>
                  <a:rPr lang="en-IN" sz="2400" dirty="0" smtClean="0"/>
                  <a:t>almost all </a:t>
                </a:r>
                <a:r>
                  <a:rPr lang="en-IN" sz="2400" dirty="0"/>
                  <a:t>monetary and non-monetary transactions available in official statistics is from national accounts statistics. </a:t>
                </a:r>
                <a:endParaRPr lang="en-IN" sz="2400" dirty="0" smtClean="0"/>
              </a:p>
              <a:p>
                <a:pPr>
                  <a:lnSpc>
                    <a:spcPct val="114000"/>
                  </a:lnSpc>
                </a:pPr>
                <a:r>
                  <a:rPr lang="en-IN" sz="2400" dirty="0" smtClean="0"/>
                  <a:t>It </a:t>
                </a:r>
                <a:r>
                  <a:rPr lang="en-IN" sz="2400" dirty="0"/>
                  <a:t>is called the </a:t>
                </a:r>
                <a:r>
                  <a:rPr lang="en-IN" sz="2400" i="1" dirty="0"/>
                  <a:t>implicit</a:t>
                </a:r>
                <a:r>
                  <a:rPr lang="en-IN" sz="2400" dirty="0"/>
                  <a:t> </a:t>
                </a:r>
                <a:r>
                  <a:rPr lang="en-IN" sz="2400" i="1" dirty="0"/>
                  <a:t>GDP deflator</a:t>
                </a:r>
                <a:r>
                  <a:rPr lang="en-IN" sz="2400" dirty="0"/>
                  <a:t> and is defined as </a:t>
                </a:r>
              </a:p>
              <a:p>
                <a:pPr marL="0" indent="0">
                  <a:lnSpc>
                    <a:spcPct val="114000"/>
                  </a:lnSpc>
                  <a:buNone/>
                </a:pPr>
                <a:r>
                  <a:rPr lang="en-IN" sz="2400" dirty="0"/>
                  <a:t>	</a:t>
                </a:r>
                <a14:m>
                  <m:oMath xmlns:m="http://schemas.openxmlformats.org/officeDocument/2006/math">
                    <m:r>
                      <a:rPr lang="en-IN" sz="2400" i="1" smtClean="0">
                        <a:solidFill>
                          <a:srgbClr val="0000CC"/>
                        </a:solidFill>
                        <a:latin typeface="Cambria Math"/>
                      </a:rPr>
                      <m:t>𝐼𝑚𝑝𝑙𝑖𝑐𝑖𝑡</m:t>
                    </m:r>
                    <m:r>
                      <a:rPr lang="en-IN" sz="2400" i="1" smtClean="0">
                        <a:solidFill>
                          <a:srgbClr val="0000CC"/>
                        </a:solidFill>
                        <a:latin typeface="Cambria Math"/>
                      </a:rPr>
                      <m:t> </m:t>
                    </m:r>
                    <m:r>
                      <a:rPr lang="en-IN" sz="2400" i="1" smtClean="0">
                        <a:solidFill>
                          <a:srgbClr val="0000CC"/>
                        </a:solidFill>
                        <a:latin typeface="Cambria Math"/>
                      </a:rPr>
                      <m:t>𝐺𝐷𝑃</m:t>
                    </m:r>
                    <m:r>
                      <a:rPr lang="en-IN" sz="2400" i="1" smtClean="0">
                        <a:solidFill>
                          <a:srgbClr val="0000CC"/>
                        </a:solidFill>
                        <a:latin typeface="Cambria Math"/>
                      </a:rPr>
                      <m:t> </m:t>
                    </m:r>
                    <m:r>
                      <a:rPr lang="en-IN" sz="2400" i="1" smtClean="0">
                        <a:solidFill>
                          <a:srgbClr val="0000CC"/>
                        </a:solidFill>
                        <a:latin typeface="Cambria Math"/>
                      </a:rPr>
                      <m:t>𝑑𝑒𝑓𝑙𝑎𝑡𝑜𝑟</m:t>
                    </m:r>
                    <m:r>
                      <a:rPr lang="en-IN" sz="2400" i="1" smtClean="0">
                        <a:solidFill>
                          <a:srgbClr val="0000CC"/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IN" sz="2400" i="1">
                            <a:solidFill>
                              <a:srgbClr val="0000CC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IN" sz="2400" i="1">
                            <a:solidFill>
                              <a:srgbClr val="0000CC"/>
                            </a:solidFill>
                            <a:latin typeface="Cambria Math"/>
                          </a:rPr>
                          <m:t>𝐺𝐷𝑃</m:t>
                        </m:r>
                        <m:r>
                          <a:rPr lang="en-IN" sz="2400" i="1">
                            <a:solidFill>
                              <a:srgbClr val="0000CC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IN" sz="2400" i="1">
                            <a:solidFill>
                              <a:srgbClr val="0000CC"/>
                            </a:solidFill>
                            <a:latin typeface="Cambria Math"/>
                          </a:rPr>
                          <m:t>𝑎𝑡</m:t>
                        </m:r>
                        <m:r>
                          <a:rPr lang="en-IN" sz="2400" i="1">
                            <a:solidFill>
                              <a:srgbClr val="0000CC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IN" sz="2400" i="1">
                            <a:solidFill>
                              <a:srgbClr val="0000CC"/>
                            </a:solidFill>
                            <a:latin typeface="Cambria Math"/>
                          </a:rPr>
                          <m:t>𝑐𝑢𝑟𝑟𝑒𝑛𝑡</m:t>
                        </m:r>
                        <m:r>
                          <a:rPr lang="en-IN" sz="2400" i="1">
                            <a:solidFill>
                              <a:srgbClr val="0000CC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IN" sz="2400" i="1">
                            <a:solidFill>
                              <a:srgbClr val="0000CC"/>
                            </a:solidFill>
                            <a:latin typeface="Cambria Math"/>
                          </a:rPr>
                          <m:t>𝑝𝑟𝑖𝑐𝑒𝑠</m:t>
                        </m:r>
                      </m:num>
                      <m:den>
                        <m:r>
                          <a:rPr lang="en-IN" sz="2400" i="1">
                            <a:solidFill>
                              <a:srgbClr val="0000CC"/>
                            </a:solidFill>
                            <a:latin typeface="Cambria Math"/>
                          </a:rPr>
                          <m:t>𝐺𝐷𝑃</m:t>
                        </m:r>
                        <m:r>
                          <a:rPr lang="en-IN" sz="2400" i="1">
                            <a:solidFill>
                              <a:srgbClr val="0000CC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IN" sz="2400" i="1">
                            <a:solidFill>
                              <a:srgbClr val="0000CC"/>
                            </a:solidFill>
                            <a:latin typeface="Cambria Math"/>
                          </a:rPr>
                          <m:t>𝑎𝑡</m:t>
                        </m:r>
                        <m:r>
                          <a:rPr lang="en-IN" sz="2400" i="1">
                            <a:solidFill>
                              <a:srgbClr val="0000CC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IN" sz="2400" i="1">
                            <a:solidFill>
                              <a:srgbClr val="0000CC"/>
                            </a:solidFill>
                            <a:latin typeface="Cambria Math"/>
                          </a:rPr>
                          <m:t>𝑐𝑜𝑛𝑠𝑡𝑛𝑡</m:t>
                        </m:r>
                        <m:r>
                          <a:rPr lang="en-IN" sz="2400" i="1">
                            <a:solidFill>
                              <a:srgbClr val="0000CC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IN" sz="2400" i="1">
                            <a:solidFill>
                              <a:srgbClr val="0000CC"/>
                            </a:solidFill>
                            <a:latin typeface="Cambria Math"/>
                          </a:rPr>
                          <m:t>𝑝𝑟𝑖𝑐𝑒𝑠</m:t>
                        </m:r>
                      </m:den>
                    </m:f>
                    <m:r>
                      <a:rPr lang="en-IN" sz="2400" i="1">
                        <a:solidFill>
                          <a:srgbClr val="0000CC"/>
                        </a:solidFill>
                        <a:latin typeface="Cambria Math"/>
                      </a:rPr>
                      <m:t> ×100</m:t>
                    </m:r>
                  </m:oMath>
                </a14:m>
                <a:endParaRPr lang="en-IN" sz="2400" dirty="0">
                  <a:solidFill>
                    <a:srgbClr val="0000CC"/>
                  </a:solidFill>
                </a:endParaRPr>
              </a:p>
              <a:p>
                <a:pPr marL="0" indent="0">
                  <a:lnSpc>
                    <a:spcPct val="114000"/>
                  </a:lnSpc>
                  <a:buNone/>
                </a:pPr>
                <a:endParaRPr lang="en-US" altLang="en-US" sz="2400" dirty="0"/>
              </a:p>
            </p:txBody>
          </p:sp>
        </mc:Choice>
        <mc:Fallback xmlns="">
          <p:sp>
            <p:nvSpPr>
              <p:cNvPr id="194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611560" y="1412776"/>
                <a:ext cx="8136904" cy="4691608"/>
              </a:xfrm>
              <a:blipFill rotWithShape="1">
                <a:blip r:embed="rId3"/>
                <a:stretch>
                  <a:fillRect l="-974" t="-52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461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/>
            <a:r>
              <a:rPr lang="en-GB" altLang="en-US" sz="1400"/>
              <a:t> </a:t>
            </a:r>
          </a:p>
        </p:txBody>
      </p:sp>
      <p:sp>
        <p:nvSpPr>
          <p:cNvPr id="10244" name="Rectangle 6"/>
          <p:cNvSpPr txBox="1">
            <a:spLocks noGrp="1"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5F497B03-9BF9-4E1E-B73E-688D99ECC5AC}" type="slidenum">
              <a:rPr lang="en-US" altLang="en-US" sz="1400"/>
              <a:pPr algn="r"/>
              <a:t>14</a:t>
            </a:fld>
            <a:endParaRPr lang="en-US" altLang="en-US" sz="1400"/>
          </a:p>
        </p:txBody>
      </p:sp>
      <p:sp>
        <p:nvSpPr>
          <p:cNvPr id="19463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A35907E4-568D-4D7C-BD0A-4C2C8E594B2E}" type="slidenum">
              <a:rPr lang="en-US" altLang="en-US" sz="1400"/>
              <a:pPr algn="r"/>
              <a:t>14</a:t>
            </a:fld>
            <a:endParaRPr lang="en-US" altLang="en-US" sz="1400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 Index – Scope &amp; Coverage</a:t>
            </a:r>
          </a:p>
        </p:txBody>
      </p:sp>
    </p:spTree>
    <p:extLst>
      <p:ext uri="{BB962C8B-B14F-4D97-AF65-F5344CB8AC3E}">
        <p14:creationId xmlns:p14="http://schemas.microsoft.com/office/powerpoint/2010/main" val="95581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470060-A609-4A5F-A82A-F0370DADAAE9}" type="slidenum">
              <a:rPr lang="ja-JP" altLang="en-GB"/>
              <a:pPr/>
              <a:t>15</a:t>
            </a:fld>
            <a:endParaRPr lang="en-GB" altLang="ja-JP"/>
          </a:p>
        </p:txBody>
      </p:sp>
      <p:sp>
        <p:nvSpPr>
          <p:cNvPr id="71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/>
          </a:bodyPr>
          <a:lstStyle/>
          <a:p>
            <a:pPr algn="l"/>
            <a:r>
              <a:rPr lang="en-US" altLang="ja-JP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50" charset="-128"/>
              </a:rPr>
              <a:t>Implicit GDP Deflator - Coverage</a:t>
            </a:r>
            <a:endParaRPr lang="en-US" altLang="ja-JP" sz="3200" b="1" dirty="0">
              <a:solidFill>
                <a:schemeClr val="tx1">
                  <a:lumMod val="75000"/>
                  <a:lumOff val="25000"/>
                </a:schemeClr>
              </a:solidFill>
              <a:ea typeface="ＭＳ Ｐゴシック" pitchFamily="50" charset="-128"/>
            </a:endParaRPr>
          </a:p>
        </p:txBody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03232" cy="4525963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en-US" sz="2400" dirty="0" smtClean="0"/>
              <a:t>This </a:t>
            </a:r>
            <a:r>
              <a:rPr lang="en-US" sz="2400" dirty="0"/>
              <a:t>is an index that measures the average price level of an economy’s output relative to the base year. </a:t>
            </a:r>
            <a:endParaRPr lang="en-US" sz="2400" dirty="0" smtClean="0"/>
          </a:p>
          <a:p>
            <a:pPr>
              <a:lnSpc>
                <a:spcPct val="114000"/>
              </a:lnSpc>
            </a:pPr>
            <a:r>
              <a:rPr lang="en-US" sz="2400" dirty="0" smtClean="0"/>
              <a:t>Percentage </a:t>
            </a:r>
            <a:r>
              <a:rPr lang="en-US" sz="2400" dirty="0"/>
              <a:t>change in the GDP deflator, in a way, measures the rate of overall price increase for all goods and services produced in the </a:t>
            </a:r>
            <a:r>
              <a:rPr lang="en-US" sz="2400" dirty="0" smtClean="0"/>
              <a:t>economy.</a:t>
            </a:r>
          </a:p>
          <a:p>
            <a:pPr>
              <a:lnSpc>
                <a:spcPct val="114000"/>
              </a:lnSpc>
            </a:pPr>
            <a:r>
              <a:rPr lang="en-US" sz="2400" dirty="0" smtClean="0"/>
              <a:t>But, it </a:t>
            </a:r>
            <a:r>
              <a:rPr lang="en-US" sz="2400" dirty="0"/>
              <a:t>does not </a:t>
            </a:r>
            <a:endParaRPr lang="en-US" sz="2400" dirty="0" smtClean="0"/>
          </a:p>
          <a:p>
            <a:pPr lvl="1">
              <a:lnSpc>
                <a:spcPct val="114000"/>
              </a:lnSpc>
            </a:pPr>
            <a:r>
              <a:rPr lang="en-US" sz="2200" dirty="0" smtClean="0"/>
              <a:t>cover </a:t>
            </a:r>
            <a:r>
              <a:rPr lang="en-US" sz="2200" dirty="0"/>
              <a:t>purchase and sale of existing assets and properties.</a:t>
            </a:r>
          </a:p>
          <a:p>
            <a:pPr lvl="1">
              <a:lnSpc>
                <a:spcPct val="114000"/>
              </a:lnSpc>
            </a:pPr>
            <a:r>
              <a:rPr lang="en-US" sz="2200" dirty="0" smtClean="0"/>
              <a:t>serve </a:t>
            </a:r>
            <a:r>
              <a:rPr lang="en-US" sz="2200" dirty="0"/>
              <a:t>the purposes that are served by the specific price indexes. </a:t>
            </a:r>
            <a:endParaRPr lang="en-IN" sz="2200" dirty="0"/>
          </a:p>
          <a:p>
            <a:pPr marL="0" indent="0">
              <a:lnSpc>
                <a:spcPct val="114000"/>
              </a:lnSpc>
              <a:buNone/>
            </a:pPr>
            <a:endParaRPr lang="en-IN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 Index – Scope &amp; Coverage</a:t>
            </a:r>
          </a:p>
        </p:txBody>
      </p:sp>
    </p:spTree>
    <p:extLst>
      <p:ext uri="{BB962C8B-B14F-4D97-AF65-F5344CB8AC3E}">
        <p14:creationId xmlns:p14="http://schemas.microsoft.com/office/powerpoint/2010/main" val="3831340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470060-A609-4A5F-A82A-F0370DADAAE9}" type="slidenum">
              <a:rPr lang="ja-JP" altLang="en-GB"/>
              <a:pPr/>
              <a:t>16</a:t>
            </a:fld>
            <a:endParaRPr lang="en-GB" altLang="ja-JP"/>
          </a:p>
        </p:txBody>
      </p:sp>
      <p:sp>
        <p:nvSpPr>
          <p:cNvPr id="71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/>
          </a:bodyPr>
          <a:lstStyle/>
          <a:p>
            <a:pPr algn="l"/>
            <a:r>
              <a:rPr lang="en-US" altLang="ja-JP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50" charset="-128"/>
              </a:rPr>
              <a:t>Price </a:t>
            </a:r>
            <a:r>
              <a:rPr lang="en-US" altLang="ja-JP" sz="3200" b="1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50" charset="-128"/>
              </a:rPr>
              <a:t>Index </a:t>
            </a:r>
            <a:r>
              <a:rPr lang="en-US" altLang="ja-JP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50" charset="-128"/>
              </a:rPr>
              <a:t>– as a Measure of Inflation</a:t>
            </a:r>
            <a:endParaRPr lang="en-US" altLang="ja-JP" sz="3200" b="1" dirty="0">
              <a:solidFill>
                <a:schemeClr val="tx1">
                  <a:lumMod val="75000"/>
                  <a:lumOff val="25000"/>
                </a:schemeClr>
              </a:solidFill>
              <a:ea typeface="ＭＳ Ｐゴシック" pitchFamily="50" charset="-128"/>
            </a:endParaRPr>
          </a:p>
        </p:txBody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24000"/>
              </a:lnSpc>
              <a:buNone/>
            </a:pPr>
            <a:r>
              <a:rPr lang="en-IN" sz="2400" dirty="0"/>
              <a:t>Inflation or </a:t>
            </a:r>
            <a:r>
              <a:rPr lang="en-IN" sz="2400" b="1" dirty="0"/>
              <a:t>the rise in the general level of prices over time </a:t>
            </a:r>
            <a:r>
              <a:rPr lang="en-IN" sz="2400" dirty="0" smtClean="0"/>
              <a:t>can be </a:t>
            </a:r>
            <a:r>
              <a:rPr lang="en-IN" sz="2400" dirty="0"/>
              <a:t>measured using a number of different indices. </a:t>
            </a:r>
            <a:endParaRPr lang="en-IN" sz="2400" dirty="0" smtClean="0"/>
          </a:p>
          <a:p>
            <a:pPr>
              <a:lnSpc>
                <a:spcPct val="124000"/>
              </a:lnSpc>
            </a:pPr>
            <a:r>
              <a:rPr lang="en-IN" sz="2400" dirty="0" smtClean="0"/>
              <a:t>For </a:t>
            </a:r>
            <a:r>
              <a:rPr lang="en-IN" sz="2400" dirty="0"/>
              <a:t>assessing inflation faced by </a:t>
            </a:r>
            <a:r>
              <a:rPr lang="en-IN" sz="2400" dirty="0" smtClean="0"/>
              <a:t>private households</a:t>
            </a:r>
            <a:r>
              <a:rPr lang="en-IN" sz="2400" dirty="0"/>
              <a:t>, the most suitable index is the </a:t>
            </a:r>
            <a:r>
              <a:rPr lang="en-IN" sz="2400" b="1" dirty="0"/>
              <a:t>consumer price </a:t>
            </a:r>
            <a:r>
              <a:rPr lang="en-IN" sz="2400" b="1" dirty="0" smtClean="0"/>
              <a:t>index (CPI)</a:t>
            </a:r>
            <a:r>
              <a:rPr lang="en-IN" sz="2400" dirty="0" smtClean="0"/>
              <a:t>. </a:t>
            </a:r>
          </a:p>
          <a:p>
            <a:pPr>
              <a:lnSpc>
                <a:spcPct val="124000"/>
              </a:lnSpc>
            </a:pPr>
            <a:r>
              <a:rPr lang="en-IN" sz="2400" dirty="0" smtClean="0"/>
              <a:t>For </a:t>
            </a:r>
            <a:r>
              <a:rPr lang="en-IN" sz="2400" dirty="0"/>
              <a:t>assessing </a:t>
            </a:r>
            <a:r>
              <a:rPr lang="en-IN" sz="2400" dirty="0" smtClean="0"/>
              <a:t>inflation from </a:t>
            </a:r>
            <a:r>
              <a:rPr lang="en-IN" sz="2400" dirty="0"/>
              <a:t>the point of view of producers or importers of goods, the </a:t>
            </a:r>
            <a:r>
              <a:rPr lang="en-IN" sz="2400" b="1" dirty="0"/>
              <a:t>producer price index </a:t>
            </a:r>
            <a:r>
              <a:rPr lang="en-IN" sz="2400" b="1" dirty="0" smtClean="0"/>
              <a:t>(PPI) </a:t>
            </a:r>
            <a:r>
              <a:rPr lang="en-IN" sz="2400" dirty="0" smtClean="0"/>
              <a:t>can be </a:t>
            </a:r>
            <a:r>
              <a:rPr lang="en-IN" sz="2400" dirty="0"/>
              <a:t>the most suitable measure of inflation for certain purposes. </a:t>
            </a:r>
            <a:endParaRPr lang="en-IN" sz="2400" dirty="0" smtClean="0"/>
          </a:p>
          <a:p>
            <a:pPr>
              <a:lnSpc>
                <a:spcPct val="124000"/>
              </a:lnSpc>
            </a:pPr>
            <a:r>
              <a:rPr lang="en-IN" sz="2400" dirty="0" smtClean="0"/>
              <a:t>As </a:t>
            </a:r>
            <a:r>
              <a:rPr lang="en-IN" sz="2400" dirty="0"/>
              <a:t>for building </a:t>
            </a:r>
            <a:r>
              <a:rPr lang="en-IN" sz="2400" dirty="0" smtClean="0"/>
              <a:t>construction and </a:t>
            </a:r>
            <a:r>
              <a:rPr lang="en-IN" sz="2400" dirty="0"/>
              <a:t>housing, </a:t>
            </a:r>
            <a:r>
              <a:rPr lang="en-IN" sz="2400" b="1" dirty="0" smtClean="0"/>
              <a:t>construction </a:t>
            </a:r>
            <a:r>
              <a:rPr lang="en-IN" sz="2400" b="1" dirty="0"/>
              <a:t>cost index </a:t>
            </a:r>
            <a:r>
              <a:rPr lang="en-IN" sz="2400" dirty="0"/>
              <a:t>may provide the most </a:t>
            </a:r>
            <a:r>
              <a:rPr lang="en-IN" sz="2400" dirty="0" smtClean="0"/>
              <a:t>relevant picture </a:t>
            </a:r>
            <a:r>
              <a:rPr lang="en-IN" sz="2400" dirty="0"/>
              <a:t>of price trends in these industries.</a:t>
            </a:r>
            <a:endParaRPr lang="en-US" alt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 Index – Scope &amp; Coverage</a:t>
            </a:r>
          </a:p>
        </p:txBody>
      </p:sp>
    </p:spTree>
    <p:extLst>
      <p:ext uri="{BB962C8B-B14F-4D97-AF65-F5344CB8AC3E}">
        <p14:creationId xmlns:p14="http://schemas.microsoft.com/office/powerpoint/2010/main" val="1683747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470060-A609-4A5F-A82A-F0370DADAAE9}" type="slidenum">
              <a:rPr lang="ja-JP" altLang="en-GB"/>
              <a:pPr/>
              <a:t>17</a:t>
            </a:fld>
            <a:endParaRPr lang="en-GB" altLang="ja-JP"/>
          </a:p>
        </p:txBody>
      </p:sp>
      <p:sp>
        <p:nvSpPr>
          <p:cNvPr id="71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Autofit/>
          </a:bodyPr>
          <a:lstStyle/>
          <a:p>
            <a:pPr algn="l"/>
            <a:r>
              <a:rPr lang="en-IN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50" charset="-128"/>
              </a:rPr>
              <a:t>Price </a:t>
            </a:r>
            <a:r>
              <a:rPr lang="en-IN" sz="3200" b="1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50" charset="-128"/>
              </a:rPr>
              <a:t>index relating to standard of living</a:t>
            </a:r>
          </a:p>
        </p:txBody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en-IN" sz="2400" dirty="0" smtClean="0"/>
              <a:t>A </a:t>
            </a:r>
            <a:r>
              <a:rPr lang="en-IN" sz="2400" i="1" dirty="0" smtClean="0"/>
              <a:t>Cost </a:t>
            </a:r>
            <a:r>
              <a:rPr lang="en-IN" sz="2400" i="1" dirty="0"/>
              <a:t>of Living Index</a:t>
            </a:r>
            <a:r>
              <a:rPr lang="en-IN" sz="2400" dirty="0"/>
              <a:t> (COLI) </a:t>
            </a:r>
            <a:r>
              <a:rPr lang="en-IN" sz="2400" dirty="0" smtClean="0"/>
              <a:t>is </a:t>
            </a:r>
            <a:r>
              <a:rPr lang="en-IN" sz="2400" dirty="0"/>
              <a:t>defined as the measure of change in the minimum cost of maintaining a given level of </a:t>
            </a:r>
            <a:r>
              <a:rPr lang="en-IN" sz="2400" dirty="0" smtClean="0"/>
              <a:t>welfare </a:t>
            </a:r>
            <a:r>
              <a:rPr lang="en-IN" sz="2400" dirty="0"/>
              <a:t>(also known as well-being, utility, standard of living</a:t>
            </a:r>
            <a:r>
              <a:rPr lang="en-IN" sz="2400" dirty="0" smtClean="0"/>
              <a:t>).</a:t>
            </a:r>
          </a:p>
          <a:p>
            <a:pPr>
              <a:lnSpc>
                <a:spcPct val="114000"/>
              </a:lnSpc>
            </a:pPr>
            <a:r>
              <a:rPr lang="en-IN" sz="2400" dirty="0" smtClean="0"/>
              <a:t>A </a:t>
            </a:r>
            <a:r>
              <a:rPr lang="en-IN" sz="2400" dirty="0"/>
              <a:t>COLI designed to capture the change in minimum cost in response to environmental factors </a:t>
            </a:r>
            <a:r>
              <a:rPr lang="en-IN" sz="2400" dirty="0" smtClean="0"/>
              <a:t>is called </a:t>
            </a:r>
            <a:r>
              <a:rPr lang="en-IN" sz="2400" i="1" dirty="0" smtClean="0"/>
              <a:t>unconditional</a:t>
            </a:r>
            <a:r>
              <a:rPr lang="en-IN" sz="2400" dirty="0" smtClean="0"/>
              <a:t> </a:t>
            </a:r>
            <a:r>
              <a:rPr lang="en-IN" sz="2400" dirty="0"/>
              <a:t>COLI), strictly speaking, is not a price index. </a:t>
            </a:r>
            <a:endParaRPr lang="en-IN" sz="2400" dirty="0" smtClean="0"/>
          </a:p>
          <a:p>
            <a:pPr>
              <a:lnSpc>
                <a:spcPct val="114000"/>
              </a:lnSpc>
            </a:pPr>
            <a:r>
              <a:rPr lang="en-IN" sz="2400" dirty="0" smtClean="0"/>
              <a:t>A </a:t>
            </a:r>
            <a:r>
              <a:rPr lang="en-IN" sz="2400" dirty="0"/>
              <a:t>COLI (</a:t>
            </a:r>
            <a:r>
              <a:rPr lang="en-IN" sz="2400" i="1" dirty="0"/>
              <a:t>conditional</a:t>
            </a:r>
            <a:r>
              <a:rPr lang="en-IN" sz="2400" dirty="0"/>
              <a:t> COLI) </a:t>
            </a:r>
            <a:r>
              <a:rPr lang="en-IN" sz="2400" dirty="0" smtClean="0"/>
              <a:t>is </a:t>
            </a:r>
            <a:r>
              <a:rPr lang="en-IN" sz="2400" dirty="0"/>
              <a:t>based on the change in the minimum cost of maintaining a given level of welfare resulting from only the changes in consumer prices, holding the environmental factors constant. </a:t>
            </a:r>
            <a:endParaRPr lang="en-IN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 Index – Scope &amp; Coverage</a:t>
            </a:r>
          </a:p>
        </p:txBody>
      </p:sp>
    </p:spTree>
    <p:extLst>
      <p:ext uri="{BB962C8B-B14F-4D97-AF65-F5344CB8AC3E}">
        <p14:creationId xmlns:p14="http://schemas.microsoft.com/office/powerpoint/2010/main" val="686242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470060-A609-4A5F-A82A-F0370DADAAE9}" type="slidenum">
              <a:rPr lang="ja-JP" altLang="en-GB"/>
              <a:pPr/>
              <a:t>18</a:t>
            </a:fld>
            <a:endParaRPr lang="en-GB" altLang="ja-JP"/>
          </a:p>
        </p:txBody>
      </p:sp>
      <p:sp>
        <p:nvSpPr>
          <p:cNvPr id="71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Autofit/>
          </a:bodyPr>
          <a:lstStyle/>
          <a:p>
            <a:pPr algn="l"/>
            <a:r>
              <a:rPr lang="en-IN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50" charset="-128"/>
              </a:rPr>
              <a:t>COLI and Inflation</a:t>
            </a:r>
            <a:endParaRPr lang="en-IN" sz="3200" b="1" dirty="0">
              <a:solidFill>
                <a:schemeClr val="tx1">
                  <a:lumMod val="75000"/>
                  <a:lumOff val="25000"/>
                </a:schemeClr>
              </a:solidFill>
              <a:ea typeface="ＭＳ Ｐゴシック" pitchFamily="50" charset="-128"/>
            </a:endParaRPr>
          </a:p>
        </p:txBody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/>
              <a:t>An </a:t>
            </a:r>
            <a:r>
              <a:rPr lang="en-IN" sz="2400" i="1" dirty="0" smtClean="0"/>
              <a:t>unconditional</a:t>
            </a:r>
            <a:r>
              <a:rPr lang="en-IN" sz="2400" dirty="0" smtClean="0"/>
              <a:t> </a:t>
            </a:r>
            <a:r>
              <a:rPr lang="en-IN" sz="2400" dirty="0"/>
              <a:t>COLI), strictly speaking, is not a price index</a:t>
            </a:r>
            <a:r>
              <a:rPr lang="en-IN" sz="2400" dirty="0" smtClean="0"/>
              <a:t>.</a:t>
            </a:r>
            <a:r>
              <a:rPr lang="en-IN" sz="2400" dirty="0"/>
              <a:t> </a:t>
            </a:r>
            <a:endParaRPr lang="en-IN" sz="2400" dirty="0" smtClean="0"/>
          </a:p>
          <a:p>
            <a:r>
              <a:rPr lang="en-IN" sz="2400" dirty="0" smtClean="0"/>
              <a:t>A </a:t>
            </a:r>
            <a:r>
              <a:rPr lang="en-IN" sz="2400" i="1" dirty="0" smtClean="0"/>
              <a:t> </a:t>
            </a:r>
            <a:r>
              <a:rPr lang="en-IN" sz="2400" i="1" dirty="0"/>
              <a:t>conditional</a:t>
            </a:r>
            <a:r>
              <a:rPr lang="en-IN" sz="2400" dirty="0"/>
              <a:t> COLI </a:t>
            </a:r>
            <a:r>
              <a:rPr lang="en-IN" sz="2400" dirty="0" smtClean="0"/>
              <a:t>qualifies </a:t>
            </a:r>
            <a:r>
              <a:rPr lang="en-IN" sz="2400" dirty="0"/>
              <a:t>as a price index </a:t>
            </a:r>
          </a:p>
          <a:p>
            <a:r>
              <a:rPr lang="en-IN" sz="2400" dirty="0" smtClean="0"/>
              <a:t>A </a:t>
            </a:r>
            <a:r>
              <a:rPr lang="en-IN" sz="2400" dirty="0"/>
              <a:t>COLI reflects results of changing prices and changing expenditure </a:t>
            </a:r>
            <a:r>
              <a:rPr lang="en-IN" sz="2400" dirty="0" smtClean="0"/>
              <a:t>patterns.</a:t>
            </a:r>
          </a:p>
          <a:p>
            <a:r>
              <a:rPr lang="en-IN" sz="2400" dirty="0" smtClean="0"/>
              <a:t>Inflation </a:t>
            </a:r>
            <a:r>
              <a:rPr lang="en-IN" sz="2400" dirty="0"/>
              <a:t>in its broadest sense is concerned only with changing prices. </a:t>
            </a:r>
            <a:endParaRPr lang="en-IN" sz="2400" dirty="0" smtClean="0"/>
          </a:p>
          <a:p>
            <a:r>
              <a:rPr lang="en-IN" sz="2400" dirty="0" smtClean="0"/>
              <a:t>A COLI is a more appropriate tool for negotiating income changes. </a:t>
            </a:r>
          </a:p>
          <a:p>
            <a:r>
              <a:rPr lang="en-IN" sz="2400" dirty="0" smtClean="0"/>
              <a:t>An inflation index is preferred for macro-economic policy analysis. </a:t>
            </a:r>
            <a:endParaRPr lang="en-IN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 Index – Scope &amp; Coverage</a:t>
            </a:r>
          </a:p>
        </p:txBody>
      </p:sp>
    </p:spTree>
    <p:extLst>
      <p:ext uri="{BB962C8B-B14F-4D97-AF65-F5344CB8AC3E}">
        <p14:creationId xmlns:p14="http://schemas.microsoft.com/office/powerpoint/2010/main" val="3892813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1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8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1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1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6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1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21E247-2B2F-4516-8751-8ACBA6DA466B}" type="slidenum">
              <a:rPr lang="ja-JP" altLang="en-GB"/>
              <a:pPr/>
              <a:t>19</a:t>
            </a:fld>
            <a:endParaRPr lang="en-GB" altLang="ja-JP"/>
          </a:p>
        </p:txBody>
      </p:sp>
      <p:sp>
        <p:nvSpPr>
          <p:cNvPr id="71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576064"/>
          </a:xfrm>
        </p:spPr>
        <p:txBody>
          <a:bodyPr>
            <a:noAutofit/>
          </a:bodyPr>
          <a:lstStyle/>
          <a:p>
            <a:pPr algn="l"/>
            <a:r>
              <a:rPr lang="en-US" altLang="ja-JP" sz="3200" b="1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50" charset="-128"/>
              </a:rPr>
              <a:t>Definition of Purpose</a:t>
            </a:r>
          </a:p>
        </p:txBody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en-US" altLang="ja-JP" sz="2400" dirty="0" smtClean="0">
                <a:ea typeface="ＭＳ Ｐゴシック" pitchFamily="50" charset="-128"/>
              </a:rPr>
              <a:t>The </a:t>
            </a:r>
            <a:r>
              <a:rPr lang="en-US" altLang="ja-JP" sz="2400" dirty="0">
                <a:ea typeface="ＭＳ Ｐゴシック" pitchFamily="50" charset="-128"/>
              </a:rPr>
              <a:t>first and the foremost problem in the construction of index numbers </a:t>
            </a:r>
            <a:r>
              <a:rPr lang="en-US" altLang="ja-JP" sz="2400" dirty="0" smtClean="0">
                <a:ea typeface="ＭＳ Ｐゴシック" pitchFamily="50" charset="-128"/>
              </a:rPr>
              <a:t>relates to specify the purpose for </a:t>
            </a:r>
            <a:r>
              <a:rPr lang="en-US" altLang="ja-JP" sz="2400" dirty="0">
                <a:ea typeface="ＭＳ Ｐゴシック" pitchFamily="50" charset="-128"/>
              </a:rPr>
              <a:t>which they are required. </a:t>
            </a:r>
          </a:p>
          <a:p>
            <a:pPr lvl="1" indent="-469900">
              <a:lnSpc>
                <a:spcPct val="114000"/>
              </a:lnSpc>
              <a:buFont typeface="宋体" pitchFamily="2" charset="-122"/>
              <a:buChar char="-"/>
            </a:pPr>
            <a:r>
              <a:rPr lang="en-US" altLang="ja-JP" sz="2400" dirty="0">
                <a:ea typeface="ＭＳ Ｐゴシック" pitchFamily="50" charset="-128"/>
              </a:rPr>
              <a:t>There is no all-purpose index number as every index number has its own particular uses and limitations. </a:t>
            </a:r>
          </a:p>
          <a:p>
            <a:pPr lvl="1" indent="-469900">
              <a:lnSpc>
                <a:spcPct val="114000"/>
              </a:lnSpc>
              <a:buFont typeface="宋体" pitchFamily="2" charset="-122"/>
              <a:buChar char="-"/>
            </a:pPr>
            <a:r>
              <a:rPr lang="en-US" altLang="ja-JP" sz="2400" dirty="0">
                <a:ea typeface="ＭＳ Ｐゴシック" pitchFamily="50" charset="-128"/>
              </a:rPr>
              <a:t>For example, a </a:t>
            </a:r>
            <a:r>
              <a:rPr lang="en-US" altLang="ja-JP" sz="2400" i="1" dirty="0">
                <a:solidFill>
                  <a:srgbClr val="0000CC"/>
                </a:solidFill>
                <a:ea typeface="ＭＳ Ｐゴシック" pitchFamily="50" charset="-128"/>
              </a:rPr>
              <a:t>cost of living index </a:t>
            </a:r>
            <a:r>
              <a:rPr lang="en-US" altLang="ja-JP" sz="2400" dirty="0">
                <a:ea typeface="ＭＳ Ｐゴシック" pitchFamily="50" charset="-128"/>
              </a:rPr>
              <a:t>will have different set of commodities, price quotations and weights compared with the </a:t>
            </a:r>
            <a:r>
              <a:rPr lang="en-US" altLang="ja-JP" sz="2400" i="1" dirty="0">
                <a:solidFill>
                  <a:srgbClr val="0000CC"/>
                </a:solidFill>
                <a:ea typeface="ＭＳ Ｐゴシック" pitchFamily="50" charset="-128"/>
              </a:rPr>
              <a:t>general wholesale price index</a:t>
            </a:r>
            <a:r>
              <a:rPr lang="en-US" altLang="ja-JP" sz="2400" dirty="0">
                <a:ea typeface="ＭＳ Ｐゴシック" pitchFamily="50" charset="-128"/>
              </a:rPr>
              <a:t>. </a:t>
            </a:r>
          </a:p>
          <a:p>
            <a:pPr lvl="1" indent="-469900">
              <a:lnSpc>
                <a:spcPct val="114000"/>
              </a:lnSpc>
              <a:buFont typeface="宋体" pitchFamily="2" charset="-122"/>
              <a:buChar char="-"/>
            </a:pPr>
            <a:r>
              <a:rPr lang="en-US" altLang="ja-JP" sz="2400" dirty="0">
                <a:ea typeface="ＭＳ Ｐゴシック" pitchFamily="50" charset="-128"/>
              </a:rPr>
              <a:t>Again the cost of living index for </a:t>
            </a:r>
            <a:r>
              <a:rPr lang="en-US" altLang="ja-JP" sz="2400" dirty="0">
                <a:solidFill>
                  <a:schemeClr val="tx2"/>
                </a:solidFill>
                <a:ea typeface="ＭＳ Ｐゴシック" pitchFamily="50" charset="-128"/>
              </a:rPr>
              <a:t>workers in an industrial town</a:t>
            </a:r>
            <a:r>
              <a:rPr lang="en-US" altLang="ja-JP" sz="2400" dirty="0">
                <a:ea typeface="ＭＳ Ｐゴシック" pitchFamily="50" charset="-128"/>
              </a:rPr>
              <a:t> will have different requirements compared with one for </a:t>
            </a:r>
            <a:r>
              <a:rPr lang="en-US" altLang="ja-JP" sz="2400" dirty="0">
                <a:solidFill>
                  <a:schemeClr val="tx2"/>
                </a:solidFill>
                <a:ea typeface="ＭＳ Ｐゴシック" pitchFamily="50" charset="-128"/>
              </a:rPr>
              <a:t>agricultural workers</a:t>
            </a:r>
            <a:r>
              <a:rPr lang="en-US" altLang="ja-JP" sz="2400" dirty="0">
                <a:ea typeface="ＭＳ Ｐゴシック" pitchFamily="50" charset="-128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Constructing  Price  Index – Purpose </a:t>
            </a:r>
          </a:p>
        </p:txBody>
      </p:sp>
    </p:spTree>
    <p:extLst>
      <p:ext uri="{BB962C8B-B14F-4D97-AF65-F5344CB8AC3E}">
        <p14:creationId xmlns:p14="http://schemas.microsoft.com/office/powerpoint/2010/main" val="4153551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Module 16: Price </a:t>
            </a:r>
            <a:r>
              <a:rPr lang="en-IN" dirty="0" smtClean="0"/>
              <a:t>Index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Session IV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1058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470060-A609-4A5F-A82A-F0370DADAAE9}" type="slidenum">
              <a:rPr lang="ja-JP" altLang="en-GB"/>
              <a:pPr/>
              <a:t>20</a:t>
            </a:fld>
            <a:endParaRPr lang="en-GB" altLang="ja-JP"/>
          </a:p>
        </p:txBody>
      </p:sp>
      <p:sp>
        <p:nvSpPr>
          <p:cNvPr id="71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/>
          </a:bodyPr>
          <a:lstStyle/>
          <a:p>
            <a:pPr algn="l"/>
            <a:r>
              <a:rPr lang="en-US" altLang="ja-JP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50" charset="-128"/>
              </a:rPr>
              <a:t>Consumer Price Index – Scope</a:t>
            </a:r>
            <a:endParaRPr lang="en-US" altLang="ja-JP" sz="3200" b="1" dirty="0">
              <a:solidFill>
                <a:schemeClr val="tx1">
                  <a:lumMod val="75000"/>
                  <a:lumOff val="25000"/>
                </a:schemeClr>
              </a:solidFill>
              <a:ea typeface="ＭＳ Ｐゴシック" pitchFamily="50" charset="-128"/>
            </a:endParaRPr>
          </a:p>
        </p:txBody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4000"/>
              </a:lnSpc>
            </a:pPr>
            <a:r>
              <a:rPr lang="en-IN" sz="2600" dirty="0" smtClean="0"/>
              <a:t>CPI </a:t>
            </a:r>
            <a:r>
              <a:rPr lang="en-IN" sz="2600" dirty="0"/>
              <a:t>is </a:t>
            </a:r>
            <a:r>
              <a:rPr lang="en-IN" sz="2600" dirty="0" smtClean="0"/>
              <a:t>a </a:t>
            </a:r>
            <a:r>
              <a:rPr lang="en-IN" sz="2600" dirty="0"/>
              <a:t>price </a:t>
            </a:r>
            <a:r>
              <a:rPr lang="en-IN" sz="2600" dirty="0" smtClean="0"/>
              <a:t>index that </a:t>
            </a:r>
            <a:r>
              <a:rPr lang="en-IN" sz="2600" dirty="0"/>
              <a:t>measures changes in the prices of </a:t>
            </a:r>
            <a:r>
              <a:rPr lang="en-IN" sz="2600" i="1" dirty="0" smtClean="0"/>
              <a:t>consumption goods </a:t>
            </a:r>
            <a:r>
              <a:rPr lang="en-IN" sz="2600" i="1" dirty="0"/>
              <a:t>and services</a:t>
            </a:r>
            <a:r>
              <a:rPr lang="en-IN" sz="2600" dirty="0"/>
              <a:t> acquired</a:t>
            </a:r>
            <a:r>
              <a:rPr lang="en-IN" sz="2600" dirty="0" smtClean="0"/>
              <a:t>, or </a:t>
            </a:r>
            <a:r>
              <a:rPr lang="en-IN" sz="2600" dirty="0"/>
              <a:t>used, by </a:t>
            </a:r>
            <a:r>
              <a:rPr lang="en-IN" sz="2600" dirty="0" smtClean="0"/>
              <a:t>households.</a:t>
            </a:r>
          </a:p>
          <a:p>
            <a:pPr>
              <a:lnSpc>
                <a:spcPct val="114000"/>
              </a:lnSpc>
            </a:pPr>
            <a:r>
              <a:rPr lang="en-IN" sz="2600" i="1" dirty="0" smtClean="0">
                <a:solidFill>
                  <a:srgbClr val="0000CC"/>
                </a:solidFill>
              </a:rPr>
              <a:t>Consumption goods &amp; services</a:t>
            </a:r>
            <a:r>
              <a:rPr lang="en-IN" sz="2600" dirty="0" smtClean="0"/>
              <a:t>: Are those that </a:t>
            </a:r>
            <a:r>
              <a:rPr lang="en-IN" sz="2600" dirty="0"/>
              <a:t>members </a:t>
            </a:r>
            <a:r>
              <a:rPr lang="en-IN" sz="2600" dirty="0" smtClean="0"/>
              <a:t>of households </a:t>
            </a:r>
            <a:r>
              <a:rPr lang="en-IN" sz="2600" dirty="0"/>
              <a:t>use, directly or indirectly, to satisfy their </a:t>
            </a:r>
            <a:r>
              <a:rPr lang="en-IN" sz="2600" dirty="0" smtClean="0"/>
              <a:t>own personal </a:t>
            </a:r>
            <a:r>
              <a:rPr lang="en-IN" sz="2600" dirty="0"/>
              <a:t>needs and wants</a:t>
            </a:r>
            <a:r>
              <a:rPr lang="en-IN" sz="2600" dirty="0" smtClean="0"/>
              <a:t>.</a:t>
            </a:r>
          </a:p>
          <a:p>
            <a:pPr>
              <a:lnSpc>
                <a:spcPct val="114000"/>
              </a:lnSpc>
            </a:pPr>
            <a:r>
              <a:rPr lang="en-IN" sz="2600" dirty="0" smtClean="0"/>
              <a:t>However, a </a:t>
            </a:r>
            <a:r>
              <a:rPr lang="en-IN" sz="2600" dirty="0"/>
              <a:t>CPI </a:t>
            </a:r>
            <a:r>
              <a:rPr lang="en-IN" sz="2600" dirty="0" smtClean="0"/>
              <a:t>may not cover all households </a:t>
            </a:r>
            <a:r>
              <a:rPr lang="en-IN" sz="2600" dirty="0"/>
              <a:t>or all the goods and services they </a:t>
            </a:r>
            <a:r>
              <a:rPr lang="en-IN" sz="2600" dirty="0" smtClean="0"/>
              <a:t>actually consume. For </a:t>
            </a:r>
            <a:r>
              <a:rPr lang="en-IN" sz="2600" dirty="0"/>
              <a:t>example</a:t>
            </a:r>
            <a:r>
              <a:rPr lang="en-IN" sz="2600" dirty="0" smtClean="0"/>
              <a:t>, it may exclude: </a:t>
            </a:r>
          </a:p>
          <a:p>
            <a:pPr lvl="1">
              <a:lnSpc>
                <a:spcPct val="114000"/>
              </a:lnSpc>
            </a:pPr>
            <a:r>
              <a:rPr lang="en-IN" sz="2400" dirty="0"/>
              <a:t>p</a:t>
            </a:r>
            <a:r>
              <a:rPr lang="en-IN" sz="2400" dirty="0" smtClean="0"/>
              <a:t>ublicly provided free goods and services</a:t>
            </a:r>
          </a:p>
          <a:p>
            <a:pPr lvl="1">
              <a:lnSpc>
                <a:spcPct val="114000"/>
              </a:lnSpc>
            </a:pPr>
            <a:r>
              <a:rPr lang="en-IN" sz="2400" dirty="0"/>
              <a:t>s</a:t>
            </a:r>
            <a:r>
              <a:rPr lang="en-IN" sz="2400" dirty="0" smtClean="0"/>
              <a:t>elf consumption of goods &amp; services out of own production</a:t>
            </a:r>
          </a:p>
          <a:p>
            <a:pPr lvl="1">
              <a:lnSpc>
                <a:spcPct val="114000"/>
              </a:lnSpc>
            </a:pPr>
            <a:r>
              <a:rPr lang="en-IN" altLang="en-US" sz="2400" dirty="0"/>
              <a:t>c</a:t>
            </a:r>
            <a:r>
              <a:rPr lang="en-IN" altLang="en-US" sz="2400" dirty="0" smtClean="0"/>
              <a:t>onsumption of banking and insurance services </a:t>
            </a:r>
            <a:endParaRPr lang="en-US" alt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 Index – Scope &amp; Coverage</a:t>
            </a:r>
          </a:p>
        </p:txBody>
      </p:sp>
    </p:spTree>
    <p:extLst>
      <p:ext uri="{BB962C8B-B14F-4D97-AF65-F5344CB8AC3E}">
        <p14:creationId xmlns:p14="http://schemas.microsoft.com/office/powerpoint/2010/main" val="5569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470060-A609-4A5F-A82A-F0370DADAAE9}" type="slidenum">
              <a:rPr lang="ja-JP" altLang="en-GB"/>
              <a:pPr/>
              <a:t>21</a:t>
            </a:fld>
            <a:endParaRPr lang="en-GB" altLang="ja-JP"/>
          </a:p>
        </p:txBody>
      </p:sp>
      <p:sp>
        <p:nvSpPr>
          <p:cNvPr id="71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/>
          </a:bodyPr>
          <a:lstStyle/>
          <a:p>
            <a:pPr algn="l"/>
            <a:r>
              <a:rPr lang="en-US" altLang="ja-JP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50" charset="-128"/>
              </a:rPr>
              <a:t>CPI – Coverage</a:t>
            </a:r>
            <a:endParaRPr lang="en-US" altLang="ja-JP" sz="3200" b="1" dirty="0">
              <a:solidFill>
                <a:schemeClr val="tx1">
                  <a:lumMod val="75000"/>
                  <a:lumOff val="25000"/>
                </a:schemeClr>
              </a:solidFill>
              <a:ea typeface="ＭＳ Ｐゴシック" pitchFamily="50" charset="-128"/>
            </a:endParaRPr>
          </a:p>
        </p:txBody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en-IN" sz="2400" dirty="0" smtClean="0"/>
              <a:t>The coverage of a CPI is specified by the reference population in terms of </a:t>
            </a:r>
          </a:p>
          <a:p>
            <a:r>
              <a:rPr lang="en-IN" sz="2400" i="1" dirty="0" smtClean="0"/>
              <a:t>Geographical coverage</a:t>
            </a:r>
            <a:r>
              <a:rPr lang="en-IN" sz="2400" dirty="0" smtClean="0"/>
              <a:t>: for example rural &amp; urban areas.  </a:t>
            </a:r>
            <a:endParaRPr lang="en-IN" sz="2400" dirty="0"/>
          </a:p>
          <a:p>
            <a:r>
              <a:rPr lang="en-IN" sz="2400" i="1" dirty="0" smtClean="0"/>
              <a:t>Types </a:t>
            </a:r>
            <a:r>
              <a:rPr lang="en-IN" sz="2400" i="1" dirty="0"/>
              <a:t>of </a:t>
            </a:r>
            <a:r>
              <a:rPr lang="en-IN" sz="2400" i="1" dirty="0" smtClean="0"/>
              <a:t>households</a:t>
            </a:r>
            <a:r>
              <a:rPr lang="en-IN" sz="2400" dirty="0" smtClean="0"/>
              <a:t>: Rural labour, industrial, two or more members’ households etc. </a:t>
            </a:r>
            <a:endParaRPr lang="en-IN" sz="2400" dirty="0"/>
          </a:p>
          <a:p>
            <a:r>
              <a:rPr lang="en-IN" sz="2400" dirty="0" smtClean="0"/>
              <a:t>Socio-economic groups: native population, non-rich population, etc.</a:t>
            </a:r>
            <a:endParaRPr lang="en-IN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 Index – Scope &amp; Coverage</a:t>
            </a:r>
          </a:p>
        </p:txBody>
      </p:sp>
    </p:spTree>
    <p:extLst>
      <p:ext uri="{BB962C8B-B14F-4D97-AF65-F5344CB8AC3E}">
        <p14:creationId xmlns:p14="http://schemas.microsoft.com/office/powerpoint/2010/main" val="526893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470060-A609-4A5F-A82A-F0370DADAAE9}" type="slidenum">
              <a:rPr lang="ja-JP" altLang="en-GB"/>
              <a:pPr/>
              <a:t>22</a:t>
            </a:fld>
            <a:endParaRPr lang="en-GB" altLang="ja-JP"/>
          </a:p>
        </p:txBody>
      </p:sp>
      <p:sp>
        <p:nvSpPr>
          <p:cNvPr id="71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/>
          </a:bodyPr>
          <a:lstStyle/>
          <a:p>
            <a:pPr algn="l"/>
            <a:r>
              <a:rPr lang="en-US" altLang="ja-JP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50" charset="-128"/>
              </a:rPr>
              <a:t>Producer Price Index – Scope &amp; Coverage (1)</a:t>
            </a:r>
            <a:endParaRPr lang="en-US" altLang="ja-JP" sz="3200" b="1" dirty="0">
              <a:solidFill>
                <a:schemeClr val="tx1">
                  <a:lumMod val="75000"/>
                  <a:lumOff val="25000"/>
                </a:schemeClr>
              </a:solidFill>
              <a:ea typeface="ＭＳ Ｐゴシック" pitchFamily="50" charset="-128"/>
            </a:endParaRPr>
          </a:p>
        </p:txBody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824536"/>
          </a:xfrm>
        </p:spPr>
        <p:txBody>
          <a:bodyPr>
            <a:normAutofit/>
          </a:bodyPr>
          <a:lstStyle/>
          <a:p>
            <a:pPr>
              <a:lnSpc>
                <a:spcPct val="124000"/>
              </a:lnSpc>
            </a:pPr>
            <a:r>
              <a:rPr lang="en-IN" sz="2400" dirty="0" smtClean="0"/>
              <a:t>PPIs provide </a:t>
            </a:r>
            <a:r>
              <a:rPr lang="en-IN" sz="2400" dirty="0"/>
              <a:t>measures of average movements of </a:t>
            </a:r>
            <a:r>
              <a:rPr lang="en-IN" sz="2400" dirty="0" smtClean="0"/>
              <a:t>prices received (or paid) by </a:t>
            </a:r>
            <a:r>
              <a:rPr lang="en-IN" sz="2400" dirty="0"/>
              <a:t>the producers of commodities</a:t>
            </a:r>
            <a:r>
              <a:rPr lang="en-IN" sz="2400" dirty="0" smtClean="0"/>
              <a:t>.</a:t>
            </a:r>
          </a:p>
          <a:p>
            <a:pPr>
              <a:lnSpc>
                <a:spcPct val="124000"/>
              </a:lnSpc>
            </a:pPr>
            <a:r>
              <a:rPr lang="en-IN" sz="2400" dirty="0" smtClean="0"/>
              <a:t>The scope </a:t>
            </a:r>
            <a:r>
              <a:rPr lang="en-IN" sz="2400" dirty="0"/>
              <a:t>of PPIs </a:t>
            </a:r>
            <a:r>
              <a:rPr lang="en-IN" sz="2400" dirty="0" smtClean="0"/>
              <a:t>varies – they generally reflect the changes in prices received (or paid) by a </a:t>
            </a:r>
            <a:r>
              <a:rPr lang="en-IN" sz="2400" dirty="0"/>
              <a:t>definable industry such as manufacturing, agriculture or mining</a:t>
            </a:r>
            <a:r>
              <a:rPr lang="en-IN" sz="2400" dirty="0" smtClean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 Index – Scope &amp; Coverage</a:t>
            </a:r>
          </a:p>
        </p:txBody>
      </p:sp>
    </p:spTree>
    <p:extLst>
      <p:ext uri="{BB962C8B-B14F-4D97-AF65-F5344CB8AC3E}">
        <p14:creationId xmlns:p14="http://schemas.microsoft.com/office/powerpoint/2010/main" val="2083107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470060-A609-4A5F-A82A-F0370DADAAE9}" type="slidenum">
              <a:rPr lang="ja-JP" altLang="en-GB"/>
              <a:pPr/>
              <a:t>23</a:t>
            </a:fld>
            <a:endParaRPr lang="en-GB" altLang="ja-JP"/>
          </a:p>
        </p:txBody>
      </p:sp>
      <p:sp>
        <p:nvSpPr>
          <p:cNvPr id="71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/>
          </a:bodyPr>
          <a:lstStyle/>
          <a:p>
            <a:pPr algn="l"/>
            <a:r>
              <a:rPr lang="en-US" altLang="ja-JP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50" charset="-128"/>
              </a:rPr>
              <a:t>Producer Price Index – Scope &amp; Coverage (2)</a:t>
            </a:r>
            <a:endParaRPr lang="en-US" altLang="ja-JP" sz="3200" b="1" dirty="0">
              <a:solidFill>
                <a:schemeClr val="tx1">
                  <a:lumMod val="75000"/>
                  <a:lumOff val="25000"/>
                </a:schemeClr>
              </a:solidFill>
              <a:ea typeface="ＭＳ Ｐゴシック" pitchFamily="50" charset="-128"/>
            </a:endParaRPr>
          </a:p>
        </p:txBody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808"/>
            <a:ext cx="8229600" cy="4392488"/>
          </a:xfrm>
        </p:spPr>
        <p:txBody>
          <a:bodyPr>
            <a:normAutofit/>
          </a:bodyPr>
          <a:lstStyle/>
          <a:p>
            <a:pPr>
              <a:lnSpc>
                <a:spcPct val="124000"/>
              </a:lnSpc>
            </a:pPr>
            <a:r>
              <a:rPr lang="en-IN" sz="2400" i="1" dirty="0" smtClean="0"/>
              <a:t>PPIs </a:t>
            </a:r>
            <a:r>
              <a:rPr lang="en-IN" sz="2400" dirty="0" smtClean="0"/>
              <a:t>compiled </a:t>
            </a:r>
            <a:r>
              <a:rPr lang="en-IN" sz="2400" dirty="0"/>
              <a:t>and </a:t>
            </a:r>
            <a:r>
              <a:rPr lang="en-IN" sz="2400" dirty="0" smtClean="0"/>
              <a:t>disseminated have different scopes, such as :</a:t>
            </a:r>
            <a:endParaRPr lang="en-IN" sz="2400" dirty="0"/>
          </a:p>
          <a:p>
            <a:pPr marL="900113" lvl="1" indent="-442913">
              <a:lnSpc>
                <a:spcPct val="124000"/>
              </a:lnSpc>
              <a:buFont typeface="Wingdings" panose="05000000000000000000" pitchFamily="2" charset="2"/>
              <a:buChar char="Ø"/>
            </a:pPr>
            <a:r>
              <a:rPr lang="en-IN" sz="2200" dirty="0" smtClean="0"/>
              <a:t>input </a:t>
            </a:r>
            <a:r>
              <a:rPr lang="en-IN" sz="2200" dirty="0"/>
              <a:t>price indices for the market purchase prices of raw materials/inputs to the </a:t>
            </a:r>
            <a:r>
              <a:rPr lang="en-IN" sz="2200" dirty="0" smtClean="0"/>
              <a:t>manufacturing process</a:t>
            </a:r>
            <a:r>
              <a:rPr lang="en-IN" sz="2200" dirty="0"/>
              <a:t>;</a:t>
            </a:r>
          </a:p>
          <a:p>
            <a:pPr marL="900113" lvl="1" indent="-442913">
              <a:lnSpc>
                <a:spcPct val="124000"/>
              </a:lnSpc>
              <a:buFont typeface="Wingdings" panose="05000000000000000000" pitchFamily="2" charset="2"/>
              <a:buChar char="Ø"/>
            </a:pPr>
            <a:r>
              <a:rPr lang="en-IN" sz="2200" dirty="0" smtClean="0"/>
              <a:t>output </a:t>
            </a:r>
            <a:r>
              <a:rPr lang="en-IN" sz="2200" dirty="0"/>
              <a:t>price indices for goods as they leave the factory gate;</a:t>
            </a:r>
          </a:p>
          <a:p>
            <a:pPr marL="900113" lvl="1" indent="-442913">
              <a:lnSpc>
                <a:spcPct val="124000"/>
              </a:lnSpc>
              <a:buFont typeface="Wingdings" panose="05000000000000000000" pitchFamily="2" charset="2"/>
              <a:buChar char="Ø"/>
            </a:pPr>
            <a:r>
              <a:rPr lang="en-IN" sz="2200" dirty="0" smtClean="0"/>
              <a:t>wholesale </a:t>
            </a:r>
            <a:r>
              <a:rPr lang="en-IN" sz="2200" dirty="0"/>
              <a:t>price indices which refer to prices received by </a:t>
            </a:r>
            <a:r>
              <a:rPr lang="en-IN" sz="2200" dirty="0" smtClean="0"/>
              <a:t>wholesalers</a:t>
            </a:r>
            <a:r>
              <a:rPr lang="en-IN" sz="2200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 Index – Scope &amp; Coverage</a:t>
            </a:r>
          </a:p>
        </p:txBody>
      </p:sp>
    </p:spTree>
    <p:extLst>
      <p:ext uri="{BB962C8B-B14F-4D97-AF65-F5344CB8AC3E}">
        <p14:creationId xmlns:p14="http://schemas.microsoft.com/office/powerpoint/2010/main" val="1261151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470060-A609-4A5F-A82A-F0370DADAAE9}" type="slidenum">
              <a:rPr lang="ja-JP" altLang="en-GB"/>
              <a:pPr/>
              <a:t>24</a:t>
            </a:fld>
            <a:endParaRPr lang="en-GB" altLang="ja-JP"/>
          </a:p>
        </p:txBody>
      </p:sp>
      <p:sp>
        <p:nvSpPr>
          <p:cNvPr id="71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/>
          </a:bodyPr>
          <a:lstStyle/>
          <a:p>
            <a:pPr algn="l"/>
            <a:r>
              <a:rPr lang="en-US" altLang="ja-JP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50" charset="-128"/>
              </a:rPr>
              <a:t>Input and Output Producer Price Index</a:t>
            </a:r>
            <a:endParaRPr lang="en-US" altLang="ja-JP" sz="3200" b="1" dirty="0">
              <a:solidFill>
                <a:schemeClr val="tx1">
                  <a:lumMod val="75000"/>
                  <a:lumOff val="25000"/>
                </a:schemeClr>
              </a:solidFill>
              <a:ea typeface="ＭＳ Ｐゴシック" pitchFamily="50" charset="-128"/>
            </a:endParaRPr>
          </a:p>
        </p:txBody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en-IN" sz="2400" i="1" dirty="0">
                <a:solidFill>
                  <a:srgbClr val="0000CC"/>
                </a:solidFill>
              </a:rPr>
              <a:t>Input producer price indices </a:t>
            </a:r>
            <a:r>
              <a:rPr lang="en-IN" sz="2400" dirty="0"/>
              <a:t>reflect changes in prices paid by producers for raw materials </a:t>
            </a:r>
            <a:r>
              <a:rPr lang="en-IN" sz="2400" dirty="0" smtClean="0"/>
              <a:t>and intermediate </a:t>
            </a:r>
            <a:r>
              <a:rPr lang="en-IN" sz="2400" dirty="0"/>
              <a:t>goods. They are valued at purchasers’ prices.</a:t>
            </a:r>
          </a:p>
          <a:p>
            <a:pPr>
              <a:lnSpc>
                <a:spcPct val="114000"/>
              </a:lnSpc>
            </a:pPr>
            <a:r>
              <a:rPr lang="en-IN" sz="2400" i="1" dirty="0">
                <a:solidFill>
                  <a:srgbClr val="0000CC"/>
                </a:solidFill>
              </a:rPr>
              <a:t>Output producer price indices </a:t>
            </a:r>
            <a:r>
              <a:rPr lang="en-IN" sz="2400" dirty="0"/>
              <a:t>reflect changes in ex-factory gate prices valued at basic prices, </a:t>
            </a:r>
            <a:r>
              <a:rPr lang="en-IN" sz="2400" i="1" dirty="0"/>
              <a:t>i.e</a:t>
            </a:r>
            <a:r>
              <a:rPr lang="en-IN" sz="2400" i="1" dirty="0" smtClean="0"/>
              <a:t>.</a:t>
            </a:r>
            <a:r>
              <a:rPr lang="en-IN" sz="2400" dirty="0" smtClean="0"/>
              <a:t>, </a:t>
            </a:r>
          </a:p>
          <a:p>
            <a:pPr lvl="1">
              <a:lnSpc>
                <a:spcPct val="114000"/>
              </a:lnSpc>
            </a:pPr>
            <a:r>
              <a:rPr lang="en-IN" sz="2200" dirty="0" smtClean="0"/>
              <a:t>actual </a:t>
            </a:r>
            <a:r>
              <a:rPr lang="en-IN" sz="2200" dirty="0"/>
              <a:t>transaction prices of domestic production, taking account of discounts and rebates, </a:t>
            </a:r>
            <a:endParaRPr lang="en-IN" sz="2200" dirty="0" smtClean="0"/>
          </a:p>
          <a:p>
            <a:pPr lvl="1">
              <a:lnSpc>
                <a:spcPct val="114000"/>
              </a:lnSpc>
            </a:pPr>
            <a:r>
              <a:rPr lang="en-IN" sz="2200" dirty="0" smtClean="0"/>
              <a:t>excluding taxes </a:t>
            </a:r>
            <a:r>
              <a:rPr lang="en-IN" sz="2200" dirty="0"/>
              <a:t>and subsidies on products and excluding trade and transport margins. This is sometimes </a:t>
            </a:r>
            <a:r>
              <a:rPr lang="en-IN" sz="2200" dirty="0" smtClean="0"/>
              <a:t>referred to </a:t>
            </a:r>
            <a:r>
              <a:rPr lang="en-IN" sz="2200" dirty="0"/>
              <a:t>as the first stage of commercialisation.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 Index – Scope &amp; Coverage</a:t>
            </a:r>
          </a:p>
        </p:txBody>
      </p:sp>
    </p:spTree>
    <p:extLst>
      <p:ext uri="{BB962C8B-B14F-4D97-AF65-F5344CB8AC3E}">
        <p14:creationId xmlns:p14="http://schemas.microsoft.com/office/powerpoint/2010/main" val="1715145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6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1921396"/>
            <a:ext cx="7632848" cy="3015208"/>
          </a:xfrm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endParaRPr lang="en-GB" altLang="en-US" dirty="0" smtClean="0">
              <a:solidFill>
                <a:schemeClr val="bg2"/>
              </a:solidFill>
            </a:endParaRPr>
          </a:p>
          <a:p>
            <a:pPr algn="ctr" eaLnBrk="1" hangingPunct="1">
              <a:buFontTx/>
              <a:buNone/>
            </a:pPr>
            <a:endParaRPr lang="en-GB" altLang="en-US" sz="1200" dirty="0" smtClean="0">
              <a:solidFill>
                <a:schemeClr val="bg2"/>
              </a:solidFill>
            </a:endParaRPr>
          </a:p>
          <a:p>
            <a:pPr marL="177800" indent="0">
              <a:buNone/>
            </a:pPr>
            <a:r>
              <a:rPr lang="en-US" altLang="ja-JP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Price Index </a:t>
            </a:r>
            <a:r>
              <a:rPr lang="en-GB" altLang="en-US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altLang="en-US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Periodicity </a:t>
            </a:r>
            <a:r>
              <a:rPr lang="en-US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timeliness</a:t>
            </a:r>
            <a:endParaRPr lang="en-US" altLang="ja-JP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993775" indent="-552450">
              <a:buFont typeface="Wingdings" panose="05000000000000000000" pitchFamily="2" charset="2"/>
              <a:buChar char="Ø"/>
            </a:pPr>
            <a:r>
              <a:rPr lang="en-IN" sz="2800" b="1" i="1" dirty="0"/>
              <a:t>Reference period and reference time point</a:t>
            </a:r>
          </a:p>
          <a:p>
            <a:pPr marL="993775" indent="-552450">
              <a:buFont typeface="Wingdings" panose="05000000000000000000" pitchFamily="2" charset="2"/>
              <a:buChar char="Ø"/>
            </a:pPr>
            <a:r>
              <a:rPr lang="en-IN" sz="2800" b="1" i="1" dirty="0"/>
              <a:t>Timeliness</a:t>
            </a:r>
          </a:p>
          <a:p>
            <a:pPr marL="1076325" indent="0">
              <a:buNone/>
            </a:pPr>
            <a:endParaRPr lang="en-GB" altLang="en-US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50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21E247-2B2F-4516-8751-8ACBA6DA466B}" type="slidenum">
              <a:rPr lang="ja-JP" altLang="en-GB"/>
              <a:pPr/>
              <a:t>26</a:t>
            </a:fld>
            <a:endParaRPr lang="en-GB" altLang="ja-JP"/>
          </a:p>
        </p:txBody>
      </p:sp>
      <p:sp>
        <p:nvSpPr>
          <p:cNvPr id="71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576064"/>
          </a:xfrm>
        </p:spPr>
        <p:txBody>
          <a:bodyPr>
            <a:noAutofit/>
          </a:bodyPr>
          <a:lstStyle/>
          <a:p>
            <a:pPr algn="l"/>
            <a:r>
              <a:rPr lang="en-US" altLang="ja-JP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50" charset="-128"/>
              </a:rPr>
              <a:t>Periodicity</a:t>
            </a:r>
            <a:endParaRPr lang="en-US" altLang="ja-JP" sz="3200" b="1" dirty="0">
              <a:solidFill>
                <a:schemeClr val="tx1">
                  <a:lumMod val="75000"/>
                  <a:lumOff val="25000"/>
                </a:schemeClr>
              </a:solidFill>
              <a:ea typeface="ＭＳ Ｐゴシック" pitchFamily="50" charset="-128"/>
            </a:endParaRPr>
          </a:p>
        </p:txBody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1216" y="1628800"/>
            <a:ext cx="8003232" cy="4497363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en-IN" sz="2400" dirty="0" smtClean="0"/>
              <a:t>Primarily, </a:t>
            </a:r>
            <a:r>
              <a:rPr lang="en-IN" sz="2400" i="1" dirty="0" smtClean="0"/>
              <a:t>periodicity </a:t>
            </a:r>
            <a:r>
              <a:rPr lang="en-IN" sz="2400" dirty="0" smtClean="0"/>
              <a:t>and </a:t>
            </a:r>
            <a:r>
              <a:rPr lang="en-IN" sz="2400" dirty="0"/>
              <a:t>timeliness of </a:t>
            </a:r>
            <a:r>
              <a:rPr lang="en-IN" sz="2400" dirty="0" smtClean="0"/>
              <a:t>compiling a price index is determined by the purpose. There are other factors as well, such as</a:t>
            </a:r>
            <a:endParaRPr lang="en-IN" sz="2400" dirty="0"/>
          </a:p>
          <a:p>
            <a:pPr>
              <a:lnSpc>
                <a:spcPct val="114000"/>
              </a:lnSpc>
            </a:pPr>
            <a:r>
              <a:rPr lang="en-IN" sz="2400" dirty="0"/>
              <a:t>whether intended to relate to time point or a </a:t>
            </a:r>
            <a:r>
              <a:rPr lang="en-IN" sz="2400" dirty="0" smtClean="0"/>
              <a:t>period</a:t>
            </a:r>
          </a:p>
          <a:p>
            <a:pPr>
              <a:lnSpc>
                <a:spcPct val="114000"/>
              </a:lnSpc>
            </a:pPr>
            <a:r>
              <a:rPr lang="en-IN" sz="2400" dirty="0"/>
              <a:t>the pattern of price movements</a:t>
            </a:r>
          </a:p>
          <a:p>
            <a:pPr>
              <a:lnSpc>
                <a:spcPct val="114000"/>
              </a:lnSpc>
            </a:pPr>
            <a:r>
              <a:rPr lang="en-IN" sz="2400" dirty="0" smtClean="0"/>
              <a:t>practicalities of carrying </a:t>
            </a:r>
            <a:r>
              <a:rPr lang="en-IN" sz="2400" dirty="0"/>
              <a:t>out price </a:t>
            </a:r>
            <a:r>
              <a:rPr lang="en-IN" sz="2400" dirty="0" smtClean="0"/>
              <a:t>collections.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Constructing  Price  Index – Frequency</a:t>
            </a:r>
          </a:p>
        </p:txBody>
      </p:sp>
    </p:spTree>
    <p:extLst>
      <p:ext uri="{BB962C8B-B14F-4D97-AF65-F5344CB8AC3E}">
        <p14:creationId xmlns:p14="http://schemas.microsoft.com/office/powerpoint/2010/main" val="3233857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21E247-2B2F-4516-8751-8ACBA6DA466B}" type="slidenum">
              <a:rPr lang="ja-JP" altLang="en-GB"/>
              <a:pPr/>
              <a:t>27</a:t>
            </a:fld>
            <a:endParaRPr lang="en-GB" altLang="ja-JP"/>
          </a:p>
        </p:txBody>
      </p:sp>
      <p:sp>
        <p:nvSpPr>
          <p:cNvPr id="71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576064"/>
          </a:xfrm>
        </p:spPr>
        <p:txBody>
          <a:bodyPr>
            <a:noAutofit/>
          </a:bodyPr>
          <a:lstStyle/>
          <a:p>
            <a:pPr algn="l"/>
            <a:r>
              <a:rPr lang="en-US" altLang="ja-JP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50" charset="-128"/>
              </a:rPr>
              <a:t>Frequency and Purpose</a:t>
            </a:r>
            <a:endParaRPr lang="en-US" altLang="ja-JP" sz="3200" b="1" dirty="0">
              <a:solidFill>
                <a:schemeClr val="tx1">
                  <a:lumMod val="75000"/>
                  <a:lumOff val="25000"/>
                </a:schemeClr>
              </a:solidFill>
              <a:ea typeface="ＭＳ Ｐゴシック" pitchFamily="50" charset="-128"/>
            </a:endParaRPr>
          </a:p>
        </p:txBody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800"/>
            <a:ext cx="8229600" cy="4497363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en-IN" sz="2400" dirty="0" smtClean="0"/>
              <a:t>A </a:t>
            </a:r>
            <a:r>
              <a:rPr lang="en-IN" sz="2400" dirty="0"/>
              <a:t>price index used for monitoring inflation should be compiled with a high frequency say a week or a month. </a:t>
            </a:r>
            <a:endParaRPr lang="en-IN" sz="2400" dirty="0" smtClean="0"/>
          </a:p>
          <a:p>
            <a:pPr>
              <a:lnSpc>
                <a:spcPct val="114000"/>
              </a:lnSpc>
            </a:pPr>
            <a:r>
              <a:rPr lang="en-IN" sz="2400" dirty="0" smtClean="0"/>
              <a:t>A </a:t>
            </a:r>
            <a:r>
              <a:rPr lang="en-IN" sz="2400" dirty="0"/>
              <a:t>price index for other purposes, such as </a:t>
            </a:r>
            <a:endParaRPr lang="en-IN" sz="2400" dirty="0" smtClean="0"/>
          </a:p>
          <a:p>
            <a:pPr lvl="1">
              <a:lnSpc>
                <a:spcPct val="114000"/>
              </a:lnSpc>
            </a:pPr>
            <a:r>
              <a:rPr lang="en-IN" sz="2200" dirty="0" smtClean="0"/>
              <a:t>index </a:t>
            </a:r>
            <a:r>
              <a:rPr lang="en-IN" sz="2200" dirty="0"/>
              <a:t>linking salaries and social </a:t>
            </a:r>
            <a:r>
              <a:rPr lang="en-IN" sz="2200" dirty="0" smtClean="0"/>
              <a:t>benefits</a:t>
            </a:r>
          </a:p>
          <a:p>
            <a:pPr lvl="1">
              <a:lnSpc>
                <a:spcPct val="114000"/>
              </a:lnSpc>
            </a:pPr>
            <a:r>
              <a:rPr lang="en-IN" sz="2200" dirty="0" smtClean="0"/>
              <a:t>contract escalation </a:t>
            </a:r>
            <a:r>
              <a:rPr lang="en-IN" sz="2200" dirty="0"/>
              <a:t>and </a:t>
            </a:r>
            <a:endParaRPr lang="en-IN" sz="2200" dirty="0" smtClean="0"/>
          </a:p>
          <a:p>
            <a:pPr lvl="1">
              <a:lnSpc>
                <a:spcPct val="114000"/>
              </a:lnSpc>
            </a:pPr>
            <a:r>
              <a:rPr lang="en-IN" sz="2200" dirty="0"/>
              <a:t>c</a:t>
            </a:r>
            <a:r>
              <a:rPr lang="en-IN" sz="2200" dirty="0" smtClean="0"/>
              <a:t>ompilation of national accounts at constant prices.</a:t>
            </a:r>
          </a:p>
          <a:p>
            <a:pPr marL="355600" indent="0">
              <a:lnSpc>
                <a:spcPct val="114000"/>
              </a:lnSpc>
              <a:buNone/>
            </a:pPr>
            <a:r>
              <a:rPr lang="en-IN" sz="2400" dirty="0" smtClean="0"/>
              <a:t>are </a:t>
            </a:r>
            <a:r>
              <a:rPr lang="en-IN" sz="2400" dirty="0"/>
              <a:t>required with a longer periodicity of say a month or a quarter or even annual. </a:t>
            </a:r>
          </a:p>
          <a:p>
            <a:pPr marL="0" indent="0">
              <a:lnSpc>
                <a:spcPct val="114000"/>
              </a:lnSpc>
              <a:buNone/>
            </a:pPr>
            <a:endParaRPr lang="en-IN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Constructing  Price  Index – Frequency</a:t>
            </a:r>
          </a:p>
        </p:txBody>
      </p:sp>
    </p:spTree>
    <p:extLst>
      <p:ext uri="{BB962C8B-B14F-4D97-AF65-F5344CB8AC3E}">
        <p14:creationId xmlns:p14="http://schemas.microsoft.com/office/powerpoint/2010/main" val="774086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21E247-2B2F-4516-8751-8ACBA6DA466B}" type="slidenum">
              <a:rPr lang="ja-JP" altLang="en-GB"/>
              <a:pPr/>
              <a:t>28</a:t>
            </a:fld>
            <a:endParaRPr lang="en-GB" altLang="ja-JP"/>
          </a:p>
        </p:txBody>
      </p:sp>
      <p:sp>
        <p:nvSpPr>
          <p:cNvPr id="71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576064"/>
          </a:xfrm>
        </p:spPr>
        <p:txBody>
          <a:bodyPr>
            <a:noAutofit/>
          </a:bodyPr>
          <a:lstStyle/>
          <a:p>
            <a:pPr algn="l"/>
            <a:r>
              <a:rPr lang="en-IN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50" charset="-128"/>
              </a:rPr>
              <a:t>Reference </a:t>
            </a:r>
            <a:r>
              <a:rPr lang="en-IN" sz="3200" b="1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50" charset="-128"/>
              </a:rPr>
              <a:t>period and reference time </a:t>
            </a:r>
            <a:r>
              <a:rPr lang="en-IN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50" charset="-128"/>
              </a:rPr>
              <a:t>point </a:t>
            </a:r>
            <a:endParaRPr lang="en-US" altLang="ja-JP" sz="3200" b="1" dirty="0">
              <a:solidFill>
                <a:schemeClr val="tx1">
                  <a:lumMod val="75000"/>
                  <a:lumOff val="25000"/>
                </a:schemeClr>
              </a:solidFill>
              <a:ea typeface="ＭＳ Ｐゴシック" pitchFamily="50" charset="-128"/>
            </a:endParaRPr>
          </a:p>
        </p:txBody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713387"/>
          </a:xfrm>
        </p:spPr>
        <p:txBody>
          <a:bodyPr>
            <a:noAutofit/>
          </a:bodyPr>
          <a:lstStyle/>
          <a:p>
            <a:pPr hangingPunct="0">
              <a:lnSpc>
                <a:spcPct val="114000"/>
              </a:lnSpc>
              <a:spcBef>
                <a:spcPts val="600"/>
              </a:spcBef>
            </a:pPr>
            <a:r>
              <a:rPr lang="en-IN" sz="2400" dirty="0"/>
              <a:t>Price indexes are designed to refer to a time point or a period of time. </a:t>
            </a:r>
            <a:endParaRPr lang="en-IN" sz="2400" dirty="0" smtClean="0"/>
          </a:p>
          <a:p>
            <a:pPr hangingPunct="0">
              <a:lnSpc>
                <a:spcPct val="114000"/>
              </a:lnSpc>
              <a:spcBef>
                <a:spcPts val="600"/>
              </a:spcBef>
            </a:pPr>
            <a:r>
              <a:rPr lang="en-IN" sz="2400" dirty="0" smtClean="0"/>
              <a:t>A price </a:t>
            </a:r>
            <a:r>
              <a:rPr lang="en-IN" sz="2400" dirty="0"/>
              <a:t>index is said to have a </a:t>
            </a:r>
            <a:r>
              <a:rPr lang="en-IN" sz="2400" i="1" dirty="0"/>
              <a:t>reference time </a:t>
            </a:r>
            <a:r>
              <a:rPr lang="en-IN" sz="2400" i="1" dirty="0" smtClean="0"/>
              <a:t>point</a:t>
            </a:r>
            <a:r>
              <a:rPr lang="en-IN" sz="2400" dirty="0" smtClean="0"/>
              <a:t>, if it is based on prices collected on </a:t>
            </a:r>
            <a:r>
              <a:rPr lang="en-IN" sz="2400" dirty="0"/>
              <a:t>a particular day of the </a:t>
            </a:r>
            <a:r>
              <a:rPr lang="en-IN" sz="2400" dirty="0" smtClean="0"/>
              <a:t>week or the month. </a:t>
            </a:r>
          </a:p>
          <a:p>
            <a:pPr hangingPunct="0">
              <a:lnSpc>
                <a:spcPct val="114000"/>
              </a:lnSpc>
              <a:spcBef>
                <a:spcPts val="600"/>
              </a:spcBef>
            </a:pPr>
            <a:r>
              <a:rPr lang="en-IN" sz="2400" dirty="0" smtClean="0"/>
              <a:t>An </a:t>
            </a:r>
            <a:r>
              <a:rPr lang="en-IN" sz="2400" dirty="0"/>
              <a:t>index is said to have a </a:t>
            </a:r>
            <a:r>
              <a:rPr lang="en-IN" sz="2400" i="1" dirty="0"/>
              <a:t>period reference</a:t>
            </a:r>
            <a:r>
              <a:rPr lang="en-IN" sz="2400" dirty="0"/>
              <a:t>, when average prices during the reference period are considered for calculation of the price index</a:t>
            </a:r>
            <a:r>
              <a:rPr lang="en-IN" sz="2400" dirty="0" smtClean="0"/>
              <a:t>.</a:t>
            </a:r>
          </a:p>
          <a:p>
            <a:pPr hangingPunct="0">
              <a:lnSpc>
                <a:spcPct val="114000"/>
              </a:lnSpc>
              <a:spcBef>
                <a:spcPts val="600"/>
              </a:spcBef>
            </a:pPr>
            <a:r>
              <a:rPr lang="en-IN" sz="2400" dirty="0" smtClean="0"/>
              <a:t>An index </a:t>
            </a:r>
            <a:r>
              <a:rPr lang="en-IN" sz="2400" dirty="0"/>
              <a:t>number series is smoother for </a:t>
            </a:r>
            <a:r>
              <a:rPr lang="en-IN" sz="2400" i="1" dirty="0"/>
              <a:t>period</a:t>
            </a:r>
            <a:r>
              <a:rPr lang="en-IN" sz="2400" dirty="0"/>
              <a:t> </a:t>
            </a:r>
            <a:r>
              <a:rPr lang="en-IN" sz="2400" i="1" dirty="0"/>
              <a:t>reference</a:t>
            </a:r>
            <a:r>
              <a:rPr lang="en-IN" sz="2400" dirty="0"/>
              <a:t> than </a:t>
            </a:r>
            <a:r>
              <a:rPr lang="en-IN" sz="2400" i="1" dirty="0"/>
              <a:t>reference time point</a:t>
            </a:r>
            <a:r>
              <a:rPr lang="en-IN" sz="2400" dirty="0"/>
              <a:t>.</a:t>
            </a:r>
          </a:p>
          <a:p>
            <a:pPr marL="0" indent="0" hangingPunct="0">
              <a:lnSpc>
                <a:spcPct val="114000"/>
              </a:lnSpc>
              <a:spcBef>
                <a:spcPts val="600"/>
              </a:spcBef>
              <a:buNone/>
            </a:pPr>
            <a:endParaRPr lang="en-IN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Constructing  Price  Index – Frequency</a:t>
            </a:r>
          </a:p>
        </p:txBody>
      </p:sp>
    </p:spTree>
    <p:extLst>
      <p:ext uri="{BB962C8B-B14F-4D97-AF65-F5344CB8AC3E}">
        <p14:creationId xmlns:p14="http://schemas.microsoft.com/office/powerpoint/2010/main" val="4150338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21E247-2B2F-4516-8751-8ACBA6DA466B}" type="slidenum">
              <a:rPr lang="ja-JP" altLang="en-GB"/>
              <a:pPr/>
              <a:t>29</a:t>
            </a:fld>
            <a:endParaRPr lang="en-GB" altLang="ja-JP"/>
          </a:p>
        </p:txBody>
      </p:sp>
      <p:sp>
        <p:nvSpPr>
          <p:cNvPr id="71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576064"/>
          </a:xfrm>
        </p:spPr>
        <p:txBody>
          <a:bodyPr>
            <a:noAutofit/>
          </a:bodyPr>
          <a:lstStyle/>
          <a:p>
            <a:pPr algn="l"/>
            <a:r>
              <a:rPr lang="en-IN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50" charset="-128"/>
              </a:rPr>
              <a:t>Reference time point</a:t>
            </a:r>
            <a:endParaRPr lang="en-US" altLang="ja-JP" sz="3200" b="1" dirty="0">
              <a:solidFill>
                <a:schemeClr val="tx1">
                  <a:lumMod val="75000"/>
                  <a:lumOff val="25000"/>
                </a:schemeClr>
              </a:solidFill>
              <a:ea typeface="ＭＳ Ｐゴシック" pitchFamily="50" charset="-128"/>
            </a:endParaRPr>
          </a:p>
        </p:txBody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en-IN" sz="2400" dirty="0"/>
              <a:t>A high-frequency index is usually compiled for a reference time point or a short reference time period. </a:t>
            </a:r>
            <a:endParaRPr lang="en-IN" sz="2400" dirty="0" smtClean="0"/>
          </a:p>
          <a:p>
            <a:pPr>
              <a:lnSpc>
                <a:spcPct val="114000"/>
              </a:lnSpc>
            </a:pPr>
            <a:r>
              <a:rPr lang="en-IN" sz="2400" dirty="0"/>
              <a:t>H</a:t>
            </a:r>
            <a:r>
              <a:rPr lang="en-IN" sz="2400" dirty="0" smtClean="0"/>
              <a:t>igh-frequency </a:t>
            </a:r>
            <a:r>
              <a:rPr lang="en-IN" sz="2400" dirty="0"/>
              <a:t>indexes are compiled for those with a limited </a:t>
            </a:r>
            <a:r>
              <a:rPr lang="en-IN" sz="2400" dirty="0" smtClean="0"/>
              <a:t>scope. </a:t>
            </a:r>
          </a:p>
          <a:p>
            <a:pPr>
              <a:lnSpc>
                <a:spcPct val="114000"/>
              </a:lnSpc>
            </a:pPr>
            <a:r>
              <a:rPr lang="en-IN" sz="2400" dirty="0"/>
              <a:t>An index number series with reference time point  is likely to be highly volatile in short-term. </a:t>
            </a:r>
          </a:p>
          <a:p>
            <a:pPr>
              <a:lnSpc>
                <a:spcPct val="114000"/>
              </a:lnSpc>
            </a:pPr>
            <a:r>
              <a:rPr lang="en-US" altLang="ja-JP" sz="2400" dirty="0">
                <a:ea typeface="ＭＳ Ｐゴシック" pitchFamily="50" charset="-128"/>
              </a:rPr>
              <a:t>In a rapid inflation situation, monitoring authorities require </a:t>
            </a:r>
            <a:r>
              <a:rPr lang="en-US" altLang="ja-JP" sz="2400" i="1" dirty="0">
                <a:ea typeface="ＭＳ Ｐゴシック" pitchFamily="50" charset="-128"/>
              </a:rPr>
              <a:t>price index </a:t>
            </a:r>
            <a:r>
              <a:rPr lang="en-US" altLang="ja-JP" sz="2400" dirty="0">
                <a:ea typeface="ＭＳ Ｐゴシック" pitchFamily="50" charset="-128"/>
              </a:rPr>
              <a:t>with shorter reference period</a:t>
            </a:r>
            <a:r>
              <a:rPr lang="en-US" altLang="ja-JP" sz="2400" dirty="0" smtClean="0">
                <a:ea typeface="ＭＳ Ｐゴシック" pitchFamily="50" charset="-128"/>
              </a:rPr>
              <a:t>.</a:t>
            </a:r>
          </a:p>
          <a:p>
            <a:pPr>
              <a:lnSpc>
                <a:spcPct val="114000"/>
              </a:lnSpc>
            </a:pPr>
            <a:r>
              <a:rPr lang="en-IN" sz="2400" dirty="0" smtClean="0"/>
              <a:t>For example, price </a:t>
            </a:r>
            <a:r>
              <a:rPr lang="en-IN" sz="2400" dirty="0"/>
              <a:t>index for crude oil or transport fuel, for which the prices could be very volatile. </a:t>
            </a:r>
            <a:endParaRPr lang="en-IN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Constructing  Price  Index – Frequency</a:t>
            </a:r>
          </a:p>
        </p:txBody>
      </p:sp>
    </p:spTree>
    <p:extLst>
      <p:ext uri="{BB962C8B-B14F-4D97-AF65-F5344CB8AC3E}">
        <p14:creationId xmlns:p14="http://schemas.microsoft.com/office/powerpoint/2010/main" val="125774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2E3F9F-4358-4476-8CC1-A38A4470B4C1}" type="slidenum">
              <a:rPr lang="ja-JP" altLang="en-GB"/>
              <a:pPr/>
              <a:t>3</a:t>
            </a:fld>
            <a:endParaRPr lang="en-GB" altLang="ja-JP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pPr algn="l"/>
            <a:r>
              <a:rPr lang="en-US" altLang="ja-JP" sz="3600" b="1" dirty="0" smtClean="0">
                <a:ea typeface="ＭＳ Ｐゴシック" pitchFamily="50" charset="-128"/>
              </a:rPr>
              <a:t>Contents – Session IV</a:t>
            </a:r>
            <a:endParaRPr lang="en-US" altLang="ja-JP" sz="3600" b="1" dirty="0">
              <a:ea typeface="ＭＳ Ｐゴシック" pitchFamily="50" charset="-128"/>
            </a:endParaRP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1800"/>
              </a:spcBef>
              <a:buNone/>
            </a:pPr>
            <a:r>
              <a:rPr lang="en-US" altLang="ja-JP" sz="2400" b="1" dirty="0">
                <a:ea typeface="ＭＳ Ｐゴシック" pitchFamily="50" charset="-128"/>
              </a:rPr>
              <a:t>Constructing Price Index  </a:t>
            </a:r>
            <a:r>
              <a:rPr lang="en-US" altLang="ja-JP" sz="2400" b="1" dirty="0" smtClean="0">
                <a:ea typeface="ＭＳ Ｐゴシック" pitchFamily="50" charset="-128"/>
              </a:rPr>
              <a:t>- Part I</a:t>
            </a:r>
          </a:p>
          <a:p>
            <a:pPr marL="993775" indent="-552450">
              <a:lnSpc>
                <a:spcPct val="114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altLang="ja-JP" sz="2400" b="1" dirty="0" smtClean="0">
                <a:ea typeface="ＭＳ Ｐゴシック" pitchFamily="50" charset="-128"/>
              </a:rPr>
              <a:t>Issues </a:t>
            </a:r>
            <a:r>
              <a:rPr lang="en-US" altLang="ja-JP" sz="2400" b="1" dirty="0">
                <a:ea typeface="ＭＳ Ｐゴシック" pitchFamily="50" charset="-128"/>
              </a:rPr>
              <a:t>involved</a:t>
            </a:r>
            <a:r>
              <a:rPr lang="en-US" altLang="ja-JP" sz="2400" dirty="0">
                <a:ea typeface="ＭＳ Ｐゴシック" pitchFamily="50" charset="-128"/>
              </a:rPr>
              <a:t> </a:t>
            </a:r>
          </a:p>
          <a:p>
            <a:pPr marL="993775" indent="-552450">
              <a:lnSpc>
                <a:spcPct val="114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altLang="ja-JP" sz="2400" b="1" dirty="0" smtClean="0">
                <a:ea typeface="ＭＳ Ｐゴシック" pitchFamily="50" charset="-128"/>
              </a:rPr>
              <a:t>Price Index </a:t>
            </a:r>
            <a:r>
              <a:rPr lang="en-US" altLang="ja-JP" sz="2400" dirty="0" smtClean="0">
                <a:ea typeface="ＭＳ Ｐゴシック" pitchFamily="50" charset="-128"/>
              </a:rPr>
              <a:t>– Purpose,</a:t>
            </a:r>
            <a:r>
              <a:rPr lang="en-US" altLang="ja-JP" sz="2400" b="1" dirty="0" smtClean="0">
                <a:ea typeface="ＭＳ Ｐゴシック" pitchFamily="50" charset="-128"/>
              </a:rPr>
              <a:t> </a:t>
            </a:r>
            <a:r>
              <a:rPr lang="en-US" altLang="ja-JP" sz="2400" dirty="0" smtClean="0">
                <a:ea typeface="ＭＳ Ｐゴシック" pitchFamily="50" charset="-128"/>
              </a:rPr>
              <a:t>Scope and Coverage</a:t>
            </a:r>
            <a:endParaRPr lang="en-US" altLang="ja-JP" sz="2400" b="1" dirty="0" smtClean="0">
              <a:ea typeface="ＭＳ Ｐゴシック" pitchFamily="50" charset="-128"/>
            </a:endParaRPr>
          </a:p>
          <a:p>
            <a:pPr marL="993775" indent="-552450">
              <a:lnSpc>
                <a:spcPct val="114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altLang="ja-JP" sz="2400" b="1" dirty="0" smtClean="0">
                <a:ea typeface="ＭＳ Ｐゴシック" pitchFamily="50" charset="-128"/>
              </a:rPr>
              <a:t>Periodicity and Timeliness</a:t>
            </a:r>
            <a:endParaRPr lang="en-US" altLang="ja-JP" sz="2400" dirty="0" smtClean="0">
              <a:ea typeface="ＭＳ Ｐゴシック" pitchFamily="50" charset="-128"/>
            </a:endParaRPr>
          </a:p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endParaRPr lang="en-US" altLang="ja-JP" dirty="0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8770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21E247-2B2F-4516-8751-8ACBA6DA466B}" type="slidenum">
              <a:rPr lang="ja-JP" altLang="en-GB"/>
              <a:pPr/>
              <a:t>30</a:t>
            </a:fld>
            <a:endParaRPr lang="en-GB" altLang="ja-JP"/>
          </a:p>
        </p:txBody>
      </p:sp>
      <p:sp>
        <p:nvSpPr>
          <p:cNvPr id="71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576064"/>
          </a:xfrm>
        </p:spPr>
        <p:txBody>
          <a:bodyPr>
            <a:noAutofit/>
          </a:bodyPr>
          <a:lstStyle/>
          <a:p>
            <a:pPr algn="l"/>
            <a:r>
              <a:rPr lang="en-IN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50" charset="-128"/>
              </a:rPr>
              <a:t>Reference period</a:t>
            </a:r>
            <a:endParaRPr lang="en-US" altLang="ja-JP" sz="3200" b="1" dirty="0">
              <a:solidFill>
                <a:schemeClr val="tx1">
                  <a:lumMod val="75000"/>
                  <a:lumOff val="25000"/>
                </a:schemeClr>
              </a:solidFill>
              <a:ea typeface="ＭＳ Ｐゴシック" pitchFamily="50" charset="-128"/>
            </a:endParaRPr>
          </a:p>
        </p:txBody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4569371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en-IN" sz="2400" dirty="0" smtClean="0"/>
              <a:t>The </a:t>
            </a:r>
            <a:r>
              <a:rPr lang="en-IN" sz="2400" dirty="0"/>
              <a:t>price indexes with broader scope usually have a longer reference time period</a:t>
            </a:r>
            <a:r>
              <a:rPr lang="en-IN" sz="2400" dirty="0" smtClean="0"/>
              <a:t>.</a:t>
            </a:r>
          </a:p>
          <a:p>
            <a:pPr>
              <a:lnSpc>
                <a:spcPct val="114000"/>
              </a:lnSpc>
            </a:pPr>
            <a:r>
              <a:rPr lang="en-IN" sz="2400" dirty="0" smtClean="0"/>
              <a:t>If intended to be  used </a:t>
            </a:r>
            <a:r>
              <a:rPr lang="en-IN" sz="2400" dirty="0"/>
              <a:t>for deflating income, </a:t>
            </a:r>
            <a:r>
              <a:rPr lang="en-IN" sz="2400" dirty="0" smtClean="0"/>
              <a:t>expenditure or </a:t>
            </a:r>
            <a:r>
              <a:rPr lang="en-IN" sz="2400" dirty="0"/>
              <a:t>sales, the index should relate to the </a:t>
            </a:r>
            <a:r>
              <a:rPr lang="en-IN" sz="2400" dirty="0" smtClean="0"/>
              <a:t>period of time.</a:t>
            </a:r>
          </a:p>
          <a:p>
            <a:pPr>
              <a:lnSpc>
                <a:spcPct val="114000"/>
              </a:lnSpc>
            </a:pPr>
            <a:r>
              <a:rPr lang="en-IN" sz="2400" dirty="0"/>
              <a:t>For example, </a:t>
            </a:r>
            <a:r>
              <a:rPr lang="en-IN" sz="2400" dirty="0" smtClean="0"/>
              <a:t>most of </a:t>
            </a:r>
            <a:r>
              <a:rPr lang="en-IN" sz="2400" dirty="0"/>
              <a:t>the countries compile CPI on a monthly basis.</a:t>
            </a:r>
            <a:endParaRPr lang="en-US" altLang="ja-JP" sz="2400" dirty="0">
              <a:ea typeface="ＭＳ Ｐゴシック" pitchFamily="50" charset="-128"/>
            </a:endParaRPr>
          </a:p>
          <a:p>
            <a:pPr marL="0" indent="0">
              <a:lnSpc>
                <a:spcPct val="114000"/>
              </a:lnSpc>
              <a:buNone/>
            </a:pPr>
            <a:endParaRPr lang="en-US" altLang="ja-JP" sz="2400" dirty="0" smtClean="0">
              <a:ea typeface="ＭＳ Ｐゴシック" pitchFamily="50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Constructing  Price  Index – Frequency</a:t>
            </a:r>
          </a:p>
        </p:txBody>
      </p:sp>
    </p:spTree>
    <p:extLst>
      <p:ext uri="{BB962C8B-B14F-4D97-AF65-F5344CB8AC3E}">
        <p14:creationId xmlns:p14="http://schemas.microsoft.com/office/powerpoint/2010/main" val="2353586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21E247-2B2F-4516-8751-8ACBA6DA466B}" type="slidenum">
              <a:rPr lang="ja-JP" altLang="en-GB"/>
              <a:pPr/>
              <a:t>31</a:t>
            </a:fld>
            <a:endParaRPr lang="en-GB" altLang="ja-JP"/>
          </a:p>
        </p:txBody>
      </p:sp>
      <p:sp>
        <p:nvSpPr>
          <p:cNvPr id="71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576064"/>
          </a:xfrm>
        </p:spPr>
        <p:txBody>
          <a:bodyPr>
            <a:noAutofit/>
          </a:bodyPr>
          <a:lstStyle/>
          <a:p>
            <a:pPr algn="l"/>
            <a:r>
              <a:rPr lang="en-IN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50" charset="-128"/>
              </a:rPr>
              <a:t>Timeliness</a:t>
            </a:r>
            <a:endParaRPr lang="en-US" altLang="ja-JP" sz="3200" b="1" dirty="0">
              <a:solidFill>
                <a:schemeClr val="tx1">
                  <a:lumMod val="75000"/>
                  <a:lumOff val="25000"/>
                </a:schemeClr>
              </a:solidFill>
              <a:ea typeface="ＭＳ Ｐゴシック" pitchFamily="50" charset="-128"/>
            </a:endParaRPr>
          </a:p>
        </p:txBody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4569371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en-IN" sz="2400" dirty="0"/>
              <a:t>The required timeliness of publishing a price index is closely linked to its frequency of compilation. </a:t>
            </a:r>
            <a:endParaRPr lang="en-IN" sz="2400" dirty="0" smtClean="0"/>
          </a:p>
          <a:p>
            <a:pPr>
              <a:lnSpc>
                <a:spcPct val="114000"/>
              </a:lnSpc>
            </a:pPr>
            <a:r>
              <a:rPr lang="en-IN" sz="2400" dirty="0" smtClean="0"/>
              <a:t>The </a:t>
            </a:r>
            <a:r>
              <a:rPr lang="en-IN" sz="2400" dirty="0"/>
              <a:t>high frequency price </a:t>
            </a:r>
            <a:r>
              <a:rPr lang="en-IN" sz="2400" dirty="0" smtClean="0"/>
              <a:t>indexes – used for monitoring purposes –  </a:t>
            </a:r>
            <a:r>
              <a:rPr lang="en-IN" sz="2400" dirty="0"/>
              <a:t>demand </a:t>
            </a:r>
            <a:r>
              <a:rPr lang="en-IN" sz="2400" dirty="0" smtClean="0"/>
              <a:t>shorter time lag.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Constructing  Price  Index – Frequency</a:t>
            </a:r>
          </a:p>
        </p:txBody>
      </p:sp>
    </p:spTree>
    <p:extLst>
      <p:ext uri="{BB962C8B-B14F-4D97-AF65-F5344CB8AC3E}">
        <p14:creationId xmlns:p14="http://schemas.microsoft.com/office/powerpoint/2010/main" val="3396428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67544" y="1916832"/>
            <a:ext cx="8229600" cy="236713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N" b="1" dirty="0" smtClean="0">
              <a:solidFill>
                <a:srgbClr val="C00000"/>
              </a:solidFill>
            </a:endParaRPr>
          </a:p>
          <a:p>
            <a:r>
              <a:rPr lang="en-IN" b="1" dirty="0">
                <a:solidFill>
                  <a:srgbClr val="C00000"/>
                </a:solidFill>
              </a:rPr>
              <a:t>End of Session </a:t>
            </a:r>
            <a:r>
              <a:rPr lang="en-IN" b="1" dirty="0" smtClean="0">
                <a:solidFill>
                  <a:srgbClr val="C00000"/>
                </a:solidFill>
              </a:rPr>
              <a:t>IV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03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6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921396"/>
            <a:ext cx="7162800" cy="3015208"/>
          </a:xfrm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endParaRPr lang="en-GB" altLang="en-US" dirty="0" smtClean="0">
              <a:solidFill>
                <a:schemeClr val="bg2"/>
              </a:solidFill>
            </a:endParaRPr>
          </a:p>
          <a:p>
            <a:pPr algn="ctr" eaLnBrk="1" hangingPunct="1">
              <a:buFontTx/>
              <a:buNone/>
            </a:pPr>
            <a:endParaRPr lang="en-GB" altLang="en-US" sz="1200" dirty="0" smtClean="0">
              <a:solidFill>
                <a:schemeClr val="bg2"/>
              </a:solidFill>
            </a:endParaRPr>
          </a:p>
          <a:p>
            <a:pPr marL="1076325" indent="0">
              <a:buNone/>
            </a:pPr>
            <a:r>
              <a:rPr lang="en-US" altLang="ja-JP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Constructing Price </a:t>
            </a:r>
            <a:r>
              <a:rPr lang="en-US" altLang="ja-JP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Index</a:t>
            </a:r>
          </a:p>
          <a:p>
            <a:pPr marL="1076325" indent="0">
              <a:buNone/>
            </a:pPr>
            <a:r>
              <a:rPr lang="en-GB" altLang="en-US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altLang="ja-JP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Issues involved</a:t>
            </a:r>
            <a:endParaRPr lang="en-GB" altLang="en-US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44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470060-A609-4A5F-A82A-F0370DADAAE9}" type="slidenum">
              <a:rPr lang="ja-JP" altLang="en-GB"/>
              <a:pPr/>
              <a:t>5</a:t>
            </a:fld>
            <a:endParaRPr lang="en-GB" altLang="ja-JP"/>
          </a:p>
        </p:txBody>
      </p:sp>
      <p:sp>
        <p:nvSpPr>
          <p:cNvPr id="71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/>
          </a:bodyPr>
          <a:lstStyle/>
          <a:p>
            <a:pPr algn="l"/>
            <a:r>
              <a:rPr lang="en-US" altLang="ja-JP" sz="3200" b="1" dirty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50" charset="-128"/>
              </a:rPr>
              <a:t>Construction of Price Index Numbers</a:t>
            </a:r>
          </a:p>
        </p:txBody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1216" y="1600200"/>
            <a:ext cx="7787208" cy="4525963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ja-JP" sz="2400" dirty="0" smtClean="0">
                <a:ea typeface="ＭＳ Ｐゴシック" pitchFamily="50" charset="-128"/>
              </a:rPr>
              <a:t>Price indices are useful indicators of measuring change </a:t>
            </a:r>
            <a:r>
              <a:rPr lang="en-US" altLang="ja-JP" sz="2400" dirty="0">
                <a:ea typeface="ＭＳ Ｐゴシック" pitchFamily="50" charset="-128"/>
              </a:rPr>
              <a:t>in prices of a group of goods and services. </a:t>
            </a: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altLang="ja-JP" sz="2400" dirty="0">
                <a:ea typeface="ＭＳ Ｐゴシック" pitchFamily="50" charset="-128"/>
              </a:rPr>
              <a:t>But its actual usefulness for analytical and predictive purposes depends on how well the </a:t>
            </a:r>
            <a:r>
              <a:rPr lang="en-US" altLang="ja-JP" sz="2400" i="1" dirty="0">
                <a:solidFill>
                  <a:srgbClr val="0000CC"/>
                </a:solidFill>
                <a:ea typeface="ＭＳ Ｐゴシック" pitchFamily="50" charset="-128"/>
              </a:rPr>
              <a:t>choice of method </a:t>
            </a:r>
            <a:r>
              <a:rPr lang="en-US" altLang="ja-JP" sz="2400" dirty="0">
                <a:ea typeface="ＭＳ Ｐゴシック" pitchFamily="50" charset="-128"/>
              </a:rPr>
              <a:t>and </a:t>
            </a:r>
            <a:r>
              <a:rPr lang="en-US" altLang="ja-JP" sz="2400" i="1" dirty="0">
                <a:solidFill>
                  <a:srgbClr val="0000CC"/>
                </a:solidFill>
                <a:ea typeface="ＭＳ Ｐゴシック" pitchFamily="50" charset="-128"/>
              </a:rPr>
              <a:t>actual compilation </a:t>
            </a:r>
            <a:r>
              <a:rPr lang="en-US" altLang="ja-JP" sz="2400" dirty="0">
                <a:ea typeface="ＭＳ Ｐゴシック" pitchFamily="50" charset="-128"/>
              </a:rPr>
              <a:t>are made. </a:t>
            </a:r>
            <a:endParaRPr lang="en-US" altLang="ja-JP" sz="2400" dirty="0" smtClean="0">
              <a:ea typeface="ＭＳ Ｐゴシック" pitchFamily="50" charset="-128"/>
            </a:endParaRPr>
          </a:p>
          <a:p>
            <a:pPr>
              <a:lnSpc>
                <a:spcPct val="114000"/>
              </a:lnSpc>
              <a:buFont typeface="Wingdings" pitchFamily="2" charset="2"/>
              <a:buChar char="§"/>
            </a:pPr>
            <a:r>
              <a:rPr lang="en-US" sz="2400" dirty="0"/>
              <a:t>The </a:t>
            </a:r>
            <a:r>
              <a:rPr lang="en-US" sz="2400" dirty="0" smtClean="0"/>
              <a:t>main </a:t>
            </a:r>
            <a:r>
              <a:rPr lang="en-US" sz="2400" dirty="0"/>
              <a:t>compilation issues involved in designing a price index</a:t>
            </a:r>
            <a:r>
              <a:rPr lang="en-US" altLang="ja-JP" sz="2400" dirty="0" smtClean="0">
                <a:ea typeface="ＭＳ Ｐゴシック" pitchFamily="50" charset="-128"/>
              </a:rPr>
              <a:t> is indicated in the next slide.</a:t>
            </a:r>
          </a:p>
          <a:p>
            <a:pPr marL="0" indent="0">
              <a:buNone/>
            </a:pPr>
            <a:endParaRPr lang="en-US" altLang="ja-JP" sz="2400" dirty="0">
              <a:ea typeface="ＭＳ Ｐゴシック" pitchFamily="50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Constructing  Price  Index</a:t>
            </a:r>
          </a:p>
        </p:txBody>
      </p:sp>
    </p:spTree>
    <p:extLst>
      <p:ext uri="{BB962C8B-B14F-4D97-AF65-F5344CB8AC3E}">
        <p14:creationId xmlns:p14="http://schemas.microsoft.com/office/powerpoint/2010/main" val="897541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C306F6-B8A7-43E9-A0B9-303A122268B0}" type="slidenum">
              <a:rPr lang="ja-JP" altLang="en-GB"/>
              <a:pPr/>
              <a:t>6</a:t>
            </a:fld>
            <a:endParaRPr lang="en-GB" altLang="ja-JP"/>
          </a:p>
        </p:txBody>
      </p:sp>
      <p:sp>
        <p:nvSpPr>
          <p:cNvPr id="74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pPr algn="l"/>
            <a:r>
              <a:rPr lang="en-US" altLang="ja-JP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50" charset="-128"/>
              </a:rPr>
              <a:t>Issues Involved</a:t>
            </a:r>
            <a:endParaRPr lang="en-US" altLang="ja-JP" sz="3200" b="1" dirty="0">
              <a:solidFill>
                <a:schemeClr val="tx1">
                  <a:lumMod val="75000"/>
                  <a:lumOff val="25000"/>
                </a:schemeClr>
              </a:solidFill>
              <a:ea typeface="ＭＳ Ｐゴシック" pitchFamily="50" charset="-128"/>
            </a:endParaRPr>
          </a:p>
        </p:txBody>
      </p:sp>
      <p:sp>
        <p:nvSpPr>
          <p:cNvPr id="74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900113" indent="-544513">
              <a:lnSpc>
                <a:spcPct val="114000"/>
              </a:lnSpc>
              <a:buFont typeface="+mj-lt"/>
              <a:buAutoNum type="arabicPeriod"/>
            </a:pPr>
            <a:r>
              <a:rPr lang="en-US" altLang="ja-JP" sz="2400" dirty="0" smtClean="0">
                <a:ea typeface="ＭＳ Ｐゴシック" pitchFamily="50" charset="-128"/>
              </a:rPr>
              <a:t>Defining Purpose</a:t>
            </a:r>
          </a:p>
          <a:p>
            <a:pPr marL="900113" indent="-544513">
              <a:lnSpc>
                <a:spcPct val="114000"/>
              </a:lnSpc>
              <a:buFont typeface="+mj-lt"/>
              <a:buAutoNum type="arabicPeriod"/>
            </a:pPr>
            <a:r>
              <a:rPr lang="en-US" altLang="ja-JP" sz="2400" dirty="0" smtClean="0">
                <a:ea typeface="ＭＳ Ｐゴシック" pitchFamily="50" charset="-128"/>
              </a:rPr>
              <a:t>Frequency </a:t>
            </a:r>
            <a:r>
              <a:rPr lang="en-US" sz="2400" dirty="0" smtClean="0"/>
              <a:t>– </a:t>
            </a:r>
            <a:r>
              <a:rPr lang="en-US" sz="2400" dirty="0"/>
              <a:t>periodicity and timeliness</a:t>
            </a:r>
            <a:endParaRPr lang="en-US" altLang="ja-JP" sz="2400" dirty="0">
              <a:ea typeface="ＭＳ Ｐゴシック" pitchFamily="50" charset="-128"/>
            </a:endParaRPr>
          </a:p>
          <a:p>
            <a:pPr marL="900113" indent="-544513">
              <a:lnSpc>
                <a:spcPct val="114000"/>
              </a:lnSpc>
              <a:buFont typeface="+mj-lt"/>
              <a:buAutoNum type="arabicPeriod"/>
            </a:pPr>
            <a:r>
              <a:rPr lang="en-US" altLang="ja-JP" sz="2400" dirty="0" smtClean="0">
                <a:ea typeface="ＭＳ Ｐゴシック" pitchFamily="50" charset="-128"/>
              </a:rPr>
              <a:t>Choice of Base </a:t>
            </a:r>
            <a:r>
              <a:rPr lang="en-US" altLang="ja-JP" sz="2400" dirty="0">
                <a:ea typeface="ＭＳ Ｐゴシック" pitchFamily="50" charset="-128"/>
              </a:rPr>
              <a:t>period</a:t>
            </a:r>
          </a:p>
          <a:p>
            <a:pPr marL="900113" indent="-544513">
              <a:lnSpc>
                <a:spcPct val="114000"/>
              </a:lnSpc>
              <a:buFont typeface="+mj-lt"/>
              <a:buAutoNum type="arabicPeriod"/>
            </a:pPr>
            <a:r>
              <a:rPr lang="en-US" altLang="ja-JP" sz="2400" dirty="0">
                <a:ea typeface="ＭＳ Ｐゴシック" pitchFamily="50" charset="-128"/>
              </a:rPr>
              <a:t>Assigning Weights</a:t>
            </a:r>
          </a:p>
          <a:p>
            <a:pPr marL="900113" indent="-544513">
              <a:lnSpc>
                <a:spcPct val="114000"/>
              </a:lnSpc>
              <a:buFont typeface="+mj-lt"/>
              <a:buAutoNum type="arabicPeriod"/>
            </a:pPr>
            <a:r>
              <a:rPr lang="en-US" altLang="ja-JP" sz="2400" dirty="0" smtClean="0">
                <a:ea typeface="ＭＳ Ｐゴシック" pitchFamily="50" charset="-128"/>
              </a:rPr>
              <a:t>Selection </a:t>
            </a:r>
            <a:r>
              <a:rPr lang="en-US" altLang="ja-JP" sz="2400" dirty="0">
                <a:ea typeface="ＭＳ Ｐゴシック" pitchFamily="50" charset="-128"/>
              </a:rPr>
              <a:t>of </a:t>
            </a:r>
            <a:r>
              <a:rPr lang="en-US" altLang="ja-JP" sz="2400" dirty="0" smtClean="0">
                <a:ea typeface="ＭＳ Ｐゴシック" pitchFamily="50" charset="-128"/>
              </a:rPr>
              <a:t>items</a:t>
            </a:r>
          </a:p>
          <a:p>
            <a:pPr marL="900113" indent="-544513">
              <a:lnSpc>
                <a:spcPct val="114000"/>
              </a:lnSpc>
              <a:buFont typeface="+mj-lt"/>
              <a:buAutoNum type="arabicPeriod"/>
            </a:pPr>
            <a:r>
              <a:rPr lang="en-US" sz="2400" dirty="0" smtClean="0"/>
              <a:t>Choice </a:t>
            </a:r>
            <a:r>
              <a:rPr lang="en-US" sz="2400" dirty="0"/>
              <a:t>of data collection </a:t>
            </a:r>
            <a:r>
              <a:rPr lang="en-US" sz="2400" dirty="0" smtClean="0"/>
              <a:t>method</a:t>
            </a:r>
            <a:endParaRPr lang="en-IN" sz="2400" dirty="0" smtClean="0"/>
          </a:p>
          <a:p>
            <a:pPr marL="900113" indent="-544513">
              <a:lnSpc>
                <a:spcPct val="114000"/>
              </a:lnSpc>
              <a:buFont typeface="+mj-lt"/>
              <a:buAutoNum type="arabicPeriod"/>
            </a:pPr>
            <a:r>
              <a:rPr lang="en-US" sz="2400" dirty="0" smtClean="0"/>
              <a:t>Choice </a:t>
            </a:r>
            <a:r>
              <a:rPr lang="en-US" sz="2400" dirty="0"/>
              <a:t>of method of calculation.</a:t>
            </a:r>
            <a:endParaRPr lang="en-IN" sz="2400" dirty="0"/>
          </a:p>
          <a:p>
            <a:pPr marL="0" indent="0">
              <a:buNone/>
            </a:pPr>
            <a:r>
              <a:rPr lang="en-US" sz="2400" dirty="0">
                <a:solidFill>
                  <a:srgbClr val="C00000"/>
                </a:solidFill>
              </a:rPr>
              <a:t>In this session, we will take up the first two issues. The rest will be discussed in the following sessions.</a:t>
            </a:r>
            <a:endParaRPr lang="en-US" altLang="ja-JP" sz="2400" dirty="0">
              <a:solidFill>
                <a:srgbClr val="C00000"/>
              </a:solidFill>
              <a:ea typeface="ＭＳ Ｐゴシック" pitchFamily="50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Constructing  Price  Index</a:t>
            </a:r>
          </a:p>
        </p:txBody>
      </p:sp>
    </p:spTree>
    <p:extLst>
      <p:ext uri="{BB962C8B-B14F-4D97-AF65-F5344CB8AC3E}">
        <p14:creationId xmlns:p14="http://schemas.microsoft.com/office/powerpoint/2010/main" val="405327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6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631082"/>
            <a:ext cx="8064896" cy="3595836"/>
          </a:xfrm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114000"/>
              </a:lnSpc>
              <a:buFontTx/>
              <a:buNone/>
            </a:pPr>
            <a:endParaRPr lang="en-GB" altLang="en-US" sz="1200" dirty="0" smtClean="0">
              <a:solidFill>
                <a:schemeClr val="bg2"/>
              </a:solidFill>
            </a:endParaRPr>
          </a:p>
          <a:p>
            <a:pPr marL="177800" indent="0">
              <a:lnSpc>
                <a:spcPct val="114000"/>
              </a:lnSpc>
              <a:buNone/>
            </a:pPr>
            <a:r>
              <a:rPr lang="en-US" altLang="ja-JP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Price Index </a:t>
            </a:r>
            <a:r>
              <a:rPr lang="en-GB" altLang="en-US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altLang="ja-JP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Purpose, Scope and Coverage</a:t>
            </a:r>
          </a:p>
          <a:p>
            <a:pPr marL="1260475" indent="-630238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IN" sz="2800" b="1" i="1" dirty="0"/>
              <a:t>Price Index – as a Measure of </a:t>
            </a:r>
            <a:r>
              <a:rPr lang="en-IN" sz="2800" b="1" i="1" dirty="0" smtClean="0"/>
              <a:t>Inflation</a:t>
            </a:r>
          </a:p>
          <a:p>
            <a:pPr marL="1260475" indent="-630238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IN" sz="2800" b="1" i="1" dirty="0"/>
              <a:t>Price index relating to standard of living</a:t>
            </a:r>
          </a:p>
          <a:p>
            <a:pPr marL="1260475" indent="-630238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IN" sz="2800" b="1" i="1" dirty="0"/>
              <a:t>Purpose served by a price index</a:t>
            </a:r>
          </a:p>
          <a:p>
            <a:pPr marL="1260475" indent="-630238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IN" sz="2800" b="1" i="1" dirty="0"/>
              <a:t>Scope and coverage of Price Index</a:t>
            </a:r>
          </a:p>
          <a:p>
            <a:pPr marL="6350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endParaRPr lang="en-IN" sz="2800" b="1" i="1" dirty="0"/>
          </a:p>
          <a:p>
            <a:pPr marL="177800" indent="0">
              <a:lnSpc>
                <a:spcPct val="114000"/>
              </a:lnSpc>
              <a:buNone/>
            </a:pPr>
            <a:endParaRPr lang="en-GB" altLang="en-US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39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685800"/>
            <a:ext cx="6781800" cy="762000"/>
          </a:xfrm>
        </p:spPr>
        <p:txBody>
          <a:bodyPr/>
          <a:lstStyle/>
          <a:p>
            <a:pPr algn="l"/>
            <a:r>
              <a:rPr lang="en-US" altLang="en-US" sz="3200" b="1" dirty="0" smtClean="0">
                <a:solidFill>
                  <a:srgbClr val="666666"/>
                </a:solidFill>
              </a:rPr>
              <a:t>Decomposition of Price Change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6" name="Rectangle 3"/>
              <p:cNvSpPr>
                <a:spLocks noGrp="1" noChangeArrowheads="1"/>
              </p:cNvSpPr>
              <p:nvPr>
                <p:ph idx="4294967295"/>
              </p:nvPr>
            </p:nvSpPr>
            <p:spPr>
              <a:xfrm>
                <a:off x="990600" y="1752600"/>
                <a:ext cx="7086600" cy="4191000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FontTx/>
                  <a:buNone/>
                </a:pPr>
                <a:r>
                  <a:rPr lang="en-US" altLang="en-US" sz="2400" dirty="0" smtClean="0">
                    <a:cs typeface="Times New Roman" pitchFamily="18" charset="0"/>
                  </a:rPr>
                  <a:t>Price relative of </a:t>
                </a:r>
                <a:r>
                  <a:rPr lang="en-US" altLang="en-US" sz="2400" b="1" i="1" dirty="0" err="1" smtClean="0">
                    <a:cs typeface="Times New Roman" pitchFamily="18" charset="0"/>
                  </a:rPr>
                  <a:t>i</a:t>
                </a:r>
                <a:r>
                  <a:rPr lang="en-US" altLang="en-US" sz="2400" baseline="30000" dirty="0" err="1" smtClean="0">
                    <a:cs typeface="Times New Roman" pitchFamily="18" charset="0"/>
                  </a:rPr>
                  <a:t>th</a:t>
                </a:r>
                <a:r>
                  <a:rPr lang="en-US" altLang="en-US" sz="2400" dirty="0" smtClean="0">
                    <a:cs typeface="Times New Roman" pitchFamily="18" charset="0"/>
                  </a:rPr>
                  <a:t> commodity between </a:t>
                </a:r>
                <a:r>
                  <a:rPr lang="en-US" altLang="en-US" sz="2400" i="1" dirty="0" smtClean="0">
                    <a:cs typeface="Times New Roman" pitchFamily="18" charset="0"/>
                  </a:rPr>
                  <a:t>base period</a:t>
                </a:r>
                <a:r>
                  <a:rPr lang="en-US" altLang="en-US" sz="2400" dirty="0" smtClean="0">
                    <a:cs typeface="Times New Roman" pitchFamily="18" charset="0"/>
                  </a:rPr>
                  <a:t> and the </a:t>
                </a:r>
                <a:r>
                  <a:rPr lang="en-US" altLang="en-US" sz="2400" b="1" i="1" dirty="0" err="1" smtClean="0">
                    <a:cs typeface="Times New Roman" pitchFamily="18" charset="0"/>
                  </a:rPr>
                  <a:t>t</a:t>
                </a:r>
                <a:r>
                  <a:rPr lang="en-US" altLang="en-US" sz="2400" baseline="30000" dirty="0" err="1" smtClean="0">
                    <a:cs typeface="Times New Roman" pitchFamily="18" charset="0"/>
                  </a:rPr>
                  <a:t>th</a:t>
                </a:r>
                <a:r>
                  <a:rPr lang="en-US" altLang="en-US" sz="2400" dirty="0" smtClean="0">
                    <a:cs typeface="Times New Roman" pitchFamily="18" charset="0"/>
                  </a:rPr>
                  <a:t> time point </a:t>
                </a:r>
              </a:p>
              <a:p>
                <a:pPr marL="609600" indent="-609600" algn="just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IN" sz="24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IN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𝑖𝑡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IN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en-US" sz="2400" dirty="0" smtClean="0">
                  <a:cs typeface="Times New Roman" pitchFamily="18" charset="0"/>
                </a:endParaRPr>
              </a:p>
              <a:p>
                <a:pPr marL="609600" indent="-609600" algn="just">
                  <a:buFontTx/>
                  <a:buNone/>
                </a:pPr>
                <a:r>
                  <a:rPr lang="en-US" altLang="en-US" sz="2400" dirty="0" smtClean="0">
                    <a:cs typeface="Times New Roman" pitchFamily="18" charset="0"/>
                  </a:rPr>
                  <a:t>Can be decomposed into two factors:</a:t>
                </a:r>
              </a:p>
              <a:p>
                <a:pPr marL="723900" indent="-368300" algn="just">
                  <a:buFontTx/>
                  <a:buAutoNum type="arabicPeriod"/>
                </a:pPr>
                <a:r>
                  <a:rPr lang="en-US" altLang="en-US" sz="2400" dirty="0" smtClean="0">
                    <a:cs typeface="Times New Roman" pitchFamily="18" charset="0"/>
                  </a:rPr>
                  <a:t>Change in the </a:t>
                </a:r>
                <a:r>
                  <a:rPr lang="en-US" altLang="en-US" sz="2400" i="1" dirty="0" smtClean="0">
                    <a:solidFill>
                      <a:srgbClr val="0000CC"/>
                    </a:solidFill>
                    <a:cs typeface="Times New Roman" pitchFamily="18" charset="0"/>
                  </a:rPr>
                  <a:t>general price level</a:t>
                </a:r>
                <a:r>
                  <a:rPr lang="en-US" altLang="en-US" sz="2400" dirty="0" smtClean="0">
                    <a:solidFill>
                      <a:srgbClr val="0000CC"/>
                    </a:solidFill>
                    <a:cs typeface="Times New Roman" pitchFamily="18" charset="0"/>
                  </a:rPr>
                  <a:t> </a:t>
                </a:r>
                <a:r>
                  <a:rPr lang="en-US" altLang="en-US" sz="2400" dirty="0" smtClean="0">
                    <a:cs typeface="Times New Roman" pitchFamily="18" charset="0"/>
                  </a:rPr>
                  <a:t>and</a:t>
                </a:r>
              </a:p>
              <a:p>
                <a:pPr marL="723900" indent="-368300" algn="just">
                  <a:buFontTx/>
                  <a:buAutoNum type="arabicPeriod"/>
                </a:pPr>
                <a:r>
                  <a:rPr lang="en-US" altLang="en-US" sz="2400" dirty="0" smtClean="0">
                    <a:cs typeface="Times New Roman" pitchFamily="18" charset="0"/>
                  </a:rPr>
                  <a:t>Change in </a:t>
                </a:r>
                <a:r>
                  <a:rPr lang="en-US" altLang="en-US" sz="2400" i="1" dirty="0" smtClean="0">
                    <a:solidFill>
                      <a:srgbClr val="0000CC"/>
                    </a:solidFill>
                    <a:cs typeface="Times New Roman" pitchFamily="18" charset="0"/>
                  </a:rPr>
                  <a:t>price structure</a:t>
                </a:r>
                <a:r>
                  <a:rPr lang="en-US" altLang="en-US" sz="2400" dirty="0" smtClean="0">
                    <a:cs typeface="Times New Roman" pitchFamily="18" charset="0"/>
                  </a:rPr>
                  <a:t>, i.e. change in relative prices</a:t>
                </a:r>
              </a:p>
              <a:p>
                <a:pPr marL="0" indent="0" algn="just">
                  <a:buFontTx/>
                  <a:buNone/>
                </a:pPr>
                <a:r>
                  <a:rPr lang="en-US" altLang="en-US" sz="2400" dirty="0" smtClean="0">
                    <a:cs typeface="Times New Roman" pitchFamily="18" charset="0"/>
                  </a:rPr>
                  <a:t>Price indices are measures of the </a:t>
                </a:r>
                <a:r>
                  <a:rPr lang="en-US" altLang="en-US" sz="2400" i="1" dirty="0" smtClean="0">
                    <a:cs typeface="Times New Roman" pitchFamily="18" charset="0"/>
                  </a:rPr>
                  <a:t>general price level</a:t>
                </a:r>
                <a:r>
                  <a:rPr lang="en-US" altLang="en-US" sz="2400" dirty="0" smtClean="0">
                    <a:cs typeface="Times New Roman" pitchFamily="18" charset="0"/>
                  </a:rPr>
                  <a:t>, but each of them is a </a:t>
                </a:r>
                <a:r>
                  <a:rPr lang="en-US" altLang="en-US" sz="2400" u="sng" dirty="0" smtClean="0">
                    <a:cs typeface="Times New Roman" pitchFamily="18" charset="0"/>
                  </a:rPr>
                  <a:t>partial measure</a:t>
                </a:r>
                <a:r>
                  <a:rPr lang="en-US" altLang="en-US" sz="2400" dirty="0" smtClean="0">
                    <a:cs typeface="Times New Roman" pitchFamily="18" charset="0"/>
                  </a:rPr>
                  <a:t>.</a:t>
                </a:r>
              </a:p>
              <a:p>
                <a:pPr marL="609600" indent="-609600" algn="just">
                  <a:buFontTx/>
                  <a:buNone/>
                </a:pPr>
                <a:endParaRPr lang="en-US" altLang="en-US" sz="2400" dirty="0" smtClean="0"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076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990600" y="1752600"/>
                <a:ext cx="7086600" cy="4191000"/>
              </a:xfrm>
              <a:blipFill rotWithShape="1">
                <a:blip r:embed="rId3"/>
                <a:stretch>
                  <a:fillRect l="-1377" t="-1164" r="-129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8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/>
            <a:r>
              <a:rPr lang="en-GB" altLang="en-US" sz="1400"/>
              <a:t> </a:t>
            </a:r>
          </a:p>
        </p:txBody>
      </p:sp>
      <p:sp>
        <p:nvSpPr>
          <p:cNvPr id="10244" name="Rectangle 6"/>
          <p:cNvSpPr txBox="1">
            <a:spLocks noGrp="1"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28BB360B-AD6F-4429-9E6D-465CAD48770D}" type="slidenum">
              <a:rPr lang="en-US" altLang="en-US" sz="1400"/>
              <a:pPr algn="r"/>
              <a:t>8</a:t>
            </a:fld>
            <a:endParaRPr lang="en-US" altLang="en-US" sz="1400"/>
          </a:p>
        </p:txBody>
      </p:sp>
      <p:sp>
        <p:nvSpPr>
          <p:cNvPr id="3080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0FFBE579-14DA-41D8-B16D-E4BC6406C661}" type="slidenum">
              <a:rPr lang="en-US" altLang="en-US" sz="1400"/>
              <a:pPr algn="r"/>
              <a:t>8</a:t>
            </a:fld>
            <a:endParaRPr lang="en-US" altLang="en-US" sz="1400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 Index – Scope &amp; Coverage</a:t>
            </a:r>
          </a:p>
        </p:txBody>
      </p:sp>
    </p:spTree>
    <p:extLst>
      <p:ext uri="{BB962C8B-B14F-4D97-AF65-F5344CB8AC3E}">
        <p14:creationId xmlns:p14="http://schemas.microsoft.com/office/powerpoint/2010/main" val="21737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685800"/>
            <a:ext cx="7696200" cy="762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en-US" sz="3200" b="1" dirty="0" smtClean="0">
                <a:solidFill>
                  <a:srgbClr val="666666"/>
                </a:solidFill>
              </a:rPr>
              <a:t>Example 16: Decomposition of Price Change </a:t>
            </a:r>
            <a:br>
              <a:rPr lang="en-US" altLang="en-US" sz="3200" b="1" dirty="0" smtClean="0">
                <a:solidFill>
                  <a:srgbClr val="666666"/>
                </a:solidFill>
              </a:rPr>
            </a:br>
            <a:r>
              <a:rPr lang="en-US" altLang="en-US" sz="3200" dirty="0" smtClean="0">
                <a:solidFill>
                  <a:srgbClr val="666666"/>
                </a:solidFill>
              </a:rPr>
              <a:t>–</a:t>
            </a:r>
            <a:r>
              <a:rPr lang="en-US" altLang="en-US" sz="3200" b="1" dirty="0" smtClean="0">
                <a:solidFill>
                  <a:srgbClr val="666666"/>
                </a:solidFill>
              </a:rPr>
              <a:t> </a:t>
            </a:r>
            <a:r>
              <a:rPr lang="en-US" altLang="en-US" sz="3200" dirty="0" smtClean="0">
                <a:solidFill>
                  <a:srgbClr val="666666"/>
                </a:solidFill>
              </a:rPr>
              <a:t>an example (with just 3 products)</a:t>
            </a:r>
            <a:endParaRPr lang="en-US" altLang="en-US" sz="3200" b="1" dirty="0" smtClean="0">
              <a:solidFill>
                <a:srgbClr val="666666"/>
              </a:solidFill>
            </a:endParaRPr>
          </a:p>
        </p:txBody>
      </p:sp>
      <p:sp>
        <p:nvSpPr>
          <p:cNvPr id="3078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/>
            <a:r>
              <a:rPr lang="en-GB" altLang="en-US" sz="1400"/>
              <a:t> </a:t>
            </a:r>
          </a:p>
        </p:txBody>
      </p:sp>
      <p:sp>
        <p:nvSpPr>
          <p:cNvPr id="10244" name="Rectangle 6"/>
          <p:cNvSpPr txBox="1">
            <a:spLocks noGrp="1"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28BB360B-AD6F-4429-9E6D-465CAD48770D}" type="slidenum">
              <a:rPr lang="en-US" altLang="en-US" sz="1400"/>
              <a:pPr algn="r"/>
              <a:t>9</a:t>
            </a:fld>
            <a:endParaRPr lang="en-US" altLang="en-US" sz="1400"/>
          </a:p>
        </p:txBody>
      </p:sp>
      <p:sp>
        <p:nvSpPr>
          <p:cNvPr id="3080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0FFBE579-14DA-41D8-B16D-E4BC6406C661}" type="slidenum">
              <a:rPr lang="en-US" altLang="en-US" sz="1400"/>
              <a:pPr algn="r"/>
              <a:t>9</a:t>
            </a:fld>
            <a:endParaRPr lang="en-US" altLang="en-US" sz="1400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 Index – Scope &amp; Coverage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198868"/>
              </p:ext>
            </p:extLst>
          </p:nvPr>
        </p:nvGraphicFramePr>
        <p:xfrm>
          <a:off x="755576" y="1628800"/>
          <a:ext cx="7632849" cy="3700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795"/>
                <a:gridCol w="927453"/>
                <a:gridCol w="1141480"/>
                <a:gridCol w="1070138"/>
                <a:gridCol w="1070138"/>
                <a:gridCol w="1141480"/>
                <a:gridCol w="1283365"/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product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i="1" dirty="0" smtClean="0"/>
                        <a:t>p</a:t>
                      </a:r>
                      <a:r>
                        <a:rPr lang="en-IN" baseline="-25000" dirty="0" smtClean="0"/>
                        <a:t>0</a:t>
                      </a:r>
                      <a:endParaRPr lang="en-IN" baseline="-25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Relative price </a:t>
                      </a:r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product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i="1" dirty="0" err="1" smtClean="0"/>
                        <a:t>p</a:t>
                      </a:r>
                      <a:r>
                        <a:rPr lang="en-IN" i="1" baseline="-25000" dirty="0" err="1" smtClean="0"/>
                        <a:t>t</a:t>
                      </a:r>
                      <a:endParaRPr lang="en-IN" i="1" baseline="-250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Price relative</a:t>
                      </a:r>
                      <a:endParaRPr lang="en-IN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Relative price</a:t>
                      </a:r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IN" i="1" dirty="0" smtClean="0"/>
                        <a:t>Base period</a:t>
                      </a:r>
                      <a:endParaRPr lang="en-IN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solidFill>
                            <a:srgbClr val="0000CC"/>
                          </a:solidFill>
                        </a:rPr>
                        <a:t>Case 1 </a:t>
                      </a:r>
                      <a:r>
                        <a:rPr lang="en-IN" b="0" dirty="0" smtClean="0">
                          <a:solidFill>
                            <a:srgbClr val="003300"/>
                          </a:solidFill>
                        </a:rPr>
                        <a:t>– </a:t>
                      </a:r>
                      <a:r>
                        <a:rPr lang="en-IN" b="0" i="1" dirty="0" smtClean="0">
                          <a:solidFill>
                            <a:srgbClr val="003300"/>
                          </a:solidFill>
                        </a:rPr>
                        <a:t>current period</a:t>
                      </a:r>
                      <a:endParaRPr lang="en-IN" b="0" i="1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A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1.0</a:t>
                      </a:r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A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12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1.2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1.0</a:t>
                      </a:r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B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20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2.0</a:t>
                      </a:r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B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24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1.2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2.0</a:t>
                      </a:r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C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15</a:t>
                      </a:r>
                      <a:endParaRPr lang="en-IN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1.5</a:t>
                      </a:r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C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18</a:t>
                      </a:r>
                      <a:endParaRPr lang="en-IN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1.2</a:t>
                      </a:r>
                      <a:endParaRPr lang="en-IN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1.5</a:t>
                      </a:r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4" gridSpan="3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r>
                        <a:rPr lang="en-IN" i="1" dirty="0" smtClean="0">
                          <a:solidFill>
                            <a:srgbClr val="003300"/>
                          </a:solidFill>
                        </a:rPr>
                        <a:t>p</a:t>
                      </a:r>
                      <a:r>
                        <a:rPr lang="en-IN" i="1" baseline="-25000" dirty="0" smtClean="0">
                          <a:solidFill>
                            <a:srgbClr val="003300"/>
                          </a:solidFill>
                        </a:rPr>
                        <a:t>0</a:t>
                      </a:r>
                      <a:r>
                        <a:rPr lang="en-IN" i="0" dirty="0" smtClean="0">
                          <a:solidFill>
                            <a:srgbClr val="003300"/>
                          </a:solidFill>
                        </a:rPr>
                        <a:t>: price in base period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i="1" dirty="0" err="1" smtClean="0">
                          <a:solidFill>
                            <a:srgbClr val="003300"/>
                          </a:solidFill>
                        </a:rPr>
                        <a:t>p</a:t>
                      </a:r>
                      <a:r>
                        <a:rPr lang="en-IN" i="1" baseline="-25000" dirty="0" err="1" smtClean="0">
                          <a:solidFill>
                            <a:srgbClr val="003300"/>
                          </a:solidFill>
                        </a:rPr>
                        <a:t>t</a:t>
                      </a:r>
                      <a:r>
                        <a:rPr lang="en-IN" i="0" dirty="0" smtClean="0">
                          <a:solidFill>
                            <a:srgbClr val="003300"/>
                          </a:solidFill>
                        </a:rPr>
                        <a:t>: price in base period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i="0" dirty="0" smtClean="0">
                          <a:solidFill>
                            <a:srgbClr val="003300"/>
                          </a:solidFill>
                        </a:rPr>
                        <a:t>Price relative =  </a:t>
                      </a:r>
                      <a:r>
                        <a:rPr lang="en-IN" i="1" dirty="0" err="1" smtClean="0">
                          <a:solidFill>
                            <a:srgbClr val="003300"/>
                          </a:solidFill>
                        </a:rPr>
                        <a:t>p</a:t>
                      </a:r>
                      <a:r>
                        <a:rPr lang="en-IN" i="1" baseline="-25000" dirty="0" err="1" smtClean="0">
                          <a:solidFill>
                            <a:srgbClr val="003300"/>
                          </a:solidFill>
                        </a:rPr>
                        <a:t>t</a:t>
                      </a:r>
                      <a:r>
                        <a:rPr lang="en-IN" i="0" dirty="0" smtClean="0">
                          <a:solidFill>
                            <a:srgbClr val="003300"/>
                          </a:solidFill>
                        </a:rPr>
                        <a:t>/ </a:t>
                      </a:r>
                      <a:r>
                        <a:rPr lang="en-IN" i="1" dirty="0" smtClean="0">
                          <a:solidFill>
                            <a:srgbClr val="003300"/>
                          </a:solidFill>
                        </a:rPr>
                        <a:t>p</a:t>
                      </a:r>
                      <a:r>
                        <a:rPr lang="en-IN" i="1" baseline="-25000" dirty="0" smtClean="0">
                          <a:solidFill>
                            <a:srgbClr val="003300"/>
                          </a:solidFill>
                        </a:rPr>
                        <a:t>0</a:t>
                      </a:r>
                      <a:r>
                        <a:rPr lang="en-IN" i="0" dirty="0" smtClean="0">
                          <a:solidFill>
                            <a:srgbClr val="003300"/>
                          </a:solidFill>
                        </a:rPr>
                        <a:t> </a:t>
                      </a:r>
                    </a:p>
                    <a:p>
                      <a:pPr marL="450850" marR="0" indent="-4508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i="0" dirty="0" smtClean="0">
                          <a:solidFill>
                            <a:srgbClr val="003300"/>
                          </a:solidFill>
                        </a:rPr>
                        <a:t>Relative price : (price of the product) / price of </a:t>
                      </a:r>
                      <a:r>
                        <a:rPr lang="en-IN" b="1" i="0" dirty="0" smtClean="0">
                          <a:solidFill>
                            <a:srgbClr val="003300"/>
                          </a:solidFill>
                        </a:rPr>
                        <a:t>A</a:t>
                      </a:r>
                      <a:r>
                        <a:rPr lang="en-IN" i="0" dirty="0" smtClean="0">
                          <a:solidFill>
                            <a:srgbClr val="003300"/>
                          </a:solidFill>
                        </a:rPr>
                        <a:t>) </a:t>
                      </a:r>
                      <a:endParaRPr lang="en-IN" i="1" dirty="0" smtClean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solidFill>
                            <a:srgbClr val="0000CC"/>
                          </a:solidFill>
                        </a:rPr>
                        <a:t>Case 2 </a:t>
                      </a:r>
                      <a:r>
                        <a:rPr lang="en-IN" b="0" dirty="0" smtClean="0">
                          <a:solidFill>
                            <a:srgbClr val="003300"/>
                          </a:solidFill>
                        </a:rPr>
                        <a:t>–</a:t>
                      </a:r>
                      <a:r>
                        <a:rPr lang="en-IN" b="0" i="1" dirty="0" smtClean="0">
                          <a:solidFill>
                            <a:srgbClr val="003300"/>
                          </a:solidFill>
                        </a:rPr>
                        <a:t> current period</a:t>
                      </a:r>
                      <a:endParaRPr lang="en-IN" b="1" i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0840">
                <a:tc gridSpan="3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A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1.0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1.0</a:t>
                      </a:r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 gridSpan="3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B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16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0.8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1.6</a:t>
                      </a:r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 gridSpan="3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C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18</a:t>
                      </a:r>
                      <a:endParaRPr lang="en-IN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1.2</a:t>
                      </a:r>
                      <a:endParaRPr lang="en-IN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1.8</a:t>
                      </a:r>
                      <a:endParaRPr lang="en-IN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394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16235</TotalTime>
  <Words>2165</Words>
  <Application>Microsoft Office PowerPoint</Application>
  <PresentationFormat>On-screen Show (4:3)</PresentationFormat>
  <Paragraphs>343</Paragraphs>
  <Slides>32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Office Theme</vt:lpstr>
      <vt:lpstr>Organization Chart</vt:lpstr>
      <vt:lpstr>Price Index</vt:lpstr>
      <vt:lpstr>Module 16: Price Index</vt:lpstr>
      <vt:lpstr>Contents – Session IV</vt:lpstr>
      <vt:lpstr>PowerPoint Presentation</vt:lpstr>
      <vt:lpstr>Construction of Price Index Numbers</vt:lpstr>
      <vt:lpstr>Issues Involved</vt:lpstr>
      <vt:lpstr>PowerPoint Presentation</vt:lpstr>
      <vt:lpstr>Decomposition of Price Change</vt:lpstr>
      <vt:lpstr>Example 16: Decomposition of Price Change  – an example (with just 3 products)</vt:lpstr>
      <vt:lpstr>Example 16: Decomposition of Price Change (Contd.)</vt:lpstr>
      <vt:lpstr>General Price Level</vt:lpstr>
      <vt:lpstr>Coverage of PIs used as Measure of Inflation</vt:lpstr>
      <vt:lpstr>Coverage of Price Indices   – a Market Transactions Approach</vt:lpstr>
      <vt:lpstr>Implicit GDP Deflator</vt:lpstr>
      <vt:lpstr>Implicit GDP Deflator - Coverage</vt:lpstr>
      <vt:lpstr>Price Index – as a Measure of Inflation</vt:lpstr>
      <vt:lpstr>Price index relating to standard of living</vt:lpstr>
      <vt:lpstr>COLI and Inflation</vt:lpstr>
      <vt:lpstr>Definition of Purpose</vt:lpstr>
      <vt:lpstr>Consumer Price Index – Scope</vt:lpstr>
      <vt:lpstr>CPI – Coverage</vt:lpstr>
      <vt:lpstr>Producer Price Index – Scope &amp; Coverage (1)</vt:lpstr>
      <vt:lpstr>Producer Price Index – Scope &amp; Coverage (2)</vt:lpstr>
      <vt:lpstr>Input and Output Producer Price Index</vt:lpstr>
      <vt:lpstr>PowerPoint Presentation</vt:lpstr>
      <vt:lpstr>Periodicity</vt:lpstr>
      <vt:lpstr>Frequency and Purpose</vt:lpstr>
      <vt:lpstr>Reference period and reference time point </vt:lpstr>
      <vt:lpstr>Reference time point</vt:lpstr>
      <vt:lpstr>Reference period</vt:lpstr>
      <vt:lpstr>Timeliness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234</cp:revision>
  <dcterms:created xsi:type="dcterms:W3CDTF">2018-05-04T13:05:47Z</dcterms:created>
  <dcterms:modified xsi:type="dcterms:W3CDTF">2018-08-19T05:20:46Z</dcterms:modified>
</cp:coreProperties>
</file>