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73" r:id="rId2"/>
    <p:sldId id="258" r:id="rId3"/>
    <p:sldId id="440" r:id="rId4"/>
    <p:sldId id="453" r:id="rId5"/>
    <p:sldId id="338" r:id="rId6"/>
    <p:sldId id="348" r:id="rId7"/>
    <p:sldId id="441" r:id="rId8"/>
    <p:sldId id="442" r:id="rId9"/>
    <p:sldId id="443" r:id="rId10"/>
    <p:sldId id="444" r:id="rId11"/>
    <p:sldId id="446" r:id="rId12"/>
    <p:sldId id="447" r:id="rId13"/>
    <p:sldId id="450" r:id="rId14"/>
    <p:sldId id="451" r:id="rId15"/>
    <p:sldId id="452" r:id="rId16"/>
    <p:sldId id="448" r:id="rId17"/>
    <p:sldId id="449" r:id="rId18"/>
    <p:sldId id="458" r:id="rId19"/>
    <p:sldId id="459" r:id="rId20"/>
    <p:sldId id="460" r:id="rId21"/>
    <p:sldId id="461" r:id="rId22"/>
    <p:sldId id="454" r:id="rId23"/>
    <p:sldId id="340" r:id="rId24"/>
    <p:sldId id="359" r:id="rId25"/>
    <p:sldId id="455" r:id="rId26"/>
    <p:sldId id="468" r:id="rId27"/>
    <p:sldId id="471" r:id="rId28"/>
    <p:sldId id="470" r:id="rId29"/>
    <p:sldId id="472" r:id="rId30"/>
    <p:sldId id="469" r:id="rId31"/>
    <p:sldId id="43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CD623-367D-425A-A9FE-9D98C5FF10B3}" type="datetimeFigureOut">
              <a:rPr lang="en-IN" smtClean="0"/>
              <a:t>19-08-2018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437DE-2886-46F1-93F2-1F42970A2066}" type="slidenum">
              <a:rPr lang="en-IN" smtClean="0"/>
              <a:t>‹#›</a:t>
            </a:fld>
            <a:endParaRPr lang="en-IN"/>
          </a:p>
        </p:txBody>
      </p:sp>
    </p:spTree>
    <p:extLst>
      <p:ext uri="{BB962C8B-B14F-4D97-AF65-F5344CB8AC3E}">
        <p14:creationId xmlns:p14="http://schemas.microsoft.com/office/powerpoint/2010/main" val="184323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3</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3</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411A962-8AB3-4A35-8682-C1256B8AAFED}" type="slidenum">
              <a:rPr lang="en-GB" altLang="en-US"/>
              <a:pPr eaLnBrk="1" hangingPunct="1">
                <a:spcBef>
                  <a:spcPct val="0"/>
                </a:spcBef>
              </a:pPr>
              <a:t>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7271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7811F097-8AB7-4B56-B3D9-0470B6CA5917}" type="slidenum">
              <a:rPr lang="en-US" altLang="en-US">
                <a:latin typeface="Times New Roman" pitchFamily="18" charset="0"/>
              </a:rPr>
              <a:pPr algn="r">
                <a:spcBef>
                  <a:spcPct val="0"/>
                </a:spcBef>
              </a:pPr>
              <a:t>4</a:t>
            </a:fld>
            <a:endParaRPr lang="en-US" altLang="en-US">
              <a:latin typeface="Times New Roman" pitchFamily="18" charset="0"/>
            </a:endParaRPr>
          </a:p>
        </p:txBody>
      </p:sp>
      <p:sp>
        <p:nvSpPr>
          <p:cNvPr id="7271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1301232E-E333-4987-8296-92BA3BE3E40F}" type="slidenum">
              <a:rPr lang="en-US" altLang="en-US">
                <a:latin typeface="Times New Roman" pitchFamily="18" charset="0"/>
              </a:rPr>
              <a:pPr algn="r">
                <a:spcBef>
                  <a:spcPct val="0"/>
                </a:spcBef>
              </a:pPr>
              <a:t>4</a:t>
            </a:fld>
            <a:endParaRPr lang="en-US" altLang="en-US">
              <a:latin typeface="Times New Roman" pitchFamily="18" charset="0"/>
            </a:endParaRPr>
          </a:p>
        </p:txBody>
      </p:sp>
      <p:sp>
        <p:nvSpPr>
          <p:cNvPr id="72712" name="Rectangle 2"/>
          <p:cNvSpPr>
            <a:spLocks noGrp="1" noRot="1" noChangeAspect="1" noChangeArrowheads="1" noTextEdit="1"/>
          </p:cNvSpPr>
          <p:nvPr>
            <p:ph type="sldImg"/>
          </p:nvPr>
        </p:nvSpPr>
        <p:spPr>
          <a:ln/>
        </p:spPr>
      </p:sp>
      <p:sp>
        <p:nvSpPr>
          <p:cNvPr id="7271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22</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22</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26</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26</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26</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27</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27</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27</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28</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28</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28</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29</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29</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30</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30</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30</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8726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144047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8519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6113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30138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33572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D87726B-2247-4F6B-B62B-CE4ADCD81528}" type="datetimeFigureOut">
              <a:rPr lang="en-IN" smtClean="0"/>
              <a:t>19-08-2018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60620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D87726B-2247-4F6B-B62B-CE4ADCD81528}" type="datetimeFigureOut">
              <a:rPr lang="en-IN" smtClean="0"/>
              <a:t>19-08-2018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45412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7726B-2247-4F6B-B62B-CE4ADCD81528}" type="datetimeFigureOut">
              <a:rPr lang="en-IN" smtClean="0"/>
              <a:t>19-08-2018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26819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2208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416787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7726B-2247-4F6B-B62B-CE4ADCD81528}" type="datetimeFigureOut">
              <a:rPr lang="en-IN" smtClean="0"/>
              <a:t>19-08-2018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5693D-32C8-44AE-8704-87FA00DE1015}" type="slidenum">
              <a:rPr lang="en-IN" smtClean="0"/>
              <a:t>‹#›</a:t>
            </a:fld>
            <a:endParaRPr lang="en-IN"/>
          </a:p>
        </p:txBody>
      </p:sp>
    </p:spTree>
    <p:extLst>
      <p:ext uri="{BB962C8B-B14F-4D97-AF65-F5344CB8AC3E}">
        <p14:creationId xmlns:p14="http://schemas.microsoft.com/office/powerpoint/2010/main" val="118800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Module 16: Price </a:t>
            </a:r>
            <a:r>
              <a:rPr lang="en-IN" dirty="0" smtClean="0"/>
              <a:t>Index</a:t>
            </a:r>
            <a:endParaRPr lang="en-IN" dirty="0"/>
          </a:p>
        </p:txBody>
      </p:sp>
      <p:sp>
        <p:nvSpPr>
          <p:cNvPr id="3" name="Subtitle 2"/>
          <p:cNvSpPr>
            <a:spLocks noGrp="1"/>
          </p:cNvSpPr>
          <p:nvPr>
            <p:ph type="subTitle" idx="1"/>
          </p:nvPr>
        </p:nvSpPr>
        <p:spPr/>
        <p:txBody>
          <a:bodyPr/>
          <a:lstStyle/>
          <a:p>
            <a:r>
              <a:rPr lang="en-IN" dirty="0" smtClean="0"/>
              <a:t>Session V</a:t>
            </a:r>
            <a:endParaRPr lang="en-IN" dirty="0"/>
          </a:p>
        </p:txBody>
      </p:sp>
    </p:spTree>
    <p:extLst>
      <p:ext uri="{BB962C8B-B14F-4D97-AF65-F5344CB8AC3E}">
        <p14:creationId xmlns:p14="http://schemas.microsoft.com/office/powerpoint/2010/main" val="4110589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10</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fontScale="90000"/>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computation of </a:t>
            </a:r>
            <a:r>
              <a:rPr lang="en-US" sz="3200" dirty="0" smtClean="0">
                <a:solidFill>
                  <a:schemeClr val="tx1">
                    <a:lumMod val="75000"/>
                    <a:lumOff val="25000"/>
                  </a:schemeClr>
                </a:solidFill>
                <a:ea typeface="ＭＳ Ｐゴシック" pitchFamily="50" charset="-128"/>
              </a:rPr>
              <a:t>elementary index (1)</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nSpc>
                <a:spcPct val="114000"/>
              </a:lnSpc>
            </a:pPr>
            <a:r>
              <a:rPr lang="en-IN" sz="2400" dirty="0"/>
              <a:t>The price relatives for each specified group of products – elementary </a:t>
            </a:r>
            <a:r>
              <a:rPr lang="en-IN" sz="2400" dirty="0" smtClean="0"/>
              <a:t>aggregate (for CPI) and product index (for PPI) </a:t>
            </a:r>
            <a:r>
              <a:rPr lang="en-IN" sz="2400" dirty="0"/>
              <a:t>– are then aggregated to obtain the </a:t>
            </a:r>
            <a:r>
              <a:rPr lang="en-IN" sz="2400" i="1" dirty="0"/>
              <a:t>elementary price index</a:t>
            </a:r>
            <a:r>
              <a:rPr lang="en-IN" sz="2400" dirty="0"/>
              <a:t>. </a:t>
            </a:r>
            <a:endParaRPr lang="en-IN" sz="2400" dirty="0" smtClean="0"/>
          </a:p>
          <a:p>
            <a:pPr>
              <a:lnSpc>
                <a:spcPct val="114000"/>
              </a:lnSpc>
            </a:pPr>
            <a:r>
              <a:rPr lang="en-IN" sz="2400" dirty="0"/>
              <a:t>The price index for an elementary aggregate is called an </a:t>
            </a:r>
            <a:r>
              <a:rPr lang="en-IN" sz="2400" i="1" dirty="0"/>
              <a:t>elementary price index</a:t>
            </a:r>
            <a:r>
              <a:rPr lang="en-IN" sz="2400" dirty="0"/>
              <a:t>. </a:t>
            </a:r>
            <a:endParaRPr lang="en-IN" sz="2400" dirty="0" smtClean="0"/>
          </a:p>
          <a:p>
            <a:pPr>
              <a:lnSpc>
                <a:spcPct val="114000"/>
              </a:lnSpc>
            </a:pPr>
            <a:r>
              <a:rPr lang="en-IN" sz="2400" dirty="0" smtClean="0"/>
              <a:t>Recall </a:t>
            </a:r>
            <a:r>
              <a:rPr lang="en-IN" sz="2400" dirty="0"/>
              <a:t>that an </a:t>
            </a:r>
            <a:r>
              <a:rPr lang="en-IN" sz="2400" i="1" dirty="0"/>
              <a:t>elementary aggregate </a:t>
            </a:r>
            <a:r>
              <a:rPr lang="en-IN" sz="2400" dirty="0"/>
              <a:t>is the lowest level of aggregation for which </a:t>
            </a:r>
            <a:r>
              <a:rPr lang="en-IN" sz="2400" u="sng" dirty="0"/>
              <a:t>value data</a:t>
            </a:r>
            <a:r>
              <a:rPr lang="en-IN" sz="2400" dirty="0"/>
              <a:t> are </a:t>
            </a:r>
            <a:r>
              <a:rPr lang="en-IN" sz="2400" dirty="0" smtClean="0"/>
              <a:t>available.</a:t>
            </a:r>
          </a:p>
          <a:p>
            <a:pPr>
              <a:lnSpc>
                <a:spcPct val="114000"/>
              </a:lnSpc>
            </a:pPr>
            <a:r>
              <a:rPr lang="en-IN" sz="2400" dirty="0"/>
              <a:t>In our example of ‘</a:t>
            </a:r>
            <a:r>
              <a:rPr lang="en-IN" sz="2400" dirty="0" smtClean="0"/>
              <a:t>rice’</a:t>
            </a:r>
            <a:r>
              <a:rPr lang="en-US" sz="2400" dirty="0" smtClean="0"/>
              <a:t> in CPI compilation, </a:t>
            </a:r>
            <a:r>
              <a:rPr lang="en-IN" sz="2400" dirty="0"/>
              <a:t>all the price relatives for quotations collected for rice are combined, or aggregated, to obtain the </a:t>
            </a:r>
            <a:r>
              <a:rPr lang="en-IN" sz="2400" i="1" dirty="0"/>
              <a:t>elementary price index </a:t>
            </a:r>
            <a:r>
              <a:rPr lang="en-IN" sz="2400" dirty="0"/>
              <a:t>for </a:t>
            </a:r>
            <a:r>
              <a:rPr lang="en-IN" sz="2400" dirty="0" smtClean="0"/>
              <a:t>‘rice’. </a:t>
            </a:r>
            <a:endParaRPr lang="en-IN" sz="2400" dirty="0"/>
          </a:p>
          <a:p>
            <a:pPr>
              <a:lnSpc>
                <a:spcPct val="114000"/>
              </a:lnSpc>
            </a:pPr>
            <a:endParaRPr lang="en-IN" sz="2400" dirty="0"/>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2181612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11</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fontScale="90000"/>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computation of </a:t>
            </a:r>
            <a:r>
              <a:rPr lang="en-US" sz="3200" dirty="0" smtClean="0">
                <a:solidFill>
                  <a:schemeClr val="tx1">
                    <a:lumMod val="75000"/>
                    <a:lumOff val="25000"/>
                  </a:schemeClr>
                </a:solidFill>
                <a:ea typeface="ＭＳ Ｐゴシック" pitchFamily="50" charset="-128"/>
              </a:rPr>
              <a:t>elementary index (2)</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nSpc>
                <a:spcPct val="114000"/>
              </a:lnSpc>
            </a:pPr>
            <a:r>
              <a:rPr lang="en-IN" sz="2400" dirty="0" smtClean="0"/>
              <a:t>Likewise</a:t>
            </a:r>
            <a:r>
              <a:rPr lang="en-IN" sz="2400" dirty="0"/>
              <a:t>, for PPI, prices for different types of transactions for a product </a:t>
            </a:r>
            <a:r>
              <a:rPr lang="en-IN" sz="2400" dirty="0" smtClean="0"/>
              <a:t>are collected </a:t>
            </a:r>
            <a:r>
              <a:rPr lang="en-IN" sz="2400" dirty="0"/>
              <a:t>from an </a:t>
            </a:r>
            <a:r>
              <a:rPr lang="en-IN" sz="2400" dirty="0" smtClean="0"/>
              <a:t>establishment. </a:t>
            </a:r>
          </a:p>
          <a:p>
            <a:pPr>
              <a:lnSpc>
                <a:spcPct val="114000"/>
              </a:lnSpc>
            </a:pPr>
            <a:r>
              <a:rPr lang="en-IN" sz="2400" dirty="0" smtClean="0"/>
              <a:t>The derived price relatives are combined to </a:t>
            </a:r>
            <a:r>
              <a:rPr lang="en-IN" sz="2400" dirty="0"/>
              <a:t>produce the </a:t>
            </a:r>
            <a:r>
              <a:rPr lang="en-IN" sz="2400" i="1" dirty="0"/>
              <a:t>product </a:t>
            </a:r>
            <a:r>
              <a:rPr lang="en-IN" sz="2400" i="1" dirty="0" smtClean="0"/>
              <a:t>index </a:t>
            </a:r>
            <a:r>
              <a:rPr lang="en-IN" sz="2400" dirty="0"/>
              <a:t>for the </a:t>
            </a:r>
            <a:r>
              <a:rPr lang="en-IN" sz="2400" dirty="0" smtClean="0"/>
              <a:t>establishment</a:t>
            </a:r>
            <a:r>
              <a:rPr lang="en-IN" sz="2400" dirty="0"/>
              <a:t>. </a:t>
            </a:r>
          </a:p>
          <a:p>
            <a:pPr>
              <a:lnSpc>
                <a:spcPct val="114000"/>
              </a:lnSpc>
            </a:pPr>
            <a:r>
              <a:rPr lang="en-IN" sz="2400" dirty="0" smtClean="0"/>
              <a:t>Again, weights for individual </a:t>
            </a:r>
            <a:r>
              <a:rPr lang="en-IN" sz="2400" dirty="0"/>
              <a:t>transactions </a:t>
            </a:r>
            <a:r>
              <a:rPr lang="en-IN" sz="2400" dirty="0" smtClean="0"/>
              <a:t> </a:t>
            </a:r>
            <a:r>
              <a:rPr lang="en-IN" sz="2400" dirty="0"/>
              <a:t>are usually not </a:t>
            </a:r>
            <a:r>
              <a:rPr lang="en-IN" sz="2400" dirty="0" smtClean="0"/>
              <a:t>available.  </a:t>
            </a:r>
          </a:p>
          <a:p>
            <a:pPr>
              <a:lnSpc>
                <a:spcPct val="114000"/>
              </a:lnSpc>
            </a:pPr>
            <a:r>
              <a:rPr lang="en-IN" sz="2400" dirty="0" smtClean="0"/>
              <a:t>Thus, the </a:t>
            </a:r>
            <a:r>
              <a:rPr lang="en-IN" sz="2400" dirty="0"/>
              <a:t>establishment’s product index is </a:t>
            </a:r>
            <a:r>
              <a:rPr lang="en-IN" sz="2400" dirty="0" smtClean="0"/>
              <a:t>computed </a:t>
            </a:r>
            <a:r>
              <a:rPr lang="en-IN" sz="2400" dirty="0"/>
              <a:t>as an unweighted average of the </a:t>
            </a:r>
            <a:r>
              <a:rPr lang="en-IN" sz="2400" dirty="0" smtClean="0"/>
              <a:t>price relatives for different transactions.</a:t>
            </a:r>
            <a:endParaRPr lang="en-IN" sz="2400" dirty="0"/>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13732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12</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fontScale="90000"/>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computation of </a:t>
            </a:r>
            <a:r>
              <a:rPr lang="en-US" sz="3200" dirty="0" smtClean="0">
                <a:solidFill>
                  <a:schemeClr val="tx1">
                    <a:lumMod val="75000"/>
                    <a:lumOff val="25000"/>
                  </a:schemeClr>
                </a:solidFill>
                <a:ea typeface="ＭＳ Ｐゴシック" pitchFamily="50" charset="-128"/>
              </a:rPr>
              <a:t>elementary index (3)</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nSpc>
                <a:spcPct val="114000"/>
              </a:lnSpc>
              <a:spcBef>
                <a:spcPts val="600"/>
              </a:spcBef>
            </a:pPr>
            <a:r>
              <a:rPr lang="en-IN" sz="2400" dirty="0" smtClean="0"/>
              <a:t>The </a:t>
            </a:r>
            <a:r>
              <a:rPr lang="en-IN" sz="2400" dirty="0"/>
              <a:t>elementary price index or an establishment’s product index </a:t>
            </a:r>
            <a:r>
              <a:rPr lang="en-IN" sz="2400" dirty="0" smtClean="0"/>
              <a:t>are </a:t>
            </a:r>
            <a:r>
              <a:rPr lang="en-IN" sz="2400" dirty="0"/>
              <a:t>compiled in several </a:t>
            </a:r>
            <a:r>
              <a:rPr lang="en-IN" sz="2400" dirty="0" smtClean="0"/>
              <a:t>ways. </a:t>
            </a:r>
          </a:p>
          <a:p>
            <a:pPr>
              <a:lnSpc>
                <a:spcPct val="114000"/>
              </a:lnSpc>
              <a:spcBef>
                <a:spcPts val="600"/>
              </a:spcBef>
            </a:pPr>
            <a:r>
              <a:rPr lang="en-IN" sz="2400" dirty="0" smtClean="0"/>
              <a:t>Mainly</a:t>
            </a:r>
            <a:r>
              <a:rPr lang="en-IN" sz="2400" dirty="0"/>
              <a:t>, two methods can be distinguished: </a:t>
            </a:r>
            <a:endParaRPr lang="en-IN" sz="2400" dirty="0" smtClean="0"/>
          </a:p>
          <a:p>
            <a:pPr lvl="1">
              <a:lnSpc>
                <a:spcPct val="114000"/>
              </a:lnSpc>
              <a:spcBef>
                <a:spcPts val="600"/>
              </a:spcBef>
            </a:pPr>
            <a:r>
              <a:rPr lang="en-IN" sz="2200" dirty="0" smtClean="0"/>
              <a:t>the </a:t>
            </a:r>
            <a:r>
              <a:rPr lang="en-IN" sz="2200" dirty="0"/>
              <a:t>weighted </a:t>
            </a:r>
            <a:r>
              <a:rPr lang="en-IN" sz="2200" dirty="0" smtClean="0"/>
              <a:t>mean </a:t>
            </a:r>
            <a:r>
              <a:rPr lang="en-IN" sz="2200" dirty="0"/>
              <a:t>of price relatives. </a:t>
            </a:r>
            <a:endParaRPr lang="en-IN" sz="2200" dirty="0" smtClean="0"/>
          </a:p>
          <a:p>
            <a:pPr lvl="1">
              <a:lnSpc>
                <a:spcPct val="114000"/>
              </a:lnSpc>
              <a:spcBef>
                <a:spcPts val="600"/>
              </a:spcBef>
            </a:pPr>
            <a:r>
              <a:rPr lang="en-IN" sz="2200" dirty="0"/>
              <a:t>the </a:t>
            </a:r>
            <a:r>
              <a:rPr lang="en-IN" sz="2200" dirty="0" smtClean="0"/>
              <a:t>unweighted </a:t>
            </a:r>
            <a:r>
              <a:rPr lang="en-IN" sz="2200" dirty="0"/>
              <a:t>mean of price relatives.</a:t>
            </a:r>
            <a:endParaRPr lang="en-IN" sz="2200" dirty="0" smtClean="0"/>
          </a:p>
          <a:p>
            <a:pPr marL="0" indent="0">
              <a:lnSpc>
                <a:spcPct val="114000"/>
              </a:lnSpc>
              <a:spcBef>
                <a:spcPts val="600"/>
              </a:spcBef>
              <a:buNone/>
            </a:pPr>
            <a:r>
              <a:rPr lang="en-IN" sz="2400" dirty="0" smtClean="0">
                <a:solidFill>
                  <a:srgbClr val="C00000"/>
                </a:solidFill>
              </a:rPr>
              <a:t>We </a:t>
            </a:r>
            <a:r>
              <a:rPr lang="en-IN" sz="2400" dirty="0">
                <a:solidFill>
                  <a:srgbClr val="C00000"/>
                </a:solidFill>
              </a:rPr>
              <a:t>will </a:t>
            </a:r>
            <a:r>
              <a:rPr lang="en-IN" sz="2400" dirty="0" smtClean="0">
                <a:solidFill>
                  <a:srgbClr val="C00000"/>
                </a:solidFill>
              </a:rPr>
              <a:t>discuss </a:t>
            </a:r>
            <a:r>
              <a:rPr lang="en-IN" sz="2400" dirty="0">
                <a:solidFill>
                  <a:srgbClr val="C00000"/>
                </a:solidFill>
              </a:rPr>
              <a:t>only the applications </a:t>
            </a:r>
            <a:r>
              <a:rPr lang="en-IN" sz="2400" dirty="0" smtClean="0">
                <a:solidFill>
                  <a:srgbClr val="C00000"/>
                </a:solidFill>
              </a:rPr>
              <a:t>of formulas that </a:t>
            </a:r>
            <a:r>
              <a:rPr lang="en-IN" sz="2400" dirty="0">
                <a:solidFill>
                  <a:srgbClr val="C00000"/>
                </a:solidFill>
              </a:rPr>
              <a:t>do </a:t>
            </a:r>
            <a:r>
              <a:rPr lang="en-IN" sz="2400" u="sng" dirty="0">
                <a:solidFill>
                  <a:srgbClr val="C00000"/>
                </a:solidFill>
              </a:rPr>
              <a:t>not</a:t>
            </a:r>
            <a:r>
              <a:rPr lang="en-IN" sz="2400" dirty="0">
                <a:solidFill>
                  <a:srgbClr val="C00000"/>
                </a:solidFill>
              </a:rPr>
              <a:t> use explicit </a:t>
            </a:r>
            <a:r>
              <a:rPr lang="en-IN" sz="2400" dirty="0" smtClean="0">
                <a:solidFill>
                  <a:srgbClr val="C00000"/>
                </a:solidFill>
              </a:rPr>
              <a:t>weights, i.e. </a:t>
            </a:r>
            <a:r>
              <a:rPr lang="en-IN" sz="2400" i="1" dirty="0" err="1" smtClean="0">
                <a:solidFill>
                  <a:srgbClr val="C00000"/>
                </a:solidFill>
              </a:rPr>
              <a:t>Dutot</a:t>
            </a:r>
            <a:r>
              <a:rPr lang="en-IN" sz="2400" dirty="0" err="1" smtClean="0">
                <a:solidFill>
                  <a:srgbClr val="C00000"/>
                </a:solidFill>
              </a:rPr>
              <a:t>’s</a:t>
            </a:r>
            <a:r>
              <a:rPr lang="en-IN" sz="2400" dirty="0" smtClean="0">
                <a:solidFill>
                  <a:srgbClr val="C00000"/>
                </a:solidFill>
              </a:rPr>
              <a:t>, </a:t>
            </a:r>
            <a:r>
              <a:rPr lang="en-IN" sz="2400" i="1" dirty="0" smtClean="0">
                <a:solidFill>
                  <a:srgbClr val="C00000"/>
                </a:solidFill>
              </a:rPr>
              <a:t>Carli</a:t>
            </a:r>
            <a:r>
              <a:rPr lang="en-IN" sz="2400" dirty="0" smtClean="0">
                <a:solidFill>
                  <a:srgbClr val="C00000"/>
                </a:solidFill>
              </a:rPr>
              <a:t>’s and </a:t>
            </a:r>
            <a:r>
              <a:rPr lang="en-IN" sz="2400" i="1" dirty="0" smtClean="0">
                <a:solidFill>
                  <a:srgbClr val="C00000"/>
                </a:solidFill>
              </a:rPr>
              <a:t>Jevon</a:t>
            </a:r>
            <a:r>
              <a:rPr lang="en-IN" sz="2400" dirty="0" smtClean="0">
                <a:solidFill>
                  <a:srgbClr val="C00000"/>
                </a:solidFill>
              </a:rPr>
              <a:t>’s.</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1617845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13</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a:t>
            </a:r>
            <a:r>
              <a:rPr lang="en-IN" sz="3200" i="1" dirty="0" err="1" smtClean="0">
                <a:solidFill>
                  <a:schemeClr val="tx1">
                    <a:lumMod val="75000"/>
                    <a:lumOff val="25000"/>
                  </a:schemeClr>
                </a:solidFill>
                <a:ea typeface="ＭＳ Ｐゴシック" pitchFamily="50" charset="-128"/>
              </a:rPr>
              <a:t>Duto</a:t>
            </a:r>
            <a:r>
              <a:rPr lang="en-IN" sz="3200" dirty="0" err="1" smtClean="0">
                <a:solidFill>
                  <a:schemeClr val="tx1">
                    <a:lumMod val="75000"/>
                    <a:lumOff val="25000"/>
                  </a:schemeClr>
                </a:solidFill>
                <a:ea typeface="ＭＳ Ｐゴシック" pitchFamily="50" charset="-128"/>
              </a:rPr>
              <a:t>t’s</a:t>
            </a:r>
            <a:r>
              <a:rPr lang="en-IN" sz="3200" dirty="0" smtClean="0">
                <a:solidFill>
                  <a:schemeClr val="tx1">
                    <a:lumMod val="75000"/>
                    <a:lumOff val="25000"/>
                  </a:schemeClr>
                </a:solidFill>
                <a:ea typeface="ＭＳ Ｐゴシック" pitchFamily="50" charset="-128"/>
              </a:rPr>
              <a:t> for </a:t>
            </a:r>
            <a:r>
              <a:rPr lang="en-US" sz="3200" dirty="0" smtClean="0">
                <a:solidFill>
                  <a:schemeClr val="tx1">
                    <a:lumMod val="75000"/>
                    <a:lumOff val="25000"/>
                  </a:schemeClr>
                </a:solidFill>
                <a:ea typeface="ＭＳ Ｐゴシック" pitchFamily="50" charset="-128"/>
              </a:rPr>
              <a:t>elementary index</a:t>
            </a:r>
            <a:endParaRPr lang="en-US" altLang="ja-JP" sz="3200" dirty="0">
              <a:solidFill>
                <a:schemeClr val="tx1">
                  <a:lumMod val="75000"/>
                  <a:lumOff val="25000"/>
                </a:schemeClr>
              </a:solidFill>
              <a:ea typeface="ＭＳ Ｐゴシック" pitchFamily="50" charset="-128"/>
            </a:endParaRPr>
          </a:p>
        </p:txBody>
      </p:sp>
      <mc:AlternateContent xmlns:mc="http://schemas.openxmlformats.org/markup-compatibility/2006" xmlns:a14="http://schemas.microsoft.com/office/drawing/2010/main">
        <mc:Choice Requires="a14">
          <p:sp>
            <p:nvSpPr>
              <p:cNvPr id="716803" name="Rectangle 3"/>
              <p:cNvSpPr>
                <a:spLocks noGrp="1" noChangeArrowheads="1"/>
              </p:cNvSpPr>
              <p:nvPr>
                <p:ph type="body" idx="1"/>
              </p:nvPr>
            </p:nvSpPr>
            <p:spPr>
              <a:xfrm>
                <a:off x="457200" y="1600200"/>
                <a:ext cx="8147248" cy="4525963"/>
              </a:xfrm>
            </p:spPr>
            <p:txBody>
              <a:bodyPr>
                <a:noAutofit/>
              </a:bodyPr>
              <a:lstStyle/>
              <a:p>
                <a:r>
                  <a:rPr lang="en-IN" sz="2400" dirty="0" smtClean="0"/>
                  <a:t>Note </a:t>
                </a:r>
                <a:r>
                  <a:rPr lang="en-IN" sz="2400" dirty="0"/>
                  <a:t>that, </a:t>
                </a:r>
                <a:r>
                  <a:rPr lang="en-IN" sz="2400" i="1" dirty="0" err="1"/>
                  <a:t>Dutot</a:t>
                </a:r>
                <a:r>
                  <a:rPr lang="en-IN" sz="2400" dirty="0" err="1"/>
                  <a:t>’s</a:t>
                </a:r>
                <a:r>
                  <a:rPr lang="en-IN" sz="2400" dirty="0"/>
                  <a:t> index can be also be expressed as weighted averages of price relatives. Since,</a:t>
                </a:r>
              </a:p>
              <a:p>
                <a:pPr marL="0" indent="0">
                  <a:buNone/>
                </a:pPr>
                <a:r>
                  <a:rPr lang="en-IN" sz="2400" dirty="0"/>
                  <a:t>			</a:t>
                </a:r>
                <a14:m>
                  <m:oMath xmlns:m="http://schemas.openxmlformats.org/officeDocument/2006/math">
                    <m:f>
                      <m:fPr>
                        <m:ctrlPr>
                          <a:rPr lang="en-IN" sz="2400" i="1">
                            <a:latin typeface="Cambria Math"/>
                          </a:rPr>
                        </m:ctrlPr>
                      </m:fPr>
                      <m:num>
                        <m:nary>
                          <m:naryPr>
                            <m:chr m:val="∑"/>
                            <m:limLoc m:val="undOvr"/>
                            <m:supHide m:val="on"/>
                            <m:ctrlPr>
                              <a:rPr lang="en-IN" sz="2400" i="1">
                                <a:latin typeface="Cambria Math"/>
                              </a:rPr>
                            </m:ctrlPr>
                          </m:naryPr>
                          <m:sub>
                            <m:r>
                              <a:rPr lang="en-IN" sz="2400" i="1">
                                <a:latin typeface="Cambria Math"/>
                              </a:rPr>
                              <m:t>𝑖</m:t>
                            </m:r>
                          </m:sub>
                          <m:sup/>
                          <m:e>
                            <m:sSub>
                              <m:sSubPr>
                                <m:ctrlPr>
                                  <a:rPr lang="en-IN" sz="2400" i="1">
                                    <a:latin typeface="Cambria Math"/>
                                  </a:rPr>
                                </m:ctrlPr>
                              </m:sSubPr>
                              <m:e>
                                <m:r>
                                  <a:rPr lang="en-IN" sz="2400" i="1">
                                    <a:latin typeface="Cambria Math"/>
                                  </a:rPr>
                                  <m:t>𝑝</m:t>
                                </m:r>
                              </m:e>
                              <m:sub>
                                <m:r>
                                  <a:rPr lang="en-IN" sz="2400" i="1">
                                    <a:latin typeface="Cambria Math"/>
                                  </a:rPr>
                                  <m:t>𝑖𝑡</m:t>
                                </m:r>
                              </m:sub>
                            </m:sSub>
                          </m:e>
                        </m:nary>
                      </m:num>
                      <m:den>
                        <m:nary>
                          <m:naryPr>
                            <m:chr m:val="∑"/>
                            <m:limLoc m:val="undOvr"/>
                            <m:supHide m:val="on"/>
                            <m:ctrlPr>
                              <a:rPr lang="en-IN" sz="2400" i="1">
                                <a:latin typeface="Cambria Math"/>
                              </a:rPr>
                            </m:ctrlPr>
                          </m:naryPr>
                          <m:sub>
                            <m:r>
                              <a:rPr lang="en-IN" sz="2400" i="1">
                                <a:latin typeface="Cambria Math"/>
                              </a:rPr>
                              <m:t>𝑖</m:t>
                            </m:r>
                          </m:sub>
                          <m:sup/>
                          <m:e>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e>
                        </m:nary>
                      </m:den>
                    </m:f>
                    <m:r>
                      <a:rPr lang="en-IN" sz="2400" i="1">
                        <a:latin typeface="Cambria Math"/>
                      </a:rPr>
                      <m:t>= </m:t>
                    </m:r>
                    <m:nary>
                      <m:naryPr>
                        <m:chr m:val="∑"/>
                        <m:limLoc m:val="undOvr"/>
                        <m:supHide m:val="on"/>
                        <m:ctrlPr>
                          <a:rPr lang="en-IN" sz="2400" i="1">
                            <a:latin typeface="Cambria Math"/>
                          </a:rPr>
                        </m:ctrlPr>
                      </m:naryPr>
                      <m:sub>
                        <m:r>
                          <a:rPr lang="en-IN" sz="2400" i="1">
                            <a:latin typeface="Cambria Math"/>
                          </a:rPr>
                          <m:t>𝑖</m:t>
                        </m:r>
                      </m:sub>
                      <m:sup/>
                      <m:e>
                        <m:d>
                          <m:dPr>
                            <m:ctrlPr>
                              <a:rPr lang="en-IN" sz="2400" i="1">
                                <a:latin typeface="Cambria Math"/>
                              </a:rPr>
                            </m:ctrlPr>
                          </m:dPr>
                          <m:e>
                            <m:f>
                              <m:fPr>
                                <m:ctrlPr>
                                  <a:rPr lang="en-IN" sz="2400" i="1">
                                    <a:latin typeface="Cambria Math"/>
                                  </a:rPr>
                                </m:ctrlPr>
                              </m:fPr>
                              <m:num>
                                <m:sSub>
                                  <m:sSubPr>
                                    <m:ctrlPr>
                                      <a:rPr lang="en-IN" sz="2400" i="1">
                                        <a:latin typeface="Cambria Math"/>
                                      </a:rPr>
                                    </m:ctrlPr>
                                  </m:sSubPr>
                                  <m:e>
                                    <m:r>
                                      <a:rPr lang="en-IN" sz="2400" i="1">
                                        <a:latin typeface="Cambria Math"/>
                                      </a:rPr>
                                      <m:t>𝑝</m:t>
                                    </m:r>
                                  </m:e>
                                  <m:sub>
                                    <m:r>
                                      <a:rPr lang="en-IN" sz="2400" i="1">
                                        <a:latin typeface="Cambria Math"/>
                                      </a:rPr>
                                      <m:t>𝑖𝑡</m:t>
                                    </m:r>
                                  </m:sub>
                                </m:sSub>
                              </m:num>
                              <m:den>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den>
                            </m:f>
                          </m:e>
                        </m:d>
                        <m:r>
                          <a:rPr lang="en-IN" sz="2400" i="1">
                            <a:latin typeface="Cambria Math"/>
                          </a:rPr>
                          <m:t>.</m:t>
                        </m:r>
                      </m:e>
                    </m:nary>
                    <m:f>
                      <m:fPr>
                        <m:ctrlPr>
                          <a:rPr lang="en-IN" sz="2400" i="1">
                            <a:latin typeface="Cambria Math"/>
                          </a:rPr>
                        </m:ctrlPr>
                      </m:fPr>
                      <m:num>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num>
                      <m:den>
                        <m:nary>
                          <m:naryPr>
                            <m:chr m:val="∑"/>
                            <m:limLoc m:val="undOvr"/>
                            <m:supHide m:val="on"/>
                            <m:ctrlPr>
                              <a:rPr lang="en-IN" sz="2400" i="1">
                                <a:latin typeface="Cambria Math"/>
                              </a:rPr>
                            </m:ctrlPr>
                          </m:naryPr>
                          <m:sub>
                            <m:r>
                              <a:rPr lang="en-IN" sz="2400" i="1">
                                <a:latin typeface="Cambria Math"/>
                              </a:rPr>
                              <m:t>𝑖</m:t>
                            </m:r>
                          </m:sub>
                          <m:sup/>
                          <m:e>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e>
                        </m:nary>
                      </m:den>
                    </m:f>
                  </m:oMath>
                </a14:m>
                <a:r>
                  <a:rPr lang="en-IN" sz="2400" dirty="0"/>
                  <a:t>		</a:t>
                </a:r>
                <a:endParaRPr lang="en-IN" sz="2400" dirty="0" smtClean="0"/>
              </a:p>
              <a:p>
                <a:pPr marL="0" indent="0">
                  <a:buNone/>
                </a:pPr>
                <a:r>
                  <a:rPr lang="en-IN" sz="2400" dirty="0"/>
                  <a:t>	</a:t>
                </a:r>
                <a:r>
                  <a:rPr lang="en-IN" sz="2400" dirty="0" smtClean="0"/>
                  <a:t>where   </a:t>
                </a:r>
                <a14:m>
                  <m:oMath xmlns:m="http://schemas.openxmlformats.org/officeDocument/2006/math">
                    <m:f>
                      <m:fPr>
                        <m:ctrlPr>
                          <a:rPr lang="en-IN" sz="2400" i="1">
                            <a:latin typeface="Cambria Math"/>
                          </a:rPr>
                        </m:ctrlPr>
                      </m:fPr>
                      <m:num>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num>
                      <m:den>
                        <m:nary>
                          <m:naryPr>
                            <m:chr m:val="∑"/>
                            <m:limLoc m:val="undOvr"/>
                            <m:supHide m:val="on"/>
                            <m:ctrlPr>
                              <a:rPr lang="en-IN" sz="2400" i="1">
                                <a:latin typeface="Cambria Math"/>
                              </a:rPr>
                            </m:ctrlPr>
                          </m:naryPr>
                          <m:sub>
                            <m:r>
                              <a:rPr lang="en-IN" sz="2400" i="1">
                                <a:latin typeface="Cambria Math"/>
                              </a:rPr>
                              <m:t>𝑖</m:t>
                            </m:r>
                          </m:sub>
                          <m:sup/>
                          <m:e>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e>
                        </m:nary>
                      </m:den>
                    </m:f>
                  </m:oMath>
                </a14:m>
                <a:r>
                  <a:rPr lang="en-IN" sz="2400" dirty="0"/>
                  <a:t> </a:t>
                </a:r>
                <a:r>
                  <a:rPr lang="en-IN" sz="2400" dirty="0" smtClean="0"/>
                  <a:t> (= 1) is </a:t>
                </a:r>
                <a:r>
                  <a:rPr lang="en-IN" sz="2400" dirty="0"/>
                  <a:t>the weight for </a:t>
                </a:r>
                <a:r>
                  <a:rPr lang="en-IN" sz="2400" i="1" dirty="0" err="1"/>
                  <a:t>i</a:t>
                </a:r>
                <a:r>
                  <a:rPr lang="en-IN" sz="2400" baseline="30000" dirty="0" err="1"/>
                  <a:t>th</a:t>
                </a:r>
                <a:r>
                  <a:rPr lang="en-IN" sz="2400" dirty="0"/>
                  <a:t> quotation</a:t>
                </a:r>
                <a:r>
                  <a:rPr lang="en-IN" sz="2400" dirty="0" smtClean="0"/>
                  <a:t>.</a:t>
                </a:r>
                <a:r>
                  <a:rPr lang="en-IN" sz="2400" dirty="0"/>
                  <a:t>	</a:t>
                </a:r>
              </a:p>
              <a:p>
                <a:r>
                  <a:rPr lang="en-IN" sz="2400" dirty="0" smtClean="0"/>
                  <a:t>Thus</a:t>
                </a:r>
                <a:r>
                  <a:rPr lang="en-IN" sz="2400" dirty="0"/>
                  <a:t>, the </a:t>
                </a:r>
                <a:r>
                  <a:rPr lang="en-IN" sz="2400" i="1" dirty="0" err="1" smtClean="0"/>
                  <a:t>Dutot</a:t>
                </a:r>
                <a:r>
                  <a:rPr lang="en-IN" sz="2400" dirty="0" err="1" smtClean="0"/>
                  <a:t>’s</a:t>
                </a:r>
                <a:r>
                  <a:rPr lang="en-IN" sz="2400" dirty="0" smtClean="0"/>
                  <a:t> </a:t>
                </a:r>
                <a:r>
                  <a:rPr lang="en-IN" sz="2400" dirty="0"/>
                  <a:t>index gives each price relative the weight equal to the share of its price in the sum of the prices in the </a:t>
                </a:r>
                <a:r>
                  <a:rPr lang="en-IN" sz="2400" dirty="0" smtClean="0"/>
                  <a:t>base period. </a:t>
                </a:r>
              </a:p>
              <a:p>
                <a:r>
                  <a:rPr lang="en-IN" sz="2400" dirty="0" smtClean="0"/>
                  <a:t>It is </a:t>
                </a:r>
                <a:r>
                  <a:rPr lang="en-IN" sz="2400" dirty="0"/>
                  <a:t>not suitable if the spread of prices being aggregated is </a:t>
                </a:r>
                <a:r>
                  <a:rPr lang="en-IN" sz="2400" dirty="0" smtClean="0"/>
                  <a:t>too </a:t>
                </a:r>
                <a:r>
                  <a:rPr lang="en-IN" sz="2400" dirty="0"/>
                  <a:t>large, i.e. the prices are heterogeneous. </a:t>
                </a:r>
                <a:endParaRPr lang="en-IN" sz="2400" dirty="0" smtClean="0"/>
              </a:p>
            </p:txBody>
          </p:sp>
        </mc:Choice>
        <mc:Fallback xmlns="">
          <p:sp>
            <p:nvSpPr>
              <p:cNvPr id="716803" name="Rectangle 3"/>
              <p:cNvSpPr>
                <a:spLocks noGrp="1" noRot="1" noChangeAspect="1" noMove="1" noResize="1" noEditPoints="1" noAdjustHandles="1" noChangeArrowheads="1" noChangeShapeType="1" noTextEdit="1"/>
              </p:cNvSpPr>
              <p:nvPr>
                <p:ph type="body" idx="1"/>
              </p:nvPr>
            </p:nvSpPr>
            <p:spPr>
              <a:xfrm>
                <a:off x="457200" y="1600200"/>
                <a:ext cx="8147248" cy="4525963"/>
              </a:xfrm>
              <a:blipFill rotWithShape="1">
                <a:blip r:embed="rId2"/>
                <a:stretch>
                  <a:fillRect l="-973" t="-1078"/>
                </a:stretch>
              </a:blipFill>
            </p:spPr>
            <p:txBody>
              <a:bodyPr/>
              <a:lstStyle/>
              <a:p>
                <a:r>
                  <a:rPr lang="en-IN">
                    <a:noFill/>
                  </a:rPr>
                  <a:t> </a:t>
                </a:r>
              </a:p>
            </p:txBody>
          </p:sp>
        </mc:Fallback>
      </mc:AlternateContent>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936053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14</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Carli’s for </a:t>
            </a:r>
            <a:r>
              <a:rPr lang="en-US" sz="3200" dirty="0" smtClean="0">
                <a:solidFill>
                  <a:schemeClr val="tx1">
                    <a:lumMod val="75000"/>
                    <a:lumOff val="25000"/>
                  </a:schemeClr>
                </a:solidFill>
                <a:ea typeface="ＭＳ Ｐゴシック" pitchFamily="50" charset="-128"/>
              </a:rPr>
              <a:t>elementary index</a:t>
            </a:r>
            <a:endParaRPr lang="en-US" altLang="ja-JP" sz="3200" dirty="0">
              <a:solidFill>
                <a:schemeClr val="tx1">
                  <a:lumMod val="75000"/>
                  <a:lumOff val="25000"/>
                </a:schemeClr>
              </a:solidFill>
              <a:ea typeface="ＭＳ Ｐゴシック" pitchFamily="50" charset="-128"/>
            </a:endParaRPr>
          </a:p>
        </p:txBody>
      </p:sp>
      <mc:AlternateContent xmlns:mc="http://schemas.openxmlformats.org/markup-compatibility/2006" xmlns:a14="http://schemas.microsoft.com/office/drawing/2010/main">
        <mc:Choice Requires="a14">
          <p:sp>
            <p:nvSpPr>
              <p:cNvPr id="716803" name="Rectangle 3"/>
              <p:cNvSpPr>
                <a:spLocks noGrp="1" noChangeArrowheads="1"/>
              </p:cNvSpPr>
              <p:nvPr>
                <p:ph type="body" idx="1"/>
              </p:nvPr>
            </p:nvSpPr>
            <p:spPr>
              <a:xfrm>
                <a:off x="457200" y="1600200"/>
                <a:ext cx="8147248" cy="4525963"/>
              </a:xfrm>
            </p:spPr>
            <p:txBody>
              <a:bodyPr>
                <a:noAutofit/>
              </a:bodyPr>
              <a:lstStyle/>
              <a:p>
                <a:pPr>
                  <a:lnSpc>
                    <a:spcPct val="114000"/>
                  </a:lnSpc>
                  <a:spcBef>
                    <a:spcPts val="600"/>
                  </a:spcBef>
                </a:pPr>
                <a:r>
                  <a:rPr lang="en-IN" sz="2400" dirty="0" smtClean="0"/>
                  <a:t>Recall </a:t>
                </a:r>
                <a:r>
                  <a:rPr lang="en-IN" sz="2400" dirty="0"/>
                  <a:t>the formula for the</a:t>
                </a:r>
                <a:r>
                  <a:rPr lang="en-IN" sz="2400" i="1" dirty="0"/>
                  <a:t> Carli</a:t>
                </a:r>
                <a:r>
                  <a:rPr lang="en-IN" sz="2400" dirty="0"/>
                  <a:t>’s index: </a:t>
                </a:r>
              </a:p>
              <a:p>
                <a:pPr marL="0" indent="0">
                  <a:lnSpc>
                    <a:spcPct val="114000"/>
                  </a:lnSpc>
                  <a:spcBef>
                    <a:spcPts val="600"/>
                  </a:spcBef>
                  <a:buNone/>
                </a:pPr>
                <a:r>
                  <a:rPr lang="en-IN" sz="2400" dirty="0"/>
                  <a:t>			</a:t>
                </a:r>
                <a14:m>
                  <m:oMath xmlns:m="http://schemas.openxmlformats.org/officeDocument/2006/math">
                    <m:f>
                      <m:fPr>
                        <m:ctrlPr>
                          <a:rPr lang="en-IN" sz="2400" i="1">
                            <a:latin typeface="Cambria Math"/>
                          </a:rPr>
                        </m:ctrlPr>
                      </m:fPr>
                      <m:num>
                        <m:r>
                          <a:rPr lang="en-IN" sz="2400" i="1">
                            <a:latin typeface="Cambria Math"/>
                          </a:rPr>
                          <m:t>1</m:t>
                        </m:r>
                      </m:num>
                      <m:den>
                        <m:r>
                          <a:rPr lang="en-IN" sz="2400" i="1">
                            <a:latin typeface="Cambria Math"/>
                          </a:rPr>
                          <m:t>𝑛</m:t>
                        </m:r>
                      </m:den>
                    </m:f>
                    <m:nary>
                      <m:naryPr>
                        <m:chr m:val="∑"/>
                        <m:limLoc m:val="undOvr"/>
                        <m:supHide m:val="on"/>
                        <m:ctrlPr>
                          <a:rPr lang="en-IN" sz="2400" i="1">
                            <a:latin typeface="Cambria Math"/>
                          </a:rPr>
                        </m:ctrlPr>
                      </m:naryPr>
                      <m:sub>
                        <m:r>
                          <a:rPr lang="en-IN" sz="2400" i="1">
                            <a:latin typeface="Cambria Math"/>
                          </a:rPr>
                          <m:t>𝑖</m:t>
                        </m:r>
                      </m:sub>
                      <m:sup/>
                      <m:e>
                        <m:d>
                          <m:dPr>
                            <m:ctrlPr>
                              <a:rPr lang="en-IN" sz="2400" i="1">
                                <a:latin typeface="Cambria Math"/>
                              </a:rPr>
                            </m:ctrlPr>
                          </m:dPr>
                          <m:e>
                            <m:f>
                              <m:fPr>
                                <m:ctrlPr>
                                  <a:rPr lang="en-IN" sz="2400" i="1">
                                    <a:latin typeface="Cambria Math"/>
                                  </a:rPr>
                                </m:ctrlPr>
                              </m:fPr>
                              <m:num>
                                <m:sSub>
                                  <m:sSubPr>
                                    <m:ctrlPr>
                                      <a:rPr lang="en-IN" sz="2400" i="1">
                                        <a:latin typeface="Cambria Math"/>
                                      </a:rPr>
                                    </m:ctrlPr>
                                  </m:sSubPr>
                                  <m:e>
                                    <m:r>
                                      <a:rPr lang="en-IN" sz="2400" i="1">
                                        <a:latin typeface="Cambria Math"/>
                                      </a:rPr>
                                      <m:t>𝑝</m:t>
                                    </m:r>
                                  </m:e>
                                  <m:sub>
                                    <m:r>
                                      <a:rPr lang="en-IN" sz="2400" i="1">
                                        <a:latin typeface="Cambria Math"/>
                                      </a:rPr>
                                      <m:t>𝑖𝑡</m:t>
                                    </m:r>
                                  </m:sub>
                                </m:sSub>
                              </m:num>
                              <m:den>
                                <m:sSub>
                                  <m:sSubPr>
                                    <m:ctrlPr>
                                      <a:rPr lang="en-IN" sz="2400" i="1">
                                        <a:latin typeface="Cambria Math"/>
                                      </a:rPr>
                                    </m:ctrlPr>
                                  </m:sSubPr>
                                  <m:e>
                                    <m:r>
                                      <a:rPr lang="en-IN" sz="2400" i="1">
                                        <a:latin typeface="Cambria Math"/>
                                      </a:rPr>
                                      <m:t>𝑝</m:t>
                                    </m:r>
                                  </m:e>
                                  <m:sub>
                                    <m:r>
                                      <a:rPr lang="en-IN" sz="2400" i="1">
                                        <a:latin typeface="Cambria Math"/>
                                      </a:rPr>
                                      <m:t>𝑖</m:t>
                                    </m:r>
                                    <m:r>
                                      <a:rPr lang="en-IN" sz="2400" i="1">
                                        <a:latin typeface="Cambria Math"/>
                                      </a:rPr>
                                      <m:t>0</m:t>
                                    </m:r>
                                  </m:sub>
                                </m:sSub>
                              </m:den>
                            </m:f>
                          </m:e>
                        </m:d>
                      </m:e>
                    </m:nary>
                  </m:oMath>
                </a14:m>
                <a:endParaRPr lang="en-IN" sz="2400" dirty="0"/>
              </a:p>
              <a:p>
                <a:pPr>
                  <a:lnSpc>
                    <a:spcPct val="114000"/>
                  </a:lnSpc>
                  <a:spcBef>
                    <a:spcPts val="600"/>
                  </a:spcBef>
                </a:pPr>
                <a:r>
                  <a:rPr lang="en-IN" sz="2400" i="1" dirty="0" smtClean="0"/>
                  <a:t>Carli</a:t>
                </a:r>
                <a:r>
                  <a:rPr lang="en-IN" sz="2400" dirty="0" smtClean="0"/>
                  <a:t>’s </a:t>
                </a:r>
                <a:r>
                  <a:rPr lang="en-IN" sz="2400" dirty="0"/>
                  <a:t>index gives equal weights to all the quotations and thus to all the varieties. </a:t>
                </a:r>
                <a:endParaRPr lang="en-IN" sz="2400" dirty="0" smtClean="0"/>
              </a:p>
              <a:p>
                <a:pPr>
                  <a:lnSpc>
                    <a:spcPct val="114000"/>
                  </a:lnSpc>
                  <a:spcBef>
                    <a:spcPts val="600"/>
                  </a:spcBef>
                </a:pPr>
                <a:r>
                  <a:rPr lang="en-IN" sz="2400" dirty="0" smtClean="0"/>
                  <a:t>For </a:t>
                </a:r>
                <a:r>
                  <a:rPr lang="en-IN" sz="2400" dirty="0"/>
                  <a:t>CPI compilation, it is subjected to upward bias under rising-price situation, as the consumers </a:t>
                </a:r>
                <a:r>
                  <a:rPr lang="en-IN" sz="2400" dirty="0" smtClean="0"/>
                  <a:t>are likely </a:t>
                </a:r>
                <a:r>
                  <a:rPr lang="en-IN" sz="2400" dirty="0"/>
                  <a:t>to shift to varieties with low relative prices. The equal weights of 1/</a:t>
                </a:r>
                <a:r>
                  <a:rPr lang="en-IN" sz="2400" i="1" dirty="0"/>
                  <a:t>n</a:t>
                </a:r>
                <a:r>
                  <a:rPr lang="en-IN" sz="2400" dirty="0"/>
                  <a:t> assigned to all the varieties will no longer be valid. </a:t>
                </a:r>
                <a:endParaRPr lang="en-IN" sz="2400" dirty="0" smtClean="0"/>
              </a:p>
            </p:txBody>
          </p:sp>
        </mc:Choice>
        <mc:Fallback xmlns="">
          <p:sp>
            <p:nvSpPr>
              <p:cNvPr id="716803" name="Rectangle 3"/>
              <p:cNvSpPr>
                <a:spLocks noGrp="1" noRot="1" noChangeAspect="1" noMove="1" noResize="1" noEditPoints="1" noAdjustHandles="1" noChangeArrowheads="1" noChangeShapeType="1" noTextEdit="1"/>
              </p:cNvSpPr>
              <p:nvPr>
                <p:ph type="body" idx="1"/>
              </p:nvPr>
            </p:nvSpPr>
            <p:spPr>
              <a:xfrm>
                <a:off x="457200" y="1600200"/>
                <a:ext cx="8147248" cy="4525963"/>
              </a:xfrm>
              <a:blipFill rotWithShape="1">
                <a:blip r:embed="rId2"/>
                <a:stretch>
                  <a:fillRect l="-973" t="-539"/>
                </a:stretch>
              </a:blipFill>
            </p:spPr>
            <p:txBody>
              <a:bodyPr/>
              <a:lstStyle/>
              <a:p>
                <a:r>
                  <a:rPr lang="en-IN">
                    <a:noFill/>
                  </a:rPr>
                  <a:t> </a:t>
                </a:r>
              </a:p>
            </p:txBody>
          </p:sp>
        </mc:Fallback>
      </mc:AlternateContent>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2755916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15</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IN" sz="3200" b="1" dirty="0" smtClean="0">
                <a:solidFill>
                  <a:schemeClr val="tx1">
                    <a:lumMod val="75000"/>
                    <a:lumOff val="25000"/>
                  </a:schemeClr>
                </a:solidFill>
                <a:ea typeface="ＭＳ Ｐゴシック" pitchFamily="50" charset="-128"/>
              </a:rPr>
              <a:t>Second Step </a:t>
            </a:r>
            <a:r>
              <a:rPr lang="en-IN" sz="3200" dirty="0" smtClean="0">
                <a:solidFill>
                  <a:schemeClr val="tx1">
                    <a:lumMod val="75000"/>
                    <a:lumOff val="25000"/>
                  </a:schemeClr>
                </a:solidFill>
                <a:ea typeface="ＭＳ Ｐゴシック" pitchFamily="50" charset="-128"/>
              </a:rPr>
              <a:t>– Jevon’s for </a:t>
            </a:r>
            <a:r>
              <a:rPr lang="en-US" sz="3200" dirty="0" smtClean="0">
                <a:solidFill>
                  <a:schemeClr val="tx1">
                    <a:lumMod val="75000"/>
                    <a:lumOff val="25000"/>
                  </a:schemeClr>
                </a:solidFill>
                <a:ea typeface="ＭＳ Ｐゴシック" pitchFamily="50" charset="-128"/>
              </a:rPr>
              <a:t>elementary index</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nSpc>
                <a:spcPct val="114000"/>
              </a:lnSpc>
            </a:pPr>
            <a:r>
              <a:rPr lang="en-IN" sz="2400" i="1" dirty="0" smtClean="0"/>
              <a:t>Jevon’s index</a:t>
            </a:r>
            <a:r>
              <a:rPr lang="en-IN" sz="2400" dirty="0" smtClean="0"/>
              <a:t> is the geometric </a:t>
            </a:r>
            <a:r>
              <a:rPr lang="en-IN" sz="2400" dirty="0"/>
              <a:t>average of the price relatives – both calculations will yield the same results</a:t>
            </a:r>
            <a:r>
              <a:rPr lang="en-IN" sz="2400" dirty="0" smtClean="0"/>
              <a:t>. </a:t>
            </a:r>
          </a:p>
          <a:p>
            <a:pPr>
              <a:lnSpc>
                <a:spcPct val="114000"/>
              </a:lnSpc>
            </a:pPr>
            <a:r>
              <a:rPr lang="en-IN" sz="2400" i="1" dirty="0" smtClean="0"/>
              <a:t>It </a:t>
            </a:r>
            <a:r>
              <a:rPr lang="en-IN" sz="2400" dirty="0" smtClean="0"/>
              <a:t>is </a:t>
            </a:r>
            <a:r>
              <a:rPr lang="en-IN" sz="2400" dirty="0"/>
              <a:t>being introduced by more and more </a:t>
            </a:r>
            <a:r>
              <a:rPr lang="en-IN" sz="2400" dirty="0" smtClean="0"/>
              <a:t>countries for calculation of elementary index. </a:t>
            </a:r>
          </a:p>
          <a:p>
            <a:pPr>
              <a:lnSpc>
                <a:spcPct val="114000"/>
              </a:lnSpc>
            </a:pPr>
            <a:r>
              <a:rPr lang="en-IN" sz="2400" dirty="0" smtClean="0"/>
              <a:t>The </a:t>
            </a:r>
            <a:r>
              <a:rPr lang="en-IN" sz="2400" i="1" dirty="0" smtClean="0"/>
              <a:t>Jevon</a:t>
            </a:r>
            <a:r>
              <a:rPr lang="en-IN" sz="2400" dirty="0" smtClean="0"/>
              <a:t>’s </a:t>
            </a:r>
            <a:r>
              <a:rPr lang="en-IN" sz="2400" dirty="0"/>
              <a:t>index gives each price relative the same (multiplicative) </a:t>
            </a:r>
            <a:r>
              <a:rPr lang="en-IN" sz="2400" dirty="0" smtClean="0"/>
              <a:t>weights. </a:t>
            </a:r>
            <a:endParaRPr lang="en-IN" sz="2400" dirty="0"/>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661406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16</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fontScale="90000"/>
          </a:bodyPr>
          <a:lstStyle/>
          <a:p>
            <a:pPr algn="l"/>
            <a:r>
              <a:rPr lang="en-IN" sz="3200" b="1" dirty="0" smtClean="0">
                <a:solidFill>
                  <a:schemeClr val="tx1">
                    <a:lumMod val="75000"/>
                    <a:lumOff val="25000"/>
                  </a:schemeClr>
                </a:solidFill>
                <a:ea typeface="ＭＳ Ｐゴシック" pitchFamily="50" charset="-128"/>
              </a:rPr>
              <a:t>Third Step </a:t>
            </a:r>
            <a:r>
              <a:rPr lang="en-IN" sz="3200" dirty="0" smtClean="0">
                <a:solidFill>
                  <a:schemeClr val="tx1">
                    <a:lumMod val="75000"/>
                    <a:lumOff val="25000"/>
                  </a:schemeClr>
                </a:solidFill>
                <a:ea typeface="ＭＳ Ｐゴシック" pitchFamily="50" charset="-128"/>
              </a:rPr>
              <a:t>– computation of </a:t>
            </a:r>
            <a:r>
              <a:rPr lang="en-US" sz="3200" dirty="0" smtClean="0">
                <a:solidFill>
                  <a:schemeClr val="tx1">
                    <a:lumMod val="75000"/>
                    <a:lumOff val="25000"/>
                  </a:schemeClr>
                </a:solidFill>
                <a:ea typeface="ＭＳ Ｐゴシック" pitchFamily="50" charset="-128"/>
              </a:rPr>
              <a:t>higher-level index (1)</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gn="just"/>
            <a:r>
              <a:rPr lang="en-IN" sz="2400" dirty="0"/>
              <a:t>The elementary aggregates </a:t>
            </a:r>
            <a:r>
              <a:rPr lang="en-IN" sz="2400" dirty="0" smtClean="0"/>
              <a:t>are </a:t>
            </a:r>
            <a:r>
              <a:rPr lang="en-IN" sz="2400" dirty="0"/>
              <a:t>combined to produce the sub-group and group indices, and eventually the </a:t>
            </a:r>
            <a:r>
              <a:rPr lang="en-IN" sz="2400" dirty="0" smtClean="0"/>
              <a:t>overall index. </a:t>
            </a:r>
          </a:p>
          <a:p>
            <a:pPr algn="just"/>
            <a:r>
              <a:rPr lang="en-IN" sz="2400" dirty="0" smtClean="0"/>
              <a:t>For this, </a:t>
            </a:r>
            <a:r>
              <a:rPr lang="en-IN" sz="2400" dirty="0"/>
              <a:t>some kind of index number formula and weights </a:t>
            </a:r>
            <a:r>
              <a:rPr lang="en-IN" sz="2400" dirty="0" smtClean="0"/>
              <a:t>are used.</a:t>
            </a:r>
          </a:p>
          <a:p>
            <a:pPr lvl="1" algn="just"/>
            <a:r>
              <a:rPr lang="en-IN" sz="2000" dirty="0" smtClean="0"/>
              <a:t>expenditure </a:t>
            </a:r>
            <a:r>
              <a:rPr lang="en-IN" sz="2000" dirty="0"/>
              <a:t>or population (for CPI) </a:t>
            </a:r>
            <a:endParaRPr lang="en-IN" sz="2000" dirty="0" smtClean="0"/>
          </a:p>
          <a:p>
            <a:pPr lvl="1" algn="just"/>
            <a:r>
              <a:rPr lang="en-IN" sz="2000" dirty="0" smtClean="0"/>
              <a:t>value </a:t>
            </a:r>
            <a:r>
              <a:rPr lang="en-IN" sz="2000" dirty="0"/>
              <a:t>of production (for PPI). </a:t>
            </a:r>
          </a:p>
          <a:p>
            <a:pPr algn="just"/>
            <a:r>
              <a:rPr lang="en-IN" sz="2400" dirty="0"/>
              <a:t>Generally, the </a:t>
            </a:r>
            <a:r>
              <a:rPr lang="en-IN" sz="2400" i="1" dirty="0" err="1"/>
              <a:t>Laspeyres</a:t>
            </a:r>
            <a:r>
              <a:rPr lang="en-IN" sz="2400" dirty="0"/>
              <a:t> type index is used by statistical offices for higher-level indices. </a:t>
            </a:r>
            <a:endParaRPr lang="en-IN" sz="2400" dirty="0" smtClean="0"/>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4083018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17</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fontScale="90000"/>
          </a:bodyPr>
          <a:lstStyle/>
          <a:p>
            <a:pPr algn="l"/>
            <a:r>
              <a:rPr lang="en-IN" sz="3200" b="1" dirty="0" smtClean="0">
                <a:solidFill>
                  <a:schemeClr val="tx1">
                    <a:lumMod val="75000"/>
                    <a:lumOff val="25000"/>
                  </a:schemeClr>
                </a:solidFill>
                <a:ea typeface="ＭＳ Ｐゴシック" pitchFamily="50" charset="-128"/>
              </a:rPr>
              <a:t>Third Step </a:t>
            </a:r>
            <a:r>
              <a:rPr lang="en-IN" sz="3200" dirty="0" smtClean="0">
                <a:solidFill>
                  <a:schemeClr val="tx1">
                    <a:lumMod val="75000"/>
                    <a:lumOff val="25000"/>
                  </a:schemeClr>
                </a:solidFill>
                <a:ea typeface="ＭＳ Ｐゴシック" pitchFamily="50" charset="-128"/>
              </a:rPr>
              <a:t>– computation of </a:t>
            </a:r>
            <a:r>
              <a:rPr lang="en-US" sz="3200" dirty="0" smtClean="0">
                <a:solidFill>
                  <a:schemeClr val="tx1">
                    <a:lumMod val="75000"/>
                    <a:lumOff val="25000"/>
                  </a:schemeClr>
                </a:solidFill>
                <a:ea typeface="ＭＳ Ｐゴシック" pitchFamily="50" charset="-128"/>
              </a:rPr>
              <a:t>higher-level index (2)</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Autofit/>
          </a:bodyPr>
          <a:lstStyle/>
          <a:p>
            <a:pPr algn="just"/>
            <a:r>
              <a:rPr lang="en-IN" sz="2400" dirty="0" smtClean="0"/>
              <a:t>Weighted </a:t>
            </a:r>
            <a:r>
              <a:rPr lang="en-IN" sz="2400" dirty="0"/>
              <a:t>arithmetic mean of elementary price </a:t>
            </a:r>
            <a:r>
              <a:rPr lang="en-IN" sz="2400" dirty="0" smtClean="0"/>
              <a:t>indices is used for higher-level indices. </a:t>
            </a:r>
          </a:p>
          <a:p>
            <a:pPr algn="just"/>
            <a:r>
              <a:rPr lang="en-IN" sz="2400" dirty="0" smtClean="0"/>
              <a:t>Each </a:t>
            </a:r>
            <a:r>
              <a:rPr lang="en-IN" sz="2400" dirty="0"/>
              <a:t>of </a:t>
            </a:r>
            <a:r>
              <a:rPr lang="en-IN" sz="2400" dirty="0" smtClean="0"/>
              <a:t>elementary </a:t>
            </a:r>
            <a:r>
              <a:rPr lang="en-IN" sz="2400" dirty="0"/>
              <a:t>aggregates (product or product group) </a:t>
            </a:r>
            <a:r>
              <a:rPr lang="en-IN" sz="2400" dirty="0" smtClean="0"/>
              <a:t>is </a:t>
            </a:r>
            <a:r>
              <a:rPr lang="en-IN" sz="2400" dirty="0"/>
              <a:t>given a “weight</a:t>
            </a:r>
            <a:r>
              <a:rPr lang="en-IN" sz="2400" dirty="0" smtClean="0"/>
              <a:t>”, based on </a:t>
            </a:r>
          </a:p>
          <a:p>
            <a:pPr lvl="1" algn="just"/>
            <a:r>
              <a:rPr lang="en-IN" sz="2200" dirty="0" smtClean="0"/>
              <a:t>consumption expenditure or </a:t>
            </a:r>
          </a:p>
          <a:p>
            <a:pPr lvl="1" algn="just"/>
            <a:r>
              <a:rPr lang="en-IN" sz="2200" dirty="0" smtClean="0"/>
              <a:t>output </a:t>
            </a:r>
            <a:r>
              <a:rPr lang="en-IN" sz="2200" dirty="0"/>
              <a:t>or sales </a:t>
            </a:r>
          </a:p>
          <a:p>
            <a:pPr marL="349250" lvl="1" indent="0" algn="just">
              <a:buNone/>
            </a:pPr>
            <a:r>
              <a:rPr lang="en-IN" sz="2400" dirty="0"/>
              <a:t>during the reference (base) period for the weights. </a:t>
            </a:r>
          </a:p>
          <a:p>
            <a:pPr algn="just"/>
            <a:r>
              <a:rPr lang="en-IN" sz="2400" dirty="0" smtClean="0"/>
              <a:t>The elementary price indices are multiplied by their respective “</a:t>
            </a:r>
            <a:r>
              <a:rPr lang="en-IN" sz="2400" dirty="0"/>
              <a:t>weights” to </a:t>
            </a:r>
            <a:r>
              <a:rPr lang="en-IN" sz="2400" dirty="0" smtClean="0"/>
              <a:t>obtain higher-level </a:t>
            </a:r>
            <a:r>
              <a:rPr lang="en-IN" sz="2400" dirty="0"/>
              <a:t>aggregate </a:t>
            </a:r>
            <a:r>
              <a:rPr lang="en-IN" sz="2400" dirty="0" smtClean="0"/>
              <a:t>price index.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1199330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075240" cy="634082"/>
          </a:xfrm>
        </p:spPr>
        <p:txBody>
          <a:bodyPr>
            <a:normAutofit/>
          </a:bodyPr>
          <a:lstStyle/>
          <a:p>
            <a:pPr algn="l"/>
            <a:r>
              <a:rPr lang="en-IN" sz="3200" b="1" dirty="0"/>
              <a:t>Example 17: Process of </a:t>
            </a:r>
            <a:r>
              <a:rPr lang="en-IN" sz="3200" b="1" dirty="0" smtClean="0"/>
              <a:t>Aggregation (1)</a:t>
            </a:r>
            <a:endParaRPr lang="en-IN" sz="3200" dirty="0"/>
          </a:p>
        </p:txBody>
      </p:sp>
      <p:sp>
        <p:nvSpPr>
          <p:cNvPr id="4" name="TextBox 3"/>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
        <p:nvSpPr>
          <p:cNvPr id="5" name="Rectangle 4"/>
          <p:cNvSpPr/>
          <p:nvPr/>
        </p:nvSpPr>
        <p:spPr>
          <a:xfrm>
            <a:off x="611560" y="1345992"/>
            <a:ext cx="7920880" cy="2682273"/>
          </a:xfrm>
          <a:prstGeom prst="rect">
            <a:avLst/>
          </a:prstGeom>
        </p:spPr>
        <p:txBody>
          <a:bodyPr wrap="square">
            <a:spAutoFit/>
          </a:bodyPr>
          <a:lstStyle/>
          <a:p>
            <a:pPr>
              <a:lnSpc>
                <a:spcPct val="114000"/>
              </a:lnSpc>
              <a:spcBef>
                <a:spcPts val="600"/>
              </a:spcBef>
            </a:pPr>
            <a:r>
              <a:rPr lang="en-IN" sz="2000" dirty="0"/>
              <a:t>Consider a hypothetical situation where the overall price index is compiled from just three broad groups of products – cereals, other food and non-food – with weights 20%, 45% and 35% respectively. </a:t>
            </a:r>
            <a:endParaRPr lang="en-IN" sz="2000" dirty="0" smtClean="0"/>
          </a:p>
          <a:p>
            <a:pPr>
              <a:lnSpc>
                <a:spcPct val="114000"/>
              </a:lnSpc>
              <a:spcBef>
                <a:spcPts val="600"/>
              </a:spcBef>
            </a:pPr>
            <a:r>
              <a:rPr lang="en-IN" sz="2000" dirty="0" smtClean="0"/>
              <a:t>The </a:t>
            </a:r>
            <a:r>
              <a:rPr lang="en-IN" sz="2000" dirty="0"/>
              <a:t>broad group cereal consists of only products (elementary aggregates) – rice and flour. For rice, 8 quotations are collected every month and for flour 6 quotations. </a:t>
            </a:r>
            <a:endParaRPr lang="en-IN" sz="2000" dirty="0" smtClean="0"/>
          </a:p>
          <a:p>
            <a:pPr>
              <a:lnSpc>
                <a:spcPct val="114000"/>
              </a:lnSpc>
              <a:spcBef>
                <a:spcPts val="600"/>
              </a:spcBef>
            </a:pPr>
            <a:r>
              <a:rPr lang="en-IN" sz="2000" dirty="0" smtClean="0"/>
              <a:t>The table on the next slide shows </a:t>
            </a:r>
            <a:r>
              <a:rPr lang="en-IN" sz="2000" dirty="0"/>
              <a:t>the price quotations for rice and flour. </a:t>
            </a:r>
          </a:p>
        </p:txBody>
      </p:sp>
    </p:spTree>
    <p:extLst>
      <p:ext uri="{BB962C8B-B14F-4D97-AF65-F5344CB8AC3E}">
        <p14:creationId xmlns:p14="http://schemas.microsoft.com/office/powerpoint/2010/main" val="8853498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075240" cy="634082"/>
          </a:xfrm>
        </p:spPr>
        <p:txBody>
          <a:bodyPr>
            <a:normAutofit/>
          </a:bodyPr>
          <a:lstStyle/>
          <a:p>
            <a:pPr algn="l"/>
            <a:r>
              <a:rPr lang="en-IN" sz="3200" b="1" dirty="0"/>
              <a:t>Example 17: Process of </a:t>
            </a:r>
            <a:r>
              <a:rPr lang="en-IN" sz="3200" b="1" dirty="0" smtClean="0"/>
              <a:t>Aggregation (1)</a:t>
            </a:r>
            <a:endParaRPr lang="en-IN" sz="3200" dirty="0"/>
          </a:p>
        </p:txBody>
      </p:sp>
      <p:sp>
        <p:nvSpPr>
          <p:cNvPr id="4" name="TextBox 3"/>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26872259"/>
              </p:ext>
            </p:extLst>
          </p:nvPr>
        </p:nvGraphicFramePr>
        <p:xfrm>
          <a:off x="683568" y="1196752"/>
          <a:ext cx="7920880" cy="3539520"/>
        </p:xfrm>
        <a:graphic>
          <a:graphicData uri="http://schemas.openxmlformats.org/drawingml/2006/table">
            <a:tbl>
              <a:tblPr firstRow="1" firstCol="1" bandRow="1">
                <a:tableStyleId>{5C22544A-7EE6-4342-B048-85BDC9FD1C3A}</a:tableStyleId>
              </a:tblPr>
              <a:tblGrid>
                <a:gridCol w="1224136"/>
                <a:gridCol w="1475864"/>
                <a:gridCol w="504000"/>
                <a:gridCol w="504000"/>
                <a:gridCol w="504000"/>
                <a:gridCol w="504000"/>
                <a:gridCol w="504000"/>
                <a:gridCol w="504000"/>
                <a:gridCol w="504000"/>
                <a:gridCol w="504000"/>
                <a:gridCol w="1188880"/>
              </a:tblGrid>
              <a:tr h="190500">
                <a:tc rowSpan="2">
                  <a:txBody>
                    <a:bodyPr/>
                    <a:lstStyle/>
                    <a:p>
                      <a:pPr>
                        <a:spcAft>
                          <a:spcPts val="0"/>
                        </a:spcAft>
                      </a:pPr>
                      <a:r>
                        <a:rPr lang="en-IN" sz="1600" dirty="0">
                          <a:effectLst/>
                        </a:rPr>
                        <a:t>Elementary aggregate - Cereals</a:t>
                      </a:r>
                      <a:endParaRPr lang="en-IN" sz="1600" dirty="0">
                        <a:effectLst/>
                        <a:latin typeface="Times New Roman"/>
                        <a:ea typeface="Times New Roman"/>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spcAft>
                          <a:spcPts val="0"/>
                        </a:spcAft>
                      </a:pPr>
                      <a:r>
                        <a:rPr lang="en-IN" sz="1600" dirty="0">
                          <a:solidFill>
                            <a:schemeClr val="tx1"/>
                          </a:solidFill>
                          <a:effectLst/>
                        </a:rPr>
                        <a:t>Period / price relative</a:t>
                      </a:r>
                      <a:endParaRPr lang="en-IN" sz="1600" dirty="0">
                        <a:solidFill>
                          <a:schemeClr val="tx1"/>
                        </a:solidFill>
                        <a:effectLst/>
                        <a:latin typeface="Times New Roman"/>
                        <a:ea typeface="Times New Roman"/>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8">
                  <a:txBody>
                    <a:bodyPr/>
                    <a:lstStyle/>
                    <a:p>
                      <a:pPr algn="ctr">
                        <a:spcAft>
                          <a:spcPts val="0"/>
                        </a:spcAft>
                      </a:pPr>
                      <a:r>
                        <a:rPr lang="en-IN" sz="1600" dirty="0">
                          <a:effectLst/>
                        </a:rPr>
                        <a:t>Quotation no.</a:t>
                      </a:r>
                      <a:endParaRPr lang="en-IN" sz="1600" dirty="0">
                        <a:effectLst/>
                        <a:latin typeface="Times New Roman"/>
                        <a:ea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a:spcAft>
                          <a:spcPts val="0"/>
                        </a:spcAft>
                      </a:pPr>
                      <a:r>
                        <a:rPr lang="en-IN" sz="1600" dirty="0">
                          <a:effectLst/>
                        </a:rPr>
                        <a:t>elementary price index (Jevon's)</a:t>
                      </a:r>
                      <a:endParaRPr lang="en-IN" sz="1600" dirty="0">
                        <a:effectLst/>
                        <a:latin typeface="Times New Roman"/>
                        <a:ea typeface="Times New Roman"/>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vMerge="1">
                  <a:txBody>
                    <a:bodyPr/>
                    <a:lstStyle/>
                    <a:p>
                      <a:endParaRPr lang="en-IN"/>
                    </a:p>
                  </a:txBody>
                  <a:tcPr/>
                </a:tc>
                <a:tc vMerge="1">
                  <a:txBody>
                    <a:bodyPr/>
                    <a:lstStyle/>
                    <a:p>
                      <a:endParaRPr lang="en-IN"/>
                    </a:p>
                  </a:txBody>
                  <a:tcPr/>
                </a:tc>
                <a:tc>
                  <a:txBody>
                    <a:bodyPr/>
                    <a:lstStyle/>
                    <a:p>
                      <a:pPr algn="r">
                        <a:spcAft>
                          <a:spcPts val="0"/>
                        </a:spcAft>
                      </a:pPr>
                      <a:r>
                        <a:rPr lang="en-IN" sz="1600" dirty="0">
                          <a:effectLst/>
                        </a:rPr>
                        <a:t>1</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2</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3</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4</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5</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6</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7</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1600" dirty="0">
                          <a:effectLst/>
                        </a:rPr>
                        <a:t>8</a:t>
                      </a:r>
                      <a:endParaRPr lang="en-IN" sz="16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N"/>
                    </a:p>
                  </a:txBody>
                  <a:tcPr/>
                </a:tc>
              </a:tr>
              <a:tr h="468000">
                <a:tc rowSpan="3">
                  <a:txBody>
                    <a:bodyPr/>
                    <a:lstStyle/>
                    <a:p>
                      <a:pPr>
                        <a:spcAft>
                          <a:spcPts val="0"/>
                        </a:spcAft>
                      </a:pPr>
                      <a:r>
                        <a:rPr lang="en-IN" sz="1600" dirty="0">
                          <a:effectLst/>
                        </a:rPr>
                        <a:t>Rice</a:t>
                      </a:r>
                      <a:endParaRPr lang="en-IN" sz="1600" dirty="0">
                        <a:effectLst/>
                        <a:latin typeface="Times New Roman"/>
                        <a:ea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IN" sz="1600" dirty="0">
                          <a:effectLst/>
                        </a:rPr>
                        <a:t>base year</a:t>
                      </a:r>
                      <a:endParaRPr lang="en-IN" sz="16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r">
                        <a:spcAft>
                          <a:spcPts val="0"/>
                        </a:spcAft>
                      </a:pPr>
                      <a:r>
                        <a:rPr lang="en-IN" sz="1600">
                          <a:effectLst/>
                        </a:rPr>
                        <a:t>25</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27</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25</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26</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22</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23</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a:effectLst/>
                        </a:rPr>
                        <a:t>25</a:t>
                      </a:r>
                      <a:endParaRPr lang="en-IN" sz="16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1600" dirty="0">
                          <a:effectLst/>
                        </a:rPr>
                        <a:t>24</a:t>
                      </a:r>
                      <a:endParaRPr lang="en-IN" sz="16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rowSpan="2">
                  <a:txBody>
                    <a:bodyPr/>
                    <a:lstStyle/>
                    <a:p>
                      <a:pPr algn="r">
                        <a:spcAft>
                          <a:spcPts val="0"/>
                        </a:spcAft>
                      </a:pPr>
                      <a:r>
                        <a:rPr lang="en-IN" sz="1000" dirty="0">
                          <a:effectLst/>
                        </a:rPr>
                        <a:t> </a:t>
                      </a:r>
                      <a:endParaRPr lang="en-IN" sz="1200" dirty="0">
                        <a:effectLst/>
                        <a:latin typeface="Times New Roman"/>
                        <a:ea typeface="Times New Roman"/>
                      </a:endParaRPr>
                    </a:p>
                    <a:p>
                      <a:pPr algn="r">
                        <a:spcAft>
                          <a:spcPts val="0"/>
                        </a:spcAft>
                      </a:pPr>
                      <a:r>
                        <a:rPr lang="en-IN" sz="1000" dirty="0">
                          <a:effectLst/>
                        </a:rPr>
                        <a:t> </a:t>
                      </a:r>
                      <a:endParaRPr lang="en-IN" sz="12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solidFill>
                      <a:schemeClr val="bg2">
                        <a:lumMod val="25000"/>
                      </a:schemeClr>
                    </a:solidFill>
                  </a:tcPr>
                </a:tc>
              </a:tr>
              <a:tr h="468000">
                <a:tc vMerge="1">
                  <a:txBody>
                    <a:bodyPr/>
                    <a:lstStyle/>
                    <a:p>
                      <a:endParaRPr lang="en-IN"/>
                    </a:p>
                  </a:txBody>
                  <a:tcPr/>
                </a:tc>
                <a:tc>
                  <a:txBody>
                    <a:bodyPr/>
                    <a:lstStyle/>
                    <a:p>
                      <a:pPr>
                        <a:spcAft>
                          <a:spcPts val="0"/>
                        </a:spcAft>
                      </a:pPr>
                      <a:r>
                        <a:rPr lang="en-IN" sz="1600" dirty="0">
                          <a:effectLst/>
                        </a:rPr>
                        <a:t>current month</a:t>
                      </a:r>
                      <a:endParaRPr lang="en-IN" sz="16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lgn="r">
                        <a:spcAft>
                          <a:spcPts val="0"/>
                        </a:spcAft>
                      </a:pPr>
                      <a:r>
                        <a:rPr lang="en-IN" sz="1600">
                          <a:effectLst/>
                        </a:rPr>
                        <a:t>33</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32</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36</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34</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30</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31</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35</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dirty="0">
                          <a:effectLst/>
                        </a:rPr>
                        <a:t>32</a:t>
                      </a:r>
                      <a:endParaRPr lang="en-IN" sz="1600" dirty="0">
                        <a:effectLst/>
                        <a:latin typeface="Times New Roman"/>
                        <a:ea typeface="Times New Roman"/>
                      </a:endParaRPr>
                    </a:p>
                  </a:txBody>
                  <a:tcPr marL="68580" marR="68580" marT="0" marB="0" anchor="ctr"/>
                </a:tc>
                <a:tc vMerge="1">
                  <a:txBody>
                    <a:bodyPr/>
                    <a:lstStyle/>
                    <a:p>
                      <a:pPr algn="r">
                        <a:spcAft>
                          <a:spcPts val="0"/>
                        </a:spcAft>
                      </a:pPr>
                      <a:endParaRPr lang="en-IN" sz="1200" dirty="0">
                        <a:effectLst/>
                        <a:latin typeface="Times New Roman"/>
                        <a:ea typeface="Times New Roman"/>
                      </a:endParaRPr>
                    </a:p>
                  </a:txBody>
                  <a:tcPr marL="68580" marR="68580" marT="0" marB="0" anchor="ctr">
                    <a:solidFill>
                      <a:schemeClr val="bg2">
                        <a:lumMod val="25000"/>
                      </a:schemeClr>
                    </a:solidFill>
                  </a:tcPr>
                </a:tc>
              </a:tr>
              <a:tr h="468000">
                <a:tc vMerge="1">
                  <a:txBody>
                    <a:bodyPr/>
                    <a:lstStyle/>
                    <a:p>
                      <a:endParaRPr lang="en-IN"/>
                    </a:p>
                  </a:txBody>
                  <a:tcPr/>
                </a:tc>
                <a:tc>
                  <a:txBody>
                    <a:bodyPr/>
                    <a:lstStyle/>
                    <a:p>
                      <a:pPr>
                        <a:spcAft>
                          <a:spcPts val="0"/>
                        </a:spcAft>
                      </a:pPr>
                      <a:r>
                        <a:rPr lang="en-IN" sz="1600" b="1" dirty="0">
                          <a:effectLst/>
                        </a:rPr>
                        <a:t>price relative</a:t>
                      </a:r>
                      <a:endParaRPr lang="en-IN" sz="1600" b="1"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1.2</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1.4</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1.4</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1.4</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noFill/>
                  </a:tcPr>
                </a:tc>
                <a:tc>
                  <a:txBody>
                    <a:bodyPr/>
                    <a:lstStyle/>
                    <a:p>
                      <a:pPr algn="r">
                        <a:spcAft>
                          <a:spcPts val="0"/>
                        </a:spcAft>
                      </a:pPr>
                      <a:r>
                        <a:rPr lang="en-IN" sz="1600" dirty="0">
                          <a:effectLst/>
                        </a:rPr>
                        <a:t>133.5</a:t>
                      </a:r>
                      <a:endParaRPr lang="en-IN" sz="1600" dirty="0">
                        <a:effectLst/>
                        <a:latin typeface="Times New Roman"/>
                        <a:ea typeface="Times New Roman"/>
                      </a:endParaRPr>
                    </a:p>
                  </a:txBody>
                  <a:tcPr marL="68580" marR="68580" marT="0" marB="0" anchor="ctr">
                    <a:noFill/>
                  </a:tcPr>
                </a:tc>
              </a:tr>
              <a:tr h="468000">
                <a:tc rowSpan="3">
                  <a:txBody>
                    <a:bodyPr/>
                    <a:lstStyle/>
                    <a:p>
                      <a:pPr>
                        <a:spcAft>
                          <a:spcPts val="0"/>
                        </a:spcAft>
                      </a:pPr>
                      <a:r>
                        <a:rPr lang="en-IN" sz="1600" dirty="0">
                          <a:effectLst/>
                        </a:rPr>
                        <a:t>Flour</a:t>
                      </a:r>
                      <a:endParaRPr lang="en-IN" sz="1600" dirty="0">
                        <a:effectLst/>
                        <a:latin typeface="Times New Roman"/>
                        <a:ea typeface="Times New Roman"/>
                      </a:endParaRPr>
                    </a:p>
                  </a:txBody>
                  <a:tcPr marL="68580" marR="68580" marT="0" marB="0">
                    <a:lnB w="12700" cap="flat" cmpd="sng" algn="ctr">
                      <a:solidFill>
                        <a:schemeClr val="tx1"/>
                      </a:solidFill>
                      <a:prstDash val="solid"/>
                      <a:round/>
                      <a:headEnd type="none" w="med" len="med"/>
                      <a:tailEnd type="none" w="med" len="med"/>
                    </a:lnB>
                  </a:tcPr>
                </a:tc>
                <a:tc>
                  <a:txBody>
                    <a:bodyPr/>
                    <a:lstStyle/>
                    <a:p>
                      <a:pPr>
                        <a:spcAft>
                          <a:spcPts val="0"/>
                        </a:spcAft>
                      </a:pPr>
                      <a:r>
                        <a:rPr lang="en-IN" sz="1600" dirty="0">
                          <a:effectLst/>
                        </a:rPr>
                        <a:t>base year</a:t>
                      </a:r>
                      <a:endParaRPr lang="en-IN" sz="16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lgn="r">
                        <a:spcAft>
                          <a:spcPts val="0"/>
                        </a:spcAft>
                      </a:pPr>
                      <a:r>
                        <a:rPr lang="en-IN" sz="1600">
                          <a:effectLst/>
                        </a:rPr>
                        <a:t>42</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40</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43</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39</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37</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44</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x</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dirty="0">
                          <a:effectLst/>
                        </a:rPr>
                        <a:t>x</a:t>
                      </a:r>
                      <a:endParaRPr lang="en-IN" sz="1600" dirty="0">
                        <a:effectLst/>
                        <a:latin typeface="Times New Roman"/>
                        <a:ea typeface="Times New Roman"/>
                      </a:endParaRPr>
                    </a:p>
                  </a:txBody>
                  <a:tcPr marL="68580" marR="68580" marT="0" marB="0" anchor="ctr"/>
                </a:tc>
                <a:tc rowSpan="2">
                  <a:txBody>
                    <a:bodyPr/>
                    <a:lstStyle/>
                    <a:p>
                      <a:pPr algn="r">
                        <a:spcAft>
                          <a:spcPts val="0"/>
                        </a:spcAft>
                      </a:pPr>
                      <a:r>
                        <a:rPr lang="en-IN" sz="1600" dirty="0">
                          <a:effectLst/>
                        </a:rPr>
                        <a:t> </a:t>
                      </a:r>
                      <a:endParaRPr lang="en-IN" sz="1600" dirty="0">
                        <a:effectLst/>
                        <a:latin typeface="Times New Roman"/>
                        <a:ea typeface="Times New Roman"/>
                      </a:endParaRPr>
                    </a:p>
                    <a:p>
                      <a:pPr algn="r">
                        <a:spcAft>
                          <a:spcPts val="0"/>
                        </a:spcAft>
                      </a:pPr>
                      <a:r>
                        <a:rPr lang="en-IN" sz="1600" dirty="0">
                          <a:effectLst/>
                        </a:rPr>
                        <a:t> </a:t>
                      </a:r>
                      <a:endParaRPr lang="en-IN" sz="1600" dirty="0">
                        <a:effectLst/>
                        <a:latin typeface="Times New Roman"/>
                        <a:ea typeface="Times New Roman"/>
                      </a:endParaRPr>
                    </a:p>
                  </a:txBody>
                  <a:tcPr marL="68580" marR="68580" marT="0" marB="0" anchor="ctr">
                    <a:solidFill>
                      <a:schemeClr val="bg2">
                        <a:lumMod val="25000"/>
                      </a:schemeClr>
                    </a:solidFill>
                  </a:tcPr>
                </a:tc>
              </a:tr>
              <a:tr h="468000">
                <a:tc vMerge="1">
                  <a:txBody>
                    <a:bodyPr/>
                    <a:lstStyle/>
                    <a:p>
                      <a:endParaRPr lang="en-IN"/>
                    </a:p>
                  </a:txBody>
                  <a:tcPr/>
                </a:tc>
                <a:tc>
                  <a:txBody>
                    <a:bodyPr/>
                    <a:lstStyle/>
                    <a:p>
                      <a:pPr>
                        <a:spcAft>
                          <a:spcPts val="0"/>
                        </a:spcAft>
                      </a:pPr>
                      <a:r>
                        <a:rPr lang="en-IN" sz="1600" dirty="0">
                          <a:effectLst/>
                        </a:rPr>
                        <a:t>current month</a:t>
                      </a:r>
                      <a:endParaRPr lang="en-IN" sz="16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lgn="r">
                        <a:spcAft>
                          <a:spcPts val="0"/>
                        </a:spcAft>
                      </a:pPr>
                      <a:r>
                        <a:rPr lang="en-IN" sz="1600">
                          <a:effectLst/>
                        </a:rPr>
                        <a:t>51</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55</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58</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49</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53</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50</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a:effectLst/>
                        </a:rPr>
                        <a:t>x</a:t>
                      </a:r>
                      <a:endParaRPr lang="en-IN" sz="1600">
                        <a:effectLst/>
                        <a:latin typeface="Times New Roman"/>
                        <a:ea typeface="Times New Roman"/>
                      </a:endParaRPr>
                    </a:p>
                  </a:txBody>
                  <a:tcPr marL="68580" marR="68580" marT="0" marB="0" anchor="ctr"/>
                </a:tc>
                <a:tc>
                  <a:txBody>
                    <a:bodyPr/>
                    <a:lstStyle/>
                    <a:p>
                      <a:pPr algn="r">
                        <a:spcAft>
                          <a:spcPts val="0"/>
                        </a:spcAft>
                      </a:pPr>
                      <a:r>
                        <a:rPr lang="en-IN" sz="1600" dirty="0">
                          <a:effectLst/>
                        </a:rPr>
                        <a:t>x</a:t>
                      </a:r>
                      <a:endParaRPr lang="en-IN" sz="1600" dirty="0">
                        <a:effectLst/>
                        <a:latin typeface="Times New Roman"/>
                        <a:ea typeface="Times New Roman"/>
                      </a:endParaRPr>
                    </a:p>
                  </a:txBody>
                  <a:tcPr marL="68580" marR="68580" marT="0" marB="0" anchor="ctr"/>
                </a:tc>
                <a:tc vMerge="1">
                  <a:txBody>
                    <a:bodyPr/>
                    <a:lstStyle/>
                    <a:p>
                      <a:pPr algn="r">
                        <a:spcAft>
                          <a:spcPts val="0"/>
                        </a:spcAft>
                      </a:pPr>
                      <a:endParaRPr lang="en-IN" sz="1600" dirty="0">
                        <a:effectLst/>
                        <a:latin typeface="Times New Roman"/>
                        <a:ea typeface="Times New Roman"/>
                      </a:endParaRPr>
                    </a:p>
                  </a:txBody>
                  <a:tcPr marL="68580" marR="68580" marT="0" marB="0" anchor="ctr">
                    <a:solidFill>
                      <a:schemeClr val="bg2">
                        <a:lumMod val="25000"/>
                      </a:schemeClr>
                    </a:solidFill>
                  </a:tcPr>
                </a:tc>
              </a:tr>
              <a:tr h="468000">
                <a:tc vMerge="1">
                  <a:txBody>
                    <a:bodyPr/>
                    <a:lstStyle/>
                    <a:p>
                      <a:endParaRPr lang="en-IN"/>
                    </a:p>
                  </a:txBody>
                  <a:tcPr/>
                </a:tc>
                <a:tc>
                  <a:txBody>
                    <a:bodyPr/>
                    <a:lstStyle/>
                    <a:p>
                      <a:pPr>
                        <a:spcAft>
                          <a:spcPts val="0"/>
                        </a:spcAft>
                      </a:pPr>
                      <a:r>
                        <a:rPr lang="en-IN" sz="1600" b="1" dirty="0">
                          <a:effectLst/>
                        </a:rPr>
                        <a:t>price relative</a:t>
                      </a:r>
                      <a:endParaRPr lang="en-IN" sz="1600" b="1"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1.2</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1.4</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1.3</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1.4</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1.1</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x</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x</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algn="r">
                        <a:spcAft>
                          <a:spcPts val="0"/>
                        </a:spcAft>
                      </a:pPr>
                      <a:r>
                        <a:rPr lang="en-IN" sz="1600" dirty="0">
                          <a:effectLst/>
                        </a:rPr>
                        <a:t>129.0</a:t>
                      </a:r>
                      <a:endParaRPr lang="en-IN" sz="16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r>
            </a:tbl>
          </a:graphicData>
        </a:graphic>
      </p:graphicFrame>
      <p:sp>
        <p:nvSpPr>
          <p:cNvPr id="6" name="Rounded Rectangle 5"/>
          <p:cNvSpPr/>
          <p:nvPr/>
        </p:nvSpPr>
        <p:spPr>
          <a:xfrm>
            <a:off x="4427984" y="2996952"/>
            <a:ext cx="4176464"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bg1"/>
                </a:solidFill>
              </a:rPr>
              <a:t>Calculate these values in your workbook</a:t>
            </a:r>
          </a:p>
        </p:txBody>
      </p:sp>
      <p:sp>
        <p:nvSpPr>
          <p:cNvPr id="8" name="Rounded Rectangle 7"/>
          <p:cNvSpPr/>
          <p:nvPr/>
        </p:nvSpPr>
        <p:spPr>
          <a:xfrm>
            <a:off x="3563888" y="4365104"/>
            <a:ext cx="5040560"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p>
        </p:txBody>
      </p:sp>
      <p:sp>
        <p:nvSpPr>
          <p:cNvPr id="9" name="Rectangle 8"/>
          <p:cNvSpPr/>
          <p:nvPr/>
        </p:nvSpPr>
        <p:spPr>
          <a:xfrm>
            <a:off x="683568" y="4797152"/>
            <a:ext cx="7920880" cy="1631216"/>
          </a:xfrm>
          <a:prstGeom prst="rect">
            <a:avLst/>
          </a:prstGeom>
        </p:spPr>
        <p:txBody>
          <a:bodyPr wrap="square">
            <a:spAutoFit/>
          </a:bodyPr>
          <a:lstStyle/>
          <a:p>
            <a:pPr algn="just"/>
            <a:r>
              <a:rPr lang="en-IN" sz="2000" dirty="0"/>
              <a:t>First, the price relatives for each of the quotations are obtained as the ratio of current-period price to that of the base period. This is the first step. </a:t>
            </a:r>
          </a:p>
          <a:p>
            <a:pPr algn="just"/>
            <a:r>
              <a:rPr lang="en-IN" sz="2000" dirty="0"/>
              <a:t>Next – the second step – the elementary price indices for rice and flour are calculated as unweighted geometric mean of the price relatives.</a:t>
            </a:r>
          </a:p>
        </p:txBody>
      </p:sp>
    </p:spTree>
    <p:extLst>
      <p:ext uri="{BB962C8B-B14F-4D97-AF65-F5344CB8AC3E}">
        <p14:creationId xmlns:p14="http://schemas.microsoft.com/office/powerpoint/2010/main" val="208338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02E3F9F-4358-4476-8CC1-A38A4470B4C1}" type="slidenum">
              <a:rPr lang="ja-JP" altLang="en-GB"/>
              <a:pPr/>
              <a:t>2</a:t>
            </a:fld>
            <a:endParaRPr lang="en-GB" altLang="ja-JP"/>
          </a:p>
        </p:txBody>
      </p:sp>
      <p:sp>
        <p:nvSpPr>
          <p:cNvPr id="622594" name="Rectangle 2"/>
          <p:cNvSpPr>
            <a:spLocks noGrp="1" noChangeArrowheads="1"/>
          </p:cNvSpPr>
          <p:nvPr>
            <p:ph type="title"/>
          </p:nvPr>
        </p:nvSpPr>
        <p:spPr>
          <a:xfrm>
            <a:off x="457200" y="620688"/>
            <a:ext cx="8229600" cy="796950"/>
          </a:xfrm>
        </p:spPr>
        <p:txBody>
          <a:bodyPr>
            <a:normAutofit/>
          </a:bodyPr>
          <a:lstStyle/>
          <a:p>
            <a:pPr algn="l"/>
            <a:r>
              <a:rPr lang="en-US" altLang="ja-JP" sz="3600" b="1" dirty="0" smtClean="0">
                <a:ea typeface="ＭＳ Ｐゴシック" pitchFamily="50" charset="-128"/>
              </a:rPr>
              <a:t>Contents – Session V</a:t>
            </a:r>
            <a:endParaRPr lang="en-US" altLang="ja-JP" sz="3600" b="1" dirty="0">
              <a:ea typeface="ＭＳ Ｐゴシック" pitchFamily="50" charset="-128"/>
            </a:endParaRPr>
          </a:p>
        </p:txBody>
      </p:sp>
      <p:sp>
        <p:nvSpPr>
          <p:cNvPr id="622595" name="Rectangle 3"/>
          <p:cNvSpPr>
            <a:spLocks noGrp="1" noChangeArrowheads="1"/>
          </p:cNvSpPr>
          <p:nvPr>
            <p:ph type="body" idx="1"/>
          </p:nvPr>
        </p:nvSpPr>
        <p:spPr>
          <a:xfrm>
            <a:off x="827584" y="1916832"/>
            <a:ext cx="7859216" cy="4209331"/>
          </a:xfrm>
        </p:spPr>
        <p:txBody>
          <a:bodyPr>
            <a:normAutofit/>
          </a:bodyPr>
          <a:lstStyle/>
          <a:p>
            <a:pPr marL="0" lvl="0" indent="0">
              <a:lnSpc>
                <a:spcPct val="114000"/>
              </a:lnSpc>
              <a:spcBef>
                <a:spcPts val="600"/>
              </a:spcBef>
              <a:buNone/>
            </a:pPr>
            <a:r>
              <a:rPr lang="en-US" sz="2400" b="1" dirty="0" smtClean="0"/>
              <a:t>Construction of Price Index – Part II</a:t>
            </a:r>
          </a:p>
          <a:p>
            <a:pPr marL="1077913" lvl="0" indent="-546100">
              <a:lnSpc>
                <a:spcPct val="114000"/>
              </a:lnSpc>
              <a:spcBef>
                <a:spcPts val="600"/>
              </a:spcBef>
              <a:buFont typeface="Wingdings" panose="05000000000000000000" pitchFamily="2" charset="2"/>
              <a:buChar char="Ø"/>
            </a:pPr>
            <a:r>
              <a:rPr lang="en-US" sz="2400" b="1" dirty="0" smtClean="0"/>
              <a:t>General </a:t>
            </a:r>
            <a:r>
              <a:rPr lang="en-US" sz="2400" b="1" dirty="0"/>
              <a:t>Procedure of Index Aggregation</a:t>
            </a:r>
            <a:endParaRPr lang="en-IN" sz="2400" b="1" dirty="0"/>
          </a:p>
          <a:p>
            <a:pPr marL="1077913" lvl="0" indent="-546100">
              <a:lnSpc>
                <a:spcPct val="114000"/>
              </a:lnSpc>
              <a:spcBef>
                <a:spcPts val="600"/>
              </a:spcBef>
              <a:buFont typeface="Wingdings" panose="05000000000000000000" pitchFamily="2" charset="2"/>
              <a:buChar char="Ø"/>
            </a:pPr>
            <a:r>
              <a:rPr lang="en-US" sz="2400" b="1" dirty="0" smtClean="0"/>
              <a:t>Choice </a:t>
            </a:r>
            <a:r>
              <a:rPr lang="en-US" sz="2400" b="1" dirty="0"/>
              <a:t>of base </a:t>
            </a:r>
            <a:r>
              <a:rPr lang="en-US" sz="2400" b="1" dirty="0" smtClean="0"/>
              <a:t>period</a:t>
            </a:r>
            <a:endParaRPr lang="en-IN" sz="2400" b="1" dirty="0"/>
          </a:p>
        </p:txBody>
      </p:sp>
    </p:spTree>
    <p:extLst>
      <p:ext uri="{BB962C8B-B14F-4D97-AF65-F5344CB8AC3E}">
        <p14:creationId xmlns:p14="http://schemas.microsoft.com/office/powerpoint/2010/main" val="1138770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075240" cy="634082"/>
          </a:xfrm>
        </p:spPr>
        <p:txBody>
          <a:bodyPr>
            <a:normAutofit/>
          </a:bodyPr>
          <a:lstStyle/>
          <a:p>
            <a:pPr algn="l"/>
            <a:r>
              <a:rPr lang="en-IN" sz="3200" b="1" dirty="0"/>
              <a:t>Example 17: Process of </a:t>
            </a:r>
            <a:r>
              <a:rPr lang="en-IN" sz="3200" b="1" dirty="0" smtClean="0"/>
              <a:t>Aggregation (2)</a:t>
            </a:r>
            <a:endParaRPr lang="en-IN" sz="3200" dirty="0"/>
          </a:p>
        </p:txBody>
      </p:sp>
      <p:sp>
        <p:nvSpPr>
          <p:cNvPr id="4" name="TextBox 3"/>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405609118"/>
              </p:ext>
            </p:extLst>
          </p:nvPr>
        </p:nvGraphicFramePr>
        <p:xfrm>
          <a:off x="755576" y="3501008"/>
          <a:ext cx="7596120" cy="2168640"/>
        </p:xfrm>
        <a:graphic>
          <a:graphicData uri="http://schemas.openxmlformats.org/drawingml/2006/table">
            <a:tbl>
              <a:tblPr firstRow="1" firstCol="1" bandRow="1">
                <a:tableStyleId>{5C22544A-7EE6-4342-B048-85BDC9FD1C3A}</a:tableStyleId>
              </a:tblPr>
              <a:tblGrid>
                <a:gridCol w="2556000"/>
                <a:gridCol w="1980000"/>
                <a:gridCol w="1980000"/>
                <a:gridCol w="1080120"/>
              </a:tblGrid>
              <a:tr h="190500">
                <a:tc rowSpan="2">
                  <a:txBody>
                    <a:bodyPr/>
                    <a:lstStyle/>
                    <a:p>
                      <a:pPr>
                        <a:spcAft>
                          <a:spcPts val="0"/>
                        </a:spcAft>
                      </a:pPr>
                      <a:r>
                        <a:rPr lang="en-IN" sz="1800" dirty="0">
                          <a:effectLst/>
                          <a:latin typeface="+mn-lt"/>
                        </a:rPr>
                        <a:t>Elementary aggregate in ‘Cereals’ broad group</a:t>
                      </a:r>
                      <a:endParaRPr lang="en-IN" sz="1800" dirty="0">
                        <a:effectLst/>
                        <a:latin typeface="+mn-lt"/>
                        <a:ea typeface="Times New Roman"/>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a:spcAft>
                          <a:spcPts val="0"/>
                        </a:spcAft>
                      </a:pPr>
                      <a:r>
                        <a:rPr lang="en-IN" sz="1800" dirty="0">
                          <a:effectLst/>
                          <a:latin typeface="+mn-lt"/>
                        </a:rPr>
                        <a:t>weights(%) within </a:t>
                      </a:r>
                      <a:r>
                        <a:rPr lang="en-IN" sz="1800" dirty="0" smtClean="0">
                          <a:effectLst/>
                          <a:latin typeface="+mn-lt"/>
                        </a:rPr>
                        <a:t>‘</a:t>
                      </a:r>
                      <a:r>
                        <a:rPr lang="en-IN" sz="1800" dirty="0">
                          <a:effectLst/>
                          <a:latin typeface="+mn-lt"/>
                        </a:rPr>
                        <a:t>Cereals’ group</a:t>
                      </a:r>
                      <a:endParaRPr lang="en-IN" sz="18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IN" sz="1800" dirty="0">
                          <a:effectLst/>
                          <a:latin typeface="+mn-lt"/>
                        </a:rPr>
                        <a:t>elementary index</a:t>
                      </a:r>
                      <a:endParaRPr lang="en-IN" sz="1800" dirty="0">
                        <a:effectLst/>
                        <a:latin typeface="+mn-lt"/>
                        <a:ea typeface="Times New Roman"/>
                      </a:endParaRPr>
                    </a:p>
                  </a:txBody>
                  <a:tcPr marL="68580" marR="6858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N" sz="1600" dirty="0">
                          <a:effectLst/>
                          <a:latin typeface="+mn-lt"/>
                        </a:rPr>
                        <a:t> </a:t>
                      </a:r>
                      <a:endParaRPr lang="en-IN" sz="1600" dirty="0">
                        <a:effectLst/>
                        <a:latin typeface="+mn-lt"/>
                        <a:ea typeface="Times New Roman"/>
                      </a:endParaRPr>
                    </a:p>
                  </a:txBody>
                  <a:tcPr marL="0" marR="0" marT="0" marB="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r>
              <a:tr h="190500">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spcAft>
                          <a:spcPts val="0"/>
                        </a:spcAft>
                      </a:pPr>
                      <a:r>
                        <a:rPr lang="en-IN" sz="1600" dirty="0">
                          <a:effectLst/>
                          <a:latin typeface="+mn-lt"/>
                        </a:rPr>
                        <a:t> </a:t>
                      </a:r>
                      <a:endParaRPr lang="en-IN" sz="1600" dirty="0">
                        <a:effectLst/>
                        <a:latin typeface="+mn-lt"/>
                        <a:ea typeface="Times New Roman"/>
                      </a:endParaRPr>
                    </a:p>
                  </a:txBody>
                  <a:tcPr marL="0" marR="0" marT="0" marB="0" anchor="ctr">
                    <a:lnL w="381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0000">
                <a:tc>
                  <a:txBody>
                    <a:bodyPr/>
                    <a:lstStyle/>
                    <a:p>
                      <a:pPr>
                        <a:spcAft>
                          <a:spcPts val="0"/>
                        </a:spcAft>
                      </a:pPr>
                      <a:r>
                        <a:rPr lang="en-IN" sz="1800" dirty="0">
                          <a:effectLst/>
                          <a:latin typeface="+mn-lt"/>
                        </a:rPr>
                        <a:t>Rice </a:t>
                      </a:r>
                      <a:endParaRPr lang="en-IN" sz="18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latin typeface="+mn-lt"/>
                        </a:rPr>
                        <a:t>60</a:t>
                      </a:r>
                      <a:endParaRPr lang="en-IN" sz="20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latin typeface="+mn-lt"/>
                        </a:rPr>
                        <a:t>133.5</a:t>
                      </a:r>
                      <a:endParaRPr lang="en-IN" sz="2000" dirty="0">
                        <a:effectLst/>
                        <a:latin typeface="+mn-lt"/>
                        <a:ea typeface="Times New Roman"/>
                      </a:endParaRPr>
                    </a:p>
                  </a:txBody>
                  <a:tcPr marL="68580" marR="6858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N" sz="1600" dirty="0">
                          <a:effectLst/>
                          <a:latin typeface="+mn-lt"/>
                        </a:rPr>
                        <a:t> </a:t>
                      </a:r>
                      <a:endParaRPr lang="en-IN" sz="1600" dirty="0">
                        <a:effectLst/>
                        <a:latin typeface="+mn-lt"/>
                        <a:ea typeface="Times New Roman"/>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0000">
                <a:tc>
                  <a:txBody>
                    <a:bodyPr/>
                    <a:lstStyle/>
                    <a:p>
                      <a:pPr>
                        <a:spcAft>
                          <a:spcPts val="0"/>
                        </a:spcAft>
                      </a:pPr>
                      <a:r>
                        <a:rPr lang="en-IN" sz="1800" dirty="0">
                          <a:effectLst/>
                          <a:latin typeface="+mn-lt"/>
                        </a:rPr>
                        <a:t>Flour</a:t>
                      </a:r>
                      <a:endParaRPr lang="en-IN" sz="18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a:effectLst/>
                          <a:latin typeface="+mn-lt"/>
                        </a:rPr>
                        <a:t>40</a:t>
                      </a:r>
                      <a:endParaRPr lang="en-IN" sz="200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latin typeface="+mn-lt"/>
                        </a:rPr>
                        <a:t>129.0</a:t>
                      </a:r>
                      <a:endParaRPr lang="en-IN" sz="2000" dirty="0">
                        <a:effectLst/>
                        <a:latin typeface="+mn-lt"/>
                        <a:ea typeface="Times New Roman"/>
                      </a:endParaRPr>
                    </a:p>
                  </a:txBody>
                  <a:tcPr marL="68580" marR="6858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N" sz="1600" dirty="0">
                          <a:effectLst/>
                          <a:latin typeface="+mn-lt"/>
                        </a:rPr>
                        <a:t> </a:t>
                      </a:r>
                      <a:endParaRPr lang="en-IN" sz="1600" dirty="0">
                        <a:effectLst/>
                        <a:latin typeface="+mn-lt"/>
                        <a:ea typeface="Times New Roman"/>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0000">
                <a:tc>
                  <a:txBody>
                    <a:bodyPr/>
                    <a:lstStyle/>
                    <a:p>
                      <a:endParaRPr lang="en-IN" sz="1800" dirty="0">
                        <a:effectLst/>
                        <a:latin typeface="+mn-lt"/>
                      </a:endParaRPr>
                    </a:p>
                  </a:txBody>
                  <a:tcPr marL="68580" marR="68580" marT="0" marB="0" anchor="b">
                    <a:lnT w="12700" cap="flat" cmpd="sng" algn="ctr">
                      <a:solidFill>
                        <a:schemeClr val="tx1"/>
                      </a:solidFill>
                      <a:prstDash val="solid"/>
                      <a:round/>
                      <a:headEnd type="none" w="med" len="med"/>
                      <a:tailEnd type="none" w="med" len="med"/>
                    </a:lnT>
                    <a:noFill/>
                  </a:tcPr>
                </a:tc>
                <a:tc gridSpan="2">
                  <a:txBody>
                    <a:bodyPr/>
                    <a:lstStyle/>
                    <a:p>
                      <a:pPr>
                        <a:spcAft>
                          <a:spcPts val="0"/>
                        </a:spcAft>
                      </a:pPr>
                      <a:r>
                        <a:rPr lang="en-IN" sz="1800" dirty="0">
                          <a:effectLst/>
                          <a:latin typeface="+mn-lt"/>
                        </a:rPr>
                        <a:t>Price index of cereals:</a:t>
                      </a:r>
                      <a:endParaRPr lang="en-IN" sz="18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a:txBody>
                    <a:bodyPr/>
                    <a:lstStyle/>
                    <a:p>
                      <a:pPr algn="r">
                        <a:spcAft>
                          <a:spcPts val="0"/>
                        </a:spcAft>
                      </a:pPr>
                      <a:r>
                        <a:rPr lang="en-IN" sz="2000" dirty="0">
                          <a:effectLst/>
                          <a:latin typeface="+mn-lt"/>
                        </a:rPr>
                        <a:t>131.7</a:t>
                      </a:r>
                      <a:endParaRPr lang="en-IN" sz="2000" dirty="0">
                        <a:effectLst/>
                        <a:latin typeface="+mn-lt"/>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755576" y="1196752"/>
            <a:ext cx="7632848" cy="1903598"/>
          </a:xfrm>
          <a:prstGeom prst="rect">
            <a:avLst/>
          </a:prstGeom>
        </p:spPr>
        <p:txBody>
          <a:bodyPr wrap="square">
            <a:spAutoFit/>
          </a:bodyPr>
          <a:lstStyle/>
          <a:p>
            <a:pPr algn="just">
              <a:lnSpc>
                <a:spcPct val="114000"/>
              </a:lnSpc>
              <a:spcBef>
                <a:spcPts val="600"/>
              </a:spcBef>
            </a:pPr>
            <a:r>
              <a:rPr lang="en-IN" sz="2000" dirty="0"/>
              <a:t>The third step usually consists of different stages of aggregation to obtain higher level price indices. </a:t>
            </a:r>
            <a:endParaRPr lang="en-IN" sz="2000" dirty="0" smtClean="0"/>
          </a:p>
          <a:p>
            <a:pPr algn="just">
              <a:lnSpc>
                <a:spcPct val="114000"/>
              </a:lnSpc>
              <a:spcBef>
                <a:spcPts val="600"/>
              </a:spcBef>
            </a:pPr>
            <a:r>
              <a:rPr lang="en-IN" sz="2000" dirty="0" smtClean="0"/>
              <a:t>Once </a:t>
            </a:r>
            <a:r>
              <a:rPr lang="en-IN" sz="2000" dirty="0"/>
              <a:t>the elementary price index for rice and flour are obtained, we can calculate the price index for the ‘Cereals’ broad group as follows (with the given weights of 60% and 40% for rice and flour respectively):</a:t>
            </a:r>
          </a:p>
        </p:txBody>
      </p:sp>
      <p:sp>
        <p:nvSpPr>
          <p:cNvPr id="10" name="Rounded Rectangle 9"/>
          <p:cNvSpPr/>
          <p:nvPr/>
        </p:nvSpPr>
        <p:spPr>
          <a:xfrm>
            <a:off x="6516216" y="4149080"/>
            <a:ext cx="792088"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ounded Rectangle 10"/>
          <p:cNvSpPr/>
          <p:nvPr/>
        </p:nvSpPr>
        <p:spPr>
          <a:xfrm>
            <a:off x="6516216" y="4725144"/>
            <a:ext cx="792088"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ounded Rectangle 11"/>
          <p:cNvSpPr/>
          <p:nvPr/>
        </p:nvSpPr>
        <p:spPr>
          <a:xfrm>
            <a:off x="7524328" y="5229200"/>
            <a:ext cx="792088"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Rectangle 2"/>
          <p:cNvSpPr/>
          <p:nvPr/>
        </p:nvSpPr>
        <p:spPr>
          <a:xfrm>
            <a:off x="831492" y="5877272"/>
            <a:ext cx="3956532" cy="369332"/>
          </a:xfrm>
          <a:prstGeom prst="rect">
            <a:avLst/>
          </a:prstGeom>
          <a:solidFill>
            <a:schemeClr val="bg2">
              <a:lumMod val="90000"/>
            </a:schemeClr>
          </a:solidFill>
        </p:spPr>
        <p:txBody>
          <a:bodyPr wrap="none">
            <a:spAutoFit/>
          </a:bodyPr>
          <a:lstStyle/>
          <a:p>
            <a:r>
              <a:rPr lang="en-IN" dirty="0">
                <a:solidFill>
                  <a:srgbClr val="C00000"/>
                </a:solidFill>
              </a:rPr>
              <a:t>Calculate these values in your workbook</a:t>
            </a:r>
          </a:p>
        </p:txBody>
      </p:sp>
    </p:spTree>
    <p:extLst>
      <p:ext uri="{BB962C8B-B14F-4D97-AF65-F5344CB8AC3E}">
        <p14:creationId xmlns:p14="http://schemas.microsoft.com/office/powerpoint/2010/main" val="259824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10"/>
                                        </p:tgtEl>
                                      </p:cBhvr>
                                    </p:animEffect>
                                    <p:set>
                                      <p:cBhvr>
                                        <p:cTn id="7" dur="1" fill="hold">
                                          <p:stCondLst>
                                            <p:cond delay="19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2000"/>
                                        <p:tgtEl>
                                          <p:spTgt spid="11"/>
                                        </p:tgtEl>
                                      </p:cBhvr>
                                    </p:animEffect>
                                    <p:set>
                                      <p:cBhvr>
                                        <p:cTn id="12" dur="1" fill="hold">
                                          <p:stCondLst>
                                            <p:cond delay="19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12"/>
                                        </p:tgtEl>
                                      </p:cBhvr>
                                    </p:animEffect>
                                    <p:set>
                                      <p:cBhvr>
                                        <p:cTn id="1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075240" cy="634082"/>
          </a:xfrm>
        </p:spPr>
        <p:txBody>
          <a:bodyPr>
            <a:normAutofit/>
          </a:bodyPr>
          <a:lstStyle/>
          <a:p>
            <a:pPr algn="l"/>
            <a:r>
              <a:rPr lang="en-IN" sz="3200" b="1" dirty="0"/>
              <a:t>Example 17: Process of </a:t>
            </a:r>
            <a:r>
              <a:rPr lang="en-IN" sz="3200" b="1" dirty="0" smtClean="0"/>
              <a:t>Aggregation (3)</a:t>
            </a:r>
            <a:endParaRPr lang="en-IN" sz="3200" dirty="0"/>
          </a:p>
        </p:txBody>
      </p:sp>
      <p:sp>
        <p:nvSpPr>
          <p:cNvPr id="4" name="TextBox 3"/>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
        <p:nvSpPr>
          <p:cNvPr id="3" name="Rectangle 2"/>
          <p:cNvSpPr/>
          <p:nvPr/>
        </p:nvSpPr>
        <p:spPr>
          <a:xfrm>
            <a:off x="683568" y="1124744"/>
            <a:ext cx="7920880" cy="2702278"/>
          </a:xfrm>
          <a:prstGeom prst="rect">
            <a:avLst/>
          </a:prstGeom>
        </p:spPr>
        <p:txBody>
          <a:bodyPr wrap="square">
            <a:spAutoFit/>
          </a:bodyPr>
          <a:lstStyle/>
          <a:p>
            <a:pPr algn="just">
              <a:lnSpc>
                <a:spcPct val="114000"/>
              </a:lnSpc>
              <a:spcBef>
                <a:spcPts val="600"/>
              </a:spcBef>
            </a:pPr>
            <a:r>
              <a:rPr lang="en-IN" sz="2000" dirty="0"/>
              <a:t>The value of index 131.7 is obtained as weighted arithmetic average of elementary price indices of rice and flour. </a:t>
            </a:r>
          </a:p>
          <a:p>
            <a:pPr algn="just">
              <a:lnSpc>
                <a:spcPct val="114000"/>
              </a:lnSpc>
              <a:spcBef>
                <a:spcPts val="600"/>
              </a:spcBef>
            </a:pPr>
            <a:r>
              <a:rPr lang="en-IN" sz="2000" dirty="0"/>
              <a:t>Now, let’s assume the price index for the broad groups ‘other food’ and ‘non-food’ are similarly obtained as 135.3 and 145.2. </a:t>
            </a:r>
            <a:endParaRPr lang="en-IN" sz="2000" dirty="0" smtClean="0"/>
          </a:p>
          <a:p>
            <a:pPr algn="just">
              <a:lnSpc>
                <a:spcPct val="114000"/>
              </a:lnSpc>
              <a:spcBef>
                <a:spcPts val="600"/>
              </a:spcBef>
            </a:pPr>
            <a:r>
              <a:rPr lang="en-IN" sz="2000" dirty="0" smtClean="0"/>
              <a:t>Finally</a:t>
            </a:r>
            <a:r>
              <a:rPr lang="en-IN" sz="2000" dirty="0"/>
              <a:t>, all the </a:t>
            </a:r>
            <a:r>
              <a:rPr lang="en-IN" sz="2000" u="sng" dirty="0"/>
              <a:t>group price indices </a:t>
            </a:r>
            <a:r>
              <a:rPr lang="en-IN" sz="2000" dirty="0"/>
              <a:t>are combined, using the assigned weights of 20%, 45% and 35% respectively for ‘cereals’, ‘other food’ and ‘non-food’, to obtain the </a:t>
            </a:r>
            <a:r>
              <a:rPr lang="en-IN" sz="2000" u="sng" dirty="0"/>
              <a:t>overall price index </a:t>
            </a:r>
            <a:r>
              <a:rPr lang="en-IN" sz="2000" dirty="0"/>
              <a:t>as follows:  </a:t>
            </a:r>
          </a:p>
        </p:txBody>
      </p:sp>
      <p:graphicFrame>
        <p:nvGraphicFramePr>
          <p:cNvPr id="6" name="Table 5"/>
          <p:cNvGraphicFramePr>
            <a:graphicFrameLocks noGrp="1"/>
          </p:cNvGraphicFramePr>
          <p:nvPr>
            <p:extLst>
              <p:ext uri="{D42A27DB-BD31-4B8C-83A1-F6EECF244321}">
                <p14:modId xmlns:p14="http://schemas.microsoft.com/office/powerpoint/2010/main" val="211499525"/>
              </p:ext>
            </p:extLst>
          </p:nvPr>
        </p:nvGraphicFramePr>
        <p:xfrm>
          <a:off x="1187624" y="3827022"/>
          <a:ext cx="6156000" cy="2698321"/>
        </p:xfrm>
        <a:graphic>
          <a:graphicData uri="http://schemas.openxmlformats.org/drawingml/2006/table">
            <a:tbl>
              <a:tblPr firstRow="1" firstCol="1" bandRow="1">
                <a:tableStyleId>{5C22544A-7EE6-4342-B048-85BDC9FD1C3A}</a:tableStyleId>
              </a:tblPr>
              <a:tblGrid>
                <a:gridCol w="1980000"/>
                <a:gridCol w="1476000"/>
                <a:gridCol w="1476000"/>
                <a:gridCol w="1224000"/>
              </a:tblGrid>
              <a:tr h="848109">
                <a:tc>
                  <a:txBody>
                    <a:bodyPr/>
                    <a:lstStyle/>
                    <a:p>
                      <a:pPr>
                        <a:spcAft>
                          <a:spcPts val="0"/>
                        </a:spcAft>
                      </a:pPr>
                      <a:r>
                        <a:rPr lang="en-IN" sz="2000" dirty="0">
                          <a:effectLst/>
                        </a:rPr>
                        <a:t>broad group</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rPr>
                        <a:t>Weights </a:t>
                      </a:r>
                    </a:p>
                    <a:p>
                      <a:pPr algn="r">
                        <a:spcAft>
                          <a:spcPts val="0"/>
                        </a:spcAft>
                      </a:pPr>
                      <a:r>
                        <a:rPr lang="en-IN" sz="2000" dirty="0">
                          <a:effectLst/>
                        </a:rPr>
                        <a:t>(%)</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rPr>
                        <a:t>Broad group index</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N" sz="2000" dirty="0">
                          <a:effectLst/>
                        </a:rPr>
                        <a:t> </a:t>
                      </a:r>
                      <a:endParaRPr lang="en-IN" sz="2000" dirty="0">
                        <a:effectLst/>
                        <a:latin typeface="Times New Roman"/>
                        <a:ea typeface="Times New Roman"/>
                      </a:endParaRPr>
                    </a:p>
                  </a:txBody>
                  <a:tcPr marL="0" marR="0" marT="0" marB="0" anchor="ctr">
                    <a:noFill/>
                  </a:tcPr>
                </a:tc>
              </a:tr>
              <a:tr h="462553">
                <a:tc>
                  <a:txBody>
                    <a:bodyPr/>
                    <a:lstStyle/>
                    <a:p>
                      <a:pPr>
                        <a:spcAft>
                          <a:spcPts val="0"/>
                        </a:spcAft>
                      </a:pPr>
                      <a:r>
                        <a:rPr lang="en-IN" sz="2000" dirty="0">
                          <a:effectLst/>
                        </a:rPr>
                        <a:t>Cereals</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2000">
                          <a:effectLst/>
                        </a:rPr>
                        <a:t>20</a:t>
                      </a:r>
                      <a:endParaRPr lang="en-IN" sz="20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a:spcAft>
                          <a:spcPts val="0"/>
                        </a:spcAft>
                      </a:pPr>
                      <a:r>
                        <a:rPr lang="en-IN" sz="2000" dirty="0">
                          <a:effectLst/>
                        </a:rPr>
                        <a:t>131.7</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spcAft>
                          <a:spcPts val="0"/>
                        </a:spcAft>
                      </a:pPr>
                      <a:r>
                        <a:rPr lang="en-IN" sz="2000" dirty="0">
                          <a:effectLst/>
                        </a:rPr>
                        <a:t> </a:t>
                      </a:r>
                      <a:endParaRPr lang="en-IN" sz="2000" dirty="0">
                        <a:effectLst/>
                        <a:latin typeface="Times New Roman"/>
                        <a:ea typeface="Times New Roman"/>
                      </a:endParaRPr>
                    </a:p>
                  </a:txBody>
                  <a:tcPr marL="0" marR="0" marT="0" marB="0" anchor="ctr">
                    <a:noFill/>
                  </a:tcPr>
                </a:tc>
              </a:tr>
              <a:tr h="462553">
                <a:tc>
                  <a:txBody>
                    <a:bodyPr/>
                    <a:lstStyle/>
                    <a:p>
                      <a:pPr>
                        <a:spcAft>
                          <a:spcPts val="0"/>
                        </a:spcAft>
                      </a:pPr>
                      <a:r>
                        <a:rPr lang="en-IN" sz="2000" dirty="0">
                          <a:effectLst/>
                        </a:rPr>
                        <a:t>Other food</a:t>
                      </a:r>
                      <a:endParaRPr lang="en-IN" sz="2000" dirty="0">
                        <a:effectLst/>
                        <a:latin typeface="Times New Roman"/>
                        <a:ea typeface="Times New Roman"/>
                      </a:endParaRPr>
                    </a:p>
                  </a:txBody>
                  <a:tcPr marL="68580" marR="68580" marT="0" marB="0" anchor="ctr"/>
                </a:tc>
                <a:tc>
                  <a:txBody>
                    <a:bodyPr/>
                    <a:lstStyle/>
                    <a:p>
                      <a:pPr algn="r">
                        <a:spcAft>
                          <a:spcPts val="0"/>
                        </a:spcAft>
                      </a:pPr>
                      <a:r>
                        <a:rPr lang="en-IN" sz="2000">
                          <a:effectLst/>
                        </a:rPr>
                        <a:t>45</a:t>
                      </a:r>
                      <a:endParaRPr lang="en-IN" sz="2000">
                        <a:effectLst/>
                        <a:latin typeface="Times New Roman"/>
                        <a:ea typeface="Times New Roman"/>
                      </a:endParaRPr>
                    </a:p>
                  </a:txBody>
                  <a:tcPr marL="68580" marR="68580" marT="0" marB="0" anchor="ctr"/>
                </a:tc>
                <a:tc>
                  <a:txBody>
                    <a:bodyPr/>
                    <a:lstStyle/>
                    <a:p>
                      <a:pPr algn="r">
                        <a:spcAft>
                          <a:spcPts val="0"/>
                        </a:spcAft>
                      </a:pPr>
                      <a:r>
                        <a:rPr lang="en-IN" sz="2000" dirty="0">
                          <a:effectLst/>
                        </a:rPr>
                        <a:t>135.3</a:t>
                      </a:r>
                      <a:endParaRPr lang="en-IN" sz="2000" dirty="0">
                        <a:effectLst/>
                        <a:latin typeface="Times New Roman"/>
                        <a:ea typeface="Times New Roman"/>
                      </a:endParaRPr>
                    </a:p>
                  </a:txBody>
                  <a:tcPr marL="68580" marR="68580" marT="0" marB="0" anchor="ctr"/>
                </a:tc>
                <a:tc>
                  <a:txBody>
                    <a:bodyPr/>
                    <a:lstStyle/>
                    <a:p>
                      <a:pPr>
                        <a:spcAft>
                          <a:spcPts val="0"/>
                        </a:spcAft>
                      </a:pPr>
                      <a:r>
                        <a:rPr lang="en-IN" sz="2000" dirty="0">
                          <a:effectLst/>
                        </a:rPr>
                        <a:t> </a:t>
                      </a:r>
                      <a:endParaRPr lang="en-IN" sz="2000" dirty="0">
                        <a:effectLst/>
                        <a:latin typeface="Times New Roman"/>
                        <a:ea typeface="Times New Roman"/>
                      </a:endParaRPr>
                    </a:p>
                  </a:txBody>
                  <a:tcPr marL="0" marR="0" marT="0" marB="0" anchor="ctr">
                    <a:noFill/>
                  </a:tcPr>
                </a:tc>
              </a:tr>
              <a:tr h="462553">
                <a:tc>
                  <a:txBody>
                    <a:bodyPr/>
                    <a:lstStyle/>
                    <a:p>
                      <a:pPr>
                        <a:spcAft>
                          <a:spcPts val="0"/>
                        </a:spcAft>
                      </a:pPr>
                      <a:r>
                        <a:rPr lang="en-IN" sz="2000" dirty="0">
                          <a:effectLst/>
                        </a:rPr>
                        <a:t>Non-food</a:t>
                      </a:r>
                      <a:endParaRPr lang="en-IN" sz="20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a:effectLst/>
                        </a:rPr>
                        <a:t>35</a:t>
                      </a:r>
                      <a:endParaRPr lang="en-IN" sz="20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a:spcAft>
                          <a:spcPts val="0"/>
                        </a:spcAft>
                      </a:pPr>
                      <a:r>
                        <a:rPr lang="en-IN" sz="2000" dirty="0">
                          <a:effectLst/>
                        </a:rPr>
                        <a:t>145.2</a:t>
                      </a:r>
                      <a:endParaRPr lang="en-IN" sz="20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spcAft>
                          <a:spcPts val="0"/>
                        </a:spcAft>
                      </a:pPr>
                      <a:r>
                        <a:rPr lang="en-IN" sz="2000" dirty="0">
                          <a:effectLst/>
                        </a:rPr>
                        <a:t> </a:t>
                      </a:r>
                      <a:endParaRPr lang="en-IN" sz="2000" dirty="0">
                        <a:effectLst/>
                        <a:latin typeface="Times New Roman"/>
                        <a:ea typeface="Times New Roman"/>
                      </a:endParaRPr>
                    </a:p>
                  </a:txBody>
                  <a:tcPr marL="0" marR="0" marT="0" marB="0" anchor="ctr">
                    <a:lnB w="12700" cap="flat" cmpd="sng" algn="ctr">
                      <a:solidFill>
                        <a:schemeClr val="tx1"/>
                      </a:solidFill>
                      <a:prstDash val="solid"/>
                      <a:round/>
                      <a:headEnd type="none" w="med" len="med"/>
                      <a:tailEnd type="none" w="med" len="med"/>
                    </a:lnB>
                    <a:noFill/>
                  </a:tcPr>
                </a:tc>
              </a:tr>
              <a:tr h="462553">
                <a:tc>
                  <a:txBody>
                    <a:bodyPr/>
                    <a:lstStyle/>
                    <a:p>
                      <a:pPr>
                        <a:spcAft>
                          <a:spcPts val="0"/>
                        </a:spcAft>
                      </a:pPr>
                      <a:r>
                        <a:rPr lang="en-IN" sz="2000" dirty="0">
                          <a:effectLst/>
                        </a:rPr>
                        <a:t> </a:t>
                      </a:r>
                      <a:endParaRPr lang="en-IN" sz="2000" dirty="0">
                        <a:effectLst/>
                        <a:latin typeface="Times New Roman"/>
                        <a:ea typeface="Times New Roman"/>
                      </a:endParaRPr>
                    </a:p>
                  </a:txBody>
                  <a:tcPr marL="0" marR="0" marT="0" marB="0" anchor="ctr">
                    <a:lnT w="12700" cap="flat" cmpd="sng" algn="ctr">
                      <a:solidFill>
                        <a:schemeClr val="tx1"/>
                      </a:solidFill>
                      <a:prstDash val="solid"/>
                      <a:round/>
                      <a:headEnd type="none" w="med" len="med"/>
                      <a:tailEnd type="none" w="med" len="med"/>
                    </a:lnT>
                    <a:noFill/>
                  </a:tcPr>
                </a:tc>
                <a:tc gridSpan="2">
                  <a:txBody>
                    <a:bodyPr/>
                    <a:lstStyle/>
                    <a:p>
                      <a:pPr>
                        <a:spcAft>
                          <a:spcPts val="0"/>
                        </a:spcAft>
                      </a:pPr>
                      <a:r>
                        <a:rPr lang="en-IN" sz="2000" dirty="0">
                          <a:effectLst/>
                        </a:rPr>
                        <a:t>Overall price index:</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a:txBody>
                    <a:bodyPr/>
                    <a:lstStyle/>
                    <a:p>
                      <a:pPr algn="r">
                        <a:spcAft>
                          <a:spcPts val="0"/>
                        </a:spcAft>
                      </a:pPr>
                      <a:r>
                        <a:rPr lang="en-IN" sz="2000" dirty="0">
                          <a:effectLst/>
                        </a:rPr>
                        <a:t>138.0</a:t>
                      </a:r>
                      <a:endParaRPr lang="en-IN" sz="20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Rounded Rectangle 12"/>
          <p:cNvSpPr/>
          <p:nvPr/>
        </p:nvSpPr>
        <p:spPr>
          <a:xfrm>
            <a:off x="6516216" y="6165304"/>
            <a:ext cx="792088"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6372200" y="4222829"/>
            <a:ext cx="2376264" cy="646331"/>
          </a:xfrm>
          <a:prstGeom prst="rect">
            <a:avLst/>
          </a:prstGeom>
          <a:solidFill>
            <a:schemeClr val="bg2">
              <a:lumMod val="90000"/>
            </a:schemeClr>
          </a:solidFill>
        </p:spPr>
        <p:txBody>
          <a:bodyPr wrap="square">
            <a:spAutoFit/>
          </a:bodyPr>
          <a:lstStyle/>
          <a:p>
            <a:r>
              <a:rPr lang="en-IN" dirty="0">
                <a:solidFill>
                  <a:srgbClr val="C00000"/>
                </a:solidFill>
              </a:rPr>
              <a:t>Calculate </a:t>
            </a:r>
            <a:r>
              <a:rPr lang="en-IN" dirty="0" smtClean="0">
                <a:solidFill>
                  <a:srgbClr val="C00000"/>
                </a:solidFill>
              </a:rPr>
              <a:t>the value </a:t>
            </a:r>
            <a:r>
              <a:rPr lang="en-IN" dirty="0">
                <a:solidFill>
                  <a:srgbClr val="C00000"/>
                </a:solidFill>
              </a:rPr>
              <a:t>in your workbook</a:t>
            </a:r>
          </a:p>
        </p:txBody>
      </p:sp>
    </p:spTree>
    <p:extLst>
      <p:ext uri="{BB962C8B-B14F-4D97-AF65-F5344CB8AC3E}">
        <p14:creationId xmlns:p14="http://schemas.microsoft.com/office/powerpoint/2010/main" val="418941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539552" y="2059217"/>
            <a:ext cx="8064896" cy="2739566"/>
          </a:xfrm>
          <a:ln w="38100">
            <a:solidFill>
              <a:srgbClr val="0000FF"/>
            </a:solidFill>
            <a:miter lim="800000"/>
            <a:headEnd/>
            <a:tailEnd/>
          </a:ln>
        </p:spPr>
        <p:txBody>
          <a:bodyPr>
            <a:normAutofit/>
          </a:bodyPr>
          <a:lstStyle/>
          <a:p>
            <a:pPr algn="ctr" eaLnBrk="1" hangingPunct="1">
              <a:buFontTx/>
              <a:buNone/>
            </a:pPr>
            <a:endParaRPr lang="en-GB" altLang="en-US" dirty="0" smtClean="0">
              <a:solidFill>
                <a:schemeClr val="bg2"/>
              </a:solidFill>
            </a:endParaRPr>
          </a:p>
          <a:p>
            <a:pPr marL="354013" lvl="0" indent="0">
              <a:buNone/>
            </a:pPr>
            <a:r>
              <a:rPr lang="en-US" sz="3100" b="1" dirty="0" smtClean="0">
                <a:solidFill>
                  <a:srgbClr val="0033CC"/>
                </a:solidFill>
                <a:latin typeface="Times New Roman" pitchFamily="18" charset="0"/>
                <a:cs typeface="Times New Roman" pitchFamily="18" charset="0"/>
              </a:rPr>
              <a:t>Choice of Base Period</a:t>
            </a:r>
            <a:endParaRPr lang="en-IN" sz="3100" b="1" dirty="0">
              <a:solidFill>
                <a:srgbClr val="0033CC"/>
              </a:solidFill>
              <a:latin typeface="Times New Roman" pitchFamily="18" charset="0"/>
              <a:cs typeface="Times New Roman" pitchFamily="18" charset="0"/>
            </a:endParaRPr>
          </a:p>
          <a:p>
            <a:pPr marL="1077913" lvl="1" indent="-620713">
              <a:lnSpc>
                <a:spcPct val="134000"/>
              </a:lnSpc>
              <a:buFont typeface="Wingdings" panose="05000000000000000000" pitchFamily="2" charset="2"/>
              <a:buChar char="Ø"/>
            </a:pPr>
            <a:r>
              <a:rPr lang="en-IN" sz="2600" i="1" dirty="0"/>
              <a:t>Desirable </a:t>
            </a:r>
            <a:r>
              <a:rPr lang="en-IN" sz="2600" i="1" dirty="0" smtClean="0"/>
              <a:t>properties of </a:t>
            </a:r>
            <a:r>
              <a:rPr lang="en-IN" sz="2600" i="1" dirty="0"/>
              <a:t>all the reference periods </a:t>
            </a:r>
          </a:p>
          <a:p>
            <a:pPr marL="1077913" lvl="1" indent="-620713">
              <a:lnSpc>
                <a:spcPct val="134000"/>
              </a:lnSpc>
              <a:buFont typeface="Wingdings" panose="05000000000000000000" pitchFamily="2" charset="2"/>
              <a:buChar char="Ø"/>
            </a:pPr>
            <a:r>
              <a:rPr lang="en-IN" sz="2600" i="1" dirty="0"/>
              <a:t>Rebasing – how frequently? </a:t>
            </a:r>
          </a:p>
          <a:p>
            <a:pPr marL="457200" lvl="1" indent="0">
              <a:lnSpc>
                <a:spcPct val="134000"/>
              </a:lnSpc>
              <a:buNone/>
            </a:pPr>
            <a:endParaRPr lang="en-IN" sz="2600" i="1" dirty="0" smtClean="0"/>
          </a:p>
        </p:txBody>
      </p:sp>
    </p:spTree>
    <p:extLst>
      <p:ext uri="{BB962C8B-B14F-4D97-AF65-F5344CB8AC3E}">
        <p14:creationId xmlns:p14="http://schemas.microsoft.com/office/powerpoint/2010/main" val="39935112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3787708-F729-4F78-82F8-56EF7F90FD9F}" type="slidenum">
              <a:rPr lang="ja-JP" altLang="en-GB"/>
              <a:pPr/>
              <a:t>23</a:t>
            </a:fld>
            <a:endParaRPr lang="en-GB" altLang="ja-JP"/>
          </a:p>
        </p:txBody>
      </p:sp>
      <p:sp>
        <p:nvSpPr>
          <p:cNvPr id="718850" name="Rectangle 2"/>
          <p:cNvSpPr>
            <a:spLocks noGrp="1" noChangeArrowheads="1"/>
          </p:cNvSpPr>
          <p:nvPr>
            <p:ph type="title"/>
          </p:nvPr>
        </p:nvSpPr>
        <p:spPr>
          <a:xfrm>
            <a:off x="457200" y="544126"/>
            <a:ext cx="8229600" cy="580618"/>
          </a:xfrm>
        </p:spPr>
        <p:txBody>
          <a:bodyPr>
            <a:normAutofit/>
          </a:bodyPr>
          <a:lstStyle/>
          <a:p>
            <a:pPr algn="l"/>
            <a:r>
              <a:rPr lang="en-US" altLang="ja-JP" sz="3200" b="1" dirty="0">
                <a:solidFill>
                  <a:schemeClr val="tx1">
                    <a:lumMod val="75000"/>
                    <a:lumOff val="25000"/>
                  </a:schemeClr>
                </a:solidFill>
                <a:ea typeface="ＭＳ Ｐゴシック" pitchFamily="50" charset="-128"/>
              </a:rPr>
              <a:t>Choice of Base or Reference period</a:t>
            </a:r>
          </a:p>
        </p:txBody>
      </p:sp>
      <p:sp>
        <p:nvSpPr>
          <p:cNvPr id="718851" name="Rectangle 3"/>
          <p:cNvSpPr>
            <a:spLocks noGrp="1" noChangeArrowheads="1"/>
          </p:cNvSpPr>
          <p:nvPr>
            <p:ph type="body" idx="1"/>
          </p:nvPr>
        </p:nvSpPr>
        <p:spPr>
          <a:xfrm>
            <a:off x="457200" y="1196752"/>
            <a:ext cx="8229600" cy="4929411"/>
          </a:xfrm>
        </p:spPr>
        <p:txBody>
          <a:bodyPr>
            <a:normAutofit fontScale="92500" lnSpcReduction="10000"/>
          </a:bodyPr>
          <a:lstStyle/>
          <a:p>
            <a:pPr>
              <a:lnSpc>
                <a:spcPct val="114000"/>
              </a:lnSpc>
            </a:pPr>
            <a:r>
              <a:rPr lang="en-US" altLang="ja-JP" sz="2400" dirty="0" smtClean="0">
                <a:ea typeface="ＭＳ Ｐゴシック" pitchFamily="50" charset="-128"/>
              </a:rPr>
              <a:t>A base </a:t>
            </a:r>
            <a:r>
              <a:rPr lang="en-US" altLang="ja-JP" sz="2400" dirty="0">
                <a:ea typeface="ＭＳ Ｐゴシック" pitchFamily="50" charset="-128"/>
              </a:rPr>
              <a:t>period </a:t>
            </a:r>
            <a:r>
              <a:rPr lang="en-US" altLang="ja-JP" sz="2400" dirty="0" smtClean="0">
                <a:ea typeface="ＭＳ Ｐゴシック" pitchFamily="50" charset="-128"/>
              </a:rPr>
              <a:t>is </a:t>
            </a:r>
            <a:r>
              <a:rPr lang="en-US" altLang="ja-JP" sz="2400" dirty="0">
                <a:ea typeface="ＭＳ Ｐゴシック" pitchFamily="50" charset="-128"/>
              </a:rPr>
              <a:t>a conventional time interval such as a year, a month, etc. </a:t>
            </a:r>
            <a:endParaRPr lang="en-US" altLang="ja-JP" sz="2400" dirty="0" smtClean="0">
              <a:ea typeface="ＭＳ Ｐゴシック" pitchFamily="50" charset="-128"/>
            </a:endParaRPr>
          </a:p>
          <a:p>
            <a:pPr>
              <a:lnSpc>
                <a:spcPct val="114000"/>
              </a:lnSpc>
            </a:pPr>
            <a:r>
              <a:rPr lang="en-US" altLang="ja-JP" sz="2400" dirty="0" smtClean="0">
                <a:ea typeface="ＭＳ Ｐゴシック" pitchFamily="50" charset="-128"/>
              </a:rPr>
              <a:t>The </a:t>
            </a:r>
            <a:r>
              <a:rPr lang="en-US" altLang="ja-JP" sz="2400" dirty="0">
                <a:ea typeface="ＭＳ Ｐゴシック" pitchFamily="50" charset="-128"/>
              </a:rPr>
              <a:t>following consideration </a:t>
            </a:r>
            <a:r>
              <a:rPr lang="en-US" altLang="ja-JP" sz="2400" dirty="0" smtClean="0">
                <a:ea typeface="ＭＳ Ｐゴシック" pitchFamily="50" charset="-128"/>
              </a:rPr>
              <a:t>are kept </a:t>
            </a:r>
            <a:r>
              <a:rPr lang="en-US" altLang="ja-JP" sz="2400" dirty="0">
                <a:ea typeface="ＭＳ Ｐゴシック" pitchFamily="50" charset="-128"/>
              </a:rPr>
              <a:t>in mind while selecting a base period.</a:t>
            </a:r>
          </a:p>
          <a:p>
            <a:pPr marL="971550" lvl="1" indent="-514350">
              <a:lnSpc>
                <a:spcPct val="114000"/>
              </a:lnSpc>
              <a:buAutoNum type="romanLcParenBoth"/>
            </a:pPr>
            <a:r>
              <a:rPr lang="en-US" altLang="ja-JP" sz="2400" dirty="0" smtClean="0">
                <a:ea typeface="ＭＳ Ｐゴシック" pitchFamily="50" charset="-128"/>
              </a:rPr>
              <a:t>Base </a:t>
            </a:r>
            <a:r>
              <a:rPr lang="en-US" altLang="ja-JP" sz="2400" dirty="0">
                <a:ea typeface="ＭＳ Ｐゴシック" pitchFamily="50" charset="-128"/>
              </a:rPr>
              <a:t>period should be </a:t>
            </a:r>
            <a:r>
              <a:rPr lang="en-US" altLang="ja-JP" sz="2400" u="sng" dirty="0">
                <a:ea typeface="ＭＳ Ｐゴシック" pitchFamily="50" charset="-128"/>
              </a:rPr>
              <a:t>a period of normal and stable economic </a:t>
            </a:r>
            <a:r>
              <a:rPr lang="en-US" altLang="ja-JP" sz="2400" u="sng" dirty="0" smtClean="0">
                <a:ea typeface="ＭＳ Ｐゴシック" pitchFamily="50" charset="-128"/>
              </a:rPr>
              <a:t>conditions</a:t>
            </a:r>
            <a:r>
              <a:rPr lang="en-US" altLang="ja-JP" sz="2400" dirty="0">
                <a:ea typeface="ＭＳ Ｐゴシック" pitchFamily="50" charset="-128"/>
              </a:rPr>
              <a:t>. But a period which is normal in one respect may be abnormal in some other respects. </a:t>
            </a:r>
            <a:r>
              <a:rPr lang="en-US" altLang="ja-JP" sz="2400" dirty="0" smtClean="0">
                <a:ea typeface="ＭＳ Ｐゴシック" pitchFamily="50" charset="-128"/>
              </a:rPr>
              <a:t>Thus,  </a:t>
            </a:r>
            <a:r>
              <a:rPr lang="en-US" altLang="ja-JP" sz="2400" dirty="0">
                <a:ea typeface="ＭＳ Ｐゴシック" pitchFamily="50" charset="-128"/>
              </a:rPr>
              <a:t>sometimes an average of two or more years is taken as </a:t>
            </a:r>
            <a:r>
              <a:rPr lang="en-US" altLang="ja-JP" sz="2400" dirty="0" smtClean="0">
                <a:ea typeface="ＭＳ Ｐゴシック" pitchFamily="50" charset="-128"/>
              </a:rPr>
              <a:t>the base period. </a:t>
            </a:r>
          </a:p>
          <a:p>
            <a:pPr marL="971550" lvl="1" indent="-514350">
              <a:lnSpc>
                <a:spcPct val="114000"/>
              </a:lnSpc>
              <a:buFont typeface="Arial" panose="020B0604020202020204" pitchFamily="34" charset="0"/>
              <a:buAutoNum type="romanLcParenBoth"/>
            </a:pPr>
            <a:r>
              <a:rPr lang="en-US" altLang="ja-JP" sz="2400" dirty="0">
                <a:ea typeface="ＭＳ Ｐゴシック" pitchFamily="50" charset="-128"/>
              </a:rPr>
              <a:t>The base period should </a:t>
            </a:r>
            <a:r>
              <a:rPr lang="en-US" altLang="ja-JP" sz="2400" dirty="0">
                <a:solidFill>
                  <a:schemeClr val="tx2"/>
                </a:solidFill>
                <a:ea typeface="ＭＳ Ｐゴシック" pitchFamily="50" charset="-128"/>
              </a:rPr>
              <a:t>not be too distant from the given period</a:t>
            </a:r>
            <a:r>
              <a:rPr lang="en-US" altLang="ja-JP" sz="2400" dirty="0">
                <a:ea typeface="ＭＳ Ｐゴシック" pitchFamily="50" charset="-128"/>
              </a:rPr>
              <a:t>. </a:t>
            </a:r>
          </a:p>
          <a:p>
            <a:pPr marL="971550" lvl="1" indent="-514350">
              <a:lnSpc>
                <a:spcPct val="114000"/>
              </a:lnSpc>
              <a:buAutoNum type="romanLcParenBoth"/>
            </a:pPr>
            <a:r>
              <a:rPr lang="en-US" altLang="ja-JP" sz="2400" dirty="0">
                <a:ea typeface="ＭＳ Ｐゴシック" pitchFamily="50" charset="-128"/>
              </a:rPr>
              <a:t>)  Sometimes a year of some economic importance for the country is also taken as </a:t>
            </a:r>
            <a:r>
              <a:rPr lang="en-US" altLang="ja-JP" sz="2400" dirty="0" smtClean="0">
                <a:ea typeface="ＭＳ Ｐゴシック" pitchFamily="50" charset="-128"/>
              </a:rPr>
              <a:t>base.</a:t>
            </a:r>
            <a:endParaRPr lang="en-US" altLang="ja-JP" sz="2400" dirty="0">
              <a:ea typeface="ＭＳ Ｐゴシック" pitchFamily="50" charset="-128"/>
            </a:endParaRP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Constructing  Price  Index – Base Period</a:t>
            </a:r>
          </a:p>
        </p:txBody>
      </p:sp>
    </p:spTree>
    <p:extLst>
      <p:ext uri="{BB962C8B-B14F-4D97-AF65-F5344CB8AC3E}">
        <p14:creationId xmlns:p14="http://schemas.microsoft.com/office/powerpoint/2010/main" val="3230954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3787708-F729-4F78-82F8-56EF7F90FD9F}" type="slidenum">
              <a:rPr lang="ja-JP" altLang="en-GB"/>
              <a:pPr/>
              <a:t>24</a:t>
            </a:fld>
            <a:endParaRPr lang="en-GB" altLang="ja-JP"/>
          </a:p>
        </p:txBody>
      </p:sp>
      <p:sp>
        <p:nvSpPr>
          <p:cNvPr id="718850" name="Rectangle 2"/>
          <p:cNvSpPr>
            <a:spLocks noGrp="1" noChangeArrowheads="1"/>
          </p:cNvSpPr>
          <p:nvPr>
            <p:ph type="title"/>
          </p:nvPr>
        </p:nvSpPr>
        <p:spPr>
          <a:xfrm>
            <a:off x="457200" y="544126"/>
            <a:ext cx="8229600" cy="580618"/>
          </a:xfrm>
        </p:spPr>
        <p:txBody>
          <a:bodyPr>
            <a:normAutofit/>
          </a:bodyPr>
          <a:lstStyle/>
          <a:p>
            <a:pPr algn="l"/>
            <a:r>
              <a:rPr lang="en-IN" sz="3200" b="1" dirty="0">
                <a:solidFill>
                  <a:schemeClr val="tx1">
                    <a:lumMod val="75000"/>
                    <a:lumOff val="25000"/>
                  </a:schemeClr>
                </a:solidFill>
                <a:ea typeface="ＭＳ Ｐゴシック" pitchFamily="50" charset="-128"/>
              </a:rPr>
              <a:t>Desirable </a:t>
            </a:r>
            <a:r>
              <a:rPr lang="en-IN" sz="3200" b="1" dirty="0" smtClean="0">
                <a:solidFill>
                  <a:schemeClr val="tx1">
                    <a:lumMod val="75000"/>
                    <a:lumOff val="25000"/>
                  </a:schemeClr>
                </a:solidFill>
                <a:ea typeface="ＭＳ Ｐゴシック" pitchFamily="50" charset="-128"/>
              </a:rPr>
              <a:t>properties of reference periods</a:t>
            </a:r>
            <a:endParaRPr lang="en-US" altLang="ja-JP" sz="3200" b="1" dirty="0">
              <a:solidFill>
                <a:schemeClr val="tx1">
                  <a:lumMod val="75000"/>
                  <a:lumOff val="25000"/>
                </a:schemeClr>
              </a:solidFill>
              <a:ea typeface="ＭＳ Ｐゴシック" pitchFamily="50" charset="-128"/>
            </a:endParaRPr>
          </a:p>
        </p:txBody>
      </p:sp>
      <p:sp>
        <p:nvSpPr>
          <p:cNvPr id="718851" name="Rectangle 3"/>
          <p:cNvSpPr>
            <a:spLocks noGrp="1" noChangeArrowheads="1"/>
          </p:cNvSpPr>
          <p:nvPr>
            <p:ph type="body" idx="1"/>
          </p:nvPr>
        </p:nvSpPr>
        <p:spPr>
          <a:xfrm>
            <a:off x="457200" y="1268760"/>
            <a:ext cx="8229600" cy="4857403"/>
          </a:xfrm>
        </p:spPr>
        <p:txBody>
          <a:bodyPr>
            <a:normAutofit/>
          </a:bodyPr>
          <a:lstStyle/>
          <a:p>
            <a:pPr marL="0" indent="0">
              <a:lnSpc>
                <a:spcPct val="114000"/>
              </a:lnSpc>
              <a:buNone/>
            </a:pPr>
            <a:r>
              <a:rPr lang="en-IN" sz="2400" dirty="0" smtClean="0"/>
              <a:t>All the reference </a:t>
            </a:r>
            <a:r>
              <a:rPr lang="en-IN" sz="2400" dirty="0"/>
              <a:t>periods </a:t>
            </a:r>
            <a:r>
              <a:rPr lang="en-IN" sz="2400" dirty="0" smtClean="0"/>
              <a:t>– </a:t>
            </a:r>
            <a:r>
              <a:rPr lang="en-IN" sz="2400" i="1" dirty="0" smtClean="0"/>
              <a:t>Index reference period</a:t>
            </a:r>
            <a:r>
              <a:rPr lang="en-IN" sz="2400" dirty="0" smtClean="0"/>
              <a:t>, </a:t>
            </a:r>
            <a:r>
              <a:rPr lang="en-IN" sz="2400" i="1" dirty="0" smtClean="0"/>
              <a:t>Weight </a:t>
            </a:r>
            <a:r>
              <a:rPr lang="en-IN" sz="2400" i="1" dirty="0"/>
              <a:t>reference </a:t>
            </a:r>
            <a:r>
              <a:rPr lang="en-IN" sz="2400" i="1" dirty="0" smtClean="0"/>
              <a:t>period </a:t>
            </a:r>
            <a:r>
              <a:rPr lang="en-IN" sz="2400" dirty="0" smtClean="0"/>
              <a:t>and</a:t>
            </a:r>
            <a:r>
              <a:rPr lang="en-IN" sz="2400" i="1" dirty="0" smtClean="0"/>
              <a:t> Price </a:t>
            </a:r>
            <a:r>
              <a:rPr lang="en-IN" sz="2400" i="1" dirty="0"/>
              <a:t>reference </a:t>
            </a:r>
            <a:r>
              <a:rPr lang="en-IN" sz="2400" i="1" dirty="0" smtClean="0"/>
              <a:t>period</a:t>
            </a:r>
            <a:r>
              <a:rPr lang="en-IN" sz="2400" dirty="0"/>
              <a:t> </a:t>
            </a:r>
            <a:r>
              <a:rPr lang="en-IN" sz="2400" dirty="0" smtClean="0"/>
              <a:t>– </a:t>
            </a:r>
            <a:r>
              <a:rPr lang="en-IN" sz="2400" dirty="0"/>
              <a:t>should desirably  </a:t>
            </a:r>
          </a:p>
          <a:p>
            <a:pPr lvl="1" algn="just">
              <a:lnSpc>
                <a:spcPct val="114000"/>
              </a:lnSpc>
            </a:pPr>
            <a:r>
              <a:rPr lang="en-IN" sz="2400" dirty="0"/>
              <a:t>be long enough to cover a seasonal cycle, which is normally a </a:t>
            </a:r>
            <a:r>
              <a:rPr lang="en-IN" sz="2400" dirty="0" smtClean="0"/>
              <a:t>year </a:t>
            </a:r>
            <a:endParaRPr lang="en-IN" sz="2400" dirty="0"/>
          </a:p>
          <a:p>
            <a:pPr lvl="1" algn="just">
              <a:lnSpc>
                <a:spcPct val="114000"/>
              </a:lnSpc>
            </a:pPr>
            <a:r>
              <a:rPr lang="en-IN" sz="2400" dirty="0"/>
              <a:t>have economic conditions that can be considered to be reasonably normal or stable</a:t>
            </a:r>
          </a:p>
          <a:p>
            <a:pPr lvl="1">
              <a:lnSpc>
                <a:spcPct val="114000"/>
              </a:lnSpc>
            </a:pPr>
            <a:r>
              <a:rPr lang="en-IN" sz="2400" dirty="0"/>
              <a:t>not be too distant from each other. </a:t>
            </a:r>
          </a:p>
          <a:p>
            <a:pPr marL="0" lvl="1" indent="0" algn="just">
              <a:lnSpc>
                <a:spcPct val="114000"/>
              </a:lnSpc>
              <a:buNone/>
            </a:pPr>
            <a:r>
              <a:rPr lang="en-IN" sz="2400" dirty="0" smtClean="0"/>
              <a:t>An </a:t>
            </a:r>
            <a:r>
              <a:rPr lang="en-IN" sz="2400" dirty="0"/>
              <a:t>index series may also be </a:t>
            </a:r>
            <a:r>
              <a:rPr lang="en-IN" sz="2400" u="sng" dirty="0"/>
              <a:t>re-referenced</a:t>
            </a:r>
            <a:r>
              <a:rPr lang="en-IN" sz="2400" dirty="0"/>
              <a:t> to another period by simply dividing the series by the value of the index in that period, without changing the rate of change of the index.</a:t>
            </a:r>
            <a:endParaRPr lang="en-US" altLang="ja-JP" sz="2400" dirty="0">
              <a:solidFill>
                <a:srgbClr val="C00000"/>
              </a:solidFill>
              <a:ea typeface="ＭＳ Ｐゴシック" pitchFamily="50" charset="-128"/>
            </a:endParaRP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Constructing  Price  Index – Base Period</a:t>
            </a:r>
          </a:p>
        </p:txBody>
      </p:sp>
    </p:spTree>
    <p:extLst>
      <p:ext uri="{BB962C8B-B14F-4D97-AF65-F5344CB8AC3E}">
        <p14:creationId xmlns:p14="http://schemas.microsoft.com/office/powerpoint/2010/main" val="2021514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670"/>
            <a:ext cx="8229600" cy="634082"/>
          </a:xfrm>
        </p:spPr>
        <p:txBody>
          <a:bodyPr>
            <a:normAutofit fontScale="90000"/>
          </a:bodyPr>
          <a:lstStyle/>
          <a:p>
            <a:pPr algn="l"/>
            <a:r>
              <a:rPr lang="en-IN" sz="3200" b="1" dirty="0" smtClean="0"/>
              <a:t/>
            </a:r>
            <a:br>
              <a:rPr lang="en-IN" sz="3200" b="1" dirty="0" smtClean="0"/>
            </a:br>
            <a:r>
              <a:rPr lang="en-IN" sz="3200" b="1" dirty="0" smtClean="0"/>
              <a:t>Example </a:t>
            </a:r>
            <a:r>
              <a:rPr lang="en-IN" sz="3200" b="1" dirty="0"/>
              <a:t>18: Re-referencing a Price Index</a:t>
            </a:r>
            <a:r>
              <a:rPr lang="en-IN" sz="3200" dirty="0"/>
              <a:t/>
            </a:r>
            <a:br>
              <a:rPr lang="en-IN" sz="3200" dirty="0"/>
            </a:br>
            <a:endParaRPr lang="en-IN" sz="3200" dirty="0"/>
          </a:p>
        </p:txBody>
      </p:sp>
      <p:sp>
        <p:nvSpPr>
          <p:cNvPr id="3" name="TextBox 2"/>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Constructing  Price  Index – Base Period</a:t>
            </a:r>
          </a:p>
        </p:txBody>
      </p:sp>
      <p:graphicFrame>
        <p:nvGraphicFramePr>
          <p:cNvPr id="4" name="Table 3"/>
          <p:cNvGraphicFramePr>
            <a:graphicFrameLocks noGrp="1"/>
          </p:cNvGraphicFramePr>
          <p:nvPr>
            <p:extLst>
              <p:ext uri="{D42A27DB-BD31-4B8C-83A1-F6EECF244321}">
                <p14:modId xmlns:p14="http://schemas.microsoft.com/office/powerpoint/2010/main" val="1239559553"/>
              </p:ext>
            </p:extLst>
          </p:nvPr>
        </p:nvGraphicFramePr>
        <p:xfrm>
          <a:off x="621158" y="3284984"/>
          <a:ext cx="7920000" cy="1883520"/>
        </p:xfrm>
        <a:graphic>
          <a:graphicData uri="http://schemas.openxmlformats.org/drawingml/2006/table">
            <a:tbl>
              <a:tblPr firstRow="1" firstCol="1" bandRow="1">
                <a:tableStyleId>{5C22544A-7EE6-4342-B048-85BDC9FD1C3A}</a:tableStyleId>
              </a:tblPr>
              <a:tblGrid>
                <a:gridCol w="2160000"/>
                <a:gridCol w="720000"/>
                <a:gridCol w="720000"/>
                <a:gridCol w="720000"/>
                <a:gridCol w="720000"/>
                <a:gridCol w="720000"/>
                <a:gridCol w="720000"/>
                <a:gridCol w="720000"/>
                <a:gridCol w="720000"/>
              </a:tblGrid>
              <a:tr h="121285">
                <a:tc rowSpan="2">
                  <a:txBody>
                    <a:bodyPr/>
                    <a:lstStyle/>
                    <a:p>
                      <a:pPr algn="just" fontAlgn="base" hangingPunct="0">
                        <a:lnSpc>
                          <a:spcPct val="150000"/>
                        </a:lnSpc>
                        <a:spcAft>
                          <a:spcPts val="0"/>
                        </a:spcAft>
                      </a:pPr>
                      <a:r>
                        <a:rPr lang="en-IN" sz="1600" dirty="0" smtClean="0">
                          <a:effectLst/>
                        </a:rPr>
                        <a:t>(Re-referenced)  </a:t>
                      </a:r>
                    </a:p>
                    <a:p>
                      <a:pPr algn="just" fontAlgn="base" hangingPunct="0">
                        <a:lnSpc>
                          <a:spcPct val="150000"/>
                        </a:lnSpc>
                        <a:spcAft>
                          <a:spcPts val="0"/>
                        </a:spcAft>
                      </a:pPr>
                      <a:r>
                        <a:rPr lang="en-IN" sz="1600" dirty="0" smtClean="0">
                          <a:effectLst/>
                        </a:rPr>
                        <a:t>base year</a:t>
                      </a:r>
                      <a:endParaRPr lang="en-IN" sz="1600" dirty="0">
                        <a:effectLst/>
                        <a:latin typeface="Times New Roman"/>
                        <a:ea typeface="Times New Roman"/>
                      </a:endParaRPr>
                    </a:p>
                  </a:txBody>
                  <a:tcPr marL="68580" marR="68580" marT="0" marB="0"/>
                </a:tc>
                <a:tc gridSpan="8">
                  <a:txBody>
                    <a:bodyPr/>
                    <a:lstStyle/>
                    <a:p>
                      <a:pPr algn="ctr" fontAlgn="auto" hangingPunct="1">
                        <a:lnSpc>
                          <a:spcPct val="150000"/>
                        </a:lnSpc>
                        <a:spcAft>
                          <a:spcPts val="0"/>
                        </a:spcAft>
                      </a:pPr>
                      <a:r>
                        <a:rPr lang="en-IN" sz="1600" dirty="0">
                          <a:effectLst/>
                        </a:rPr>
                        <a:t>Price index</a:t>
                      </a:r>
                      <a:endParaRPr lang="en-IN" sz="1600" dirty="0">
                        <a:effectLst/>
                        <a:latin typeface="Times New Roman"/>
                        <a:ea typeface="Times New Roman"/>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0">
                <a:tc vMerge="1">
                  <a:txBody>
                    <a:bodyPr/>
                    <a:lstStyle/>
                    <a:p>
                      <a:endParaRPr lang="en-IN"/>
                    </a:p>
                  </a:txBody>
                  <a:tcPr/>
                </a:tc>
                <a:tc>
                  <a:txBody>
                    <a:bodyPr/>
                    <a:lstStyle/>
                    <a:p>
                      <a:pPr algn="r" fontAlgn="auto" hangingPunct="1">
                        <a:lnSpc>
                          <a:spcPct val="115000"/>
                        </a:lnSpc>
                        <a:spcBef>
                          <a:spcPts val="600"/>
                        </a:spcBef>
                        <a:spcAft>
                          <a:spcPts val="0"/>
                        </a:spcAft>
                      </a:pPr>
                      <a:r>
                        <a:rPr lang="en-IN" sz="1600" dirty="0">
                          <a:effectLst/>
                        </a:rPr>
                        <a:t>2005 </a:t>
                      </a:r>
                      <a:endParaRPr lang="en-IN" sz="1600" dirty="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2006</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2007</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2008</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2009</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2010</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2011</a:t>
                      </a:r>
                      <a:endParaRPr lang="en-IN" sz="1600">
                        <a:effectLst/>
                        <a:latin typeface="Times New Roman"/>
                        <a:ea typeface="Times New Roman"/>
                      </a:endParaRPr>
                    </a:p>
                  </a:txBody>
                  <a:tcPr marL="68580" marR="68580" marT="0" marB="0"/>
                </a:tc>
                <a:tc>
                  <a:txBody>
                    <a:bodyPr/>
                    <a:lstStyle/>
                    <a:p>
                      <a:pPr algn="r" fontAlgn="auto" hangingPunct="1">
                        <a:lnSpc>
                          <a:spcPct val="115000"/>
                        </a:lnSpc>
                        <a:spcBef>
                          <a:spcPts val="600"/>
                        </a:spcBef>
                        <a:spcAft>
                          <a:spcPts val="0"/>
                        </a:spcAft>
                      </a:pPr>
                      <a:r>
                        <a:rPr lang="en-IN" sz="1600">
                          <a:effectLst/>
                        </a:rPr>
                        <a:t>2012</a:t>
                      </a:r>
                      <a:endParaRPr lang="en-IN" sz="1600">
                        <a:effectLst/>
                        <a:latin typeface="Times New Roman"/>
                        <a:ea typeface="Times New Roman"/>
                      </a:endParaRPr>
                    </a:p>
                  </a:txBody>
                  <a:tcPr marL="68580" marR="68580" marT="0" marB="0"/>
                </a:tc>
              </a:tr>
              <a:tr h="576000">
                <a:tc>
                  <a:txBody>
                    <a:bodyPr/>
                    <a:lstStyle/>
                    <a:p>
                      <a:pPr fontAlgn="auto" hangingPunct="1">
                        <a:lnSpc>
                          <a:spcPct val="115000"/>
                        </a:lnSpc>
                        <a:spcAft>
                          <a:spcPts val="0"/>
                        </a:spcAft>
                      </a:pPr>
                      <a:r>
                        <a:rPr lang="en-IN" sz="1800" dirty="0">
                          <a:effectLst/>
                        </a:rPr>
                        <a:t>2005</a:t>
                      </a:r>
                      <a:endParaRPr lang="en-IN" sz="18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100.0</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102.4</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108.3</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115.0</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119.7</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125.0</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130.2</a:t>
                      </a:r>
                      <a:endParaRPr lang="en-IN" sz="1600" dirty="0">
                        <a:effectLst/>
                        <a:latin typeface="Times New Roman"/>
                        <a:ea typeface="Times New Roman"/>
                      </a:endParaRPr>
                    </a:p>
                  </a:txBody>
                  <a:tcPr marL="68580" marR="68580" marT="0" marB="0" anchor="ctr"/>
                </a:tc>
                <a:tc>
                  <a:txBody>
                    <a:bodyPr/>
                    <a:lstStyle/>
                    <a:p>
                      <a:pPr algn="r" fontAlgn="auto" hangingPunct="1">
                        <a:lnSpc>
                          <a:spcPct val="115000"/>
                        </a:lnSpc>
                        <a:spcAft>
                          <a:spcPts val="0"/>
                        </a:spcAft>
                      </a:pPr>
                      <a:r>
                        <a:rPr lang="en-IN" sz="1600" dirty="0">
                          <a:effectLst/>
                        </a:rPr>
                        <a:t>138.5</a:t>
                      </a:r>
                      <a:endParaRPr lang="en-IN" sz="1600" dirty="0">
                        <a:effectLst/>
                        <a:latin typeface="Times New Roman"/>
                        <a:ea typeface="Times New Roman"/>
                      </a:endParaRPr>
                    </a:p>
                  </a:txBody>
                  <a:tcPr marL="68580" marR="68580" marT="0" marB="0" anchor="ctr"/>
                </a:tc>
              </a:tr>
              <a:tr h="576000">
                <a:tc>
                  <a:txBody>
                    <a:bodyPr/>
                    <a:lstStyle/>
                    <a:p>
                      <a:pPr fontAlgn="auto" hangingPunct="1">
                        <a:lnSpc>
                          <a:spcPct val="115000"/>
                        </a:lnSpc>
                        <a:spcAft>
                          <a:spcPts val="0"/>
                        </a:spcAft>
                      </a:pPr>
                      <a:r>
                        <a:rPr lang="en-IN" sz="1800" dirty="0">
                          <a:effectLst/>
                        </a:rPr>
                        <a:t>2010</a:t>
                      </a:r>
                      <a:endParaRPr lang="en-IN" sz="18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80.0</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81.9</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86.6</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92.0</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95.8</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100.0</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104.2</a:t>
                      </a:r>
                      <a:endParaRPr lang="en-IN" sz="1600" dirty="0">
                        <a:effectLst/>
                        <a:latin typeface="Times New Roman"/>
                        <a:ea typeface="Times New Roman"/>
                      </a:endParaRPr>
                    </a:p>
                  </a:txBody>
                  <a:tcPr marL="68580" marR="68580" marT="0" marB="0" anchor="ctr"/>
                </a:tc>
                <a:tc>
                  <a:txBody>
                    <a:bodyPr/>
                    <a:lstStyle/>
                    <a:p>
                      <a:pPr algn="r" fontAlgn="base" hangingPunct="0">
                        <a:lnSpc>
                          <a:spcPct val="115000"/>
                        </a:lnSpc>
                        <a:spcAft>
                          <a:spcPts val="0"/>
                        </a:spcAft>
                      </a:pPr>
                      <a:r>
                        <a:rPr lang="en-IN" sz="1600" dirty="0">
                          <a:effectLst/>
                        </a:rPr>
                        <a:t>110.8</a:t>
                      </a:r>
                      <a:endParaRPr lang="en-IN" sz="1600" dirty="0">
                        <a:effectLst/>
                        <a:latin typeface="Times New Roman"/>
                        <a:ea typeface="Times New Roman"/>
                      </a:endParaRPr>
                    </a:p>
                  </a:txBody>
                  <a:tcPr marL="68580" marR="68580" marT="0" marB="0" anchor="ctr"/>
                </a:tc>
              </a:tr>
            </a:tbl>
          </a:graphicData>
        </a:graphic>
      </p:graphicFrame>
      <p:sp>
        <p:nvSpPr>
          <p:cNvPr id="5" name="Rectangle 1"/>
          <p:cNvSpPr>
            <a:spLocks noChangeArrowheads="1"/>
          </p:cNvSpPr>
          <p:nvPr/>
        </p:nvSpPr>
        <p:spPr bwMode="auto">
          <a:xfrm>
            <a:off x="467544" y="1228137"/>
            <a:ext cx="8064896" cy="1912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14000"/>
              </a:lnSpc>
              <a:spcBef>
                <a:spcPts val="600"/>
              </a:spcBef>
              <a:spcAft>
                <a:spcPct val="0"/>
              </a:spcAft>
              <a:buClrTx/>
              <a:buSzTx/>
              <a:buFontTx/>
              <a:buNone/>
              <a:tabLst/>
            </a:pPr>
            <a:r>
              <a:rPr kumimoji="0" lang="en-US" altLang="en-US" sz="2000" b="0" i="0" u="none" strike="noStrike" cap="none" normalizeH="0" baseline="0" dirty="0" smtClean="0">
                <a:ln>
                  <a:noFill/>
                </a:ln>
                <a:solidFill>
                  <a:schemeClr val="tx1"/>
                </a:solidFill>
                <a:effectLst/>
                <a:ea typeface="Times New Roman" pitchFamily="18" charset="0"/>
                <a:cs typeface="Arial" pitchFamily="34" charset="0"/>
              </a:rPr>
              <a:t>Consider the following price index series with index reference period as the year 2005. </a:t>
            </a:r>
            <a:endParaRPr kumimoji="0" lang="bn-IN" altLang="en-US" sz="2000" b="0" i="0" u="none" strike="noStrike" cap="none" normalizeH="0" baseline="0" dirty="0" smtClean="0">
              <a:ln>
                <a:noFill/>
              </a:ln>
              <a:solidFill>
                <a:schemeClr val="tx1"/>
              </a:solidFill>
              <a:effectLst/>
              <a:ea typeface="Times New Roman" pitchFamily="18" charset="0"/>
              <a:cs typeface="Vrinda" pitchFamily="34" charset="0"/>
            </a:endParaRPr>
          </a:p>
          <a:p>
            <a:pPr marL="0" marR="0" lvl="0" indent="0" algn="l" defTabSz="914400" rtl="0" eaLnBrk="0" fontAlgn="base" latinLnBrk="0" hangingPunct="0">
              <a:lnSpc>
                <a:spcPct val="114000"/>
              </a:lnSpc>
              <a:spcBef>
                <a:spcPts val="600"/>
              </a:spcBef>
              <a:spcAft>
                <a:spcPct val="0"/>
              </a:spcAft>
              <a:buClrTx/>
              <a:buSzTx/>
              <a:buFontTx/>
              <a:buNone/>
              <a:tabLst/>
            </a:pPr>
            <a:r>
              <a:rPr kumimoji="0" lang="bn-IN" altLang="en-US" sz="2000" b="0" i="0" u="none" strike="noStrike" cap="none" normalizeH="0" baseline="0" dirty="0" smtClean="0">
                <a:ln>
                  <a:noFill/>
                </a:ln>
                <a:solidFill>
                  <a:schemeClr val="tx1"/>
                </a:solidFill>
                <a:effectLst/>
                <a:ea typeface="Times New Roman" pitchFamily="18" charset="0"/>
                <a:cs typeface="Vrinda" pitchFamily="34" charset="0"/>
              </a:rPr>
              <a:t>To obtain the series with base year re-referenced to 2010, we have to divide the values of price index with base year 2005 by the value of price index of 2010 (125.0) and multiply by 100.</a:t>
            </a:r>
            <a:r>
              <a:rPr kumimoji="0" lang="bn-IN" altLang="en-US" sz="2000" b="0" i="0" u="none" strike="noStrike" cap="none" normalizeH="0" baseline="0" dirty="0" smtClean="0">
                <a:ln>
                  <a:noFill/>
                </a:ln>
                <a:solidFill>
                  <a:schemeClr val="tx1"/>
                </a:solidFill>
                <a:effectLst/>
                <a:cs typeface="Vrinda" pitchFamily="34" charset="0"/>
              </a:rPr>
              <a:t> </a:t>
            </a:r>
            <a:endParaRPr kumimoji="0" lang="en-US" altLang="en-US" sz="2000" b="0" i="0" u="none" strike="noStrike" cap="none" normalizeH="0" baseline="0" dirty="0" smtClean="0">
              <a:ln>
                <a:noFill/>
              </a:ln>
              <a:solidFill>
                <a:schemeClr val="tx1"/>
              </a:solidFill>
              <a:effectLst/>
              <a:cs typeface="Arial" pitchFamily="34" charset="0"/>
            </a:endParaRPr>
          </a:p>
        </p:txBody>
      </p:sp>
      <p:sp>
        <p:nvSpPr>
          <p:cNvPr id="6" name="Rectangle 5"/>
          <p:cNvSpPr/>
          <p:nvPr/>
        </p:nvSpPr>
        <p:spPr>
          <a:xfrm>
            <a:off x="611560" y="5215622"/>
            <a:ext cx="7776864" cy="1021690"/>
          </a:xfrm>
          <a:prstGeom prst="rect">
            <a:avLst/>
          </a:prstGeom>
        </p:spPr>
        <p:txBody>
          <a:bodyPr wrap="square">
            <a:spAutoFit/>
          </a:bodyPr>
          <a:lstStyle/>
          <a:p>
            <a:pPr algn="just">
              <a:lnSpc>
                <a:spcPct val="114000"/>
              </a:lnSpc>
              <a:spcBef>
                <a:spcPts val="600"/>
              </a:spcBef>
            </a:pPr>
            <a:r>
              <a:rPr lang="en-IN" dirty="0"/>
              <a:t>Calculate the series with base year re-referenced to 2010. One has to divide the values of price index with base year 2005 by the value of price index of 2010 (125.0) and multiply by 100.</a:t>
            </a:r>
          </a:p>
        </p:txBody>
      </p:sp>
      <p:sp>
        <p:nvSpPr>
          <p:cNvPr id="7" name="Rounded Rectangle 6"/>
          <p:cNvSpPr/>
          <p:nvPr/>
        </p:nvSpPr>
        <p:spPr>
          <a:xfrm>
            <a:off x="2843808" y="4653136"/>
            <a:ext cx="5688632" cy="432048"/>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endParaRPr lang="en-IN" dirty="0"/>
          </a:p>
        </p:txBody>
      </p:sp>
      <p:sp>
        <p:nvSpPr>
          <p:cNvPr id="8" name="Freeform 7"/>
          <p:cNvSpPr/>
          <p:nvPr/>
        </p:nvSpPr>
        <p:spPr>
          <a:xfrm>
            <a:off x="6536491" y="4077072"/>
            <a:ext cx="627797" cy="409433"/>
          </a:xfrm>
          <a:custGeom>
            <a:avLst/>
            <a:gdLst>
              <a:gd name="connsiteX0" fmla="*/ 545910 w 627797"/>
              <a:gd name="connsiteY0" fmla="*/ 68239 h 409433"/>
              <a:gd name="connsiteX1" fmla="*/ 423080 w 627797"/>
              <a:gd name="connsiteY1" fmla="*/ 27295 h 409433"/>
              <a:gd name="connsiteX2" fmla="*/ 341194 w 627797"/>
              <a:gd name="connsiteY2" fmla="*/ 0 h 409433"/>
              <a:gd name="connsiteX3" fmla="*/ 68239 w 627797"/>
              <a:gd name="connsiteY3" fmla="*/ 13648 h 409433"/>
              <a:gd name="connsiteX4" fmla="*/ 40943 w 627797"/>
              <a:gd name="connsiteY4" fmla="*/ 54591 h 409433"/>
              <a:gd name="connsiteX5" fmla="*/ 0 w 627797"/>
              <a:gd name="connsiteY5" fmla="*/ 150125 h 409433"/>
              <a:gd name="connsiteX6" fmla="*/ 13648 w 627797"/>
              <a:gd name="connsiteY6" fmla="*/ 313898 h 409433"/>
              <a:gd name="connsiteX7" fmla="*/ 54591 w 627797"/>
              <a:gd name="connsiteY7" fmla="*/ 327546 h 409433"/>
              <a:gd name="connsiteX8" fmla="*/ 95534 w 627797"/>
              <a:gd name="connsiteY8" fmla="*/ 354842 h 409433"/>
              <a:gd name="connsiteX9" fmla="*/ 136478 w 627797"/>
              <a:gd name="connsiteY9" fmla="*/ 368489 h 409433"/>
              <a:gd name="connsiteX10" fmla="*/ 204716 w 627797"/>
              <a:gd name="connsiteY10" fmla="*/ 409433 h 409433"/>
              <a:gd name="connsiteX11" fmla="*/ 436728 w 627797"/>
              <a:gd name="connsiteY11" fmla="*/ 395785 h 409433"/>
              <a:gd name="connsiteX12" fmla="*/ 532263 w 627797"/>
              <a:gd name="connsiteY12" fmla="*/ 382137 h 409433"/>
              <a:gd name="connsiteX13" fmla="*/ 559558 w 627797"/>
              <a:gd name="connsiteY13" fmla="*/ 327546 h 409433"/>
              <a:gd name="connsiteX14" fmla="*/ 627797 w 627797"/>
              <a:gd name="connsiteY14" fmla="*/ 204716 h 409433"/>
              <a:gd name="connsiteX15" fmla="*/ 600501 w 627797"/>
              <a:gd name="connsiteY15" fmla="*/ 163773 h 409433"/>
              <a:gd name="connsiteX16" fmla="*/ 559558 w 627797"/>
              <a:gd name="connsiteY16" fmla="*/ 150125 h 409433"/>
              <a:gd name="connsiteX17" fmla="*/ 532263 w 627797"/>
              <a:gd name="connsiteY17" fmla="*/ 68239 h 409433"/>
              <a:gd name="connsiteX18" fmla="*/ 545910 w 627797"/>
              <a:gd name="connsiteY18" fmla="*/ 68239 h 409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7797" h="409433">
                <a:moveTo>
                  <a:pt x="545910" y="68239"/>
                </a:moveTo>
                <a:cubicBezTo>
                  <a:pt x="527713" y="61415"/>
                  <a:pt x="538224" y="78470"/>
                  <a:pt x="423080" y="27295"/>
                </a:cubicBezTo>
                <a:cubicBezTo>
                  <a:pt x="396788" y="15610"/>
                  <a:pt x="341194" y="0"/>
                  <a:pt x="341194" y="0"/>
                </a:cubicBezTo>
                <a:cubicBezTo>
                  <a:pt x="250209" y="4549"/>
                  <a:pt x="157868" y="-2648"/>
                  <a:pt x="68239" y="13648"/>
                </a:cubicBezTo>
                <a:cubicBezTo>
                  <a:pt x="52101" y="16582"/>
                  <a:pt x="49081" y="40350"/>
                  <a:pt x="40943" y="54591"/>
                </a:cubicBezTo>
                <a:cubicBezTo>
                  <a:pt x="13962" y="101808"/>
                  <a:pt x="15311" y="104194"/>
                  <a:pt x="0" y="150125"/>
                </a:cubicBezTo>
                <a:cubicBezTo>
                  <a:pt x="4549" y="204716"/>
                  <a:pt x="-2462" y="261540"/>
                  <a:pt x="13648" y="313898"/>
                </a:cubicBezTo>
                <a:cubicBezTo>
                  <a:pt x="17879" y="327648"/>
                  <a:pt x="41724" y="321112"/>
                  <a:pt x="54591" y="327546"/>
                </a:cubicBezTo>
                <a:cubicBezTo>
                  <a:pt x="69262" y="334882"/>
                  <a:pt x="80863" y="347507"/>
                  <a:pt x="95534" y="354842"/>
                </a:cubicBezTo>
                <a:cubicBezTo>
                  <a:pt x="108401" y="361276"/>
                  <a:pt x="123611" y="362055"/>
                  <a:pt x="136478" y="368489"/>
                </a:cubicBezTo>
                <a:cubicBezTo>
                  <a:pt x="160204" y="380352"/>
                  <a:pt x="181970" y="395785"/>
                  <a:pt x="204716" y="409433"/>
                </a:cubicBezTo>
                <a:cubicBezTo>
                  <a:pt x="282053" y="404884"/>
                  <a:pt x="359525" y="402219"/>
                  <a:pt x="436728" y="395785"/>
                </a:cubicBezTo>
                <a:cubicBezTo>
                  <a:pt x="468785" y="393114"/>
                  <a:pt x="504143" y="397759"/>
                  <a:pt x="532263" y="382137"/>
                </a:cubicBezTo>
                <a:cubicBezTo>
                  <a:pt x="550048" y="372257"/>
                  <a:pt x="549091" y="344992"/>
                  <a:pt x="559558" y="327546"/>
                </a:cubicBezTo>
                <a:cubicBezTo>
                  <a:pt x="629951" y="210223"/>
                  <a:pt x="600345" y="287071"/>
                  <a:pt x="627797" y="204716"/>
                </a:cubicBezTo>
                <a:cubicBezTo>
                  <a:pt x="618698" y="191068"/>
                  <a:pt x="613309" y="174020"/>
                  <a:pt x="600501" y="163773"/>
                </a:cubicBezTo>
                <a:cubicBezTo>
                  <a:pt x="589267" y="154786"/>
                  <a:pt x="567920" y="161831"/>
                  <a:pt x="559558" y="150125"/>
                </a:cubicBezTo>
                <a:cubicBezTo>
                  <a:pt x="542835" y="126712"/>
                  <a:pt x="541361" y="95534"/>
                  <a:pt x="532263" y="68239"/>
                </a:cubicBezTo>
                <a:cubicBezTo>
                  <a:pt x="530228" y="62135"/>
                  <a:pt x="564107" y="75063"/>
                  <a:pt x="545910" y="68239"/>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321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dirty="0" smtClean="0">
                <a:solidFill>
                  <a:srgbClr val="666666"/>
                </a:solidFill>
              </a:rPr>
              <a:t>Why Rebasing?</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marL="0" indent="0" hangingPunct="0">
              <a:buNone/>
            </a:pPr>
            <a:r>
              <a:rPr lang="en-GB" sz="2400" dirty="0"/>
              <a:t>In a changing world, it does not take very long before an index becomes out-of-date, for two main reasons:</a:t>
            </a:r>
            <a:endParaRPr lang="en-IN" sz="2400" dirty="0"/>
          </a:p>
          <a:p>
            <a:pPr lvl="1" hangingPunct="0"/>
            <a:r>
              <a:rPr lang="en-GB" sz="2400" dirty="0"/>
              <a:t>the weights no longer reflect the patterns of expenditure, output or trade</a:t>
            </a:r>
            <a:endParaRPr lang="en-IN" sz="2400" dirty="0"/>
          </a:p>
          <a:p>
            <a:pPr lvl="1" hangingPunct="0"/>
            <a:r>
              <a:rPr lang="en-GB" sz="2400" dirty="0"/>
              <a:t>new products come on to the market that did not exist </a:t>
            </a:r>
            <a:r>
              <a:rPr lang="en-GB" sz="2400" dirty="0" smtClean="0"/>
              <a:t>before.</a:t>
            </a:r>
          </a:p>
          <a:p>
            <a:pPr marL="0" lvl="1" indent="0" hangingPunct="0">
              <a:buNone/>
            </a:pPr>
            <a:r>
              <a:rPr lang="en-GB" sz="2400" dirty="0" smtClean="0"/>
              <a:t>The index ceases to represent the present-day price change.</a:t>
            </a: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Rebasing</a:t>
            </a:r>
          </a:p>
        </p:txBody>
      </p:sp>
    </p:spTree>
    <p:extLst>
      <p:ext uri="{BB962C8B-B14F-4D97-AF65-F5344CB8AC3E}">
        <p14:creationId xmlns:p14="http://schemas.microsoft.com/office/powerpoint/2010/main" val="518674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dirty="0" smtClean="0">
                <a:solidFill>
                  <a:srgbClr val="666666"/>
                </a:solidFill>
              </a:rPr>
              <a:t>Updating Product Coverage</a:t>
            </a:r>
          </a:p>
        </p:txBody>
      </p:sp>
      <p:sp>
        <p:nvSpPr>
          <p:cNvPr id="23555" name="Rectangle 3"/>
          <p:cNvSpPr>
            <a:spLocks noGrp="1" noChangeArrowheads="1"/>
          </p:cNvSpPr>
          <p:nvPr>
            <p:ph idx="4294967295"/>
          </p:nvPr>
        </p:nvSpPr>
        <p:spPr>
          <a:xfrm>
            <a:off x="609600" y="1412776"/>
            <a:ext cx="8077200" cy="4911824"/>
          </a:xfrm>
        </p:spPr>
        <p:txBody>
          <a:bodyPr>
            <a:noAutofit/>
          </a:bodyPr>
          <a:lstStyle/>
          <a:p>
            <a:pPr>
              <a:lnSpc>
                <a:spcPct val="114000"/>
              </a:lnSpc>
            </a:pPr>
            <a:r>
              <a:rPr lang="en-IN" sz="2400" dirty="0" smtClean="0"/>
              <a:t>For an elementary </a:t>
            </a:r>
            <a:r>
              <a:rPr lang="en-IN" sz="2400" dirty="0"/>
              <a:t>aggregate, prices </a:t>
            </a:r>
            <a:r>
              <a:rPr lang="en-IN" sz="2400" dirty="0" smtClean="0"/>
              <a:t>of only a </a:t>
            </a:r>
            <a:r>
              <a:rPr lang="en-IN" sz="2400" dirty="0"/>
              <a:t>set of selected specific products </a:t>
            </a:r>
            <a:r>
              <a:rPr lang="en-IN" sz="2400" dirty="0" smtClean="0"/>
              <a:t>is </a:t>
            </a:r>
            <a:r>
              <a:rPr lang="en-IN" sz="2400" dirty="0"/>
              <a:t>assumed to capture the price movement of the entire elementary aggregate. </a:t>
            </a:r>
            <a:endParaRPr lang="en-IN" sz="2400" dirty="0" smtClean="0"/>
          </a:p>
          <a:p>
            <a:pPr>
              <a:lnSpc>
                <a:spcPct val="114000"/>
              </a:lnSpc>
            </a:pPr>
            <a:r>
              <a:rPr lang="en-IN" sz="2400" dirty="0" smtClean="0"/>
              <a:t>But</a:t>
            </a:r>
            <a:r>
              <a:rPr lang="en-IN" sz="2400" dirty="0"/>
              <a:t>, products become obsolete and new products come to the market</a:t>
            </a:r>
            <a:r>
              <a:rPr lang="en-IN" sz="2400" dirty="0" smtClean="0"/>
              <a:t>.</a:t>
            </a:r>
          </a:p>
          <a:p>
            <a:pPr>
              <a:lnSpc>
                <a:spcPct val="114000"/>
              </a:lnSpc>
            </a:pPr>
            <a:r>
              <a:rPr lang="en-IN" sz="2400" dirty="0" smtClean="0"/>
              <a:t>This </a:t>
            </a:r>
            <a:r>
              <a:rPr lang="en-IN" sz="2400" dirty="0"/>
              <a:t>introduces bias in the elementary indices, particularly when the price movement of the “new” products is very different from the ones already in the basket of goods or services of the elementary aggregate in question.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Rebasing</a:t>
            </a:r>
          </a:p>
        </p:txBody>
      </p:sp>
    </p:spTree>
    <p:extLst>
      <p:ext uri="{BB962C8B-B14F-4D97-AF65-F5344CB8AC3E}">
        <p14:creationId xmlns:p14="http://schemas.microsoft.com/office/powerpoint/2010/main" val="194142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7634808" cy="794792"/>
          </a:xfrm>
        </p:spPr>
        <p:txBody>
          <a:bodyPr>
            <a:normAutofit fontScale="90000"/>
          </a:bodyPr>
          <a:lstStyle/>
          <a:p>
            <a:pPr marL="1706563" indent="-1706563" algn="l"/>
            <a:r>
              <a:rPr lang="en-US" sz="2800" b="1" dirty="0"/>
              <a:t>Example 19: Bias in elementary index due to “new” product coming to the market</a:t>
            </a:r>
            <a:endParaRPr lang="en-US" altLang="en-US" sz="3200" b="1" dirty="0" smtClean="0">
              <a:solidFill>
                <a:srgbClr val="666666"/>
              </a:solidFill>
            </a:endParaRPr>
          </a:p>
        </p:txBody>
      </p:sp>
      <p:sp>
        <p:nvSpPr>
          <p:cNvPr id="23555" name="Rectangle 3"/>
          <p:cNvSpPr>
            <a:spLocks noGrp="1" noChangeArrowheads="1"/>
          </p:cNvSpPr>
          <p:nvPr>
            <p:ph idx="4294967295"/>
          </p:nvPr>
        </p:nvSpPr>
        <p:spPr>
          <a:xfrm>
            <a:off x="533400" y="1844824"/>
            <a:ext cx="7927032" cy="1584176"/>
          </a:xfrm>
        </p:spPr>
        <p:txBody>
          <a:bodyPr>
            <a:noAutofit/>
          </a:bodyPr>
          <a:lstStyle/>
          <a:p>
            <a:pPr marL="0" indent="0" hangingPunct="0">
              <a:buNone/>
            </a:pPr>
            <a:r>
              <a:rPr lang="en-GB" sz="2400" dirty="0" smtClean="0"/>
              <a:t>Introduction of Product C, after the 2008 (base period), but the price index do not reflect the effect of price change of product C.</a:t>
            </a: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Rebasing</a:t>
            </a: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451990853"/>
                  </p:ext>
                </p:extLst>
              </p:nvPr>
            </p:nvGraphicFramePr>
            <p:xfrm>
              <a:off x="827582" y="3231475"/>
              <a:ext cx="7416825" cy="1997725"/>
            </p:xfrm>
            <a:graphic>
              <a:graphicData uri="http://schemas.openxmlformats.org/drawingml/2006/table">
                <a:tbl>
                  <a:tblPr firstRow="1" firstCol="1" bandRow="1">
                    <a:tableStyleId>{5C22544A-7EE6-4342-B048-85BDC9FD1C3A}</a:tableStyleId>
                  </a:tblPr>
                  <a:tblGrid>
                    <a:gridCol w="2854467"/>
                    <a:gridCol w="1052471"/>
                    <a:gridCol w="1052471"/>
                    <a:gridCol w="871694"/>
                    <a:gridCol w="1585722"/>
                  </a:tblGrid>
                  <a:tr h="360040">
                    <a:tc rowSpan="2">
                      <a:txBody>
                        <a:bodyPr/>
                        <a:lstStyle/>
                        <a:p>
                          <a:pPr fontAlgn="base" hangingPunct="0">
                            <a:lnSpc>
                              <a:spcPct val="115000"/>
                            </a:lnSpc>
                            <a:spcAft>
                              <a:spcPts val="0"/>
                            </a:spcAft>
                          </a:pPr>
                          <a:r>
                            <a:rPr lang="en-IN" sz="1800" dirty="0">
                              <a:effectLst/>
                            </a:rPr>
                            <a:t>Price</a:t>
                          </a:r>
                          <a:endParaRPr lang="en-IN" sz="1800" dirty="0">
                            <a:effectLst/>
                            <a:latin typeface="Times New Roman"/>
                            <a:ea typeface="Times New Roman"/>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ase" hangingPunct="0">
                            <a:lnSpc>
                              <a:spcPct val="115000"/>
                            </a:lnSpc>
                            <a:spcAft>
                              <a:spcPts val="0"/>
                            </a:spcAft>
                          </a:pPr>
                          <a:r>
                            <a:rPr lang="en-IN" sz="1800" dirty="0">
                              <a:effectLst/>
                            </a:rPr>
                            <a:t>Products</a:t>
                          </a:r>
                          <a:endParaRPr lang="en-IN" sz="1800" dirty="0">
                            <a:effectLst/>
                            <a:latin typeface="Times New Roman"/>
                            <a:ea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IN"/>
                        </a:p>
                      </a:txBody>
                      <a:tcPr/>
                    </a:tc>
                    <a:tc hMerge="1">
                      <a:txBody>
                        <a:bodyPr/>
                        <a:lstStyle/>
                        <a:p>
                          <a:endParaRPr lang="en-IN"/>
                        </a:p>
                      </a:txBody>
                      <a:tcPr/>
                    </a:tc>
                    <a:tc rowSpan="2">
                      <a:txBody>
                        <a:bodyPr/>
                        <a:lstStyle/>
                        <a:p>
                          <a:pPr fontAlgn="base" hangingPunct="0">
                            <a:lnSpc>
                              <a:spcPct val="115000"/>
                            </a:lnSpc>
                            <a:spcAft>
                              <a:spcPts val="0"/>
                            </a:spcAft>
                          </a:pPr>
                          <a:r>
                            <a:rPr lang="en-IN" sz="1800">
                              <a:effectLst/>
                            </a:rPr>
                            <a:t>Elementary index (Jevon’s)</a:t>
                          </a:r>
                          <a:endParaRPr lang="en-IN" sz="1800">
                            <a:effectLst/>
                            <a:latin typeface="Times New Roman"/>
                            <a:ea typeface="Times New Roman"/>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257">
                    <a:tc vMerge="1">
                      <a:txBody>
                        <a:bodyPr/>
                        <a:lstStyle/>
                        <a:p>
                          <a:endParaRPr lang="en-IN"/>
                        </a:p>
                      </a:txBody>
                      <a:tcPr/>
                    </a:tc>
                    <a:tc>
                      <a:txBody>
                        <a:bodyPr/>
                        <a:lstStyle/>
                        <a:p>
                          <a:pPr algn="r" fontAlgn="base" hangingPunct="0">
                            <a:lnSpc>
                              <a:spcPct val="115000"/>
                            </a:lnSpc>
                            <a:spcAft>
                              <a:spcPts val="0"/>
                            </a:spcAft>
                          </a:pPr>
                          <a:r>
                            <a:rPr lang="en-IN" sz="1800">
                              <a:effectLst/>
                            </a:rPr>
                            <a:t>A</a:t>
                          </a:r>
                          <a:endParaRPr lang="en-IN" sz="180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B</a:t>
                          </a:r>
                          <a:endParaRPr lang="en-IN" sz="180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dirty="0">
                              <a:effectLst/>
                            </a:rPr>
                            <a:t>C</a:t>
                          </a:r>
                          <a:endParaRPr lang="en-IN" sz="18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N"/>
                        </a:p>
                      </a:txBody>
                      <a:tcPr/>
                    </a:tc>
                  </a:tr>
                  <a:tr h="429915">
                    <a:tc>
                      <a:txBody>
                        <a:bodyPr/>
                        <a:lstStyle/>
                        <a:p>
                          <a:pPr fontAlgn="base" hangingPunct="0">
                            <a:lnSpc>
                              <a:spcPct val="115000"/>
                            </a:lnSpc>
                            <a:spcAft>
                              <a:spcPts val="0"/>
                            </a:spcAft>
                          </a:pPr>
                          <a:r>
                            <a:rPr lang="en-IN" sz="1800">
                              <a:effectLst/>
                            </a:rPr>
                            <a:t>In 2008 (</a:t>
                          </a:r>
                          <a14:m>
                            <m:oMath xmlns:m="http://schemas.openxmlformats.org/officeDocument/2006/math">
                              <m:sSubSup>
                                <m:sSubSupPr>
                                  <m:ctrlPr>
                                    <a:rPr lang="en-IN" sz="1800" i="1">
                                      <a:effectLst/>
                                      <a:latin typeface="Cambria Math"/>
                                    </a:rPr>
                                  </m:ctrlPr>
                                </m:sSubSupPr>
                                <m:e>
                                  <m:r>
                                    <a:rPr lang="en-IN" sz="1800">
                                      <a:effectLst/>
                                      <a:latin typeface="Cambria Math"/>
                                    </a:rPr>
                                    <m:t>𝑝</m:t>
                                  </m:r>
                                </m:e>
                                <m:sub>
                                  <m:r>
                                    <a:rPr lang="en-IN" sz="1800">
                                      <a:effectLst/>
                                      <a:latin typeface="Cambria Math"/>
                                    </a:rPr>
                                    <m:t>𝑖</m:t>
                                  </m:r>
                                </m:sub>
                                <m:sup>
                                  <m:r>
                                    <a:rPr lang="en-IN" sz="1800">
                                      <a:effectLst/>
                                      <a:latin typeface="Cambria Math"/>
                                    </a:rPr>
                                    <m:t>08</m:t>
                                  </m:r>
                                </m:sup>
                              </m:sSubSup>
                            </m:oMath>
                          </a14:m>
                          <a:r>
                            <a:rPr lang="en-IN" sz="1800">
                              <a:effectLst/>
                            </a:rPr>
                            <a:t>)</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fontAlgn="base" hangingPunct="0">
                            <a:lnSpc>
                              <a:spcPct val="115000"/>
                            </a:lnSpc>
                            <a:spcAft>
                              <a:spcPts val="0"/>
                            </a:spcAft>
                          </a:pPr>
                          <a:r>
                            <a:rPr lang="en-IN" sz="1800">
                              <a:effectLst/>
                            </a:rPr>
                            <a:t>13</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fontAlgn="base" hangingPunct="0">
                            <a:lnSpc>
                              <a:spcPct val="115000"/>
                            </a:lnSpc>
                            <a:spcAft>
                              <a:spcPts val="0"/>
                            </a:spcAft>
                          </a:pPr>
                          <a:r>
                            <a:rPr lang="en-IN" sz="1800">
                              <a:effectLst/>
                            </a:rPr>
                            <a:t>4</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fontAlgn="base" hangingPunct="0">
                            <a:lnSpc>
                              <a:spcPct val="115000"/>
                            </a:lnSpc>
                            <a:spcAft>
                              <a:spcPts val="0"/>
                            </a:spcAft>
                          </a:pPr>
                          <a:r>
                            <a:rPr lang="en-IN" sz="1800">
                              <a:effectLst/>
                            </a:rPr>
                            <a:t>--</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rowSpan="2">
                      <a:txBody>
                        <a:bodyPr/>
                        <a:lstStyle/>
                        <a:p>
                          <a:pPr algn="r" fontAlgn="base" hangingPunct="0">
                            <a:lnSpc>
                              <a:spcPct val="115000"/>
                            </a:lnSpc>
                            <a:spcAft>
                              <a:spcPts val="0"/>
                            </a:spcAft>
                          </a:pPr>
                          <a:r>
                            <a:rPr lang="en-IN" sz="1800" dirty="0">
                              <a:effectLst/>
                            </a:rPr>
                            <a:t> </a:t>
                          </a:r>
                          <a:endParaRPr lang="en-IN" sz="1800" dirty="0">
                            <a:effectLst/>
                            <a:latin typeface="Times New Roman"/>
                            <a:ea typeface="Times New Roman"/>
                          </a:endParaRPr>
                        </a:p>
                        <a:p>
                          <a:pPr algn="r" fontAlgn="base" hangingPunct="0">
                            <a:lnSpc>
                              <a:spcPct val="115000"/>
                            </a:lnSpc>
                            <a:spcAft>
                              <a:spcPts val="0"/>
                            </a:spcAft>
                          </a:pPr>
                          <a:r>
                            <a:rPr lang="en-IN" sz="1800" dirty="0">
                              <a:effectLst/>
                            </a:rPr>
                            <a:t> </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r>
                  <a:tr h="429915">
                    <a:tc>
                      <a:txBody>
                        <a:bodyPr/>
                        <a:lstStyle/>
                        <a:p>
                          <a:pPr fontAlgn="base" hangingPunct="0">
                            <a:lnSpc>
                              <a:spcPct val="115000"/>
                            </a:lnSpc>
                            <a:spcAft>
                              <a:spcPts val="0"/>
                            </a:spcAft>
                          </a:pPr>
                          <a:r>
                            <a:rPr lang="en-IN" sz="1800">
                              <a:effectLst/>
                            </a:rPr>
                            <a:t>In 2018 (</a:t>
                          </a:r>
                          <a14:m>
                            <m:oMath xmlns:m="http://schemas.openxmlformats.org/officeDocument/2006/math">
                              <m:sSubSup>
                                <m:sSubSupPr>
                                  <m:ctrlPr>
                                    <a:rPr lang="en-IN" sz="1800" i="1">
                                      <a:effectLst/>
                                      <a:latin typeface="Cambria Math"/>
                                    </a:rPr>
                                  </m:ctrlPr>
                                </m:sSubSupPr>
                                <m:e>
                                  <m:r>
                                    <a:rPr lang="en-IN" sz="1800">
                                      <a:effectLst/>
                                      <a:latin typeface="Cambria Math"/>
                                    </a:rPr>
                                    <m:t>𝑝</m:t>
                                  </m:r>
                                </m:e>
                                <m:sub>
                                  <m:r>
                                    <a:rPr lang="en-IN" sz="1800">
                                      <a:effectLst/>
                                      <a:latin typeface="Cambria Math"/>
                                    </a:rPr>
                                    <m:t>𝑖</m:t>
                                  </m:r>
                                </m:sub>
                                <m:sup>
                                  <m:r>
                                    <a:rPr lang="en-IN" sz="1800">
                                      <a:effectLst/>
                                      <a:latin typeface="Cambria Math"/>
                                    </a:rPr>
                                    <m:t>18</m:t>
                                  </m:r>
                                </m:sup>
                              </m:sSubSup>
                            </m:oMath>
                          </a14:m>
                          <a:r>
                            <a:rPr lang="en-IN" sz="1800">
                              <a:effectLst/>
                            </a:rPr>
                            <a:t>)</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15</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5</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10</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vMerge="1">
                      <a:txBody>
                        <a:bodyPr/>
                        <a:lstStyle/>
                        <a:p>
                          <a:pPr algn="r" fontAlgn="base" hangingPunct="0">
                            <a:lnSpc>
                              <a:spcPct val="115000"/>
                            </a:lnSpc>
                            <a:spcAft>
                              <a:spcPts val="0"/>
                            </a:spcAft>
                          </a:pPr>
                          <a:endParaRPr lang="en-IN" sz="18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solidFill>
                          <a:schemeClr val="bg2">
                            <a:lumMod val="25000"/>
                          </a:schemeClr>
                        </a:solidFill>
                      </a:tcPr>
                    </a:tc>
                  </a:tr>
                  <a:tr h="362598">
                    <a:tc>
                      <a:txBody>
                        <a:bodyPr/>
                        <a:lstStyle/>
                        <a:p>
                          <a:pPr fontAlgn="base" hangingPunct="0">
                            <a:lnSpc>
                              <a:spcPct val="115000"/>
                            </a:lnSpc>
                            <a:spcAft>
                              <a:spcPts val="0"/>
                            </a:spcAft>
                          </a:pPr>
                          <a:r>
                            <a:rPr lang="en-IN" sz="1800" dirty="0">
                              <a:solidFill>
                                <a:schemeClr val="tx1"/>
                              </a:solidFill>
                              <a:effectLst/>
                            </a:rPr>
                            <a:t>Price relatives 2008 → 2018 </a:t>
                          </a:r>
                          <a:endParaRPr lang="en-IN" sz="1800" dirty="0">
                            <a:solidFill>
                              <a:schemeClr val="tx1"/>
                            </a:solidFill>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dirty="0">
                              <a:effectLst/>
                            </a:rPr>
                            <a:t>1.15</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a:effectLst/>
                            </a:rPr>
                            <a:t>1.25</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a:effectLst/>
                            </a:rPr>
                            <a:t>--</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dirty="0">
                              <a:effectLst/>
                            </a:rPr>
                            <a:t>1.20</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451990853"/>
                  </p:ext>
                </p:extLst>
              </p:nvPr>
            </p:nvGraphicFramePr>
            <p:xfrm>
              <a:off x="827582" y="3231475"/>
              <a:ext cx="7416825" cy="1997725"/>
            </p:xfrm>
            <a:graphic>
              <a:graphicData uri="http://schemas.openxmlformats.org/drawingml/2006/table">
                <a:tbl>
                  <a:tblPr firstRow="1" firstCol="1" bandRow="1">
                    <a:tableStyleId>{5C22544A-7EE6-4342-B048-85BDC9FD1C3A}</a:tableStyleId>
                  </a:tblPr>
                  <a:tblGrid>
                    <a:gridCol w="2854467"/>
                    <a:gridCol w="1052471"/>
                    <a:gridCol w="1052471"/>
                    <a:gridCol w="871694"/>
                    <a:gridCol w="1585722"/>
                  </a:tblGrid>
                  <a:tr h="360040">
                    <a:tc rowSpan="2">
                      <a:txBody>
                        <a:bodyPr/>
                        <a:lstStyle/>
                        <a:p>
                          <a:pPr fontAlgn="base" hangingPunct="0">
                            <a:lnSpc>
                              <a:spcPct val="115000"/>
                            </a:lnSpc>
                            <a:spcAft>
                              <a:spcPts val="0"/>
                            </a:spcAft>
                          </a:pPr>
                          <a:r>
                            <a:rPr lang="en-IN" sz="1800" dirty="0">
                              <a:effectLst/>
                            </a:rPr>
                            <a:t>Price</a:t>
                          </a:r>
                          <a:endParaRPr lang="en-IN" sz="1800" dirty="0">
                            <a:effectLst/>
                            <a:latin typeface="Times New Roman"/>
                            <a:ea typeface="Times New Roman"/>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base" hangingPunct="0">
                            <a:lnSpc>
                              <a:spcPct val="115000"/>
                            </a:lnSpc>
                            <a:spcAft>
                              <a:spcPts val="0"/>
                            </a:spcAft>
                          </a:pPr>
                          <a:r>
                            <a:rPr lang="en-IN" sz="1800" dirty="0">
                              <a:effectLst/>
                            </a:rPr>
                            <a:t>Products</a:t>
                          </a:r>
                          <a:endParaRPr lang="en-IN" sz="1800" dirty="0">
                            <a:effectLst/>
                            <a:latin typeface="Times New Roman"/>
                            <a:ea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IN"/>
                        </a:p>
                      </a:txBody>
                      <a:tcPr/>
                    </a:tc>
                    <a:tc hMerge="1">
                      <a:txBody>
                        <a:bodyPr/>
                        <a:lstStyle/>
                        <a:p>
                          <a:endParaRPr lang="en-IN"/>
                        </a:p>
                      </a:txBody>
                      <a:tcPr/>
                    </a:tc>
                    <a:tc rowSpan="2">
                      <a:txBody>
                        <a:bodyPr/>
                        <a:lstStyle/>
                        <a:p>
                          <a:pPr fontAlgn="base" hangingPunct="0">
                            <a:lnSpc>
                              <a:spcPct val="115000"/>
                            </a:lnSpc>
                            <a:spcAft>
                              <a:spcPts val="0"/>
                            </a:spcAft>
                          </a:pPr>
                          <a:r>
                            <a:rPr lang="en-IN" sz="1800">
                              <a:effectLst/>
                            </a:rPr>
                            <a:t>Elementary index (Jevon’s)</a:t>
                          </a:r>
                          <a:endParaRPr lang="en-IN" sz="1800">
                            <a:effectLst/>
                            <a:latin typeface="Times New Roman"/>
                            <a:ea typeface="Times New Roman"/>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257">
                    <a:tc vMerge="1">
                      <a:txBody>
                        <a:bodyPr/>
                        <a:lstStyle/>
                        <a:p>
                          <a:endParaRPr lang="en-IN"/>
                        </a:p>
                      </a:txBody>
                      <a:tcPr/>
                    </a:tc>
                    <a:tc>
                      <a:txBody>
                        <a:bodyPr/>
                        <a:lstStyle/>
                        <a:p>
                          <a:pPr algn="r" fontAlgn="base" hangingPunct="0">
                            <a:lnSpc>
                              <a:spcPct val="115000"/>
                            </a:lnSpc>
                            <a:spcAft>
                              <a:spcPts val="0"/>
                            </a:spcAft>
                          </a:pPr>
                          <a:r>
                            <a:rPr lang="en-IN" sz="1800">
                              <a:effectLst/>
                            </a:rPr>
                            <a:t>A</a:t>
                          </a:r>
                          <a:endParaRPr lang="en-IN" sz="180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B</a:t>
                          </a:r>
                          <a:endParaRPr lang="en-IN" sz="180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dirty="0">
                              <a:effectLst/>
                            </a:rPr>
                            <a:t>C</a:t>
                          </a:r>
                          <a:endParaRPr lang="en-IN" sz="1800" dirty="0">
                            <a:effectLst/>
                            <a:latin typeface="Times New Roman"/>
                            <a:ea typeface="Times New Roman"/>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N"/>
                        </a:p>
                      </a:txBody>
                      <a:tcPr/>
                    </a:tc>
                  </a:tr>
                  <a:tr h="429915">
                    <a:tc>
                      <a:txBody>
                        <a:bodyPr/>
                        <a:lstStyle/>
                        <a:p>
                          <a:endParaRPr lang="en-US"/>
                        </a:p>
                      </a:txBody>
                      <a:tcPr marL="68580" marR="68580" marT="0" marB="0" anchor="ctr">
                        <a:lnT w="12700" cap="flat" cmpd="sng" algn="ctr">
                          <a:solidFill>
                            <a:schemeClr val="tx1"/>
                          </a:solidFill>
                          <a:prstDash val="solid"/>
                          <a:round/>
                          <a:headEnd type="none" w="med" len="med"/>
                          <a:tailEnd type="none" w="med" len="med"/>
                        </a:lnT>
                        <a:blipFill rotWithShape="1">
                          <a:blip r:embed="rId3"/>
                          <a:stretch>
                            <a:fillRect l="-214" t="-185915" r="-160043" b="-208451"/>
                          </a:stretch>
                        </a:blipFill>
                      </a:tcPr>
                    </a:tc>
                    <a:tc>
                      <a:txBody>
                        <a:bodyPr/>
                        <a:lstStyle/>
                        <a:p>
                          <a:pPr algn="r" fontAlgn="base" hangingPunct="0">
                            <a:lnSpc>
                              <a:spcPct val="115000"/>
                            </a:lnSpc>
                            <a:spcAft>
                              <a:spcPts val="0"/>
                            </a:spcAft>
                          </a:pPr>
                          <a:r>
                            <a:rPr lang="en-IN" sz="1800">
                              <a:effectLst/>
                            </a:rPr>
                            <a:t>13</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fontAlgn="base" hangingPunct="0">
                            <a:lnSpc>
                              <a:spcPct val="115000"/>
                            </a:lnSpc>
                            <a:spcAft>
                              <a:spcPts val="0"/>
                            </a:spcAft>
                          </a:pPr>
                          <a:r>
                            <a:rPr lang="en-IN" sz="1800">
                              <a:effectLst/>
                            </a:rPr>
                            <a:t>4</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r" fontAlgn="base" hangingPunct="0">
                            <a:lnSpc>
                              <a:spcPct val="115000"/>
                            </a:lnSpc>
                            <a:spcAft>
                              <a:spcPts val="0"/>
                            </a:spcAft>
                          </a:pPr>
                          <a:r>
                            <a:rPr lang="en-IN" sz="1800">
                              <a:effectLst/>
                            </a:rPr>
                            <a:t>--</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tcPr>
                    </a:tc>
                    <a:tc rowSpan="2">
                      <a:txBody>
                        <a:bodyPr/>
                        <a:lstStyle/>
                        <a:p>
                          <a:pPr algn="r" fontAlgn="base" hangingPunct="0">
                            <a:lnSpc>
                              <a:spcPct val="115000"/>
                            </a:lnSpc>
                            <a:spcAft>
                              <a:spcPts val="0"/>
                            </a:spcAft>
                          </a:pPr>
                          <a:r>
                            <a:rPr lang="en-IN" sz="1800" dirty="0">
                              <a:effectLst/>
                            </a:rPr>
                            <a:t> </a:t>
                          </a:r>
                          <a:endParaRPr lang="en-IN" sz="1800" dirty="0">
                            <a:effectLst/>
                            <a:latin typeface="Times New Roman"/>
                            <a:ea typeface="Times New Roman"/>
                          </a:endParaRPr>
                        </a:p>
                        <a:p>
                          <a:pPr algn="r" fontAlgn="base" hangingPunct="0">
                            <a:lnSpc>
                              <a:spcPct val="115000"/>
                            </a:lnSpc>
                            <a:spcAft>
                              <a:spcPts val="0"/>
                            </a:spcAft>
                          </a:pPr>
                          <a:r>
                            <a:rPr lang="en-IN" sz="1800" dirty="0">
                              <a:effectLst/>
                            </a:rPr>
                            <a:t> </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r>
                  <a:tr h="429915">
                    <a:tc>
                      <a:txBody>
                        <a:bodyPr/>
                        <a:lstStyle/>
                        <a:p>
                          <a:endParaRPr lang="en-US"/>
                        </a:p>
                      </a:txBody>
                      <a:tcPr marL="68580" marR="68580" marT="0" marB="0" anchor="ctr">
                        <a:lnB w="12700" cap="flat" cmpd="sng" algn="ctr">
                          <a:solidFill>
                            <a:schemeClr val="tx1"/>
                          </a:solidFill>
                          <a:prstDash val="solid"/>
                          <a:round/>
                          <a:headEnd type="none" w="med" len="med"/>
                          <a:tailEnd type="none" w="med" len="med"/>
                        </a:lnB>
                        <a:blipFill rotWithShape="1">
                          <a:blip r:embed="rId3"/>
                          <a:stretch>
                            <a:fillRect l="-214" t="-290000" r="-160043" b="-111429"/>
                          </a:stretch>
                        </a:blipFill>
                      </a:tcPr>
                    </a:tc>
                    <a:tc>
                      <a:txBody>
                        <a:bodyPr/>
                        <a:lstStyle/>
                        <a:p>
                          <a:pPr algn="r" fontAlgn="base" hangingPunct="0">
                            <a:lnSpc>
                              <a:spcPct val="115000"/>
                            </a:lnSpc>
                            <a:spcAft>
                              <a:spcPts val="0"/>
                            </a:spcAft>
                          </a:pPr>
                          <a:r>
                            <a:rPr lang="en-IN" sz="1800">
                              <a:effectLst/>
                            </a:rPr>
                            <a:t>15</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5</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r" fontAlgn="base" hangingPunct="0">
                            <a:lnSpc>
                              <a:spcPct val="115000"/>
                            </a:lnSpc>
                            <a:spcAft>
                              <a:spcPts val="0"/>
                            </a:spcAft>
                          </a:pPr>
                          <a:r>
                            <a:rPr lang="en-IN" sz="1800">
                              <a:effectLst/>
                            </a:rPr>
                            <a:t>10</a:t>
                          </a:r>
                          <a:endParaRPr lang="en-IN" sz="180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tcPr>
                    </a:tc>
                    <a:tc vMerge="1">
                      <a:txBody>
                        <a:bodyPr/>
                        <a:lstStyle/>
                        <a:p>
                          <a:pPr algn="r" fontAlgn="base" hangingPunct="0">
                            <a:lnSpc>
                              <a:spcPct val="115000"/>
                            </a:lnSpc>
                            <a:spcAft>
                              <a:spcPts val="0"/>
                            </a:spcAft>
                          </a:pPr>
                          <a:endParaRPr lang="en-IN" sz="1800" dirty="0">
                            <a:effectLst/>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solidFill>
                          <a:schemeClr val="bg2">
                            <a:lumMod val="25000"/>
                          </a:schemeClr>
                        </a:solidFill>
                      </a:tcPr>
                    </a:tc>
                  </a:tr>
                  <a:tr h="362598">
                    <a:tc>
                      <a:txBody>
                        <a:bodyPr/>
                        <a:lstStyle/>
                        <a:p>
                          <a:pPr fontAlgn="base" hangingPunct="0">
                            <a:lnSpc>
                              <a:spcPct val="115000"/>
                            </a:lnSpc>
                            <a:spcAft>
                              <a:spcPts val="0"/>
                            </a:spcAft>
                          </a:pPr>
                          <a:r>
                            <a:rPr lang="en-IN" sz="1800" dirty="0">
                              <a:solidFill>
                                <a:schemeClr val="tx1"/>
                              </a:solidFill>
                              <a:effectLst/>
                            </a:rPr>
                            <a:t>Price relatives 2008 → 2018 </a:t>
                          </a:r>
                          <a:endParaRPr lang="en-IN" sz="1800" dirty="0">
                            <a:solidFill>
                              <a:schemeClr val="tx1"/>
                            </a:solidFill>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dirty="0">
                              <a:effectLst/>
                            </a:rPr>
                            <a:t>1.15</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a:effectLst/>
                            </a:rPr>
                            <a:t>1.25</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a:effectLst/>
                            </a:rPr>
                            <a:t>--</a:t>
                          </a:r>
                          <a:endParaRPr lang="en-IN" sz="180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ase" hangingPunct="0">
                            <a:lnSpc>
                              <a:spcPct val="115000"/>
                            </a:lnSpc>
                            <a:spcAft>
                              <a:spcPts val="0"/>
                            </a:spcAft>
                          </a:pPr>
                          <a:r>
                            <a:rPr lang="en-IN" sz="1800" dirty="0">
                              <a:effectLst/>
                            </a:rPr>
                            <a:t>1.20</a:t>
                          </a:r>
                          <a:endParaRPr lang="en-IN" sz="1800" dirty="0">
                            <a:effectLst/>
                            <a:latin typeface="Times New Roman"/>
                            <a:ea typeface="Times New Roman"/>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Fallback>
      </mc:AlternateContent>
      <p:sp>
        <p:nvSpPr>
          <p:cNvPr id="9" name="Rounded Rectangle 8"/>
          <p:cNvSpPr/>
          <p:nvPr/>
        </p:nvSpPr>
        <p:spPr>
          <a:xfrm>
            <a:off x="7424756" y="4869160"/>
            <a:ext cx="792088" cy="2880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983328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dirty="0" smtClean="0">
                <a:solidFill>
                  <a:srgbClr val="666666"/>
                </a:solidFill>
              </a:rPr>
              <a:t>Rebasing weights</a:t>
            </a:r>
          </a:p>
        </p:txBody>
      </p:sp>
      <p:sp>
        <p:nvSpPr>
          <p:cNvPr id="23555" name="Rectangle 3"/>
          <p:cNvSpPr>
            <a:spLocks noGrp="1" noChangeArrowheads="1"/>
          </p:cNvSpPr>
          <p:nvPr>
            <p:ph idx="4294967295"/>
          </p:nvPr>
        </p:nvSpPr>
        <p:spPr>
          <a:xfrm>
            <a:off x="609600" y="1412776"/>
            <a:ext cx="8077200" cy="4911824"/>
          </a:xfrm>
        </p:spPr>
        <p:txBody>
          <a:bodyPr>
            <a:noAutofit/>
          </a:bodyPr>
          <a:lstStyle/>
          <a:p>
            <a:r>
              <a:rPr lang="en-IN" sz="2400" dirty="0"/>
              <a:t>Usually, while rebasing a price index series, an entirely new set of units or outlets are selected for price collection. </a:t>
            </a:r>
            <a:endParaRPr lang="en-IN" sz="2400" dirty="0" smtClean="0"/>
          </a:p>
          <a:p>
            <a:r>
              <a:rPr lang="en-IN" sz="2400" dirty="0" smtClean="0"/>
              <a:t>Most </a:t>
            </a:r>
            <a:r>
              <a:rPr lang="en-IN" sz="2400" dirty="0"/>
              <a:t>countries use a fixed-weight index and do not change the selected set of outlets or units till the next rebasing is done. </a:t>
            </a:r>
            <a:endParaRPr lang="en-IN" sz="2400" dirty="0" smtClean="0"/>
          </a:p>
          <a:p>
            <a:r>
              <a:rPr lang="en-IN" sz="2400" dirty="0" smtClean="0"/>
              <a:t>This </a:t>
            </a:r>
            <a:r>
              <a:rPr lang="en-IN" sz="2400" dirty="0"/>
              <a:t>leads to progressively increasing biases in the index </a:t>
            </a:r>
            <a:r>
              <a:rPr lang="en-IN" sz="2400" dirty="0" smtClean="0"/>
              <a:t>numbers, with the </a:t>
            </a:r>
            <a:r>
              <a:rPr lang="en-IN" sz="2400" dirty="0"/>
              <a:t>actual consumption pattern </a:t>
            </a:r>
            <a:r>
              <a:rPr lang="en-IN" sz="2400" dirty="0" smtClean="0"/>
              <a:t>shifts </a:t>
            </a:r>
            <a:r>
              <a:rPr lang="en-IN" sz="2400" dirty="0"/>
              <a:t>away from base year weighting structure.  </a:t>
            </a: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Rebasing</a:t>
            </a:r>
          </a:p>
        </p:txBody>
      </p:sp>
    </p:spTree>
    <p:extLst>
      <p:ext uri="{BB962C8B-B14F-4D97-AF65-F5344CB8AC3E}">
        <p14:creationId xmlns:p14="http://schemas.microsoft.com/office/powerpoint/2010/main" val="61588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539552" y="1265498"/>
            <a:ext cx="8064896" cy="4327004"/>
          </a:xfrm>
          <a:ln w="38100">
            <a:solidFill>
              <a:srgbClr val="0000FF"/>
            </a:solidFill>
            <a:miter lim="800000"/>
            <a:headEnd/>
            <a:tailEnd/>
          </a:ln>
        </p:spPr>
        <p:txBody>
          <a:bodyPr>
            <a:normAutofit/>
          </a:bodyPr>
          <a:lstStyle/>
          <a:p>
            <a:pPr algn="ctr" eaLnBrk="1" hangingPunct="1">
              <a:buFontTx/>
              <a:buNone/>
            </a:pPr>
            <a:endParaRPr lang="en-GB" altLang="en-US" dirty="0" smtClean="0">
              <a:solidFill>
                <a:schemeClr val="bg2"/>
              </a:solidFill>
            </a:endParaRPr>
          </a:p>
          <a:p>
            <a:pPr marL="354013" lvl="0" indent="0">
              <a:buNone/>
            </a:pPr>
            <a:r>
              <a:rPr lang="en-US" sz="3100" b="1" dirty="0" smtClean="0">
                <a:solidFill>
                  <a:srgbClr val="0033CC"/>
                </a:solidFill>
                <a:latin typeface="Times New Roman" pitchFamily="18" charset="0"/>
                <a:cs typeface="Times New Roman" pitchFamily="18" charset="0"/>
              </a:rPr>
              <a:t>General </a:t>
            </a:r>
            <a:r>
              <a:rPr lang="en-US" sz="3100" b="1" dirty="0">
                <a:solidFill>
                  <a:srgbClr val="0033CC"/>
                </a:solidFill>
                <a:latin typeface="Times New Roman" pitchFamily="18" charset="0"/>
                <a:cs typeface="Times New Roman" pitchFamily="18" charset="0"/>
              </a:rPr>
              <a:t>Procedure of Index Aggregation</a:t>
            </a:r>
            <a:endParaRPr lang="en-IN" sz="3100" b="1" dirty="0">
              <a:solidFill>
                <a:srgbClr val="0033CC"/>
              </a:solidFill>
              <a:latin typeface="Times New Roman" pitchFamily="18" charset="0"/>
              <a:cs typeface="Times New Roman" pitchFamily="18" charset="0"/>
            </a:endParaRPr>
          </a:p>
          <a:p>
            <a:pPr marL="1077913" lvl="1" indent="-620713">
              <a:lnSpc>
                <a:spcPct val="134000"/>
              </a:lnSpc>
              <a:buFont typeface="Wingdings" panose="05000000000000000000" pitchFamily="2" charset="2"/>
              <a:buChar char="Ø"/>
            </a:pPr>
            <a:r>
              <a:rPr lang="en-IN" sz="2400" i="1" dirty="0"/>
              <a:t>Computation of price relatives</a:t>
            </a:r>
            <a:endParaRPr lang="en-IN" sz="2400" dirty="0"/>
          </a:p>
          <a:p>
            <a:pPr marL="1077913" lvl="1" indent="-620713">
              <a:lnSpc>
                <a:spcPct val="134000"/>
              </a:lnSpc>
              <a:buFont typeface="Wingdings" panose="05000000000000000000" pitchFamily="2" charset="2"/>
              <a:buChar char="Ø"/>
            </a:pPr>
            <a:r>
              <a:rPr lang="en-IN" sz="2400" i="1" dirty="0"/>
              <a:t>Computation of elementary price index – elementary aggregation</a:t>
            </a:r>
            <a:endParaRPr lang="en-IN" sz="2400" dirty="0"/>
          </a:p>
          <a:p>
            <a:pPr marL="1077913" lvl="1" indent="-620713">
              <a:lnSpc>
                <a:spcPct val="134000"/>
              </a:lnSpc>
              <a:buFont typeface="Wingdings" panose="05000000000000000000" pitchFamily="2" charset="2"/>
              <a:buChar char="Ø"/>
            </a:pPr>
            <a:r>
              <a:rPr lang="en-IN" sz="2400" i="1" dirty="0"/>
              <a:t>Computation of higher level price index – aggregating elementary price </a:t>
            </a:r>
            <a:r>
              <a:rPr lang="en-IN" sz="2400" i="1" dirty="0" smtClean="0"/>
              <a:t>indices</a:t>
            </a:r>
          </a:p>
          <a:p>
            <a:pPr marL="457200" lvl="1" indent="0">
              <a:lnSpc>
                <a:spcPct val="134000"/>
              </a:lnSpc>
              <a:buNone/>
            </a:pPr>
            <a:endParaRPr lang="en-IN" sz="2600" dirty="0"/>
          </a:p>
          <a:p>
            <a:pPr marL="1076325" indent="0">
              <a:buNone/>
            </a:pPr>
            <a:endParaRPr lang="en-GB" alt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9900567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400110"/>
            <a:ext cx="7274768" cy="742890"/>
          </a:xfrm>
        </p:spPr>
        <p:txBody>
          <a:bodyPr>
            <a:normAutofit fontScale="90000"/>
          </a:bodyPr>
          <a:lstStyle/>
          <a:p>
            <a:pPr marL="1706563" indent="-1706563" algn="l"/>
            <a:r>
              <a:rPr lang="en-US" sz="2800" b="1" dirty="0"/>
              <a:t>Example 20: Changes in group index with changes in weighting structure</a:t>
            </a:r>
            <a:r>
              <a:rPr lang="en-US" altLang="en-US" sz="3200" b="1" dirty="0" smtClean="0">
                <a:solidFill>
                  <a:srgbClr val="666666"/>
                </a:solidFill>
              </a:rPr>
              <a:t> </a:t>
            </a:r>
          </a:p>
        </p:txBody>
      </p:sp>
      <p:sp>
        <p:nvSpPr>
          <p:cNvPr id="23555" name="Rectangle 3"/>
          <p:cNvSpPr>
            <a:spLocks noGrp="1" noChangeArrowheads="1"/>
          </p:cNvSpPr>
          <p:nvPr>
            <p:ph idx="4294967295"/>
          </p:nvPr>
        </p:nvSpPr>
        <p:spPr>
          <a:xfrm>
            <a:off x="533400" y="1196752"/>
            <a:ext cx="8077200" cy="1224136"/>
          </a:xfrm>
        </p:spPr>
        <p:txBody>
          <a:bodyPr>
            <a:noAutofit/>
          </a:bodyPr>
          <a:lstStyle/>
          <a:p>
            <a:pPr marL="0" indent="0" hangingPunct="0">
              <a:buNone/>
            </a:pPr>
            <a:r>
              <a:rPr lang="en-GB" sz="2400" dirty="0" smtClean="0"/>
              <a:t>The weights in the base period and the current period are very different. The price index with 2008 weights is very different from the one with current weights. </a:t>
            </a:r>
            <a:endParaRPr lang="en-IN" sz="2400" dirty="0"/>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Rebasing</a:t>
            </a:r>
          </a:p>
        </p:txBody>
      </p:sp>
      <p:graphicFrame>
        <p:nvGraphicFramePr>
          <p:cNvPr id="7" name="Table 6"/>
          <p:cNvGraphicFramePr>
            <a:graphicFrameLocks noGrp="1"/>
          </p:cNvGraphicFramePr>
          <p:nvPr>
            <p:extLst>
              <p:ext uri="{D42A27DB-BD31-4B8C-83A1-F6EECF244321}">
                <p14:modId xmlns:p14="http://schemas.microsoft.com/office/powerpoint/2010/main" val="3791271664"/>
              </p:ext>
            </p:extLst>
          </p:nvPr>
        </p:nvGraphicFramePr>
        <p:xfrm>
          <a:off x="611560" y="3346552"/>
          <a:ext cx="7960940" cy="3178792"/>
        </p:xfrm>
        <a:graphic>
          <a:graphicData uri="http://schemas.openxmlformats.org/drawingml/2006/table">
            <a:tbl>
              <a:tblPr/>
              <a:tblGrid>
                <a:gridCol w="3528392"/>
                <a:gridCol w="1270620"/>
                <a:gridCol w="1152128"/>
                <a:gridCol w="1019200"/>
                <a:gridCol w="990600"/>
              </a:tblGrid>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Weight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2008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0.4</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0.1</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mn-lt"/>
                          <a:cs typeface="Arial" charset="0"/>
                        </a:rPr>
                        <a:t>1.0</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Prices (</a:t>
                      </a:r>
                      <a:r>
                        <a:rPr lang="en-US" altLang="en-US" sz="2000" b="1" i="1" dirty="0" smtClean="0">
                          <a:latin typeface="Times New Roman" pitchFamily="18" charset="0"/>
                          <a:cs typeface="Times New Roman" pitchFamily="18" charset="0"/>
                        </a:rPr>
                        <a:t>p</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2008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13</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4</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4">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algn="ctr" fontAlgn="ctr"/>
                      <a:r>
                        <a:rPr lang="en-IN" sz="1800" b="0" i="0" u="none" strike="noStrike" dirty="0">
                          <a:solidFill>
                            <a:srgbClr val="000000"/>
                          </a:solidFill>
                          <a:effectLst/>
                          <a:latin typeface="Arial"/>
                        </a:rPr>
                        <a:t> </a:t>
                      </a:r>
                    </a:p>
                    <a:p>
                      <a:pPr algn="ctr" fontAlgn="ctr"/>
                      <a:r>
                        <a:rPr lang="en-IN" sz="1800" b="0" i="0" u="none" strike="noStrike" dirty="0">
                          <a:solidFill>
                            <a:srgbClr val="000000"/>
                          </a:solidFill>
                          <a:effectLst/>
                          <a:latin typeface="Arial"/>
                        </a:rPr>
                        <a:t> </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50000"/>
                        <a:lumOff val="50000"/>
                      </a:schemeClr>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Weight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18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2018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smtClean="0">
                          <a:solidFill>
                            <a:srgbClr val="000000"/>
                          </a:solidFill>
                          <a:effectLst/>
                          <a:latin typeface="Arial"/>
                        </a:rPr>
                        <a:t>0.3</a:t>
                      </a: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smtClean="0">
                          <a:solidFill>
                            <a:srgbClr val="000000"/>
                          </a:solidFill>
                          <a:effectLst/>
                          <a:latin typeface="Arial"/>
                        </a:rPr>
                        <a:t>0.3</a:t>
                      </a: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smtClean="0">
                          <a:solidFill>
                            <a:srgbClr val="000000"/>
                          </a:solidFill>
                          <a:effectLst/>
                          <a:latin typeface="Arial"/>
                        </a:rPr>
                        <a:t>0.4</a:t>
                      </a: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en-IN"/>
                    </a:p>
                  </a:txBody>
                  <a:tcPr/>
                </a:tc>
              </a:tr>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Prices (</a:t>
                      </a:r>
                      <a:r>
                        <a:rPr lang="en-US" altLang="en-US" sz="2000" b="1" i="1" dirty="0" smtClean="0">
                          <a:latin typeface="Times New Roman" pitchFamily="18" charset="0"/>
                          <a:cs typeface="Times New Roman" pitchFamily="18" charset="0"/>
                        </a:rPr>
                        <a:t>p</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18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2018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a:solidFill>
                            <a:srgbClr val="000000"/>
                          </a:solidFill>
                          <a:effectLst/>
                          <a:latin typeface="Arial"/>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a:solidFill>
                            <a:srgbClr val="000000"/>
                          </a:solidFill>
                          <a:effectLst/>
                          <a:latin typeface="Arial"/>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algn="ctr" fontAlgn="ct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 relatives 2008</a:t>
                      </a:r>
                      <a:r>
                        <a:rPr lang="en-IN" sz="2000" i="1" dirty="0" smtClean="0">
                          <a:solidFill>
                            <a:schemeClr val="tx1"/>
                          </a:solidFill>
                          <a:latin typeface="Times New Roman"/>
                          <a:cs typeface="Times New Roman"/>
                        </a:rPr>
                        <a:t>→</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2018 (</a:t>
                      </a:r>
                      <a:r>
                        <a:rPr kumimoji="0" lang="en-US" altLang="en-US" sz="2000" b="1" i="1" u="none" strike="noStrike" cap="none" normalizeH="0" baseline="0" dirty="0" err="1" smtClean="0">
                          <a:ln>
                            <a:noFill/>
                          </a:ln>
                          <a:solidFill>
                            <a:schemeClr val="tx1"/>
                          </a:solidFill>
                          <a:effectLst/>
                          <a:latin typeface="+mn-lt"/>
                          <a:ea typeface="MS Mincho" pitchFamily="49" charset="-128"/>
                          <a:cs typeface="Times New Roman" pitchFamily="18" charset="0"/>
                        </a:rPr>
                        <a:t>pr</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dirty="0">
                          <a:solidFill>
                            <a:srgbClr val="000000"/>
                          </a:solidFill>
                          <a:effectLst/>
                          <a:latin typeface="Arial"/>
                        </a:rPr>
                        <a:t>1.15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a:solidFill>
                            <a:srgbClr val="000000"/>
                          </a:solidFill>
                          <a:effectLst/>
                          <a:latin typeface="Arial"/>
                        </a:rPr>
                        <a:t>1.25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a:solidFill>
                            <a:srgbClr val="000000"/>
                          </a:solidFill>
                          <a:effectLst/>
                          <a:latin typeface="Arial"/>
                        </a:rPr>
                        <a:t>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algn="ctr" fontAlgn="ct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1" u="none" strike="noStrike" cap="none" normalizeH="0" baseline="0" dirty="0" err="1" smtClean="0">
                          <a:ln>
                            <a:noFill/>
                          </a:ln>
                          <a:solidFill>
                            <a:schemeClr val="tx1"/>
                          </a:solidFill>
                          <a:effectLst/>
                          <a:latin typeface="+mn-lt"/>
                          <a:ea typeface="MS Mincho" pitchFamily="49" charset="-128"/>
                          <a:cs typeface="Times New Roman" pitchFamily="18" charset="0"/>
                        </a:rPr>
                        <a:t>pr</a:t>
                      </a:r>
                      <a:r>
                        <a:rPr kumimoji="0" lang="en-US" altLang="en-US" sz="2000" b="1" i="1" u="none" strike="noStrike" cap="none" normalizeH="0" baseline="0" dirty="0" smtClean="0">
                          <a:ln>
                            <a:noFill/>
                          </a:ln>
                          <a:solidFill>
                            <a:schemeClr val="tx1"/>
                          </a:solidFill>
                          <a:effectLst/>
                          <a:latin typeface="+mn-lt"/>
                          <a:ea typeface="MS Mincho" pitchFamily="49" charset="-128"/>
                          <a:cs typeface="Times New Roman" pitchFamily="18" charset="0"/>
                        </a:rPr>
                        <a:t> </a:t>
                      </a: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endPar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a:solidFill>
                            <a:srgbClr val="000000"/>
                          </a:solidFill>
                          <a:effectLst/>
                          <a:latin typeface="Arial"/>
                        </a:rPr>
                        <a:t>0.58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a:solidFill>
                            <a:srgbClr val="000000"/>
                          </a:solidFill>
                          <a:effectLst/>
                          <a:latin typeface="Arial"/>
                        </a:rPr>
                        <a:t>0.50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0" i="0" u="none" strike="noStrike">
                          <a:solidFill>
                            <a:srgbClr val="000000"/>
                          </a:solidFill>
                          <a:effectLst/>
                          <a:latin typeface="Arial"/>
                        </a:rPr>
                        <a:t>0.20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1" i="0" u="none" strike="noStrike" dirty="0">
                          <a:solidFill>
                            <a:srgbClr val="C00000"/>
                          </a:solidFill>
                          <a:effectLst/>
                          <a:latin typeface="Arial"/>
                        </a:rPr>
                        <a:t>1.28</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1" u="none" strike="noStrike" cap="none" normalizeH="0" baseline="0" dirty="0" err="1" smtClean="0">
                          <a:ln>
                            <a:noFill/>
                          </a:ln>
                          <a:solidFill>
                            <a:schemeClr val="tx1"/>
                          </a:solidFill>
                          <a:effectLst/>
                          <a:latin typeface="+mn-lt"/>
                          <a:ea typeface="MS Mincho" pitchFamily="49" charset="-128"/>
                          <a:cs typeface="Times New Roman" pitchFamily="18" charset="0"/>
                        </a:rPr>
                        <a:t>pr</a:t>
                      </a:r>
                      <a:r>
                        <a:rPr kumimoji="0" lang="en-US" altLang="en-US" sz="2000" b="1" i="1" u="none" strike="noStrike" cap="none" normalizeH="0" baseline="0" dirty="0" smtClean="0">
                          <a:ln>
                            <a:noFill/>
                          </a:ln>
                          <a:solidFill>
                            <a:schemeClr val="tx1"/>
                          </a:solidFill>
                          <a:effectLst/>
                          <a:latin typeface="+mn-lt"/>
                          <a:ea typeface="MS Mincho" pitchFamily="49" charset="-128"/>
                          <a:cs typeface="Times New Roman" pitchFamily="18" charset="0"/>
                        </a:rPr>
                        <a:t> </a:t>
                      </a: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18</a:t>
                      </a:r>
                      <a:endPar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0.35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a:solidFill>
                            <a:srgbClr val="000000"/>
                          </a:solidFill>
                          <a:effectLst/>
                          <a:latin typeface="Arial"/>
                        </a:rPr>
                        <a:t>0.80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IN" sz="1800" b="1" i="0" u="none" strike="noStrike" dirty="0">
                          <a:solidFill>
                            <a:srgbClr val="C00000"/>
                          </a:solidFill>
                          <a:effectLst/>
                          <a:latin typeface="Arial"/>
                        </a:rPr>
                        <a:t>1.52</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74360988"/>
              </p:ext>
            </p:extLst>
          </p:nvPr>
        </p:nvGraphicFramePr>
        <p:xfrm>
          <a:off x="611560" y="2554464"/>
          <a:ext cx="7955993" cy="761984"/>
        </p:xfrm>
        <a:graphic>
          <a:graphicData uri="http://schemas.openxmlformats.org/drawingml/2006/table">
            <a:tbl>
              <a:tblPr/>
              <a:tblGrid>
                <a:gridCol w="3521479"/>
                <a:gridCol w="1261916"/>
                <a:gridCol w="1156016"/>
                <a:gridCol w="1022639"/>
                <a:gridCol w="993943"/>
              </a:tblGrid>
              <a:tr h="374400">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weight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5600">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rPr>
                        <a:t>A</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rPr>
                        <a:t>B</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rPr>
                        <a:t>C</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bl>
          </a:graphicData>
        </a:graphic>
      </p:graphicFrame>
      <p:sp>
        <p:nvSpPr>
          <p:cNvPr id="9" name="Rounded Rectangle 8"/>
          <p:cNvSpPr/>
          <p:nvPr/>
        </p:nvSpPr>
        <p:spPr>
          <a:xfrm>
            <a:off x="4067944" y="5589240"/>
            <a:ext cx="4464496" cy="88776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bg1"/>
                </a:solidFill>
              </a:rPr>
              <a:t>Calculate these values in your workbook</a:t>
            </a:r>
            <a:endParaRPr lang="en-IN" dirty="0"/>
          </a:p>
        </p:txBody>
      </p:sp>
    </p:spTree>
    <p:extLst>
      <p:ext uri="{BB962C8B-B14F-4D97-AF65-F5344CB8AC3E}">
        <p14:creationId xmlns:p14="http://schemas.microsoft.com/office/powerpoint/2010/main" val="2255719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16832"/>
            <a:ext cx="8229600" cy="2367136"/>
          </a:xfrm>
        </p:spPr>
        <p:txBody>
          <a:bodyPr>
            <a:normAutofit/>
          </a:bodyPr>
          <a:lstStyle/>
          <a:p>
            <a:r>
              <a:rPr lang="en-IN" sz="4000" b="1" dirty="0">
                <a:solidFill>
                  <a:srgbClr val="C00000"/>
                </a:solidFill>
              </a:rPr>
              <a:t>End of Session V</a:t>
            </a:r>
            <a:endParaRPr lang="en-IN" b="1" dirty="0">
              <a:solidFill>
                <a:srgbClr val="C00000"/>
              </a:solidFill>
            </a:endParaRPr>
          </a:p>
        </p:txBody>
      </p:sp>
    </p:spTree>
    <p:extLst>
      <p:ext uri="{BB962C8B-B14F-4D97-AF65-F5344CB8AC3E}">
        <p14:creationId xmlns:p14="http://schemas.microsoft.com/office/powerpoint/2010/main" val="82591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539552" y="548680"/>
            <a:ext cx="8136904" cy="457200"/>
          </a:xfrm>
        </p:spPr>
        <p:txBody>
          <a:bodyPr>
            <a:noAutofit/>
          </a:bodyPr>
          <a:lstStyle/>
          <a:p>
            <a:pPr algn="l" eaLnBrk="1" hangingPunct="1"/>
            <a:r>
              <a:rPr lang="en-US" altLang="en-US" sz="2800" b="1" dirty="0" smtClean="0">
                <a:solidFill>
                  <a:srgbClr val="666666"/>
                </a:solidFill>
              </a:rPr>
              <a:t>Constructing Price Index – Steps involved, in practice</a:t>
            </a:r>
          </a:p>
        </p:txBody>
      </p:sp>
      <p:sp>
        <p:nvSpPr>
          <p:cNvPr id="89091" name="Rectangle 3"/>
          <p:cNvSpPr>
            <a:spLocks noGrp="1" noChangeArrowheads="1"/>
          </p:cNvSpPr>
          <p:nvPr>
            <p:ph idx="4294967295"/>
          </p:nvPr>
        </p:nvSpPr>
        <p:spPr>
          <a:xfrm>
            <a:off x="685800" y="1196752"/>
            <a:ext cx="7924800" cy="5184576"/>
          </a:xfrm>
        </p:spPr>
        <p:txBody>
          <a:bodyPr>
            <a:noAutofit/>
          </a:bodyPr>
          <a:lstStyle/>
          <a:p>
            <a:pPr marL="406400" indent="-406400" eaLnBrk="1" hangingPunct="1">
              <a:lnSpc>
                <a:spcPct val="114000"/>
              </a:lnSpc>
            </a:pPr>
            <a:r>
              <a:rPr lang="en-US" altLang="en-US" sz="2400" dirty="0" smtClean="0">
                <a:cs typeface="Times New Roman" pitchFamily="18" charset="0"/>
              </a:rPr>
              <a:t>Specifying geographical and population coverage.</a:t>
            </a:r>
          </a:p>
          <a:p>
            <a:pPr marL="406400" indent="-406400" eaLnBrk="1" hangingPunct="1">
              <a:lnSpc>
                <a:spcPct val="114000"/>
              </a:lnSpc>
            </a:pPr>
            <a:r>
              <a:rPr lang="en-US" altLang="en-US" sz="2400" dirty="0" smtClean="0">
                <a:cs typeface="Times New Roman" pitchFamily="18" charset="0"/>
              </a:rPr>
              <a:t>Identifying the  products to be included in the basket and grouping them for </a:t>
            </a:r>
            <a:r>
              <a:rPr lang="en-US" altLang="en-US" sz="2400" i="1" dirty="0" smtClean="0">
                <a:solidFill>
                  <a:srgbClr val="0000FF"/>
                </a:solidFill>
                <a:cs typeface="Times New Roman" pitchFamily="18" charset="0"/>
              </a:rPr>
              <a:t>elementary levels of aggregation </a:t>
            </a:r>
            <a:r>
              <a:rPr lang="en-US" altLang="en-US" sz="2400" i="1" dirty="0" smtClean="0">
                <a:cs typeface="Times New Roman" pitchFamily="18" charset="0"/>
              </a:rPr>
              <a:t>– 	</a:t>
            </a:r>
            <a:r>
              <a:rPr lang="en-US" altLang="en-US" sz="2000" dirty="0" smtClean="0">
                <a:solidFill>
                  <a:srgbClr val="C00000"/>
                </a:solidFill>
                <a:cs typeface="Times New Roman" pitchFamily="18" charset="0"/>
              </a:rPr>
              <a:t>[</a:t>
            </a:r>
            <a:r>
              <a:rPr lang="en-US" altLang="en-US" sz="2000" dirty="0">
                <a:solidFill>
                  <a:srgbClr val="C00000"/>
                </a:solidFill>
                <a:cs typeface="Times New Roman" pitchFamily="18" charset="0"/>
              </a:rPr>
              <a:t>discussed in some more detail in </a:t>
            </a:r>
            <a:r>
              <a:rPr lang="en-US" altLang="en-US" sz="2000" dirty="0" smtClean="0">
                <a:solidFill>
                  <a:srgbClr val="C00000"/>
                </a:solidFill>
                <a:cs typeface="Times New Roman" pitchFamily="18" charset="0"/>
              </a:rPr>
              <a:t>Session VI]</a:t>
            </a:r>
            <a:endParaRPr lang="en-US" altLang="en-US" sz="2000" dirty="0">
              <a:solidFill>
                <a:srgbClr val="C00000"/>
              </a:solidFill>
              <a:cs typeface="Times New Roman" pitchFamily="18" charset="0"/>
            </a:endParaRPr>
          </a:p>
          <a:p>
            <a:pPr marL="406400" indent="-406400" eaLnBrk="1" hangingPunct="1">
              <a:lnSpc>
                <a:spcPct val="114000"/>
              </a:lnSpc>
            </a:pPr>
            <a:r>
              <a:rPr lang="en-US" altLang="en-US" sz="2400" dirty="0" smtClean="0">
                <a:cs typeface="Times New Roman" pitchFamily="18" charset="0"/>
              </a:rPr>
              <a:t>Selecting a compilation method and base period.</a:t>
            </a:r>
          </a:p>
          <a:p>
            <a:pPr marL="406400" indent="-406400" eaLnBrk="1" hangingPunct="1">
              <a:lnSpc>
                <a:spcPct val="114000"/>
              </a:lnSpc>
            </a:pPr>
            <a:r>
              <a:rPr lang="en-US" altLang="en-US" sz="2400" dirty="0" smtClean="0">
                <a:cs typeface="Times New Roman" pitchFamily="18" charset="0"/>
              </a:rPr>
              <a:t>Deriving weighting structure </a:t>
            </a:r>
          </a:p>
          <a:p>
            <a:pPr marL="406400" indent="-406400" eaLnBrk="1" hangingPunct="1">
              <a:lnSpc>
                <a:spcPct val="114000"/>
              </a:lnSpc>
            </a:pPr>
            <a:r>
              <a:rPr lang="en-US" altLang="en-US" sz="2400" dirty="0" smtClean="0">
                <a:cs typeface="Times New Roman" pitchFamily="18" charset="0"/>
              </a:rPr>
              <a:t>Designing price data collection – frequency, outlets, product specification and quotations </a:t>
            </a:r>
          </a:p>
          <a:p>
            <a:pPr marL="355600" indent="0" eaLnBrk="1" hangingPunct="1">
              <a:lnSpc>
                <a:spcPct val="114000"/>
              </a:lnSpc>
              <a:spcBef>
                <a:spcPts val="0"/>
              </a:spcBef>
              <a:buNone/>
            </a:pPr>
            <a:r>
              <a:rPr lang="en-US" altLang="en-US" sz="2000" dirty="0" smtClean="0">
                <a:solidFill>
                  <a:srgbClr val="C00000"/>
                </a:solidFill>
                <a:cs typeface="Times New Roman" pitchFamily="18" charset="0"/>
              </a:rPr>
              <a:t>	[discussed in some more detail in the following sessions]</a:t>
            </a:r>
          </a:p>
          <a:p>
            <a:pPr marL="406400" indent="-406400">
              <a:lnSpc>
                <a:spcPct val="114000"/>
              </a:lnSpc>
            </a:pPr>
            <a:r>
              <a:rPr lang="en-US" altLang="en-US" sz="2400" dirty="0" smtClean="0">
                <a:cs typeface="Times New Roman" pitchFamily="18" charset="0"/>
              </a:rPr>
              <a:t>Index calculation in practice</a:t>
            </a:r>
          </a:p>
          <a:p>
            <a:pPr marL="0" indent="0">
              <a:lnSpc>
                <a:spcPct val="114000"/>
              </a:lnSpc>
              <a:buNone/>
            </a:pPr>
            <a:r>
              <a:rPr lang="en-US" altLang="en-US" sz="2000" dirty="0" smtClean="0">
                <a:solidFill>
                  <a:srgbClr val="C00000"/>
                </a:solidFill>
                <a:cs typeface="Times New Roman" pitchFamily="18" charset="0"/>
              </a:rPr>
              <a:t>	[</a:t>
            </a:r>
            <a:r>
              <a:rPr lang="en-US" altLang="en-US" sz="2000" dirty="0">
                <a:solidFill>
                  <a:srgbClr val="C00000"/>
                </a:solidFill>
                <a:cs typeface="Times New Roman" pitchFamily="18" charset="0"/>
              </a:rPr>
              <a:t>discussed in some more detail in the following sessions</a:t>
            </a:r>
            <a:r>
              <a:rPr lang="en-US" altLang="en-US" sz="2000" dirty="0" smtClean="0">
                <a:solidFill>
                  <a:srgbClr val="C00000"/>
                </a:solidFill>
                <a:cs typeface="Times New Roman" pitchFamily="18" charset="0"/>
              </a:rPr>
              <a:t>]</a:t>
            </a:r>
            <a:endParaRPr lang="en-US" altLang="en-US" sz="2000" dirty="0">
              <a:solidFill>
                <a:srgbClr val="C00000"/>
              </a:solidFill>
              <a:cs typeface="Times New Roman" pitchFamily="18" charset="0"/>
            </a:endParaRPr>
          </a:p>
        </p:txBody>
      </p:sp>
      <p:sp>
        <p:nvSpPr>
          <p:cNvPr id="34820"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05672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9091">
                                            <p:txEl>
                                              <p:pRg st="2" end="2"/>
                                            </p:txEl>
                                          </p:spTgt>
                                        </p:tgtEl>
                                        <p:attrNameLst>
                                          <p:attrName>style.visibility</p:attrName>
                                        </p:attrNameLst>
                                      </p:cBhvr>
                                      <p:to>
                                        <p:strVal val="visible"/>
                                      </p:to>
                                    </p:set>
                                    <p:animEffect transition="in" filter="fade">
                                      <p:cBhvr>
                                        <p:cTn id="7" dur="2000"/>
                                        <p:tgtEl>
                                          <p:spTgt spid="8909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9091">
                                            <p:txEl>
                                              <p:pRg st="3" end="3"/>
                                            </p:txEl>
                                          </p:spTgt>
                                        </p:tgtEl>
                                        <p:attrNameLst>
                                          <p:attrName>style.visibility</p:attrName>
                                        </p:attrNameLst>
                                      </p:cBhvr>
                                      <p:to>
                                        <p:strVal val="visible"/>
                                      </p:to>
                                    </p:set>
                                    <p:animEffect transition="in" filter="fade">
                                      <p:cBhvr>
                                        <p:cTn id="12" dur="2000"/>
                                        <p:tgtEl>
                                          <p:spTgt spid="8909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9091">
                                            <p:txEl>
                                              <p:pRg st="4" end="4"/>
                                            </p:txEl>
                                          </p:spTgt>
                                        </p:tgtEl>
                                        <p:attrNameLst>
                                          <p:attrName>style.visibility</p:attrName>
                                        </p:attrNameLst>
                                      </p:cBhvr>
                                      <p:to>
                                        <p:strVal val="visible"/>
                                      </p:to>
                                    </p:set>
                                    <p:animEffect transition="in" filter="fade">
                                      <p:cBhvr>
                                        <p:cTn id="17" dur="2000"/>
                                        <p:tgtEl>
                                          <p:spTgt spid="89091">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89091">
                                            <p:txEl>
                                              <p:pRg st="5" end="5"/>
                                            </p:txEl>
                                          </p:spTgt>
                                        </p:tgtEl>
                                        <p:attrNameLst>
                                          <p:attrName>style.visibility</p:attrName>
                                        </p:attrNameLst>
                                      </p:cBhvr>
                                      <p:to>
                                        <p:strVal val="visible"/>
                                      </p:to>
                                    </p:set>
                                    <p:animEffect transition="in" filter="fade">
                                      <p:cBhvr>
                                        <p:cTn id="20" dur="2000"/>
                                        <p:tgtEl>
                                          <p:spTgt spid="89091">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89091">
                                            <p:txEl>
                                              <p:pRg st="6" end="6"/>
                                            </p:txEl>
                                          </p:spTgt>
                                        </p:tgtEl>
                                        <p:attrNameLst>
                                          <p:attrName>style.visibility</p:attrName>
                                        </p:attrNameLst>
                                      </p:cBhvr>
                                      <p:to>
                                        <p:strVal val="visible"/>
                                      </p:to>
                                    </p:set>
                                    <p:animEffect transition="in" filter="fade">
                                      <p:cBhvr>
                                        <p:cTn id="25" dur="2000"/>
                                        <p:tgtEl>
                                          <p:spTgt spid="89091">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9091">
                                            <p:txEl>
                                              <p:pRg st="7" end="7"/>
                                            </p:txEl>
                                          </p:spTgt>
                                        </p:tgtEl>
                                        <p:attrNameLst>
                                          <p:attrName>style.visibility</p:attrName>
                                        </p:attrNameLst>
                                      </p:cBhvr>
                                      <p:to>
                                        <p:strVal val="visible"/>
                                      </p:to>
                                    </p:set>
                                    <p:animEffect transition="in" filter="fade">
                                      <p:cBhvr>
                                        <p:cTn id="28" dur="2000"/>
                                        <p:tgtEl>
                                          <p:spTgt spid="89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5</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US" altLang="ja-JP" sz="3200" b="1" dirty="0">
                <a:solidFill>
                  <a:schemeClr val="tx1">
                    <a:lumMod val="75000"/>
                    <a:lumOff val="25000"/>
                  </a:schemeClr>
                </a:solidFill>
                <a:ea typeface="ＭＳ Ｐゴシック" pitchFamily="50" charset="-128"/>
              </a:rPr>
              <a:t>Construction of Price Index Numbers</a:t>
            </a:r>
          </a:p>
        </p:txBody>
      </p:sp>
      <p:sp>
        <p:nvSpPr>
          <p:cNvPr id="716803" name="Rectangle 3"/>
          <p:cNvSpPr>
            <a:spLocks noGrp="1" noChangeArrowheads="1"/>
          </p:cNvSpPr>
          <p:nvPr>
            <p:ph type="body" idx="1"/>
          </p:nvPr>
        </p:nvSpPr>
        <p:spPr>
          <a:xfrm>
            <a:off x="457200" y="1600200"/>
            <a:ext cx="7931224" cy="4525963"/>
          </a:xfrm>
        </p:spPr>
        <p:txBody>
          <a:bodyPr>
            <a:normAutofit/>
          </a:bodyPr>
          <a:lstStyle/>
          <a:p>
            <a:pPr>
              <a:lnSpc>
                <a:spcPct val="114000"/>
              </a:lnSpc>
              <a:buFont typeface="Wingdings" pitchFamily="2" charset="2"/>
              <a:buChar char="§"/>
            </a:pPr>
            <a:r>
              <a:rPr lang="en-IN" sz="2400" dirty="0"/>
              <a:t>Price indices are compiled step-by-step. </a:t>
            </a:r>
            <a:endParaRPr lang="en-IN" sz="2400" dirty="0" smtClean="0"/>
          </a:p>
          <a:p>
            <a:pPr>
              <a:lnSpc>
                <a:spcPct val="114000"/>
              </a:lnSpc>
              <a:buFont typeface="Wingdings" pitchFamily="2" charset="2"/>
              <a:buChar char="§"/>
            </a:pPr>
            <a:r>
              <a:rPr lang="en-IN" sz="2400" dirty="0" smtClean="0"/>
              <a:t>At </a:t>
            </a:r>
            <a:r>
              <a:rPr lang="en-IN" sz="2400" dirty="0"/>
              <a:t>every step the lower-level indices are aggregated to obtain the higher levels ones, up to the overall index</a:t>
            </a:r>
            <a:r>
              <a:rPr lang="en-IN" sz="2400" dirty="0" smtClean="0"/>
              <a:t>.</a:t>
            </a:r>
          </a:p>
          <a:p>
            <a:pPr>
              <a:lnSpc>
                <a:spcPct val="114000"/>
              </a:lnSpc>
              <a:buFont typeface="Wingdings" pitchFamily="2" charset="2"/>
              <a:buChar char="§"/>
            </a:pPr>
            <a:r>
              <a:rPr lang="en-US" sz="2400" dirty="0" smtClean="0"/>
              <a:t>Normally, a three-step procedure is followed.</a:t>
            </a:r>
            <a:endParaRPr lang="en-IN" sz="2400" dirty="0" smtClean="0"/>
          </a:p>
          <a:p>
            <a:pPr>
              <a:lnSpc>
                <a:spcPct val="114000"/>
              </a:lnSpc>
              <a:buFont typeface="Wingdings" pitchFamily="2" charset="2"/>
              <a:buChar char="§"/>
            </a:pPr>
            <a:r>
              <a:rPr lang="en-US" altLang="ja-JP" sz="2400" dirty="0" smtClean="0">
                <a:ea typeface="ＭＳ Ｐゴシック" pitchFamily="50" charset="-128"/>
              </a:rPr>
              <a:t>A general procedure of constructing price index is indicated in the next slide.</a:t>
            </a:r>
          </a:p>
          <a:p>
            <a:pPr marL="0" indent="0">
              <a:lnSpc>
                <a:spcPct val="114000"/>
              </a:lnSpc>
              <a:buNone/>
            </a:pPr>
            <a:endParaRPr lang="en-US" altLang="ja-JP" sz="2400" dirty="0">
              <a:ea typeface="ＭＳ Ｐゴシック" pitchFamily="50" charset="-128"/>
            </a:endParaRP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610265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2A68FF11-344F-4D8C-9D70-0B7016AC4668}" type="slidenum">
              <a:rPr lang="ja-JP" altLang="en-GB"/>
              <a:pPr/>
              <a:t>6</a:t>
            </a:fld>
            <a:endParaRPr lang="en-GB" altLang="ja-JP"/>
          </a:p>
        </p:txBody>
      </p:sp>
      <p:sp>
        <p:nvSpPr>
          <p:cNvPr id="747522" name="Rectangle 2"/>
          <p:cNvSpPr>
            <a:spLocks noGrp="1" noChangeArrowheads="1"/>
          </p:cNvSpPr>
          <p:nvPr>
            <p:ph type="title"/>
          </p:nvPr>
        </p:nvSpPr>
        <p:spPr>
          <a:xfrm>
            <a:off x="457200" y="400110"/>
            <a:ext cx="8229600" cy="652626"/>
          </a:xfrm>
        </p:spPr>
        <p:txBody>
          <a:bodyPr>
            <a:normAutofit fontScale="90000"/>
          </a:bodyPr>
          <a:lstStyle/>
          <a:p>
            <a:pPr algn="l"/>
            <a:r>
              <a:rPr lang="en-US" altLang="ja-JP" sz="3100" b="1" dirty="0" smtClean="0">
                <a:solidFill>
                  <a:schemeClr val="tx1">
                    <a:lumMod val="65000"/>
                    <a:lumOff val="35000"/>
                  </a:schemeClr>
                </a:solidFill>
                <a:ea typeface="ＭＳ Ｐゴシック" pitchFamily="50" charset="-128"/>
              </a:rPr>
              <a:t>Aggregation Structure </a:t>
            </a:r>
            <a:r>
              <a:rPr lang="en-US" altLang="ja-JP" sz="2800" b="1" dirty="0" smtClean="0">
                <a:solidFill>
                  <a:schemeClr val="tx1">
                    <a:lumMod val="65000"/>
                    <a:lumOff val="35000"/>
                  </a:schemeClr>
                </a:solidFill>
                <a:ea typeface="ＭＳ Ｐゴシック" pitchFamily="50" charset="-128"/>
              </a:rPr>
              <a:t/>
            </a:r>
            <a:br>
              <a:rPr lang="en-US" altLang="ja-JP" sz="2800" b="1" dirty="0" smtClean="0">
                <a:solidFill>
                  <a:schemeClr val="tx1">
                    <a:lumMod val="65000"/>
                    <a:lumOff val="35000"/>
                  </a:schemeClr>
                </a:solidFill>
                <a:ea typeface="ＭＳ Ｐゴシック" pitchFamily="50" charset="-128"/>
              </a:rPr>
            </a:br>
            <a:r>
              <a:rPr lang="en-US" altLang="ja-JP" sz="2800" b="1" dirty="0">
                <a:solidFill>
                  <a:schemeClr val="tx1">
                    <a:lumMod val="65000"/>
                    <a:lumOff val="35000"/>
                  </a:schemeClr>
                </a:solidFill>
                <a:ea typeface="ＭＳ Ｐゴシック" pitchFamily="50" charset="-128"/>
              </a:rPr>
              <a:t>	</a:t>
            </a:r>
            <a:r>
              <a:rPr lang="en-US" altLang="ja-JP" sz="2700" b="1" dirty="0" smtClean="0">
                <a:solidFill>
                  <a:schemeClr val="tx1">
                    <a:lumMod val="65000"/>
                    <a:lumOff val="35000"/>
                  </a:schemeClr>
                </a:solidFill>
                <a:ea typeface="ＭＳ Ｐゴシック" pitchFamily="50" charset="-128"/>
              </a:rPr>
              <a:t>– A General </a:t>
            </a:r>
            <a:r>
              <a:rPr lang="en-US" altLang="ja-JP" sz="2700" b="1" dirty="0">
                <a:solidFill>
                  <a:schemeClr val="tx1">
                    <a:lumMod val="65000"/>
                    <a:lumOff val="35000"/>
                  </a:schemeClr>
                </a:solidFill>
                <a:ea typeface="ＭＳ Ｐゴシック" pitchFamily="50" charset="-128"/>
              </a:rPr>
              <a:t>Procedure of constructing price index</a:t>
            </a:r>
            <a:r>
              <a:rPr lang="en-US" altLang="ja-JP" sz="2800" b="1" dirty="0">
                <a:solidFill>
                  <a:schemeClr val="tx1">
                    <a:lumMod val="65000"/>
                    <a:lumOff val="35000"/>
                  </a:schemeClr>
                </a:solidFill>
                <a:ea typeface="ＭＳ Ｐゴシック" pitchFamily="50" charset="-128"/>
              </a:rPr>
              <a:t> </a:t>
            </a:r>
          </a:p>
        </p:txBody>
      </p:sp>
      <p:sp>
        <p:nvSpPr>
          <p:cNvPr id="747524" name="Rectangle 4"/>
          <p:cNvSpPr>
            <a:spLocks noChangeAspect="1" noChangeArrowheads="1"/>
          </p:cNvSpPr>
          <p:nvPr/>
        </p:nvSpPr>
        <p:spPr bwMode="gray">
          <a:xfrm>
            <a:off x="1137861" y="4293097"/>
            <a:ext cx="6740809" cy="432048"/>
          </a:xfrm>
          <a:prstGeom prst="rect">
            <a:avLst/>
          </a:prstGeom>
          <a:solidFill>
            <a:srgbClr val="FFFF99"/>
          </a:solidFill>
          <a:ln w="9525" algn="ctr">
            <a:solidFill>
              <a:schemeClr val="tx1"/>
            </a:solidFill>
            <a:miter lim="800000"/>
            <a:headEnd/>
            <a:tailEnd/>
          </a:ln>
          <a:effectLst/>
        </p:spPr>
        <p:txBody>
          <a:bodyPr wrap="none" lIns="45720" rIns="45720" anchor="ctr"/>
          <a:lstStyle/>
          <a:p>
            <a:pPr algn="ctr"/>
            <a:r>
              <a:rPr kumimoji="0" lang="en-US" altLang="ja-JP" sz="2400" dirty="0" smtClean="0"/>
              <a:t>Price relatives </a:t>
            </a:r>
            <a:r>
              <a:rPr kumimoji="0" lang="en-US" altLang="ja-JP" sz="2400" dirty="0"/>
              <a:t>for each </a:t>
            </a:r>
            <a:r>
              <a:rPr kumimoji="0" lang="en-US" altLang="ja-JP" sz="2400" dirty="0" smtClean="0"/>
              <a:t>item</a:t>
            </a:r>
            <a:endParaRPr kumimoji="0" lang="en-US" altLang="ja-JP" sz="2400" dirty="0"/>
          </a:p>
        </p:txBody>
      </p:sp>
      <p:sp>
        <p:nvSpPr>
          <p:cNvPr id="747525" name="Rectangle 5"/>
          <p:cNvSpPr>
            <a:spLocks noChangeAspect="1" noChangeArrowheads="1"/>
          </p:cNvSpPr>
          <p:nvPr/>
        </p:nvSpPr>
        <p:spPr bwMode="gray">
          <a:xfrm>
            <a:off x="1137861" y="2780929"/>
            <a:ext cx="6740809" cy="432048"/>
          </a:xfrm>
          <a:prstGeom prst="rect">
            <a:avLst/>
          </a:prstGeom>
          <a:solidFill>
            <a:srgbClr val="FFFF99"/>
          </a:solidFill>
          <a:ln w="9525" algn="ctr">
            <a:solidFill>
              <a:schemeClr val="tx1"/>
            </a:solidFill>
            <a:miter lim="800000"/>
            <a:headEnd/>
            <a:tailEnd/>
          </a:ln>
          <a:effectLst/>
        </p:spPr>
        <p:txBody>
          <a:bodyPr wrap="none" lIns="45720" rIns="45720" anchor="ctr"/>
          <a:lstStyle/>
          <a:p>
            <a:pPr algn="ctr"/>
            <a:r>
              <a:rPr kumimoji="0" lang="en-US" altLang="ja-JP" sz="2400" dirty="0"/>
              <a:t>Price </a:t>
            </a:r>
            <a:r>
              <a:rPr kumimoji="0" lang="en-US" altLang="ja-JP" sz="2400" dirty="0" smtClean="0"/>
              <a:t>index </a:t>
            </a:r>
            <a:r>
              <a:rPr kumimoji="0" lang="en-US" altLang="ja-JP" sz="2400" dirty="0"/>
              <a:t>for </a:t>
            </a:r>
            <a:r>
              <a:rPr kumimoji="0" lang="en-US" altLang="ja-JP" sz="2400" dirty="0" smtClean="0"/>
              <a:t>elementary aggregates</a:t>
            </a:r>
            <a:endParaRPr kumimoji="0" lang="en-US" altLang="ja-JP" sz="2400" dirty="0"/>
          </a:p>
        </p:txBody>
      </p:sp>
      <p:sp>
        <p:nvSpPr>
          <p:cNvPr id="747526" name="Rectangle 6"/>
          <p:cNvSpPr>
            <a:spLocks noChangeAspect="1" noChangeArrowheads="1"/>
          </p:cNvSpPr>
          <p:nvPr/>
        </p:nvSpPr>
        <p:spPr bwMode="gray">
          <a:xfrm>
            <a:off x="1137861" y="1268417"/>
            <a:ext cx="6740809" cy="432391"/>
          </a:xfrm>
          <a:prstGeom prst="rect">
            <a:avLst/>
          </a:prstGeom>
          <a:solidFill>
            <a:srgbClr val="FFFF99"/>
          </a:solidFill>
          <a:ln w="9525" algn="ctr">
            <a:solidFill>
              <a:schemeClr val="tx1"/>
            </a:solidFill>
            <a:miter lim="800000"/>
            <a:headEnd/>
            <a:tailEnd/>
          </a:ln>
          <a:effectLst/>
        </p:spPr>
        <p:txBody>
          <a:bodyPr wrap="none" lIns="45720" rIns="45720" anchor="ctr"/>
          <a:lstStyle/>
          <a:p>
            <a:pPr algn="ctr"/>
            <a:r>
              <a:rPr kumimoji="0" lang="en-US" altLang="ja-JP" sz="2400"/>
              <a:t>Upper aggregated price index</a:t>
            </a:r>
          </a:p>
        </p:txBody>
      </p:sp>
      <p:sp>
        <p:nvSpPr>
          <p:cNvPr id="747527" name="AutoShape 7"/>
          <p:cNvSpPr>
            <a:spLocks noChangeAspect="1" noChangeArrowheads="1"/>
          </p:cNvSpPr>
          <p:nvPr/>
        </p:nvSpPr>
        <p:spPr bwMode="gray">
          <a:xfrm>
            <a:off x="2649163" y="3356992"/>
            <a:ext cx="5531621" cy="720080"/>
          </a:xfrm>
          <a:prstGeom prst="leftArrowCallout">
            <a:avLst>
              <a:gd name="adj1" fmla="val 17481"/>
              <a:gd name="adj2" fmla="val 19921"/>
              <a:gd name="adj3" fmla="val 18968"/>
              <a:gd name="adj4" fmla="val 91134"/>
            </a:avLst>
          </a:prstGeom>
          <a:solidFill>
            <a:srgbClr val="CCFFFF"/>
          </a:solidFill>
          <a:ln w="9525" algn="ctr">
            <a:solidFill>
              <a:schemeClr val="tx1"/>
            </a:solidFill>
            <a:miter lim="800000"/>
            <a:headEnd/>
            <a:tailEnd/>
          </a:ln>
          <a:effectLst/>
        </p:spPr>
        <p:txBody>
          <a:bodyPr lIns="45720" rIns="45720" anchor="ctr"/>
          <a:lstStyle/>
          <a:p>
            <a:pPr marL="177800"/>
            <a:r>
              <a:rPr kumimoji="0" lang="en-US" altLang="ja-JP" dirty="0"/>
              <a:t>Simple </a:t>
            </a:r>
            <a:r>
              <a:rPr kumimoji="0" lang="en-US" altLang="ja-JP" dirty="0" smtClean="0"/>
              <a:t>arithmetic / geometric mean </a:t>
            </a:r>
            <a:r>
              <a:rPr kumimoji="0" lang="en-US" altLang="ja-JP" dirty="0"/>
              <a:t>of </a:t>
            </a:r>
            <a:r>
              <a:rPr kumimoji="0" lang="en-US" altLang="ja-JP" dirty="0" smtClean="0"/>
              <a:t>price relatives  or ratio of average prices</a:t>
            </a:r>
            <a:endParaRPr kumimoji="0" lang="en-US" altLang="ja-JP" dirty="0"/>
          </a:p>
        </p:txBody>
      </p:sp>
      <p:sp>
        <p:nvSpPr>
          <p:cNvPr id="747528" name="AutoShape 8"/>
          <p:cNvSpPr>
            <a:spLocks noChangeAspect="1" noChangeArrowheads="1"/>
          </p:cNvSpPr>
          <p:nvPr/>
        </p:nvSpPr>
        <p:spPr bwMode="gray">
          <a:xfrm>
            <a:off x="2649163" y="1844824"/>
            <a:ext cx="5531621" cy="792088"/>
          </a:xfrm>
          <a:prstGeom prst="leftArrowCallout">
            <a:avLst>
              <a:gd name="adj1" fmla="val 17481"/>
              <a:gd name="adj2" fmla="val 19921"/>
              <a:gd name="adj3" fmla="val 20093"/>
              <a:gd name="adj4" fmla="val 91324"/>
            </a:avLst>
          </a:prstGeom>
          <a:solidFill>
            <a:srgbClr val="CCFFFF"/>
          </a:solidFill>
          <a:ln w="9525" algn="ctr">
            <a:solidFill>
              <a:schemeClr val="tx1"/>
            </a:solidFill>
            <a:miter lim="800000"/>
            <a:headEnd/>
            <a:tailEnd/>
          </a:ln>
          <a:effectLst/>
        </p:spPr>
        <p:txBody>
          <a:bodyPr lIns="45720" rIns="45720" anchor="ctr"/>
          <a:lstStyle/>
          <a:p>
            <a:pPr marL="177800">
              <a:lnSpc>
                <a:spcPct val="104000"/>
              </a:lnSpc>
              <a:spcBef>
                <a:spcPct val="20000"/>
              </a:spcBef>
              <a:buClr>
                <a:schemeClr val="accent1"/>
              </a:buClr>
              <a:buFont typeface="宋体" pitchFamily="2" charset="-122"/>
              <a:buNone/>
            </a:pPr>
            <a:r>
              <a:rPr kumimoji="0" lang="en-US" altLang="ja-JP" dirty="0"/>
              <a:t>Weighted arithmetic mean of price relatives by using fixed weight (</a:t>
            </a:r>
            <a:r>
              <a:rPr kumimoji="0" lang="en-US" altLang="ja-JP" dirty="0" err="1"/>
              <a:t>Laspeyres</a:t>
            </a:r>
            <a:r>
              <a:rPr kumimoji="0" lang="en-US" altLang="ja-JP" dirty="0"/>
              <a:t>’ </a:t>
            </a:r>
            <a:r>
              <a:rPr kumimoji="0" lang="en-US" altLang="ja-JP" dirty="0" smtClean="0"/>
              <a:t>/ </a:t>
            </a:r>
            <a:r>
              <a:rPr lang="en-US" altLang="ja-JP" dirty="0" smtClean="0"/>
              <a:t>Lowe </a:t>
            </a:r>
            <a:r>
              <a:rPr kumimoji="0" lang="en-US" altLang="ja-JP" dirty="0" smtClean="0"/>
              <a:t>method</a:t>
            </a:r>
            <a:r>
              <a:rPr kumimoji="0" lang="en-US" altLang="ja-JP" dirty="0"/>
              <a:t>)</a:t>
            </a:r>
          </a:p>
        </p:txBody>
      </p:sp>
      <p:sp>
        <p:nvSpPr>
          <p:cNvPr id="747529" name="AutoShape 9"/>
          <p:cNvSpPr>
            <a:spLocks noChangeAspect="1" noChangeArrowheads="1"/>
          </p:cNvSpPr>
          <p:nvPr/>
        </p:nvSpPr>
        <p:spPr bwMode="gray">
          <a:xfrm>
            <a:off x="1641100" y="1700808"/>
            <a:ext cx="648651" cy="1080835"/>
          </a:xfrm>
          <a:prstGeom prst="upArrow">
            <a:avLst>
              <a:gd name="adj1" fmla="val 50000"/>
              <a:gd name="adj2" fmla="val 50000"/>
            </a:avLst>
          </a:prstGeom>
          <a:solidFill>
            <a:srgbClr val="CCFFFF"/>
          </a:solidFill>
          <a:ln w="9525" algn="ctr">
            <a:solidFill>
              <a:schemeClr val="tx1"/>
            </a:solidFill>
            <a:miter lim="800000"/>
            <a:headEnd/>
            <a:tailEnd/>
          </a:ln>
          <a:effectLst/>
        </p:spPr>
        <p:txBody>
          <a:bodyPr wrap="none" lIns="45720" rIns="45720" anchor="ctr"/>
          <a:lstStyle/>
          <a:p>
            <a:endParaRPr lang="en-US"/>
          </a:p>
        </p:txBody>
      </p:sp>
      <p:sp>
        <p:nvSpPr>
          <p:cNvPr id="747530" name="AutoShape 10"/>
          <p:cNvSpPr>
            <a:spLocks noChangeAspect="1" noChangeArrowheads="1"/>
          </p:cNvSpPr>
          <p:nvPr/>
        </p:nvSpPr>
        <p:spPr bwMode="gray">
          <a:xfrm>
            <a:off x="1641100" y="3212976"/>
            <a:ext cx="648651" cy="1080119"/>
          </a:xfrm>
          <a:prstGeom prst="upArrow">
            <a:avLst>
              <a:gd name="adj1" fmla="val 50000"/>
              <a:gd name="adj2" fmla="val 50000"/>
            </a:avLst>
          </a:prstGeom>
          <a:solidFill>
            <a:srgbClr val="CCFFFF"/>
          </a:solidFill>
          <a:ln w="9525" algn="ctr">
            <a:solidFill>
              <a:schemeClr val="tx1"/>
            </a:solidFill>
            <a:miter lim="800000"/>
            <a:headEnd/>
            <a:tailEnd/>
          </a:ln>
          <a:effectLst/>
        </p:spPr>
        <p:txBody>
          <a:bodyPr wrap="none" lIns="45720" rIns="45720" anchor="ctr"/>
          <a:lstStyle/>
          <a:p>
            <a:endParaRPr lang="en-US"/>
          </a:p>
        </p:txBody>
      </p:sp>
      <p:sp>
        <p:nvSpPr>
          <p:cNvPr id="14" name="Rectangle 4"/>
          <p:cNvSpPr>
            <a:spLocks noChangeAspect="1" noChangeArrowheads="1"/>
          </p:cNvSpPr>
          <p:nvPr/>
        </p:nvSpPr>
        <p:spPr bwMode="gray">
          <a:xfrm>
            <a:off x="1187625" y="5661248"/>
            <a:ext cx="6691046" cy="549077"/>
          </a:xfrm>
          <a:prstGeom prst="rect">
            <a:avLst/>
          </a:prstGeom>
          <a:solidFill>
            <a:srgbClr val="FFFF99"/>
          </a:solidFill>
          <a:ln w="9525" algn="ctr">
            <a:solidFill>
              <a:schemeClr val="tx1"/>
            </a:solidFill>
            <a:miter lim="800000"/>
            <a:headEnd/>
            <a:tailEnd/>
          </a:ln>
          <a:effectLst/>
        </p:spPr>
        <p:txBody>
          <a:bodyPr wrap="none" lIns="45720" rIns="45720" anchor="ctr"/>
          <a:lstStyle/>
          <a:p>
            <a:pPr algn="ctr"/>
            <a:r>
              <a:rPr kumimoji="0" lang="en-US" altLang="ja-JP" sz="2400" dirty="0" smtClean="0"/>
              <a:t>Prices for </a:t>
            </a:r>
            <a:r>
              <a:rPr kumimoji="0" lang="en-US" altLang="ja-JP" sz="2400" dirty="0"/>
              <a:t>each item in current </a:t>
            </a:r>
            <a:r>
              <a:rPr kumimoji="0" lang="en-US" altLang="ja-JP" sz="2400" dirty="0" smtClean="0"/>
              <a:t>and </a:t>
            </a:r>
            <a:r>
              <a:rPr kumimoji="0" lang="en-US" altLang="ja-JP" sz="2400" dirty="0"/>
              <a:t>base period</a:t>
            </a:r>
          </a:p>
        </p:txBody>
      </p:sp>
      <p:sp>
        <p:nvSpPr>
          <p:cNvPr id="15" name="AutoShape 10"/>
          <p:cNvSpPr>
            <a:spLocks noChangeAspect="1" noChangeArrowheads="1"/>
          </p:cNvSpPr>
          <p:nvPr/>
        </p:nvSpPr>
        <p:spPr bwMode="gray">
          <a:xfrm>
            <a:off x="1691101" y="4725145"/>
            <a:ext cx="576643" cy="936103"/>
          </a:xfrm>
          <a:prstGeom prst="upArrow">
            <a:avLst>
              <a:gd name="adj1" fmla="val 50000"/>
              <a:gd name="adj2" fmla="val 50000"/>
            </a:avLst>
          </a:prstGeom>
          <a:solidFill>
            <a:srgbClr val="CCFFFF"/>
          </a:solidFill>
          <a:ln w="9525" algn="ctr">
            <a:solidFill>
              <a:schemeClr val="tx1"/>
            </a:solidFill>
            <a:miter lim="800000"/>
            <a:headEnd/>
            <a:tailEnd/>
          </a:ln>
          <a:effectLst/>
        </p:spPr>
        <p:txBody>
          <a:bodyPr wrap="none" lIns="45720" rIns="45720" anchor="ctr"/>
          <a:lstStyle/>
          <a:p>
            <a:endParaRPr lang="en-US"/>
          </a:p>
        </p:txBody>
      </p:sp>
      <p:sp>
        <p:nvSpPr>
          <p:cNvPr id="16" name="AutoShape 7"/>
          <p:cNvSpPr>
            <a:spLocks noChangeAspect="1" noChangeArrowheads="1"/>
          </p:cNvSpPr>
          <p:nvPr/>
        </p:nvSpPr>
        <p:spPr bwMode="gray">
          <a:xfrm>
            <a:off x="2627784" y="4869160"/>
            <a:ext cx="5553000" cy="648072"/>
          </a:xfrm>
          <a:prstGeom prst="leftArrowCallout">
            <a:avLst>
              <a:gd name="adj1" fmla="val 17481"/>
              <a:gd name="adj2" fmla="val 19921"/>
              <a:gd name="adj3" fmla="val 18968"/>
              <a:gd name="adj4" fmla="val 91134"/>
            </a:avLst>
          </a:prstGeom>
          <a:solidFill>
            <a:srgbClr val="CCFFFF"/>
          </a:solidFill>
          <a:ln w="9525" algn="ctr">
            <a:solidFill>
              <a:schemeClr val="tx1"/>
            </a:solidFill>
            <a:miter lim="800000"/>
            <a:headEnd/>
            <a:tailEnd/>
          </a:ln>
          <a:effectLst/>
        </p:spPr>
        <p:txBody>
          <a:bodyPr lIns="45720" rIns="45720" anchor="ctr"/>
          <a:lstStyle/>
          <a:p>
            <a:pPr marL="177800"/>
            <a:r>
              <a:rPr kumimoji="0" lang="en-US" altLang="ja-JP" dirty="0"/>
              <a:t>Simple </a:t>
            </a:r>
            <a:r>
              <a:rPr kumimoji="0" lang="en-US" altLang="ja-JP" dirty="0" smtClean="0"/>
              <a:t>ratio </a:t>
            </a:r>
            <a:r>
              <a:rPr kumimoji="0" lang="en-US" altLang="ja-JP" dirty="0"/>
              <a:t>of prices in current </a:t>
            </a:r>
            <a:r>
              <a:rPr kumimoji="0" lang="en-US" altLang="ja-JP" dirty="0" smtClean="0"/>
              <a:t>and </a:t>
            </a:r>
            <a:r>
              <a:rPr kumimoji="0" lang="en-US" altLang="ja-JP" dirty="0"/>
              <a:t>base </a:t>
            </a:r>
            <a:r>
              <a:rPr kumimoji="0" lang="en-US" altLang="ja-JP" dirty="0" smtClean="0"/>
              <a:t>periods</a:t>
            </a:r>
            <a:endParaRPr kumimoji="0" lang="en-US" altLang="ja-JP" dirty="0"/>
          </a:p>
        </p:txBody>
      </p:sp>
      <p:sp>
        <p:nvSpPr>
          <p:cNvPr id="17" name="TextBox 1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2336924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7</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US" altLang="ja-JP" sz="3200" b="1" dirty="0" smtClean="0">
                <a:solidFill>
                  <a:schemeClr val="tx1">
                    <a:lumMod val="75000"/>
                    <a:lumOff val="25000"/>
                  </a:schemeClr>
                </a:solidFill>
                <a:ea typeface="ＭＳ Ｐゴシック" pitchFamily="50" charset="-128"/>
              </a:rPr>
              <a:t>Three-Step Compilation </a:t>
            </a:r>
            <a:endParaRPr lang="en-US" altLang="ja-JP" sz="3200" b="1"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7931224" cy="4525963"/>
          </a:xfrm>
        </p:spPr>
        <p:txBody>
          <a:bodyPr>
            <a:normAutofit/>
          </a:bodyPr>
          <a:lstStyle/>
          <a:p>
            <a:pPr algn="just">
              <a:lnSpc>
                <a:spcPct val="114000"/>
              </a:lnSpc>
            </a:pPr>
            <a:r>
              <a:rPr lang="en-IN" sz="2400" b="1" dirty="0"/>
              <a:t>First step</a:t>
            </a:r>
            <a:r>
              <a:rPr lang="en-IN" sz="2400" dirty="0"/>
              <a:t>: </a:t>
            </a:r>
            <a:r>
              <a:rPr lang="en-IN" sz="2400" dirty="0" smtClean="0"/>
              <a:t>Calculation </a:t>
            </a:r>
            <a:r>
              <a:rPr lang="en-IN" sz="2400" dirty="0"/>
              <a:t>of price relatives. </a:t>
            </a:r>
            <a:r>
              <a:rPr lang="en-IN" sz="2400" dirty="0" smtClean="0"/>
              <a:t>Price </a:t>
            </a:r>
            <a:r>
              <a:rPr lang="en-IN" sz="2400" dirty="0"/>
              <a:t>relative is calculated for each quotation as </a:t>
            </a:r>
            <a:r>
              <a:rPr lang="en-IN" sz="2400" dirty="0" smtClean="0"/>
              <a:t>the </a:t>
            </a:r>
            <a:r>
              <a:rPr lang="en-IN" sz="2400" dirty="0"/>
              <a:t>ratio between the quoted current-period price (numerator) and the base-period price (denominator). </a:t>
            </a:r>
          </a:p>
          <a:p>
            <a:pPr algn="just">
              <a:lnSpc>
                <a:spcPct val="114000"/>
              </a:lnSpc>
            </a:pPr>
            <a:r>
              <a:rPr lang="en-IN" sz="2400" b="1" dirty="0"/>
              <a:t>Second step</a:t>
            </a:r>
            <a:r>
              <a:rPr lang="en-IN" sz="2400" dirty="0"/>
              <a:t>: </a:t>
            </a:r>
            <a:r>
              <a:rPr lang="en-IN" sz="2400" dirty="0" smtClean="0"/>
              <a:t>Price </a:t>
            </a:r>
            <a:r>
              <a:rPr lang="en-IN" sz="2400" dirty="0"/>
              <a:t>relatives are aggregated to obtain the </a:t>
            </a:r>
            <a:r>
              <a:rPr lang="en-IN" sz="2400" i="1" dirty="0"/>
              <a:t>elementary price index</a:t>
            </a:r>
            <a:r>
              <a:rPr lang="en-IN" sz="2400" dirty="0"/>
              <a:t> (or </a:t>
            </a:r>
            <a:r>
              <a:rPr lang="en-IN" sz="2400" i="1" dirty="0"/>
              <a:t>elementary product index </a:t>
            </a:r>
            <a:r>
              <a:rPr lang="en-IN" sz="2400" dirty="0"/>
              <a:t>in the PPI context). </a:t>
            </a:r>
            <a:endParaRPr lang="en-IN" sz="2400" dirty="0" smtClean="0"/>
          </a:p>
          <a:p>
            <a:pPr algn="just">
              <a:lnSpc>
                <a:spcPct val="114000"/>
              </a:lnSpc>
            </a:pPr>
            <a:r>
              <a:rPr lang="en-IN" sz="2400" b="1" dirty="0" smtClean="0"/>
              <a:t>Third </a:t>
            </a:r>
            <a:r>
              <a:rPr lang="en-IN" sz="2400" b="1" dirty="0"/>
              <a:t>step</a:t>
            </a:r>
            <a:r>
              <a:rPr lang="en-IN" sz="2400" dirty="0"/>
              <a:t>: </a:t>
            </a:r>
            <a:r>
              <a:rPr lang="en-IN" sz="2400" dirty="0" smtClean="0"/>
              <a:t>The elementary </a:t>
            </a:r>
            <a:r>
              <a:rPr lang="en-IN" sz="2400" dirty="0"/>
              <a:t>price indices are aggregated as weighted averages (typically as a </a:t>
            </a:r>
            <a:r>
              <a:rPr lang="en-IN" sz="2400" dirty="0" err="1"/>
              <a:t>Laspeyres</a:t>
            </a:r>
            <a:r>
              <a:rPr lang="en-IN" sz="2400" dirty="0"/>
              <a:t>-type index) to provide a set of synthetic indices up to the overall index. </a:t>
            </a:r>
            <a:endParaRPr lang="en-US" altLang="ja-JP" sz="2400" dirty="0" smtClean="0">
              <a:ea typeface="ＭＳ Ｐゴシック" pitchFamily="50" charset="-128"/>
            </a:endParaRPr>
          </a:p>
          <a:p>
            <a:pPr marL="0" indent="0">
              <a:lnSpc>
                <a:spcPct val="114000"/>
              </a:lnSpc>
              <a:buNone/>
            </a:pPr>
            <a:endParaRPr lang="en-US" altLang="ja-JP" sz="2400" dirty="0">
              <a:ea typeface="ＭＳ Ｐゴシック" pitchFamily="50" charset="-128"/>
            </a:endParaRP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444492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8</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IN" sz="3200" b="1" dirty="0" smtClean="0">
                <a:solidFill>
                  <a:schemeClr val="tx1">
                    <a:lumMod val="75000"/>
                    <a:lumOff val="25000"/>
                  </a:schemeClr>
                </a:solidFill>
                <a:ea typeface="ＭＳ Ｐゴシック" pitchFamily="50" charset="-128"/>
              </a:rPr>
              <a:t>First Step </a:t>
            </a:r>
            <a:r>
              <a:rPr lang="en-IN" sz="3200" dirty="0" smtClean="0">
                <a:solidFill>
                  <a:schemeClr val="tx1">
                    <a:lumMod val="75000"/>
                    <a:lumOff val="25000"/>
                  </a:schemeClr>
                </a:solidFill>
                <a:ea typeface="ＭＳ Ｐゴシック" pitchFamily="50" charset="-128"/>
              </a:rPr>
              <a:t>– computation of </a:t>
            </a:r>
            <a:r>
              <a:rPr lang="en-IN" sz="3200" dirty="0">
                <a:solidFill>
                  <a:schemeClr val="tx1">
                    <a:lumMod val="75000"/>
                    <a:lumOff val="25000"/>
                  </a:schemeClr>
                </a:solidFill>
                <a:ea typeface="ＭＳ Ｐゴシック" pitchFamily="50" charset="-128"/>
              </a:rPr>
              <a:t>price </a:t>
            </a:r>
            <a:r>
              <a:rPr lang="en-IN" sz="3200" dirty="0" smtClean="0">
                <a:solidFill>
                  <a:schemeClr val="tx1">
                    <a:lumMod val="75000"/>
                    <a:lumOff val="25000"/>
                  </a:schemeClr>
                </a:solidFill>
                <a:ea typeface="ＭＳ Ｐゴシック" pitchFamily="50" charset="-128"/>
              </a:rPr>
              <a:t>relatives</a:t>
            </a:r>
            <a:r>
              <a:rPr lang="en-US" altLang="ja-JP" sz="3200" dirty="0" smtClean="0">
                <a:solidFill>
                  <a:schemeClr val="tx1">
                    <a:lumMod val="75000"/>
                    <a:lumOff val="25000"/>
                  </a:schemeClr>
                </a:solidFill>
                <a:ea typeface="ＭＳ Ｐゴシック" pitchFamily="50" charset="-128"/>
              </a:rPr>
              <a:t> </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600200"/>
            <a:ext cx="8147248" cy="4525963"/>
          </a:xfrm>
        </p:spPr>
        <p:txBody>
          <a:bodyPr>
            <a:normAutofit/>
          </a:bodyPr>
          <a:lstStyle/>
          <a:p>
            <a:pPr marL="0" indent="0">
              <a:lnSpc>
                <a:spcPct val="114000"/>
              </a:lnSpc>
              <a:buNone/>
            </a:pPr>
            <a:r>
              <a:rPr lang="en-IN" sz="2400" dirty="0" smtClean="0"/>
              <a:t>Price quotations </a:t>
            </a:r>
            <a:r>
              <a:rPr lang="en-IN" sz="2400" dirty="0"/>
              <a:t>are first converted to ratios or price relatives, by dividing each current price by </a:t>
            </a:r>
            <a:r>
              <a:rPr lang="en-IN" sz="2400" dirty="0" smtClean="0"/>
              <a:t>index-base </a:t>
            </a:r>
            <a:r>
              <a:rPr lang="en-IN" sz="2400" dirty="0"/>
              <a:t>price. </a:t>
            </a:r>
            <a:endParaRPr lang="en-IN" sz="2400" dirty="0" smtClean="0"/>
          </a:p>
          <a:p>
            <a:pPr>
              <a:lnSpc>
                <a:spcPct val="114000"/>
              </a:lnSpc>
            </a:pPr>
            <a:r>
              <a:rPr lang="en-IN" sz="2400" dirty="0" smtClean="0"/>
              <a:t>For </a:t>
            </a:r>
            <a:r>
              <a:rPr lang="en-IN" sz="2400" dirty="0"/>
              <a:t>each period </a:t>
            </a:r>
            <a:r>
              <a:rPr lang="en-IN" sz="2400" dirty="0" smtClean="0"/>
              <a:t>a </a:t>
            </a:r>
            <a:r>
              <a:rPr lang="en-IN" sz="2400" dirty="0"/>
              <a:t>fixed number of </a:t>
            </a:r>
            <a:r>
              <a:rPr lang="en-IN" sz="2400" dirty="0" smtClean="0"/>
              <a:t>price </a:t>
            </a:r>
            <a:r>
              <a:rPr lang="en-IN" sz="2400" dirty="0"/>
              <a:t>quotations for a group of specified products </a:t>
            </a:r>
            <a:r>
              <a:rPr lang="en-IN" sz="2400" dirty="0" smtClean="0"/>
              <a:t>(according to </a:t>
            </a:r>
            <a:r>
              <a:rPr lang="en-IN" sz="2400" i="1" dirty="0" smtClean="0"/>
              <a:t>product specification</a:t>
            </a:r>
            <a:r>
              <a:rPr lang="en-IN" sz="2400" dirty="0" smtClean="0"/>
              <a:t>) constituting </a:t>
            </a:r>
            <a:r>
              <a:rPr lang="en-IN" sz="2400" dirty="0"/>
              <a:t>an elementary aggregate are collected. </a:t>
            </a:r>
            <a:endParaRPr lang="en-IN" sz="2400" dirty="0" smtClean="0"/>
          </a:p>
          <a:p>
            <a:pPr>
              <a:lnSpc>
                <a:spcPct val="114000"/>
              </a:lnSpc>
            </a:pPr>
            <a:r>
              <a:rPr lang="en-IN" sz="2400" dirty="0" smtClean="0"/>
              <a:t>The price </a:t>
            </a:r>
            <a:r>
              <a:rPr lang="en-IN" sz="2400" dirty="0"/>
              <a:t>relatives are calculated for each </a:t>
            </a:r>
            <a:r>
              <a:rPr lang="en-IN" sz="2400" dirty="0" smtClean="0"/>
              <a:t>specified product </a:t>
            </a:r>
            <a:r>
              <a:rPr lang="en-IN" sz="2400" dirty="0"/>
              <a:t>as the ratio between the current period’s price and the base-period price. </a:t>
            </a:r>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627194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9470060-A609-4A5F-A82A-F0370DADAAE9}" type="slidenum">
              <a:rPr lang="ja-JP" altLang="en-GB"/>
              <a:pPr/>
              <a:t>9</a:t>
            </a:fld>
            <a:endParaRPr lang="en-GB" altLang="ja-JP"/>
          </a:p>
        </p:txBody>
      </p:sp>
      <p:sp>
        <p:nvSpPr>
          <p:cNvPr id="716802" name="Rectangle 2"/>
          <p:cNvSpPr>
            <a:spLocks noGrp="1" noChangeArrowheads="1"/>
          </p:cNvSpPr>
          <p:nvPr>
            <p:ph type="title"/>
          </p:nvPr>
        </p:nvSpPr>
        <p:spPr>
          <a:xfrm>
            <a:off x="457200" y="548680"/>
            <a:ext cx="8229600" cy="868958"/>
          </a:xfrm>
        </p:spPr>
        <p:txBody>
          <a:bodyPr>
            <a:normAutofit/>
          </a:bodyPr>
          <a:lstStyle/>
          <a:p>
            <a:pPr algn="l"/>
            <a:r>
              <a:rPr lang="en-IN" sz="3200" b="1" dirty="0" smtClean="0">
                <a:solidFill>
                  <a:schemeClr val="tx1">
                    <a:lumMod val="75000"/>
                    <a:lumOff val="25000"/>
                  </a:schemeClr>
                </a:solidFill>
                <a:ea typeface="ＭＳ Ｐゴシック" pitchFamily="50" charset="-128"/>
              </a:rPr>
              <a:t>First Step </a:t>
            </a:r>
            <a:r>
              <a:rPr lang="en-IN" sz="3200" dirty="0" smtClean="0">
                <a:solidFill>
                  <a:schemeClr val="tx1">
                    <a:lumMod val="75000"/>
                    <a:lumOff val="25000"/>
                  </a:schemeClr>
                </a:solidFill>
                <a:ea typeface="ＭＳ Ｐゴシック" pitchFamily="50" charset="-128"/>
              </a:rPr>
              <a:t>– An example</a:t>
            </a:r>
            <a:r>
              <a:rPr lang="en-US" altLang="ja-JP" sz="3200" dirty="0" smtClean="0">
                <a:solidFill>
                  <a:schemeClr val="tx1">
                    <a:lumMod val="75000"/>
                    <a:lumOff val="25000"/>
                  </a:schemeClr>
                </a:solidFill>
                <a:ea typeface="ＭＳ Ｐゴシック" pitchFamily="50" charset="-128"/>
              </a:rPr>
              <a:t> </a:t>
            </a:r>
            <a:endParaRPr lang="en-US" altLang="ja-JP" sz="3200" dirty="0">
              <a:solidFill>
                <a:schemeClr val="tx1">
                  <a:lumMod val="75000"/>
                  <a:lumOff val="25000"/>
                </a:schemeClr>
              </a:solidFill>
              <a:ea typeface="ＭＳ Ｐゴシック" pitchFamily="50" charset="-128"/>
            </a:endParaRPr>
          </a:p>
        </p:txBody>
      </p:sp>
      <p:sp>
        <p:nvSpPr>
          <p:cNvPr id="716803" name="Rectangle 3"/>
          <p:cNvSpPr>
            <a:spLocks noGrp="1" noChangeArrowheads="1"/>
          </p:cNvSpPr>
          <p:nvPr>
            <p:ph type="body" idx="1"/>
          </p:nvPr>
        </p:nvSpPr>
        <p:spPr>
          <a:xfrm>
            <a:off x="457200" y="1340768"/>
            <a:ext cx="8147248" cy="4968552"/>
          </a:xfrm>
        </p:spPr>
        <p:txBody>
          <a:bodyPr>
            <a:normAutofit fontScale="92500" lnSpcReduction="20000"/>
          </a:bodyPr>
          <a:lstStyle/>
          <a:p>
            <a:pPr marL="0" indent="0">
              <a:lnSpc>
                <a:spcPct val="134000"/>
              </a:lnSpc>
              <a:buNone/>
            </a:pPr>
            <a:r>
              <a:rPr lang="en-IN" sz="2400" dirty="0" smtClean="0"/>
              <a:t>In </a:t>
            </a:r>
            <a:r>
              <a:rPr lang="en-IN" sz="2400" dirty="0"/>
              <a:t>compilation of </a:t>
            </a:r>
            <a:r>
              <a:rPr lang="en-IN" sz="2400" dirty="0" smtClean="0"/>
              <a:t>a CPI,</a:t>
            </a:r>
          </a:p>
          <a:p>
            <a:pPr>
              <a:lnSpc>
                <a:spcPct val="134000"/>
              </a:lnSpc>
            </a:pPr>
            <a:r>
              <a:rPr lang="en-IN" sz="2400" dirty="0" smtClean="0"/>
              <a:t>Elementary aggregate: ‘</a:t>
            </a:r>
            <a:r>
              <a:rPr lang="en-IN" sz="2400" dirty="0"/>
              <a:t>rice</a:t>
            </a:r>
            <a:r>
              <a:rPr lang="en-IN" sz="2400" dirty="0" smtClean="0"/>
              <a:t>’. </a:t>
            </a:r>
          </a:p>
          <a:p>
            <a:pPr marL="342900" lvl="1" indent="-342900">
              <a:lnSpc>
                <a:spcPct val="134000"/>
              </a:lnSpc>
              <a:buFont typeface="Arial" panose="020B0604020202020204" pitchFamily="34" charset="0"/>
              <a:buChar char="•"/>
            </a:pPr>
            <a:r>
              <a:rPr lang="en-IN" sz="2400" dirty="0" smtClean="0"/>
              <a:t>Number </a:t>
            </a:r>
            <a:r>
              <a:rPr lang="en-IN" sz="2400" dirty="0"/>
              <a:t>of </a:t>
            </a:r>
            <a:r>
              <a:rPr lang="en-IN" sz="2400" dirty="0" smtClean="0"/>
              <a:t>varieties (</a:t>
            </a:r>
            <a:r>
              <a:rPr lang="en-IN" sz="2000" dirty="0" smtClean="0"/>
              <a:t>say </a:t>
            </a:r>
            <a:r>
              <a:rPr lang="en-IN" sz="2000" dirty="0"/>
              <a:t>‘course’, ‘medium’ and ‘fine</a:t>
            </a:r>
            <a:r>
              <a:rPr lang="en-IN" sz="2000" dirty="0" smtClean="0"/>
              <a:t>’): 	 </a:t>
            </a:r>
            <a:r>
              <a:rPr lang="en-IN" sz="2400" dirty="0" smtClean="0"/>
              <a:t>3 </a:t>
            </a:r>
          </a:p>
          <a:p>
            <a:pPr marL="0" indent="0">
              <a:lnSpc>
                <a:spcPct val="134000"/>
              </a:lnSpc>
              <a:buNone/>
            </a:pPr>
            <a:r>
              <a:rPr lang="en-IN" sz="2400" dirty="0" smtClean="0"/>
              <a:t>HES data provides weights for ‘rice’ but not for its varieties. </a:t>
            </a:r>
          </a:p>
          <a:p>
            <a:pPr>
              <a:lnSpc>
                <a:spcPct val="134000"/>
              </a:lnSpc>
            </a:pPr>
            <a:r>
              <a:rPr lang="en-US" sz="2400" dirty="0" smtClean="0"/>
              <a:t>Number of outlets selected for price collection:	10 </a:t>
            </a:r>
          </a:p>
          <a:p>
            <a:pPr>
              <a:lnSpc>
                <a:spcPct val="134000"/>
              </a:lnSpc>
            </a:pPr>
            <a:r>
              <a:rPr lang="en-US" sz="2400" dirty="0" smtClean="0"/>
              <a:t>Number of quotations collected from 10 outlets: 	20 </a:t>
            </a:r>
          </a:p>
          <a:p>
            <a:pPr lvl="3">
              <a:lnSpc>
                <a:spcPct val="134000"/>
              </a:lnSpc>
            </a:pPr>
            <a:r>
              <a:rPr lang="en-US" dirty="0" smtClean="0"/>
              <a:t>10 for ‘coarse rice’</a:t>
            </a:r>
          </a:p>
          <a:p>
            <a:pPr lvl="3">
              <a:lnSpc>
                <a:spcPct val="134000"/>
              </a:lnSpc>
            </a:pPr>
            <a:r>
              <a:rPr lang="en-US" dirty="0" smtClean="0"/>
              <a:t>6 for ‘medium rice’</a:t>
            </a:r>
          </a:p>
          <a:p>
            <a:pPr lvl="3">
              <a:lnSpc>
                <a:spcPct val="134000"/>
              </a:lnSpc>
            </a:pPr>
            <a:r>
              <a:rPr lang="en-US" dirty="0" smtClean="0"/>
              <a:t>4 for ‘fine rice’.</a:t>
            </a:r>
          </a:p>
          <a:p>
            <a:pPr>
              <a:lnSpc>
                <a:spcPct val="134000"/>
              </a:lnSpc>
            </a:pPr>
            <a:r>
              <a:rPr lang="en-US" sz="2400" dirty="0" smtClean="0"/>
              <a:t>Number of price relatives required to be calculated:	20  </a:t>
            </a:r>
          </a:p>
          <a:p>
            <a:pPr marL="0" indent="0">
              <a:lnSpc>
                <a:spcPct val="134000"/>
              </a:lnSpc>
              <a:spcBef>
                <a:spcPts val="0"/>
              </a:spcBef>
              <a:buNone/>
            </a:pPr>
            <a:r>
              <a:rPr lang="en-US" sz="2400" dirty="0"/>
              <a:t>	</a:t>
            </a:r>
            <a:r>
              <a:rPr lang="en-US" sz="2200" dirty="0" smtClean="0"/>
              <a:t>(for each quotation)</a:t>
            </a:r>
            <a:endParaRPr lang="en-IN" sz="2200" dirty="0" smtClean="0"/>
          </a:p>
        </p:txBody>
      </p:sp>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531813" eaLnBrk="0" hangingPunct="0">
              <a:defRPr/>
            </a:pPr>
            <a:r>
              <a:rPr lang="en-US" sz="2000" b="1" dirty="0">
                <a:solidFill>
                  <a:srgbClr val="FFFF00"/>
                </a:solidFill>
                <a:latin typeface="Times New Roman" pitchFamily="18" charset="0"/>
              </a:rPr>
              <a:t>General Procedure of Index Aggregation</a:t>
            </a:r>
            <a:r>
              <a:rPr lang="en-US" altLang="en-US" sz="2000" b="1" dirty="0">
                <a:solidFill>
                  <a:srgbClr val="FFFF00"/>
                </a:solidFill>
                <a:latin typeface="Times New Roman" pitchFamily="18" charset="0"/>
              </a:rPr>
              <a:t> </a:t>
            </a:r>
            <a:endParaRPr lang="en-US" altLang="en-US" sz="2000" b="1" dirty="0" smtClean="0">
              <a:solidFill>
                <a:srgbClr val="FFFF00"/>
              </a:solidFill>
              <a:latin typeface="Times New Roman" pitchFamily="18" charset="0"/>
            </a:endParaRPr>
          </a:p>
        </p:txBody>
      </p:sp>
    </p:spTree>
    <p:extLst>
      <p:ext uri="{BB962C8B-B14F-4D97-AF65-F5344CB8AC3E}">
        <p14:creationId xmlns:p14="http://schemas.microsoft.com/office/powerpoint/2010/main" val="3503594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18127</TotalTime>
  <Words>2397</Words>
  <Application>Microsoft Office PowerPoint</Application>
  <PresentationFormat>On-screen Show (4:3)</PresentationFormat>
  <Paragraphs>443</Paragraphs>
  <Slides>31</Slides>
  <Notes>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Module 16: Price Index</vt:lpstr>
      <vt:lpstr>Contents – Session V</vt:lpstr>
      <vt:lpstr>PowerPoint Presentation</vt:lpstr>
      <vt:lpstr>Constructing Price Index – Steps involved, in practice</vt:lpstr>
      <vt:lpstr>Construction of Price Index Numbers</vt:lpstr>
      <vt:lpstr>Aggregation Structure   – A General Procedure of constructing price index </vt:lpstr>
      <vt:lpstr>Three-Step Compilation </vt:lpstr>
      <vt:lpstr>First Step – computation of price relatives </vt:lpstr>
      <vt:lpstr>First Step – An example </vt:lpstr>
      <vt:lpstr>Second Step – computation of elementary index (1)</vt:lpstr>
      <vt:lpstr>Second Step – computation of elementary index (2)</vt:lpstr>
      <vt:lpstr>Second Step – computation of elementary index (3)</vt:lpstr>
      <vt:lpstr>Second Step – Dutot’s for elementary index</vt:lpstr>
      <vt:lpstr>Second Step – Carli’s for elementary index</vt:lpstr>
      <vt:lpstr>Second Step – Jevon’s for elementary index</vt:lpstr>
      <vt:lpstr>Third Step – computation of higher-level index (1)</vt:lpstr>
      <vt:lpstr>Third Step – computation of higher-level index (2)</vt:lpstr>
      <vt:lpstr>Example 17: Process of Aggregation (1)</vt:lpstr>
      <vt:lpstr>Example 17: Process of Aggregation (1)</vt:lpstr>
      <vt:lpstr>Example 17: Process of Aggregation (2)</vt:lpstr>
      <vt:lpstr>Example 17: Process of Aggregation (3)</vt:lpstr>
      <vt:lpstr>PowerPoint Presentation</vt:lpstr>
      <vt:lpstr>Choice of Base or Reference period</vt:lpstr>
      <vt:lpstr>Desirable properties of reference periods</vt:lpstr>
      <vt:lpstr> Example 18: Re-referencing a Price Index </vt:lpstr>
      <vt:lpstr>Why Rebasing?</vt:lpstr>
      <vt:lpstr>Updating Product Coverage</vt:lpstr>
      <vt:lpstr>Example 19: Bias in elementary index due to “new” product coming to the market</vt:lpstr>
      <vt:lpstr>Rebasing weights</vt:lpstr>
      <vt:lpstr>Example 20: Changes in group index with changes in weighting structure </vt:lpstr>
      <vt:lpstr>End of Session 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271</cp:revision>
  <dcterms:created xsi:type="dcterms:W3CDTF">2018-05-04T13:05:47Z</dcterms:created>
  <dcterms:modified xsi:type="dcterms:W3CDTF">2018-08-19T05:17:07Z</dcterms:modified>
</cp:coreProperties>
</file>