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74" r:id="rId3"/>
    <p:sldId id="258" r:id="rId4"/>
    <p:sldId id="260" r:id="rId5"/>
    <p:sldId id="462" r:id="rId6"/>
    <p:sldId id="467" r:id="rId7"/>
    <p:sldId id="468" r:id="rId8"/>
    <p:sldId id="469" r:id="rId9"/>
    <p:sldId id="463" r:id="rId10"/>
    <p:sldId id="464" r:id="rId11"/>
    <p:sldId id="465" r:id="rId12"/>
    <p:sldId id="473" r:id="rId13"/>
    <p:sldId id="441" r:id="rId14"/>
    <p:sldId id="454" r:id="rId15"/>
    <p:sldId id="442" r:id="rId16"/>
    <p:sldId id="443" r:id="rId17"/>
    <p:sldId id="444" r:id="rId18"/>
    <p:sldId id="445" r:id="rId19"/>
    <p:sldId id="446" r:id="rId20"/>
    <p:sldId id="447" r:id="rId21"/>
    <p:sldId id="448" r:id="rId22"/>
    <p:sldId id="449" r:id="rId23"/>
    <p:sldId id="450" r:id="rId24"/>
    <p:sldId id="451" r:id="rId25"/>
    <p:sldId id="452" r:id="rId26"/>
    <p:sldId id="453" r:id="rId27"/>
    <p:sldId id="461" r:id="rId28"/>
    <p:sldId id="455" r:id="rId29"/>
    <p:sldId id="456" r:id="rId30"/>
    <p:sldId id="470" r:id="rId31"/>
    <p:sldId id="472" r:id="rId32"/>
    <p:sldId id="471" r:id="rId33"/>
    <p:sldId id="43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70" d="100"/>
          <a:sy n="70" d="100"/>
        </p:scale>
        <p:origin x="-129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383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CD623-367D-425A-A9FE-9D98C5FF10B3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437DE-2886-46F1-93F2-1F42970A20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2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18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19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20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21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22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23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25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27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27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28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28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28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29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29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29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863"/>
            <a:r>
              <a:rPr lang="en-US"/>
              <a:t>CAC_2009</a:t>
            </a:r>
          </a:p>
        </p:txBody>
      </p:sp>
      <p:sp>
        <p:nvSpPr>
          <p:cNvPr id="1925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975FEF3E-0D52-457B-AFED-30D0554F8103}" type="slidenum">
              <a:rPr lang="en-US"/>
              <a:pPr defTabSz="931863"/>
              <a:t>30</a:t>
            </a:fld>
            <a:endParaRPr lang="en-US"/>
          </a:p>
        </p:txBody>
      </p:sp>
      <p:sp>
        <p:nvSpPr>
          <p:cNvPr id="192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863"/>
            <a:r>
              <a:rPr lang="en-US"/>
              <a:t>CAC_2009</a:t>
            </a:r>
          </a:p>
        </p:txBody>
      </p:sp>
      <p:sp>
        <p:nvSpPr>
          <p:cNvPr id="1402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0123C631-08D5-4E9B-B3CE-A2EEC0EB063B}" type="slidenum">
              <a:rPr lang="en-US"/>
              <a:pPr defTabSz="931863"/>
              <a:t>31</a:t>
            </a:fld>
            <a:endParaRPr lang="en-US"/>
          </a:p>
        </p:txBody>
      </p:sp>
      <p:sp>
        <p:nvSpPr>
          <p:cNvPr id="140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863"/>
            <a:r>
              <a:rPr lang="en-US"/>
              <a:t>CAC_2009</a:t>
            </a:r>
          </a:p>
        </p:txBody>
      </p:sp>
      <p:sp>
        <p:nvSpPr>
          <p:cNvPr id="175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130B5815-B9E2-496C-A2EC-AEF78D5969CE}" type="slidenum">
              <a:rPr lang="en-US"/>
              <a:pPr defTabSz="931863"/>
              <a:t>32</a:t>
            </a:fld>
            <a:endParaRPr lang="en-US"/>
          </a:p>
        </p:txBody>
      </p:sp>
      <p:sp>
        <p:nvSpPr>
          <p:cNvPr id="175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23AD88-5819-4669-BFEF-F60FA381E302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018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FD828B7-FC4B-41E3-B8D4-B0BB831CDFDD}" type="slidenum">
              <a:rPr lang="en-US" altLang="en-US" sz="1200">
                <a:latin typeface="Times New Roman" pitchFamily="18" charset="0"/>
              </a:rPr>
              <a:pPr algn="r"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3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1211059E-9904-4237-870E-EE9E8183CE67}" type="slidenum">
              <a:rPr lang="en-US" altLang="en-US" sz="1200">
                <a:latin typeface="Times New Roman" pitchFamily="18" charset="0"/>
              </a:rPr>
              <a:pPr algn="r"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C34231-319A-4290-9A79-3102DA48D994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1206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E483B71-B5A7-41F3-9DE5-DE31A00FCBE5}" type="slidenum">
              <a:rPr lang="en-US" altLang="en-US" sz="1200">
                <a:latin typeface="Times New Roman" pitchFamily="18" charset="0"/>
              </a:rPr>
              <a:pPr algn="r"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12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44D39B8-4D88-47EB-BBB9-8F967727FF49}" type="slidenum">
              <a:rPr lang="en-US" altLang="en-US" sz="1200">
                <a:latin typeface="Times New Roman" pitchFamily="18" charset="0"/>
              </a:rPr>
              <a:pPr algn="r"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12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C34231-319A-4290-9A79-3102DA48D994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1206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E483B71-B5A7-41F3-9DE5-DE31A00FCBE5}" type="slidenum">
              <a:rPr lang="en-US" altLang="en-US" sz="1200">
                <a:latin typeface="Times New Roman" pitchFamily="18" charset="0"/>
              </a:rPr>
              <a:pPr algn="r"/>
              <a:t>12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12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44D39B8-4D88-47EB-BBB9-8F967727FF49}" type="slidenum">
              <a:rPr lang="en-US" altLang="en-US" sz="1200">
                <a:latin typeface="Times New Roman" pitchFamily="18" charset="0"/>
              </a:rPr>
              <a:pPr algn="r"/>
              <a:t>12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12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6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04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195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35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3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7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62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41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19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8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87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800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unstats.un.org/unsd/class/default.asp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unstats.un.org/unsd/class/default.asp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unstats.un.org/unsd/class/default.asp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Price Index</a:t>
            </a:r>
            <a:br>
              <a:rPr lang="en-IN" dirty="0" smtClean="0"/>
            </a:br>
            <a:r>
              <a:rPr lang="en-IN" dirty="0" smtClean="0"/>
              <a:t>Session VI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66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Homogeneity</a:t>
            </a:r>
            <a:endParaRPr lang="en-US" altLang="en-US" sz="2800" b="1" dirty="0" smtClean="0">
              <a:solidFill>
                <a:srgbClr val="66666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1676400"/>
            <a:ext cx="8439472" cy="4267200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14000"/>
              </a:lnSpc>
              <a:buNone/>
            </a:pPr>
            <a:r>
              <a:rPr lang="en-IN" sz="24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Purpose</a:t>
            </a:r>
            <a:r>
              <a:rPr lang="en-IN" sz="2400" i="1" dirty="0">
                <a:cs typeface="Times New Roman" panose="02020603050405020304" pitchFamily="18" charset="0"/>
              </a:rPr>
              <a:t>.  </a:t>
            </a:r>
            <a:r>
              <a:rPr lang="en-IN" sz="2400" dirty="0">
                <a:cs typeface="Times New Roman" panose="02020603050405020304" pitchFamily="18" charset="0"/>
              </a:rPr>
              <a:t>The</a:t>
            </a:r>
            <a:r>
              <a:rPr lang="en-IN" sz="2400" i="1" dirty="0">
                <a:cs typeface="Times New Roman" panose="02020603050405020304" pitchFamily="18" charset="0"/>
              </a:rPr>
              <a:t>  products  </a:t>
            </a:r>
            <a:r>
              <a:rPr lang="en-IN" sz="2400" dirty="0" smtClean="0">
                <a:cs typeface="Times New Roman" panose="02020603050405020304" pitchFamily="18" charset="0"/>
              </a:rPr>
              <a:t>within</a:t>
            </a:r>
            <a:r>
              <a:rPr lang="en-IN" sz="2400" i="1" dirty="0" smtClean="0"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cs typeface="Times New Roman" panose="02020603050405020304" pitchFamily="18" charset="0"/>
              </a:rPr>
              <a:t>an</a:t>
            </a:r>
            <a:r>
              <a:rPr lang="en-IN" sz="2400" i="1" dirty="0" smtClean="0">
                <a:cs typeface="Times New Roman" panose="02020603050405020304" pitchFamily="18" charset="0"/>
              </a:rPr>
              <a:t> </a:t>
            </a:r>
            <a:r>
              <a:rPr lang="en-IN" sz="2400" i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item-group</a:t>
            </a:r>
            <a:r>
              <a:rPr lang="en-IN" sz="2400" i="1" dirty="0" smtClean="0"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cs typeface="Times New Roman" panose="02020603050405020304" pitchFamily="18" charset="0"/>
              </a:rPr>
              <a:t>should</a:t>
            </a:r>
            <a:r>
              <a:rPr lang="en-IN" sz="2400" dirty="0">
                <a:cs typeface="Times New Roman" panose="02020603050405020304" pitchFamily="18" charset="0"/>
              </a:rPr>
              <a:t>  have  </a:t>
            </a:r>
            <a:r>
              <a:rPr lang="en-IN" sz="2400" dirty="0" smtClean="0">
                <a:cs typeface="Times New Roman" panose="02020603050405020304" pitchFamily="18" charset="0"/>
              </a:rPr>
              <a:t>a broadly</a:t>
            </a:r>
            <a:r>
              <a:rPr lang="en-IN" sz="2400" i="1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similar</a:t>
            </a:r>
            <a:r>
              <a:rPr lang="en-IN" sz="2400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purpose</a:t>
            </a:r>
            <a:r>
              <a:rPr lang="en-IN" sz="2400" dirty="0">
                <a:cs typeface="Times New Roman" panose="02020603050405020304" pitchFamily="18" charset="0"/>
              </a:rPr>
              <a:t>  </a:t>
            </a:r>
            <a:r>
              <a:rPr lang="en-IN" sz="2400" dirty="0" smtClean="0">
                <a:cs typeface="Times New Roman" panose="02020603050405020304" pitchFamily="18" charset="0"/>
              </a:rPr>
              <a:t>- using</a:t>
            </a:r>
            <a:r>
              <a:rPr lang="en-IN" sz="2400" dirty="0">
                <a:cs typeface="Times New Roman" panose="02020603050405020304" pitchFamily="18" charset="0"/>
              </a:rPr>
              <a:t>  </a:t>
            </a:r>
            <a:r>
              <a:rPr lang="en-IN" sz="2400" dirty="0" smtClean="0">
                <a:cs typeface="Times New Roman" panose="02020603050405020304" pitchFamily="18" charset="0"/>
              </a:rPr>
              <a:t>COICOP</a:t>
            </a:r>
            <a:r>
              <a:rPr lang="en-IN" sz="2400" dirty="0">
                <a:cs typeface="Times New Roman" panose="02020603050405020304" pitchFamily="18" charset="0"/>
              </a:rPr>
              <a:t>  (which  is  a </a:t>
            </a:r>
            <a:r>
              <a:rPr lang="en-IN" sz="2400" dirty="0" smtClean="0">
                <a:cs typeface="Times New Roman" panose="02020603050405020304" pitchFamily="18" charset="0"/>
              </a:rPr>
              <a:t>purpose classification)</a:t>
            </a:r>
            <a:r>
              <a:rPr lang="en-IN" sz="2400" dirty="0">
                <a:cs typeface="Times New Roman" panose="02020603050405020304" pitchFamily="18" charset="0"/>
              </a:rPr>
              <a:t>  should </a:t>
            </a:r>
            <a:r>
              <a:rPr lang="en-IN" sz="2400" dirty="0" smtClean="0">
                <a:cs typeface="Times New Roman" panose="02020603050405020304" pitchFamily="18" charset="0"/>
              </a:rPr>
              <a:t>assist</a:t>
            </a:r>
            <a:r>
              <a:rPr lang="en-IN" sz="2400" dirty="0">
                <a:cs typeface="Times New Roman" panose="02020603050405020304" pitchFamily="18" charset="0"/>
              </a:rPr>
              <a:t> in ensuring this.  </a:t>
            </a:r>
            <a:endParaRPr lang="en-IN" sz="2400" dirty="0" smtClean="0">
              <a:cs typeface="Times New Roman" panose="02020603050405020304" pitchFamily="18" charset="0"/>
            </a:endParaRP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buNone/>
            </a:pPr>
            <a:r>
              <a:rPr lang="en-IN" sz="24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Prices</a:t>
            </a:r>
            <a:r>
              <a:rPr lang="en-IN" sz="2400" i="1" dirty="0">
                <a:cs typeface="Times New Roman" panose="02020603050405020304" pitchFamily="18" charset="0"/>
              </a:rPr>
              <a:t>.  Products  </a:t>
            </a:r>
            <a:r>
              <a:rPr lang="en-IN" sz="2400" dirty="0">
                <a:cs typeface="Times New Roman" panose="02020603050405020304" pitchFamily="18" charset="0"/>
              </a:rPr>
              <a:t>should  be  selected  in  such  a </a:t>
            </a:r>
            <a:r>
              <a:rPr lang="en-IN" sz="2400" dirty="0" smtClean="0">
                <a:cs typeface="Times New Roman" panose="02020603050405020304" pitchFamily="18" charset="0"/>
              </a:rPr>
              <a:t>way</a:t>
            </a:r>
            <a:r>
              <a:rPr lang="en-IN" sz="2400" dirty="0">
                <a:cs typeface="Times New Roman" panose="02020603050405020304" pitchFamily="18" charset="0"/>
              </a:rPr>
              <a:t>  that  </a:t>
            </a:r>
            <a:r>
              <a:rPr lang="en-IN" sz="2400" dirty="0" smtClean="0">
                <a:cs typeface="Times New Roman" panose="02020603050405020304" pitchFamily="18" charset="0"/>
              </a:rPr>
              <a:t>the price</a:t>
            </a:r>
            <a:r>
              <a:rPr lang="en-IN" sz="2400" dirty="0">
                <a:cs typeface="Times New Roman" panose="02020603050405020304" pitchFamily="18" charset="0"/>
              </a:rPr>
              <a:t>  movements  (and  to  a  lesser </a:t>
            </a:r>
            <a:r>
              <a:rPr lang="en-IN" sz="2400" dirty="0" smtClean="0">
                <a:cs typeface="Times New Roman" panose="02020603050405020304" pitchFamily="18" charset="0"/>
              </a:rPr>
              <a:t>extent</a:t>
            </a:r>
            <a:r>
              <a:rPr lang="en-IN" sz="2400" dirty="0">
                <a:cs typeface="Times New Roman" panose="02020603050405020304" pitchFamily="18" charset="0"/>
              </a:rPr>
              <a:t>  price  levels)  are </a:t>
            </a:r>
            <a:r>
              <a:rPr lang="en-IN" sz="2400" dirty="0" smtClean="0">
                <a:cs typeface="Times New Roman" panose="02020603050405020304" pitchFamily="18" charset="0"/>
              </a:rPr>
              <a:t>    likely to</a:t>
            </a:r>
            <a:r>
              <a:rPr lang="en-IN" sz="2400" dirty="0">
                <a:cs typeface="Times New Roman" panose="02020603050405020304" pitchFamily="18" charset="0"/>
              </a:rPr>
              <a:t>  be  reasonably </a:t>
            </a:r>
            <a:r>
              <a:rPr lang="en-IN" sz="2400" dirty="0" smtClean="0">
                <a:cs typeface="Times New Roman" panose="02020603050405020304" pitchFamily="18" charset="0"/>
              </a:rPr>
              <a:t>similar</a:t>
            </a:r>
            <a:r>
              <a:rPr lang="en-IN" sz="2400" dirty="0">
                <a:cs typeface="Times New Roman" panose="02020603050405020304" pitchFamily="18" charset="0"/>
              </a:rPr>
              <a:t>.   </a:t>
            </a:r>
            <a:endParaRPr lang="en-IN" sz="2400" dirty="0" smtClean="0">
              <a:cs typeface="Times New Roman" panose="02020603050405020304" pitchFamily="18" charset="0"/>
            </a:endParaRP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buNone/>
            </a:pPr>
            <a:r>
              <a:rPr lang="en-IN" sz="24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Substitutability</a:t>
            </a:r>
            <a:r>
              <a:rPr lang="en-IN" sz="2400" i="1" dirty="0" smtClean="0">
                <a:cs typeface="Times New Roman" panose="02020603050405020304" pitchFamily="18" charset="0"/>
              </a:rPr>
              <a:t>.</a:t>
            </a:r>
            <a:r>
              <a:rPr lang="en-IN" sz="2400" i="1" dirty="0">
                <a:cs typeface="Times New Roman" panose="02020603050405020304" pitchFamily="18" charset="0"/>
              </a:rPr>
              <a:t>  </a:t>
            </a:r>
            <a:r>
              <a:rPr lang="en-IN" sz="2400" dirty="0">
                <a:cs typeface="Times New Roman" panose="02020603050405020304" pitchFamily="18" charset="0"/>
              </a:rPr>
              <a:t>The  choice  of</a:t>
            </a:r>
            <a:r>
              <a:rPr lang="en-IN" sz="2400" i="1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products</a:t>
            </a:r>
            <a:r>
              <a:rPr lang="en-IN" sz="2400" dirty="0">
                <a:cs typeface="Times New Roman" panose="02020603050405020304" pitchFamily="18" charset="0"/>
              </a:rPr>
              <a:t>  to  include  within  </a:t>
            </a:r>
            <a:r>
              <a:rPr lang="en-IN" sz="2400" dirty="0" smtClean="0">
                <a:cs typeface="Times New Roman" panose="02020603050405020304" pitchFamily="18" charset="0"/>
              </a:rPr>
              <a:t>an </a:t>
            </a:r>
            <a:r>
              <a:rPr lang="en-IN" sz="2400" i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Item-group</a:t>
            </a:r>
            <a:r>
              <a:rPr lang="en-IN" sz="2400" dirty="0">
                <a:cs typeface="Times New Roman" panose="02020603050405020304" pitchFamily="18" charset="0"/>
              </a:rPr>
              <a:t>  should  </a:t>
            </a:r>
            <a:r>
              <a:rPr lang="en-IN" sz="2400" dirty="0" smtClean="0">
                <a:cs typeface="Times New Roman" panose="02020603050405020304" pitchFamily="18" charset="0"/>
              </a:rPr>
              <a:t>be to a certain</a:t>
            </a:r>
            <a:r>
              <a:rPr lang="en-IN" sz="2400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degree</a:t>
            </a:r>
            <a:r>
              <a:rPr lang="en-IN" sz="2400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substitutable in response</a:t>
            </a:r>
            <a:r>
              <a:rPr lang="en-IN" sz="2400" dirty="0">
                <a:cs typeface="Times New Roman" panose="02020603050405020304" pitchFamily="18" charset="0"/>
              </a:rPr>
              <a:t>  </a:t>
            </a:r>
            <a:r>
              <a:rPr lang="en-IN" sz="2400" dirty="0" smtClean="0">
                <a:cs typeface="Times New Roman" panose="02020603050405020304" pitchFamily="18" charset="0"/>
              </a:rPr>
              <a:t>to</a:t>
            </a:r>
            <a:r>
              <a:rPr lang="en-IN" sz="2400" dirty="0">
                <a:cs typeface="Times New Roman" panose="02020603050405020304" pitchFamily="18" charset="0"/>
              </a:rPr>
              <a:t>  a  change  in </a:t>
            </a:r>
            <a:r>
              <a:rPr lang="en-IN" sz="2400" dirty="0" smtClean="0">
                <a:cs typeface="Times New Roman" panose="02020603050405020304" pitchFamily="18" charset="0"/>
              </a:rPr>
              <a:t>relative</a:t>
            </a:r>
            <a:r>
              <a:rPr lang="en-IN" sz="2400" dirty="0">
                <a:cs typeface="Times New Roman" panose="02020603050405020304" pitchFamily="18" charset="0"/>
              </a:rPr>
              <a:t>  prices.</a:t>
            </a:r>
          </a:p>
          <a:p>
            <a:pPr marL="0" indent="0">
              <a:lnSpc>
                <a:spcPct val="114000"/>
              </a:lnSpc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29115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Elementary Aggregate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478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IN" sz="2400" dirty="0">
                <a:cs typeface="Times New Roman" panose="02020603050405020304" pitchFamily="18" charset="0"/>
              </a:rPr>
              <a:t>The  smallest  aggregate  for  which </a:t>
            </a:r>
            <a:r>
              <a:rPr lang="en-IN" sz="2400" u="sng" dirty="0" smtClean="0">
                <a:cs typeface="Times New Roman" panose="02020603050405020304" pitchFamily="18" charset="0"/>
              </a:rPr>
              <a:t>reliable</a:t>
            </a:r>
            <a:r>
              <a:rPr lang="en-IN" sz="2400" dirty="0" smtClean="0">
                <a:cs typeface="Times New Roman" panose="02020603050405020304" pitchFamily="18" charset="0"/>
              </a:rPr>
              <a:t>  quantity / value</a:t>
            </a:r>
            <a:r>
              <a:rPr lang="en-IN" sz="2400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data</a:t>
            </a:r>
            <a:r>
              <a:rPr lang="en-IN" sz="2400" dirty="0">
                <a:cs typeface="Times New Roman" panose="02020603050405020304" pitchFamily="18" charset="0"/>
              </a:rPr>
              <a:t>  are  </a:t>
            </a:r>
            <a:r>
              <a:rPr lang="en-IN" sz="2400" dirty="0" smtClean="0">
                <a:cs typeface="Times New Roman" panose="02020603050405020304" pitchFamily="18" charset="0"/>
              </a:rPr>
              <a:t>normally</a:t>
            </a:r>
            <a:r>
              <a:rPr lang="en-IN" sz="2400" dirty="0">
                <a:cs typeface="Times New Roman" panose="02020603050405020304" pitchFamily="18" charset="0"/>
              </a:rPr>
              <a:t>  available  and </a:t>
            </a:r>
            <a:r>
              <a:rPr lang="en-IN" sz="2400" dirty="0" smtClean="0">
                <a:cs typeface="Times New Roman" panose="02020603050405020304" pitchFamily="18" charset="0"/>
              </a:rPr>
              <a:t>used</a:t>
            </a:r>
            <a:r>
              <a:rPr lang="en-IN" sz="2400" dirty="0">
                <a:cs typeface="Times New Roman" panose="02020603050405020304" pitchFamily="18" charset="0"/>
              </a:rPr>
              <a:t>  for  </a:t>
            </a:r>
            <a:r>
              <a:rPr lang="en-IN" sz="2400" dirty="0" smtClean="0">
                <a:cs typeface="Times New Roman" panose="02020603050405020304" pitchFamily="18" charset="0"/>
              </a:rPr>
              <a:t>Price Index</a:t>
            </a:r>
            <a:r>
              <a:rPr lang="en-IN" sz="2400" dirty="0">
                <a:cs typeface="Times New Roman" panose="02020603050405020304" pitchFamily="18" charset="0"/>
              </a:rPr>
              <a:t>  calculation  </a:t>
            </a:r>
            <a:r>
              <a:rPr lang="en-IN" sz="2400" dirty="0" smtClean="0">
                <a:cs typeface="Times New Roman" panose="02020603050405020304" pitchFamily="18" charset="0"/>
              </a:rPr>
              <a:t>to</a:t>
            </a:r>
            <a:r>
              <a:rPr lang="en-IN" sz="2400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 compute an</a:t>
            </a:r>
            <a:r>
              <a:rPr lang="en-IN" sz="2400" dirty="0">
                <a:cs typeface="Times New Roman" panose="02020603050405020304" pitchFamily="18" charset="0"/>
              </a:rPr>
              <a:t>  </a:t>
            </a:r>
            <a:r>
              <a:rPr lang="en-IN" sz="2400" i="1" dirty="0">
                <a:solidFill>
                  <a:srgbClr val="0033CC"/>
                </a:solidFill>
                <a:cs typeface="Times New Roman" panose="02020603050405020304" pitchFamily="18" charset="0"/>
              </a:rPr>
              <a:t>elementary  price  index</a:t>
            </a:r>
            <a:r>
              <a:rPr lang="en-IN" sz="2400" dirty="0">
                <a:cs typeface="Times New Roman" panose="02020603050405020304" pitchFamily="18" charset="0"/>
              </a:rPr>
              <a:t>.  </a:t>
            </a:r>
            <a:endParaRPr lang="en-IN" sz="2400" dirty="0" smtClean="0"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IN" sz="2400" dirty="0" smtClean="0">
                <a:cs typeface="Times New Roman" panose="02020603050405020304" pitchFamily="18" charset="0"/>
              </a:rPr>
              <a:t>The</a:t>
            </a:r>
            <a:r>
              <a:rPr lang="en-IN" sz="2400" dirty="0">
                <a:cs typeface="Times New Roman" panose="02020603050405020304" pitchFamily="18" charset="0"/>
              </a:rPr>
              <a:t>  quantity / value </a:t>
            </a:r>
            <a:r>
              <a:rPr lang="en-IN" sz="2400" dirty="0" smtClean="0">
                <a:cs typeface="Times New Roman" panose="02020603050405020304" pitchFamily="18" charset="0"/>
              </a:rPr>
              <a:t>associated</a:t>
            </a:r>
            <a:r>
              <a:rPr lang="en-IN" sz="2400" dirty="0">
                <a:cs typeface="Times New Roman" panose="02020603050405020304" pitchFamily="18" charset="0"/>
              </a:rPr>
              <a:t>  with  the  </a:t>
            </a:r>
            <a:r>
              <a:rPr lang="en-IN" sz="2400" dirty="0" smtClean="0">
                <a:cs typeface="Times New Roman" panose="02020603050405020304" pitchFamily="18" charset="0"/>
              </a:rPr>
              <a:t>elementary aggregates</a:t>
            </a:r>
            <a:r>
              <a:rPr lang="en-IN" sz="2400" dirty="0">
                <a:cs typeface="Times New Roman" panose="02020603050405020304" pitchFamily="18" charset="0"/>
              </a:rPr>
              <a:t>  are  used  to  weight  the </a:t>
            </a:r>
            <a:r>
              <a:rPr lang="en-IN" sz="2400" dirty="0" smtClean="0">
                <a:cs typeface="Times New Roman" panose="02020603050405020304" pitchFamily="18" charset="0"/>
              </a:rPr>
              <a:t>elementary</a:t>
            </a:r>
            <a:r>
              <a:rPr lang="en-IN" sz="2400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price</a:t>
            </a:r>
            <a:r>
              <a:rPr lang="en-IN" sz="2400" dirty="0">
                <a:cs typeface="Times New Roman" panose="02020603050405020304" pitchFamily="18" charset="0"/>
              </a:rPr>
              <a:t> </a:t>
            </a:r>
            <a:r>
              <a:rPr lang="en-IN" sz="2400" dirty="0" smtClean="0">
                <a:cs typeface="Times New Roman" panose="02020603050405020304" pitchFamily="18" charset="0"/>
              </a:rPr>
              <a:t>indices to</a:t>
            </a:r>
            <a:r>
              <a:rPr lang="en-IN" sz="2400" dirty="0">
                <a:cs typeface="Times New Roman" panose="02020603050405020304" pitchFamily="18" charset="0"/>
              </a:rPr>
              <a:t> obtain higher level indices. </a:t>
            </a:r>
            <a:endParaRPr lang="en-IN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7412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36400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762000"/>
            <a:ext cx="8280920" cy="381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Example </a:t>
            </a:r>
            <a:r>
              <a:rPr lang="en-US" sz="2400" b="1" dirty="0"/>
              <a:t>21: Selecting basket items in an elementary aggregate</a:t>
            </a:r>
            <a:endParaRPr lang="en-IN" sz="24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340768"/>
            <a:ext cx="8077200" cy="4983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smtClean="0"/>
              <a:t>Suppose </a:t>
            </a:r>
            <a:r>
              <a:rPr lang="en-IN" sz="2400" dirty="0"/>
              <a:t>there are 7 brands of body soap available in the market. 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 smtClean="0"/>
              <a:t>Of these</a:t>
            </a:r>
          </a:p>
          <a:p>
            <a:pPr marL="2155825" indent="-2155825">
              <a:buNone/>
            </a:pPr>
            <a:r>
              <a:rPr lang="en-IN" sz="2400" dirty="0" smtClean="0"/>
              <a:t>      A</a:t>
            </a:r>
            <a:r>
              <a:rPr lang="en-IN" sz="2400" dirty="0"/>
              <a:t>, B &amp; C – are low priced </a:t>
            </a:r>
            <a:r>
              <a:rPr lang="en-IN" sz="2400" dirty="0" smtClean="0"/>
              <a:t>with about </a:t>
            </a:r>
            <a:r>
              <a:rPr lang="en-IN" sz="2400" dirty="0"/>
              <a:t>70 per </a:t>
            </a:r>
            <a:r>
              <a:rPr lang="en-IN" sz="2400" dirty="0" smtClean="0"/>
              <a:t>cent market share. </a:t>
            </a:r>
          </a:p>
          <a:p>
            <a:pPr marL="0" indent="0">
              <a:buNone/>
            </a:pPr>
            <a:r>
              <a:rPr lang="en-IN" sz="2400" dirty="0" smtClean="0"/>
              <a:t>      D</a:t>
            </a:r>
            <a:r>
              <a:rPr lang="en-IN" sz="2400" dirty="0"/>
              <a:t>, E &amp; F </a:t>
            </a:r>
            <a:r>
              <a:rPr lang="en-IN" sz="2400" dirty="0" smtClean="0"/>
              <a:t>–similar in quality with about </a:t>
            </a:r>
            <a:r>
              <a:rPr lang="en-IN" sz="2400" dirty="0"/>
              <a:t>20 per </a:t>
            </a:r>
            <a:r>
              <a:rPr lang="en-IN" sz="2400" dirty="0" smtClean="0"/>
              <a:t>cent share.</a:t>
            </a:r>
          </a:p>
          <a:p>
            <a:pPr marL="0" indent="0">
              <a:buNone/>
            </a:pPr>
            <a:r>
              <a:rPr lang="en-IN" sz="2400" dirty="0" smtClean="0"/>
              <a:t>      G –a </a:t>
            </a:r>
            <a:r>
              <a:rPr lang="en-IN" sz="2400" dirty="0"/>
              <a:t>high-priced imported variety with high price fluctuations. </a:t>
            </a:r>
            <a:endParaRPr lang="en-IN" sz="2400" dirty="0" smtClean="0"/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400" dirty="0" smtClean="0"/>
              <a:t>Which </a:t>
            </a:r>
            <a:r>
              <a:rPr lang="en-IN" sz="2400" dirty="0"/>
              <a:t>of these should be included in the basket?</a:t>
            </a:r>
          </a:p>
          <a:p>
            <a:pPr marL="0" indent="0">
              <a:buNone/>
            </a:pPr>
            <a:endParaRPr lang="en-IN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7412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88314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2059217"/>
            <a:ext cx="8064896" cy="2739566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marL="354013" indent="0">
              <a:buNone/>
            </a:pPr>
            <a:r>
              <a:rPr lang="en-US" sz="31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Weighting Structure </a:t>
            </a:r>
            <a:endParaRPr lang="en-IN" sz="31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lvl="1" indent="-442913"/>
            <a:r>
              <a:rPr lang="en-US" i="1" dirty="0"/>
              <a:t>source of data, </a:t>
            </a:r>
            <a:endParaRPr lang="en-IN" dirty="0"/>
          </a:p>
          <a:p>
            <a:pPr marL="900113" lvl="1" indent="-442913"/>
            <a:r>
              <a:rPr lang="en-US" i="1" dirty="0"/>
              <a:t>price and other updating of weights</a:t>
            </a:r>
            <a:endParaRPr lang="en-IN" dirty="0"/>
          </a:p>
          <a:p>
            <a:pPr marL="457200" lvl="1" indent="0">
              <a:lnSpc>
                <a:spcPct val="134000"/>
              </a:lnSpc>
              <a:buNone/>
            </a:pPr>
            <a:endParaRPr lang="en-IN" sz="2600" i="1" dirty="0"/>
          </a:p>
          <a:p>
            <a:pPr marL="457200" lvl="1" indent="0">
              <a:lnSpc>
                <a:spcPct val="134000"/>
              </a:lnSpc>
              <a:buNone/>
            </a:pPr>
            <a:endParaRPr lang="en-IN" sz="2600" i="1" dirty="0" smtClean="0"/>
          </a:p>
        </p:txBody>
      </p:sp>
    </p:spTree>
    <p:extLst>
      <p:ext uri="{BB962C8B-B14F-4D97-AF65-F5344CB8AC3E}">
        <p14:creationId xmlns:p14="http://schemas.microsoft.com/office/powerpoint/2010/main" val="7322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Aggregation procedure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98054"/>
            <a:ext cx="43815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6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7C8FA-940F-4947-B41F-0E04412F18E1}" type="slidenum">
              <a:rPr lang="ja-JP" altLang="en-GB"/>
              <a:pPr/>
              <a:t>15</a:t>
            </a:fld>
            <a:endParaRPr lang="en-GB" altLang="ja-JP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715200" cy="648072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System of Allocation of Weights</a:t>
            </a: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US" altLang="ja-JP" sz="2400" dirty="0" smtClean="0">
                <a:ea typeface="ＭＳ Ｐゴシック" pitchFamily="50" charset="-128"/>
              </a:rPr>
              <a:t>In </a:t>
            </a:r>
            <a:r>
              <a:rPr lang="en-US" altLang="ja-JP" sz="2400" dirty="0">
                <a:ea typeface="ＭＳ Ｐゴシック" pitchFamily="50" charset="-128"/>
              </a:rPr>
              <a:t>the construction of index numbers all commodities included are not of equal importance. 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114000"/>
              </a:lnSpc>
            </a:pPr>
            <a:r>
              <a:rPr lang="en-US" altLang="ja-JP" sz="2400" dirty="0" smtClean="0">
                <a:ea typeface="ＭＳ Ｐゴシック" pitchFamily="50" charset="-128"/>
              </a:rPr>
              <a:t>The </a:t>
            </a:r>
            <a:r>
              <a:rPr lang="en-US" altLang="ja-JP" sz="2400" dirty="0">
                <a:ea typeface="ＭＳ Ｐゴシック" pitchFamily="50" charset="-128"/>
              </a:rPr>
              <a:t>system of </a:t>
            </a:r>
            <a:r>
              <a:rPr lang="en-US" altLang="ja-JP" sz="2400" dirty="0" smtClean="0">
                <a:ea typeface="ＭＳ Ｐゴシック" pitchFamily="50" charset="-128"/>
              </a:rPr>
              <a:t>allocation </a:t>
            </a:r>
            <a:r>
              <a:rPr lang="en-US" altLang="ja-JP" sz="2400" dirty="0">
                <a:ea typeface="ＭＳ Ｐゴシック" pitchFamily="50" charset="-128"/>
              </a:rPr>
              <a:t>of weights to different </a:t>
            </a:r>
            <a:r>
              <a:rPr lang="en-US" altLang="ja-JP" sz="2400" dirty="0" smtClean="0">
                <a:ea typeface="ＭＳ Ｐゴシック" pitchFamily="50" charset="-128"/>
              </a:rPr>
              <a:t>items is</a:t>
            </a:r>
            <a:r>
              <a:rPr lang="en-US" altLang="ja-JP" sz="2400" dirty="0">
                <a:ea typeface="ＭＳ Ｐゴシック" pitchFamily="50" charset="-128"/>
              </a:rPr>
              <a:t>, therefore, of utmost importance. 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114000"/>
              </a:lnSpc>
            </a:pPr>
            <a:r>
              <a:rPr lang="en-US" altLang="ja-JP" sz="2400" dirty="0" smtClean="0">
                <a:ea typeface="ＭＳ Ｐゴシック" pitchFamily="50" charset="-128"/>
              </a:rPr>
              <a:t>The </a:t>
            </a:r>
            <a:r>
              <a:rPr lang="en-US" altLang="ja-JP" sz="2400" dirty="0">
                <a:ea typeface="ＭＳ Ｐゴシック" pitchFamily="50" charset="-128"/>
              </a:rPr>
              <a:t>weights may be assigned to the various commodities in </a:t>
            </a:r>
            <a:r>
              <a:rPr lang="en-US" altLang="ja-JP" sz="2400" dirty="0" smtClean="0">
                <a:ea typeface="ＭＳ Ｐゴシック" pitchFamily="50" charset="-128"/>
              </a:rPr>
              <a:t>according to their </a:t>
            </a:r>
            <a:r>
              <a:rPr lang="en-US" altLang="ja-JP" sz="2400" dirty="0">
                <a:ea typeface="ＭＳ Ｐゴシック" pitchFamily="50" charset="-128"/>
              </a:rPr>
              <a:t>economic importance</a:t>
            </a:r>
            <a:r>
              <a:rPr lang="en-US" altLang="ja-JP" sz="2400" dirty="0" smtClean="0">
                <a:ea typeface="ＭＳ Ｐゴシック" pitchFamily="50" charset="-128"/>
              </a:rPr>
              <a:t>.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- Weights</a:t>
            </a:r>
          </a:p>
        </p:txBody>
      </p:sp>
    </p:spTree>
    <p:extLst>
      <p:ext uri="{BB962C8B-B14F-4D97-AF65-F5344CB8AC3E}">
        <p14:creationId xmlns:p14="http://schemas.microsoft.com/office/powerpoint/2010/main" val="281479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7C8FA-940F-4947-B41F-0E04412F18E1}" type="slidenum">
              <a:rPr lang="ja-JP" altLang="en-GB"/>
              <a:pPr/>
              <a:t>16</a:t>
            </a:fld>
            <a:endParaRPr lang="en-GB" altLang="ja-JP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715200" cy="648072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System of Allocation of </a:t>
            </a:r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Weights (2)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IN" sz="2400" dirty="0"/>
              <a:t>Weighting is a top-down process.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The </a:t>
            </a:r>
            <a:r>
              <a:rPr lang="en-IN" sz="2400" dirty="0"/>
              <a:t>total is divided between the highest-level headings of the classification system.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The weight of a </a:t>
            </a:r>
            <a:r>
              <a:rPr lang="en-IN" sz="2400" dirty="0"/>
              <a:t>highest-level </a:t>
            </a:r>
            <a:r>
              <a:rPr lang="en-IN" sz="2400" dirty="0" smtClean="0"/>
              <a:t>heading is </a:t>
            </a:r>
            <a:r>
              <a:rPr lang="en-IN" sz="2400" dirty="0"/>
              <a:t>then divided between the </a:t>
            </a:r>
            <a:r>
              <a:rPr lang="en-IN" sz="2400" dirty="0" smtClean="0"/>
              <a:t>classes. </a:t>
            </a:r>
          </a:p>
          <a:p>
            <a:pPr>
              <a:lnSpc>
                <a:spcPct val="114000"/>
              </a:lnSpc>
            </a:pPr>
            <a:r>
              <a:rPr lang="en-IN" sz="2400" dirty="0"/>
              <a:t>T</a:t>
            </a:r>
            <a:r>
              <a:rPr lang="en-IN" sz="2400" dirty="0" smtClean="0"/>
              <a:t>he </a:t>
            </a:r>
            <a:r>
              <a:rPr lang="en-IN" sz="2400" dirty="0"/>
              <a:t>weight of each </a:t>
            </a:r>
            <a:r>
              <a:rPr lang="en-IN" sz="2400" dirty="0" smtClean="0"/>
              <a:t>class </a:t>
            </a:r>
            <a:r>
              <a:rPr lang="en-IN" sz="2400" dirty="0"/>
              <a:t>is divided between </a:t>
            </a:r>
            <a:r>
              <a:rPr lang="en-IN" sz="2400" dirty="0" smtClean="0"/>
              <a:t>its sub-classes</a:t>
            </a:r>
            <a:r>
              <a:rPr lang="en-IN" sz="2400" dirty="0"/>
              <a:t>.</a:t>
            </a:r>
            <a:r>
              <a:rPr lang="en-IN" sz="2400" dirty="0" smtClean="0"/>
              <a:t> 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Lastly, weight of a sub-class is allocated to its elementary aggregate. 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- Weights</a:t>
            </a:r>
          </a:p>
        </p:txBody>
      </p:sp>
    </p:spTree>
    <p:extLst>
      <p:ext uri="{BB962C8B-B14F-4D97-AF65-F5344CB8AC3E}">
        <p14:creationId xmlns:p14="http://schemas.microsoft.com/office/powerpoint/2010/main" val="64922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7C8FA-940F-4947-B41F-0E04412F18E1}" type="slidenum">
              <a:rPr lang="ja-JP" altLang="en-GB"/>
              <a:pPr/>
              <a:t>17</a:t>
            </a:fld>
            <a:endParaRPr lang="en-GB" altLang="ja-JP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715200" cy="648072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Allocation </a:t>
            </a:r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of </a:t>
            </a:r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Weights – An Example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- Weights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555776" y="1412776"/>
            <a:ext cx="316835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Overall Index: 1000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79712" y="1844824"/>
            <a:ext cx="144016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419872" y="1881969"/>
            <a:ext cx="540060" cy="682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99992" y="1881969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189335" y="1844824"/>
            <a:ext cx="1326881" cy="757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722440" y="2564902"/>
            <a:ext cx="1584176" cy="5760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Major Head - A: 300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555776" y="2602049"/>
            <a:ext cx="1584176" cy="5389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Major Head - B: 230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55976" y="2602049"/>
            <a:ext cx="1584176" cy="5389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Major Head - C: 250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6176" y="2602049"/>
            <a:ext cx="1584176" cy="5389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Major Head - D: 220</a:t>
            </a:r>
            <a:endParaRPr lang="en-IN" sz="1600" dirty="0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130712" y="3140968"/>
            <a:ext cx="2873336" cy="18085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2"/>
          </p:cNvCxnSpPr>
          <p:nvPr/>
        </p:nvCxnSpPr>
        <p:spPr>
          <a:xfrm flipH="1">
            <a:off x="3689902" y="3140967"/>
            <a:ext cx="1458162" cy="184549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55209" y="3140967"/>
            <a:ext cx="568919" cy="180858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03" idx="1"/>
          </p:cNvCxnSpPr>
          <p:nvPr/>
        </p:nvCxnSpPr>
        <p:spPr>
          <a:xfrm>
            <a:off x="5319120" y="3068962"/>
            <a:ext cx="2526376" cy="187220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99592" y="3140968"/>
            <a:ext cx="512440" cy="25316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1331640" y="3178113"/>
            <a:ext cx="152400" cy="34146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547664" y="3178113"/>
            <a:ext cx="288032" cy="36004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619672" y="3140968"/>
            <a:ext cx="511040" cy="3786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2627784" y="3140968"/>
            <a:ext cx="512440" cy="25316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3059832" y="3178113"/>
            <a:ext cx="152400" cy="34146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275856" y="3178113"/>
            <a:ext cx="288032" cy="36004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47864" y="3140968"/>
            <a:ext cx="511040" cy="3786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876256" y="3140968"/>
            <a:ext cx="512440" cy="25316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7308304" y="3178113"/>
            <a:ext cx="152400" cy="34146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524328" y="3178113"/>
            <a:ext cx="288032" cy="36004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596336" y="3140968"/>
            <a:ext cx="511040" cy="3786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984" name="TextBox 723983"/>
          <p:cNvSpPr txBox="1"/>
          <p:nvPr/>
        </p:nvSpPr>
        <p:spPr>
          <a:xfrm>
            <a:off x="467544" y="3356992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classes </a:t>
            </a:r>
          </a:p>
          <a:p>
            <a:r>
              <a:rPr lang="en-US" sz="1600" dirty="0" smtClean="0"/>
              <a:t>→  sub-classes</a:t>
            </a:r>
          </a:p>
          <a:p>
            <a:pPr marL="273050" indent="-273050"/>
            <a:r>
              <a:rPr lang="en-US" sz="1600" dirty="0" smtClean="0"/>
              <a:t>→  elementary aggregates</a:t>
            </a:r>
            <a:endParaRPr lang="en-IN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6948264" y="3284984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classes </a:t>
            </a:r>
          </a:p>
          <a:p>
            <a:r>
              <a:rPr lang="en-US" sz="1600" dirty="0" smtClean="0"/>
              <a:t>→  sub-classes</a:t>
            </a:r>
          </a:p>
          <a:p>
            <a:pPr marL="273050" indent="-273050"/>
            <a:r>
              <a:rPr lang="en-US" sz="1600" dirty="0" smtClean="0"/>
              <a:t>→  elementary aggregates</a:t>
            </a:r>
            <a:endParaRPr lang="en-IN" sz="1600" dirty="0"/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3036404" y="3178113"/>
            <a:ext cx="1967644" cy="177143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20" idx="2"/>
            <a:endCxn id="99" idx="0"/>
          </p:cNvCxnSpPr>
          <p:nvPr/>
        </p:nvCxnSpPr>
        <p:spPr>
          <a:xfrm flipH="1">
            <a:off x="5020616" y="3140967"/>
            <a:ext cx="127448" cy="18722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220072" y="3140968"/>
            <a:ext cx="1728192" cy="15841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427984" y="3140968"/>
            <a:ext cx="1584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 classes </a:t>
            </a:r>
          </a:p>
          <a:p>
            <a:r>
              <a:rPr lang="en-US" sz="1600" b="1" dirty="0" smtClean="0"/>
              <a:t>→  sub-classes</a:t>
            </a:r>
          </a:p>
          <a:p>
            <a:pPr marL="273050" indent="-273050"/>
            <a:r>
              <a:rPr lang="en-US" sz="1600" b="1" dirty="0" smtClean="0"/>
              <a:t>→  elementary aggregates (EA)</a:t>
            </a:r>
            <a:endParaRPr lang="en-IN" sz="1600" b="1" dirty="0"/>
          </a:p>
        </p:txBody>
      </p:sp>
      <p:sp>
        <p:nvSpPr>
          <p:cNvPr id="93" name="Rounded Rectangle 92"/>
          <p:cNvSpPr/>
          <p:nvPr/>
        </p:nvSpPr>
        <p:spPr>
          <a:xfrm>
            <a:off x="1148752" y="4725144"/>
            <a:ext cx="974976" cy="576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EA-C1: 30</a:t>
            </a:r>
            <a:endParaRPr lang="en-IN" sz="1600" dirty="0">
              <a:solidFill>
                <a:srgbClr val="00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99592" y="5559623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/>
            <a:r>
              <a:rPr lang="en-US" sz="2000" spc="500" dirty="0" smtClean="0"/>
              <a:t> elementary   aggregates of Major Head C</a:t>
            </a:r>
            <a:endParaRPr lang="en-IN" sz="2000" spc="500" dirty="0"/>
          </a:p>
        </p:txBody>
      </p:sp>
      <p:sp>
        <p:nvSpPr>
          <p:cNvPr id="95" name="Rounded Rectangle 94"/>
          <p:cNvSpPr/>
          <p:nvPr/>
        </p:nvSpPr>
        <p:spPr>
          <a:xfrm>
            <a:off x="2300880" y="4941168"/>
            <a:ext cx="974976" cy="576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EA-C1: 13</a:t>
            </a:r>
            <a:endParaRPr lang="en-IN" sz="1600" dirty="0">
              <a:solidFill>
                <a:srgbClr val="0000CC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3381000" y="5013176"/>
            <a:ext cx="974976" cy="576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EA-C1: 20</a:t>
            </a:r>
            <a:endParaRPr lang="en-IN" sz="1600" dirty="0">
              <a:solidFill>
                <a:srgbClr val="0000CC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4533128" y="5013175"/>
            <a:ext cx="974976" cy="576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EA-C1: 30</a:t>
            </a:r>
            <a:endParaRPr lang="en-IN" sz="1600" dirty="0">
              <a:solidFill>
                <a:srgbClr val="0000CC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7845496" y="4653136"/>
            <a:ext cx="974976" cy="576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EA-C1: 80</a:t>
            </a:r>
            <a:endParaRPr lang="en-IN" sz="1600" dirty="0">
              <a:solidFill>
                <a:srgbClr val="0000CC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6660232" y="4797152"/>
            <a:ext cx="974976" cy="576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EA-C1: 37</a:t>
            </a:r>
            <a:endParaRPr lang="en-IN" sz="1600" dirty="0">
              <a:solidFill>
                <a:srgbClr val="0000CC"/>
              </a:solidFill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5613248" y="4941168"/>
            <a:ext cx="974976" cy="5760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CC"/>
                </a:solidFill>
              </a:rPr>
              <a:t>EA-C1: 40</a:t>
            </a:r>
            <a:endParaRPr lang="en-IN" sz="1600" dirty="0">
              <a:solidFill>
                <a:srgbClr val="0000CC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339752" y="3284984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classes </a:t>
            </a:r>
          </a:p>
          <a:p>
            <a:r>
              <a:rPr lang="en-US" sz="1600" dirty="0" smtClean="0"/>
              <a:t>→  sub-classes</a:t>
            </a:r>
          </a:p>
          <a:p>
            <a:pPr marL="273050" indent="-273050"/>
            <a:r>
              <a:rPr lang="en-US" sz="1600" dirty="0" smtClean="0"/>
              <a:t>→  elementary aggregates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10917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Weights for Price Index Compilation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84784"/>
            <a:ext cx="8077200" cy="4839816"/>
          </a:xfrm>
        </p:spPr>
        <p:txBody>
          <a:bodyPr>
            <a:normAutofit lnSpcReduction="10000"/>
          </a:bodyPr>
          <a:lstStyle/>
          <a:p>
            <a:pPr marL="346075" indent="-346075"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altLang="en-US" sz="2400" dirty="0" smtClean="0">
                <a:cs typeface="Times New Roman" pitchFamily="18" charset="0"/>
              </a:rPr>
              <a:t>Weights used for deriving elementary aggregates from the raw price data are </a:t>
            </a:r>
          </a:p>
          <a:p>
            <a:pPr marL="746125" lvl="1" indent="-346075">
              <a:lnSpc>
                <a:spcPct val="120000"/>
              </a:lnSpc>
              <a:spcBef>
                <a:spcPts val="600"/>
              </a:spcBef>
            </a:pPr>
            <a:r>
              <a:rPr lang="en-US" altLang="en-US" sz="2200" dirty="0" smtClean="0">
                <a:cs typeface="Times New Roman" pitchFamily="18" charset="0"/>
              </a:rPr>
              <a:t>either equal or </a:t>
            </a:r>
          </a:p>
          <a:p>
            <a:pPr marL="746125" lvl="1" indent="-346075">
              <a:lnSpc>
                <a:spcPct val="120000"/>
              </a:lnSpc>
              <a:spcBef>
                <a:spcPts val="600"/>
              </a:spcBef>
            </a:pPr>
            <a:r>
              <a:rPr lang="en-US" altLang="en-US" sz="2200" dirty="0">
                <a:cs typeface="Times New Roman" pitchFamily="18" charset="0"/>
              </a:rPr>
              <a:t>b</a:t>
            </a:r>
            <a:r>
              <a:rPr lang="en-US" altLang="en-US" sz="2200" dirty="0" smtClean="0">
                <a:cs typeface="Times New Roman" pitchFamily="18" charset="0"/>
              </a:rPr>
              <a:t>ased on basic sampling method for selecting outlets / production unit.</a:t>
            </a:r>
          </a:p>
          <a:p>
            <a:pPr marL="346075" indent="-346075"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altLang="en-US" sz="2400" dirty="0" smtClean="0">
                <a:cs typeface="Times New Roman" pitchFamily="18" charset="0"/>
              </a:rPr>
              <a:t>Weights of elementary aggregates used for higher levels of aggregation are usually drawn other sources, such as </a:t>
            </a:r>
          </a:p>
          <a:p>
            <a:pPr marL="746125" lvl="1" indent="-346075">
              <a:lnSpc>
                <a:spcPct val="120000"/>
              </a:lnSpc>
              <a:spcBef>
                <a:spcPts val="600"/>
              </a:spcBef>
            </a:pPr>
            <a:r>
              <a:rPr lang="en-US" altLang="en-US" sz="2000" dirty="0" smtClean="0">
                <a:cs typeface="Times New Roman" pitchFamily="18" charset="0"/>
              </a:rPr>
              <a:t>For CPI: Household consumption expenditure surveys </a:t>
            </a:r>
          </a:p>
          <a:p>
            <a:pPr marL="746125" lvl="1" indent="-346075">
              <a:lnSpc>
                <a:spcPct val="120000"/>
              </a:lnSpc>
              <a:spcBef>
                <a:spcPts val="600"/>
              </a:spcBef>
            </a:pPr>
            <a:r>
              <a:rPr lang="en-US" altLang="en-US" sz="2000" dirty="0" smtClean="0">
                <a:cs typeface="Times New Roman" pitchFamily="18" charset="0"/>
              </a:rPr>
              <a:t>For PPI: National accounts / </a:t>
            </a:r>
            <a:r>
              <a:rPr lang="en-IN" sz="2000" dirty="0" smtClean="0"/>
              <a:t>Structural </a:t>
            </a:r>
            <a:r>
              <a:rPr lang="en-IN" sz="2000" dirty="0"/>
              <a:t>Business Statistics </a:t>
            </a:r>
            <a:r>
              <a:rPr lang="en-IN" sz="2000" dirty="0" smtClean="0"/>
              <a:t>database</a:t>
            </a:r>
          </a:p>
          <a:p>
            <a:pPr marL="746125" lvl="1" indent="-346075">
              <a:lnSpc>
                <a:spcPct val="120000"/>
              </a:lnSpc>
              <a:spcBef>
                <a:spcPts val="600"/>
              </a:spcBef>
            </a:pPr>
            <a:r>
              <a:rPr lang="en-IN" altLang="en-US" sz="2000" dirty="0" smtClean="0">
                <a:cs typeface="Times New Roman" pitchFamily="18" charset="0"/>
              </a:rPr>
              <a:t>For XMPI: Export-Import statistics</a:t>
            </a:r>
            <a:endParaRPr lang="en-US" altLang="en-US" sz="2000" dirty="0" smtClean="0">
              <a:cs typeface="Times New Roman" pitchFamily="18" charset="0"/>
            </a:endParaRPr>
          </a:p>
          <a:p>
            <a:pPr marL="346075" indent="-346075">
              <a:lnSpc>
                <a:spcPct val="120000"/>
              </a:lnSpc>
              <a:spcBef>
                <a:spcPts val="600"/>
              </a:spcBef>
            </a:pPr>
            <a:r>
              <a:rPr lang="en-US" altLang="en-US" sz="2400" dirty="0">
                <a:cs typeface="Times New Roman" pitchFamily="18" charset="0"/>
              </a:rPr>
              <a:t>Most often, the weights are expressed in parts of 1000.</a:t>
            </a:r>
          </a:p>
          <a:p>
            <a:pPr marL="0" indent="0">
              <a:buNone/>
            </a:pPr>
            <a:endParaRPr lang="en-IN" sz="2000" dirty="0" smtClean="0">
              <a:cs typeface="Times New Roman" panose="02020603050405020304" pitchFamily="18" charset="0"/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404657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Weighting 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sz="2400" dirty="0" smtClean="0">
                <a:cs typeface="Times New Roman" pitchFamily="18" charset="0"/>
              </a:rPr>
              <a:t>The weighting structure should follow the aggregation structure.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IN" sz="2400" dirty="0" smtClean="0">
                <a:cs typeface="Times New Roman" panose="02020603050405020304" pitchFamily="18" charset="0"/>
              </a:rPr>
              <a:t>Each </a:t>
            </a:r>
            <a:r>
              <a:rPr lang="en-IN" sz="2400" i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sub-class</a:t>
            </a:r>
            <a:r>
              <a:rPr lang="en-IN" sz="2400" dirty="0" smtClean="0">
                <a:cs typeface="Times New Roman" panose="02020603050405020304" pitchFamily="18" charset="0"/>
              </a:rPr>
              <a:t> is assigned a weight.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IN" sz="2400" dirty="0" smtClean="0">
                <a:cs typeface="Times New Roman" panose="02020603050405020304" pitchFamily="18" charset="0"/>
              </a:rPr>
              <a:t>For each </a:t>
            </a:r>
            <a:r>
              <a:rPr lang="en-IN" sz="2400" i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sub-class</a:t>
            </a:r>
            <a:r>
              <a:rPr lang="en-IN" sz="2400" dirty="0" smtClean="0">
                <a:cs typeface="Times New Roman" panose="02020603050405020304" pitchFamily="18" charset="0"/>
              </a:rPr>
              <a:t>, the weights are then distributed over the </a:t>
            </a:r>
            <a:r>
              <a:rPr lang="en-IN" sz="240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elementary groups </a:t>
            </a:r>
            <a:r>
              <a:rPr lang="en-IN" sz="2400" dirty="0" smtClean="0">
                <a:cs typeface="Times New Roman" panose="02020603050405020304" pitchFamily="18" charset="0"/>
              </a:rPr>
              <a:t>falling in it.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IN" sz="2400" dirty="0" smtClean="0">
                <a:cs typeface="Times New Roman" panose="02020603050405020304" pitchFamily="18" charset="0"/>
              </a:rPr>
              <a:t>The weight of an elementary aggregate represents the entire elementary aggregate and not just the weights of the items that  have  been chosen  to  represent  it in price collection survey.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225699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Module 16: Price </a:t>
            </a:r>
            <a:r>
              <a:rPr lang="en-IN" dirty="0" smtClean="0"/>
              <a:t>Index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Session VI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0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Weights within Elementary Aggregates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484784"/>
            <a:ext cx="8147248" cy="4839816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</a:pPr>
            <a:r>
              <a:rPr lang="en-IN" sz="2400" dirty="0"/>
              <a:t>Often, the elementary aggregate is </a:t>
            </a:r>
            <a:r>
              <a:rPr lang="en-IN" sz="2400" dirty="0" smtClean="0"/>
              <a:t>the </a:t>
            </a:r>
            <a:r>
              <a:rPr lang="en-IN" sz="2400" dirty="0"/>
              <a:t>lowest level at which reliable weighting information is </a:t>
            </a:r>
            <a:r>
              <a:rPr lang="en-IN" sz="2400" dirty="0" smtClean="0"/>
              <a:t>available.</a:t>
            </a:r>
          </a:p>
          <a:p>
            <a:pPr algn="just">
              <a:lnSpc>
                <a:spcPct val="114000"/>
              </a:lnSpc>
            </a:pPr>
            <a:r>
              <a:rPr lang="en-IN" sz="2400" dirty="0" smtClean="0"/>
              <a:t>Thus, the </a:t>
            </a:r>
            <a:r>
              <a:rPr lang="en-IN" sz="2400" dirty="0"/>
              <a:t>price indices for elementary aggregates </a:t>
            </a:r>
            <a:r>
              <a:rPr lang="en-IN" sz="2400" dirty="0" smtClean="0"/>
              <a:t>are calculated </a:t>
            </a:r>
            <a:r>
              <a:rPr lang="en-IN" sz="2400" dirty="0"/>
              <a:t>without the use of explicit </a:t>
            </a:r>
            <a:r>
              <a:rPr lang="en-IN" sz="2400" dirty="0" smtClean="0"/>
              <a:t>weights – as </a:t>
            </a:r>
            <a:r>
              <a:rPr lang="en-IN" sz="2400" dirty="0"/>
              <a:t>unweighted </a:t>
            </a:r>
            <a:r>
              <a:rPr lang="en-IN" sz="2400" dirty="0" smtClean="0"/>
              <a:t>averages.</a:t>
            </a:r>
            <a:endParaRPr lang="en-IN" sz="2400" dirty="0"/>
          </a:p>
          <a:p>
            <a:pPr algn="just">
              <a:lnSpc>
                <a:spcPct val="114000"/>
              </a:lnSpc>
            </a:pPr>
            <a:r>
              <a:rPr lang="en-IN" sz="2400" dirty="0" smtClean="0"/>
              <a:t>Ideally, </a:t>
            </a:r>
            <a:r>
              <a:rPr lang="en-IN" sz="2400" dirty="0"/>
              <a:t>however, weights </a:t>
            </a:r>
            <a:r>
              <a:rPr lang="en-IN" sz="2400" dirty="0" smtClean="0"/>
              <a:t>– even if approximate – should </a:t>
            </a:r>
            <a:r>
              <a:rPr lang="en-IN" sz="2400" dirty="0"/>
              <a:t>be used </a:t>
            </a:r>
            <a:r>
              <a:rPr lang="en-IN" sz="2400" dirty="0" smtClean="0"/>
              <a:t>to reflect </a:t>
            </a:r>
            <a:r>
              <a:rPr lang="en-IN" sz="2400" dirty="0"/>
              <a:t>the relative importance of the sampled </a:t>
            </a:r>
            <a:r>
              <a:rPr lang="en-IN" sz="2400" dirty="0" smtClean="0"/>
              <a:t>items. </a:t>
            </a:r>
          </a:p>
          <a:p>
            <a:pPr algn="just">
              <a:lnSpc>
                <a:spcPct val="114000"/>
              </a:lnSpc>
            </a:pPr>
            <a:r>
              <a:rPr lang="en-IN" sz="2400" dirty="0" smtClean="0"/>
              <a:t>For example, when </a:t>
            </a:r>
            <a:r>
              <a:rPr lang="en-IN" sz="2400" dirty="0"/>
              <a:t>the items </a:t>
            </a:r>
            <a:r>
              <a:rPr lang="en-IN" sz="2400" dirty="0" smtClean="0"/>
              <a:t>are selected </a:t>
            </a:r>
            <a:r>
              <a:rPr lang="en-IN" sz="2400" dirty="0"/>
              <a:t>with </a:t>
            </a:r>
            <a:r>
              <a:rPr lang="en-IN" sz="2400" dirty="0" smtClean="0"/>
              <a:t>PPS with size as, say, </a:t>
            </a:r>
            <a:r>
              <a:rPr lang="en-IN" sz="2400" dirty="0"/>
              <a:t>sales, </a:t>
            </a:r>
            <a:r>
              <a:rPr lang="en-IN" sz="2400" dirty="0" smtClean="0"/>
              <a:t>value of output etc., weights </a:t>
            </a:r>
            <a:r>
              <a:rPr lang="en-IN" sz="2400" dirty="0"/>
              <a:t>are </a:t>
            </a:r>
            <a:r>
              <a:rPr lang="en-IN" sz="2400" dirty="0" smtClean="0"/>
              <a:t>implicitly introduced </a:t>
            </a:r>
            <a:r>
              <a:rPr lang="en-IN" sz="2400" dirty="0"/>
              <a:t>by the sampling selection procedure.</a:t>
            </a:r>
            <a:endParaRPr lang="en-IN" sz="2000" dirty="0" smtClean="0">
              <a:cs typeface="Times New Roman" panose="02020603050405020304" pitchFamily="18" charset="0"/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68883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Weights within Elementary Aggregates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484784"/>
            <a:ext cx="8147248" cy="4839816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</a:pPr>
            <a:r>
              <a:rPr lang="en-IN" sz="2400" dirty="0"/>
              <a:t>Often, the elementary aggregate is </a:t>
            </a:r>
            <a:r>
              <a:rPr lang="en-IN" sz="2400" dirty="0" smtClean="0"/>
              <a:t>the </a:t>
            </a:r>
            <a:r>
              <a:rPr lang="en-IN" sz="2400" dirty="0"/>
              <a:t>lowest level at which reliable weighting information is </a:t>
            </a:r>
            <a:r>
              <a:rPr lang="en-IN" sz="2400" dirty="0" smtClean="0"/>
              <a:t>available.</a:t>
            </a:r>
          </a:p>
          <a:p>
            <a:pPr algn="just">
              <a:lnSpc>
                <a:spcPct val="114000"/>
              </a:lnSpc>
            </a:pPr>
            <a:r>
              <a:rPr lang="en-IN" sz="2400" dirty="0" smtClean="0"/>
              <a:t>Thus, the </a:t>
            </a:r>
            <a:r>
              <a:rPr lang="en-IN" sz="2400" dirty="0"/>
              <a:t>price indices for elementary aggregates </a:t>
            </a:r>
            <a:r>
              <a:rPr lang="en-IN" sz="2400" dirty="0" smtClean="0"/>
              <a:t>are calculated </a:t>
            </a:r>
            <a:r>
              <a:rPr lang="en-IN" sz="2400" dirty="0"/>
              <a:t>without the use of explicit </a:t>
            </a:r>
            <a:r>
              <a:rPr lang="en-IN" sz="2400" dirty="0" smtClean="0"/>
              <a:t>weights – as </a:t>
            </a:r>
            <a:r>
              <a:rPr lang="en-IN" sz="2400" dirty="0"/>
              <a:t>unweighted </a:t>
            </a:r>
            <a:r>
              <a:rPr lang="en-IN" sz="2400" dirty="0" smtClean="0"/>
              <a:t>averages.</a:t>
            </a:r>
            <a:endParaRPr lang="en-IN" sz="2400" dirty="0"/>
          </a:p>
          <a:p>
            <a:pPr algn="just">
              <a:lnSpc>
                <a:spcPct val="114000"/>
              </a:lnSpc>
            </a:pPr>
            <a:r>
              <a:rPr lang="en-IN" sz="2400" dirty="0" smtClean="0"/>
              <a:t>Ideally, </a:t>
            </a:r>
            <a:r>
              <a:rPr lang="en-IN" sz="2400" dirty="0"/>
              <a:t>however, weights </a:t>
            </a:r>
            <a:r>
              <a:rPr lang="en-IN" sz="2400" dirty="0" smtClean="0"/>
              <a:t>– even if approximate – should </a:t>
            </a:r>
            <a:r>
              <a:rPr lang="en-IN" sz="2400" dirty="0"/>
              <a:t>be used </a:t>
            </a:r>
            <a:r>
              <a:rPr lang="en-IN" sz="2400" dirty="0" smtClean="0"/>
              <a:t>to reflect </a:t>
            </a:r>
            <a:r>
              <a:rPr lang="en-IN" sz="2400" dirty="0"/>
              <a:t>the relative importance of the sampled </a:t>
            </a:r>
            <a:r>
              <a:rPr lang="en-IN" sz="2400" dirty="0" smtClean="0"/>
              <a:t>items. </a:t>
            </a:r>
          </a:p>
          <a:p>
            <a:pPr algn="just">
              <a:lnSpc>
                <a:spcPct val="114000"/>
              </a:lnSpc>
            </a:pPr>
            <a:r>
              <a:rPr lang="en-IN" sz="2400" dirty="0" smtClean="0"/>
              <a:t>For example, when </a:t>
            </a:r>
            <a:r>
              <a:rPr lang="en-IN" sz="2400" dirty="0"/>
              <a:t>the items </a:t>
            </a:r>
            <a:r>
              <a:rPr lang="en-IN" sz="2400" dirty="0" smtClean="0"/>
              <a:t>are selected </a:t>
            </a:r>
            <a:r>
              <a:rPr lang="en-IN" sz="2400" dirty="0"/>
              <a:t>with </a:t>
            </a:r>
            <a:r>
              <a:rPr lang="en-IN" sz="2400" dirty="0" smtClean="0"/>
              <a:t>PPS with size as, say, </a:t>
            </a:r>
            <a:r>
              <a:rPr lang="en-IN" sz="2400" dirty="0"/>
              <a:t>sales, </a:t>
            </a:r>
            <a:r>
              <a:rPr lang="en-IN" sz="2400" dirty="0" smtClean="0"/>
              <a:t>value of output etc., weights </a:t>
            </a:r>
            <a:r>
              <a:rPr lang="en-IN" sz="2400" dirty="0"/>
              <a:t>are </a:t>
            </a:r>
            <a:r>
              <a:rPr lang="en-IN" sz="2400" dirty="0" smtClean="0"/>
              <a:t>implicitly introduced </a:t>
            </a:r>
            <a:r>
              <a:rPr lang="en-IN" sz="2400" dirty="0"/>
              <a:t>by the sampling selection procedure.</a:t>
            </a:r>
            <a:endParaRPr lang="en-IN" sz="2000" dirty="0" smtClean="0">
              <a:cs typeface="Times New Roman" panose="02020603050405020304" pitchFamily="18" charset="0"/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412145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762000"/>
            <a:ext cx="6707832" cy="381000"/>
          </a:xfrm>
        </p:spPr>
        <p:txBody>
          <a:bodyPr>
            <a:noAutofit/>
          </a:bodyPr>
          <a:lstStyle/>
          <a:p>
            <a:pPr algn="l"/>
            <a:r>
              <a:rPr lang="en-IN" sz="2900" b="1" dirty="0" smtClean="0">
                <a:solidFill>
                  <a:srgbClr val="666666"/>
                </a:solidFill>
              </a:rPr>
              <a:t>Price </a:t>
            </a:r>
            <a:r>
              <a:rPr lang="en-IN" sz="2900" b="1" dirty="0">
                <a:solidFill>
                  <a:srgbClr val="666666"/>
                </a:solidFill>
              </a:rPr>
              <a:t>and other updating of weights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700808"/>
            <a:ext cx="8147248" cy="462379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/>
              <a:t>Mainly, the following kinds of updating of weights are adopted by the statistical offices:</a:t>
            </a:r>
          </a:p>
          <a:p>
            <a:pPr marL="793750" lvl="0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400" dirty="0"/>
              <a:t>Price updating of weights</a:t>
            </a:r>
          </a:p>
          <a:p>
            <a:pPr marL="793750" lvl="0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400" dirty="0"/>
              <a:t>Introduction/ removal of new/ old products </a:t>
            </a:r>
          </a:p>
          <a:p>
            <a:pPr marL="793750" lvl="0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400" dirty="0"/>
              <a:t>Weights updating without changing the set of products.  </a:t>
            </a:r>
          </a:p>
          <a:p>
            <a:pPr marL="0" indent="0" algn="just">
              <a:lnSpc>
                <a:spcPct val="114000"/>
              </a:lnSpc>
              <a:buNone/>
            </a:pPr>
            <a:endParaRPr lang="en-IN" sz="2400" dirty="0" smtClean="0">
              <a:cs typeface="Times New Roman" panose="02020603050405020304" pitchFamily="18" charset="0"/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20742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762000"/>
            <a:ext cx="6707832" cy="381000"/>
          </a:xfrm>
        </p:spPr>
        <p:txBody>
          <a:bodyPr>
            <a:noAutofit/>
          </a:bodyPr>
          <a:lstStyle/>
          <a:p>
            <a:pPr algn="l"/>
            <a:r>
              <a:rPr lang="en-IN" sz="2900" b="1" dirty="0" smtClean="0">
                <a:solidFill>
                  <a:srgbClr val="666666"/>
                </a:solidFill>
              </a:rPr>
              <a:t>Price </a:t>
            </a:r>
            <a:r>
              <a:rPr lang="en-IN" sz="2900" b="1" dirty="0">
                <a:solidFill>
                  <a:srgbClr val="666666"/>
                </a:solidFill>
              </a:rPr>
              <a:t>and other updating of weights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700808"/>
            <a:ext cx="8147248" cy="462379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/>
              <a:t>Mainly, the following kinds of updating of weights are adopted by the statistical offices:</a:t>
            </a:r>
          </a:p>
          <a:p>
            <a:pPr marL="793750" lvl="0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400" dirty="0"/>
              <a:t>Price updating of weights</a:t>
            </a:r>
          </a:p>
          <a:p>
            <a:pPr marL="793750" lvl="0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400" dirty="0"/>
              <a:t>Introduction/ removal of new/ old products </a:t>
            </a:r>
          </a:p>
          <a:p>
            <a:pPr marL="793750" lvl="0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400" dirty="0"/>
              <a:t>Weights updating without changing the set of products.  </a:t>
            </a:r>
          </a:p>
          <a:p>
            <a:pPr marL="0" indent="0" algn="just">
              <a:lnSpc>
                <a:spcPct val="114000"/>
              </a:lnSpc>
              <a:buNone/>
            </a:pPr>
            <a:endParaRPr lang="en-IN" sz="2400" dirty="0" smtClean="0">
              <a:cs typeface="Times New Roman" panose="02020603050405020304" pitchFamily="18" charset="0"/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263387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548680"/>
            <a:ext cx="6707832" cy="381000"/>
          </a:xfrm>
        </p:spPr>
        <p:txBody>
          <a:bodyPr>
            <a:noAutofit/>
          </a:bodyPr>
          <a:lstStyle/>
          <a:p>
            <a:pPr algn="l"/>
            <a:r>
              <a:rPr lang="en-IN" sz="2900" b="1" dirty="0" smtClean="0">
                <a:solidFill>
                  <a:srgbClr val="666666"/>
                </a:solidFill>
              </a:rPr>
              <a:t>Price updating </a:t>
            </a:r>
            <a:r>
              <a:rPr lang="en-IN" sz="2900" b="1" dirty="0">
                <a:solidFill>
                  <a:srgbClr val="666666"/>
                </a:solidFill>
              </a:rPr>
              <a:t>of weights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340768"/>
            <a:ext cx="8147248" cy="4983832"/>
          </a:xfrm>
        </p:spPr>
        <p:txBody>
          <a:bodyPr>
            <a:normAutofit/>
          </a:bodyPr>
          <a:lstStyle/>
          <a:p>
            <a:r>
              <a:rPr lang="en-IN" sz="2400" dirty="0" smtClean="0"/>
              <a:t>Already discussed in </a:t>
            </a:r>
            <a:r>
              <a:rPr lang="en-IN" sz="2400" dirty="0"/>
              <a:t>Session II. </a:t>
            </a:r>
            <a:endParaRPr lang="en-IN" sz="2400" dirty="0" smtClean="0"/>
          </a:p>
          <a:p>
            <a:r>
              <a:rPr lang="en-IN" sz="2400" dirty="0" smtClean="0"/>
              <a:t>It is recalculating </a:t>
            </a:r>
            <a:r>
              <a:rPr lang="en-IN" sz="2400" dirty="0"/>
              <a:t>the weights from the values obtained by applying prices of a different period on the quantities of the weight reference period. </a:t>
            </a:r>
            <a:endParaRPr lang="en-IN" sz="2400" dirty="0" smtClean="0"/>
          </a:p>
          <a:p>
            <a:r>
              <a:rPr lang="en-IN" sz="2400" dirty="0" smtClean="0"/>
              <a:t>The </a:t>
            </a:r>
            <a:r>
              <a:rPr lang="en-IN" sz="2400" dirty="0"/>
              <a:t>values of products thus obtained are used for deriving their respective weights. </a:t>
            </a:r>
            <a:endParaRPr lang="en-IN" sz="2400" dirty="0" smtClean="0"/>
          </a:p>
          <a:p>
            <a:r>
              <a:rPr lang="en-IN" sz="2400" dirty="0" smtClean="0"/>
              <a:t>This </a:t>
            </a:r>
            <a:r>
              <a:rPr lang="en-IN" sz="2400" dirty="0"/>
              <a:t>kind of updating is essential when the relative prices of the goods and services in the coverage of the index change rapidly. </a:t>
            </a:r>
            <a:endParaRPr lang="en-IN" sz="2400" dirty="0" smtClean="0"/>
          </a:p>
          <a:p>
            <a:r>
              <a:rPr lang="en-IN" sz="2400" dirty="0" smtClean="0"/>
              <a:t>No </a:t>
            </a:r>
            <a:r>
              <a:rPr lang="en-IN" sz="2400" dirty="0"/>
              <a:t>change is required to be made in the lists of products and reporting units. 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412862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548680"/>
            <a:ext cx="7704856" cy="381000"/>
          </a:xfrm>
        </p:spPr>
        <p:txBody>
          <a:bodyPr>
            <a:noAutofit/>
          </a:bodyPr>
          <a:lstStyle/>
          <a:p>
            <a:pPr algn="l"/>
            <a:r>
              <a:rPr lang="en-IN" sz="2900" b="1" dirty="0" smtClean="0">
                <a:solidFill>
                  <a:srgbClr val="666666"/>
                </a:solidFill>
              </a:rPr>
              <a:t>Introduction</a:t>
            </a:r>
            <a:r>
              <a:rPr lang="en-IN" sz="2900" b="1" dirty="0">
                <a:solidFill>
                  <a:srgbClr val="666666"/>
                </a:solidFill>
              </a:rPr>
              <a:t>/ removal of new/ old products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268760"/>
            <a:ext cx="8147248" cy="5055840"/>
          </a:xfrm>
        </p:spPr>
        <p:txBody>
          <a:bodyPr>
            <a:normAutofit/>
          </a:bodyPr>
          <a:lstStyle/>
          <a:p>
            <a:r>
              <a:rPr lang="en-IN" sz="2400" dirty="0" smtClean="0"/>
              <a:t>This kind of re-weighting </a:t>
            </a:r>
            <a:r>
              <a:rPr lang="en-IN" sz="2400" dirty="0"/>
              <a:t>involves drawing a new sample of products and a new list of reporting units and a chained index is the result. </a:t>
            </a:r>
            <a:endParaRPr lang="en-IN" sz="2400" dirty="0" smtClean="0"/>
          </a:p>
          <a:p>
            <a:r>
              <a:rPr lang="en-IN" sz="2400" dirty="0" smtClean="0"/>
              <a:t>This </a:t>
            </a:r>
            <a:r>
              <a:rPr lang="en-IN" sz="2400" dirty="0"/>
              <a:t>brings about changes in the compositions of elementary aggregates but need not necessarily involve change in weighting pattern for aggregation at higher levels. 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new values of the index should be re-referenced to the index reference period to provide a continuous time series</a:t>
            </a:r>
            <a:r>
              <a:rPr lang="en-IN" sz="2400" dirty="0" smtClean="0"/>
              <a:t>.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254786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548680"/>
            <a:ext cx="7776864" cy="381000"/>
          </a:xfrm>
        </p:spPr>
        <p:txBody>
          <a:bodyPr>
            <a:noAutofit/>
          </a:bodyPr>
          <a:lstStyle/>
          <a:p>
            <a:pPr algn="l"/>
            <a:r>
              <a:rPr lang="en-IN" sz="2800" b="1" dirty="0" smtClean="0">
                <a:solidFill>
                  <a:srgbClr val="666666"/>
                </a:solidFill>
              </a:rPr>
              <a:t>Weights updating without changing set of products</a:t>
            </a:r>
            <a:endParaRPr lang="en-IN" sz="2800" b="1" dirty="0">
              <a:solidFill>
                <a:srgbClr val="66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340768"/>
            <a:ext cx="8147248" cy="4983832"/>
          </a:xfrm>
        </p:spPr>
        <p:txBody>
          <a:bodyPr>
            <a:normAutofit/>
          </a:bodyPr>
          <a:lstStyle/>
          <a:p>
            <a:r>
              <a:rPr lang="en-IN" sz="2400" dirty="0" smtClean="0"/>
              <a:t>This </a:t>
            </a:r>
            <a:r>
              <a:rPr lang="en-IN" sz="2400" dirty="0"/>
              <a:t>involves annual updating of the product </a:t>
            </a:r>
            <a:r>
              <a:rPr lang="en-IN" sz="2400" dirty="0" smtClean="0"/>
              <a:t>weights. 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indices are </a:t>
            </a:r>
            <a:r>
              <a:rPr lang="en-IN" sz="2400" u="sng" dirty="0"/>
              <a:t>annually chained </a:t>
            </a:r>
            <a:r>
              <a:rPr lang="en-IN" sz="2400" dirty="0"/>
              <a:t>– weight reference </a:t>
            </a:r>
            <a:r>
              <a:rPr lang="en-IN" sz="2400" dirty="0" smtClean="0"/>
              <a:t>period of  </a:t>
            </a:r>
            <a:r>
              <a:rPr lang="en-IN" sz="2400" dirty="0"/>
              <a:t>the previous year </a:t>
            </a:r>
            <a:r>
              <a:rPr lang="en-IN" sz="2400" dirty="0" smtClean="0"/>
              <a:t>– while the </a:t>
            </a:r>
            <a:r>
              <a:rPr lang="en-IN" sz="2400" dirty="0"/>
              <a:t>index reference period (set to 100) remains unchanged.  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Weights</a:t>
            </a:r>
          </a:p>
        </p:txBody>
      </p:sp>
    </p:spTree>
    <p:extLst>
      <p:ext uri="{BB962C8B-B14F-4D97-AF65-F5344CB8AC3E}">
        <p14:creationId xmlns:p14="http://schemas.microsoft.com/office/powerpoint/2010/main" val="36287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0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IN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2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Role of Product Classification</a:t>
            </a:r>
            <a:endParaRPr lang="en-US" altLang="en-US" sz="2800" b="1" dirty="0" smtClean="0">
              <a:solidFill>
                <a:srgbClr val="66666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47800"/>
            <a:ext cx="7848600" cy="44958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altLang="en-US" sz="2400" dirty="0" smtClean="0">
                <a:cs typeface="Times New Roman" pitchFamily="18" charset="0"/>
              </a:rPr>
              <a:t>A Price Index is compiled in stages.</a:t>
            </a: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altLang="en-US" sz="2400" dirty="0" smtClean="0">
                <a:cs typeface="Times New Roman" pitchFamily="18" charset="0"/>
              </a:rPr>
              <a:t>First, </a:t>
            </a:r>
            <a:r>
              <a:rPr lang="en-US" altLang="en-US" sz="2400" i="1" dirty="0">
                <a:solidFill>
                  <a:srgbClr val="0033CC"/>
                </a:solidFill>
                <a:cs typeface="Times New Roman" pitchFamily="18" charset="0"/>
              </a:rPr>
              <a:t>elementary price </a:t>
            </a:r>
            <a:r>
              <a:rPr lang="en-US" altLang="en-US" sz="2400" i="1" dirty="0" smtClean="0">
                <a:solidFill>
                  <a:srgbClr val="0033CC"/>
                </a:solidFill>
                <a:cs typeface="Times New Roman" pitchFamily="18" charset="0"/>
              </a:rPr>
              <a:t>indices </a:t>
            </a:r>
            <a:r>
              <a:rPr lang="en-US" altLang="en-US" sz="2400" dirty="0" smtClean="0">
                <a:cs typeface="Times New Roman" pitchFamily="18" charset="0"/>
              </a:rPr>
              <a:t>are calculated, 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2400" dirty="0">
                <a:cs typeface="Times New Roman" pitchFamily="18" charset="0"/>
              </a:rPr>
              <a:t>	</a:t>
            </a:r>
            <a:r>
              <a:rPr lang="en-US" altLang="en-US" sz="2400" dirty="0" smtClean="0">
                <a:cs typeface="Times New Roman" pitchFamily="18" charset="0"/>
              </a:rPr>
              <a:t>which </a:t>
            </a:r>
            <a:r>
              <a:rPr lang="en-US" altLang="en-US" sz="2400" dirty="0">
                <a:cs typeface="Times New Roman" pitchFamily="18" charset="0"/>
              </a:rPr>
              <a:t>are then aggregated to </a:t>
            </a:r>
            <a:r>
              <a:rPr lang="en-US" altLang="en-US" sz="2400" dirty="0" smtClean="0">
                <a:cs typeface="Times New Roman" pitchFamily="18" charset="0"/>
              </a:rPr>
              <a:t>higher-level </a:t>
            </a:r>
            <a:r>
              <a:rPr lang="en-US" altLang="en-US" sz="2400" dirty="0">
                <a:cs typeface="Times New Roman" pitchFamily="18" charset="0"/>
              </a:rPr>
              <a:t>price index</a:t>
            </a:r>
            <a:r>
              <a:rPr lang="en-US" altLang="en-US" sz="2400" dirty="0" smtClean="0"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altLang="en-US" sz="2400" dirty="0" smtClean="0">
                <a:cs typeface="Times New Roman" pitchFamily="18" charset="0"/>
              </a:rPr>
              <a:t>Product classification follows the aggregation structure.</a:t>
            </a:r>
          </a:p>
          <a:p>
            <a:pPr algn="just"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altLang="en-US" sz="2400" dirty="0" smtClean="0">
                <a:cs typeface="Times New Roman" pitchFamily="18" charset="0"/>
              </a:rPr>
              <a:t>Since, Price Index is compiled from data on prices and quantity / value weights, both the data collection systems</a:t>
            </a:r>
          </a:p>
          <a:p>
            <a:pPr marL="457200" lvl="1" indent="0" algn="just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2400" dirty="0" smtClean="0">
                <a:cs typeface="Times New Roman" pitchFamily="18" charset="0"/>
              </a:rPr>
              <a:t>should follow the </a:t>
            </a:r>
            <a:r>
              <a:rPr lang="en-US" altLang="en-US" sz="2400" u="sng" dirty="0" smtClean="0">
                <a:cs typeface="Times New Roman" pitchFamily="18" charset="0"/>
              </a:rPr>
              <a:t>same classification of products</a:t>
            </a:r>
          </a:p>
          <a:p>
            <a:pPr marL="609600" indent="-609600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1575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78824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Commonly-used Classifications for Price Index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628800"/>
            <a:ext cx="8066856" cy="4391000"/>
          </a:xfrm>
        </p:spPr>
        <p:txBody>
          <a:bodyPr>
            <a:normAutofit/>
          </a:bodyPr>
          <a:lstStyle/>
          <a:p>
            <a:pPr marL="568325" indent="-333375">
              <a:lnSpc>
                <a:spcPct val="114000"/>
              </a:lnSpc>
              <a:spcBef>
                <a:spcPts val="600"/>
              </a:spcBef>
              <a:buClr>
                <a:srgbClr val="000066"/>
              </a:buClr>
              <a:buFont typeface="Wingdings" pitchFamily="2" charset="2"/>
              <a:buChar char="ð"/>
            </a:pPr>
            <a:r>
              <a:rPr lang="en-US" altLang="en-US" sz="2400" dirty="0">
                <a:solidFill>
                  <a:srgbClr val="003300"/>
                </a:solidFill>
              </a:rPr>
              <a:t>For </a:t>
            </a:r>
            <a:r>
              <a:rPr lang="en-US" altLang="en-US" sz="2400" dirty="0" smtClean="0">
                <a:solidFill>
                  <a:srgbClr val="003300"/>
                </a:solidFill>
              </a:rPr>
              <a:t>CPI: (COICOP) or Central </a:t>
            </a:r>
            <a:r>
              <a:rPr lang="en-US" altLang="en-US" sz="2400" dirty="0">
                <a:solidFill>
                  <a:srgbClr val="003300"/>
                </a:solidFill>
              </a:rPr>
              <a:t>Product Classification (</a:t>
            </a:r>
            <a:r>
              <a:rPr lang="en-US" altLang="en-US" sz="2400" dirty="0" smtClean="0">
                <a:solidFill>
                  <a:srgbClr val="003300"/>
                </a:solidFill>
              </a:rPr>
              <a:t>CPC)</a:t>
            </a:r>
            <a:endParaRPr lang="en-US" altLang="en-US" sz="2400" dirty="0">
              <a:solidFill>
                <a:srgbClr val="003300"/>
              </a:solidFill>
            </a:endParaRPr>
          </a:p>
          <a:p>
            <a:pPr marL="568325" indent="-333375">
              <a:lnSpc>
                <a:spcPct val="114000"/>
              </a:lnSpc>
              <a:spcBef>
                <a:spcPts val="600"/>
              </a:spcBef>
              <a:buClr>
                <a:srgbClr val="000066"/>
              </a:buClr>
              <a:buFont typeface="Wingdings" pitchFamily="2" charset="2"/>
              <a:buChar char="ð"/>
            </a:pPr>
            <a:r>
              <a:rPr lang="en-US" altLang="en-US" sz="2400" dirty="0">
                <a:solidFill>
                  <a:srgbClr val="003300"/>
                </a:solidFill>
              </a:rPr>
              <a:t>For </a:t>
            </a:r>
            <a:r>
              <a:rPr lang="en-US" altLang="en-US" sz="2400" dirty="0" smtClean="0">
                <a:solidFill>
                  <a:srgbClr val="003300"/>
                </a:solidFill>
              </a:rPr>
              <a:t>PPI: </a:t>
            </a:r>
            <a:r>
              <a:rPr lang="en-US" altLang="en-US" sz="2400" dirty="0">
                <a:solidFill>
                  <a:srgbClr val="003300"/>
                </a:solidFill>
              </a:rPr>
              <a:t>Central Product Classification (CPC) </a:t>
            </a:r>
            <a:r>
              <a:rPr lang="en-US" altLang="en-US" sz="2400" dirty="0" smtClean="0">
                <a:solidFill>
                  <a:srgbClr val="003300"/>
                </a:solidFill>
              </a:rPr>
              <a:t> or International </a:t>
            </a:r>
            <a:r>
              <a:rPr lang="en-US" altLang="en-US" sz="2400" dirty="0">
                <a:solidFill>
                  <a:srgbClr val="003300"/>
                </a:solidFill>
              </a:rPr>
              <a:t>Standard Industrial Classification of All Economic Activities (ISIC)</a:t>
            </a:r>
          </a:p>
          <a:p>
            <a:pPr marL="568325" indent="-333375">
              <a:lnSpc>
                <a:spcPct val="114000"/>
              </a:lnSpc>
              <a:spcBef>
                <a:spcPts val="600"/>
              </a:spcBef>
              <a:buClr>
                <a:srgbClr val="000066"/>
              </a:buClr>
              <a:buFont typeface="Wingdings" pitchFamily="2" charset="2"/>
              <a:buChar char="ð"/>
            </a:pPr>
            <a:r>
              <a:rPr lang="en-US" altLang="en-US" sz="2400" dirty="0">
                <a:solidFill>
                  <a:srgbClr val="003300"/>
                </a:solidFill>
              </a:rPr>
              <a:t>For </a:t>
            </a:r>
            <a:r>
              <a:rPr lang="en-US" altLang="en-US" sz="2400" dirty="0" smtClean="0">
                <a:solidFill>
                  <a:srgbClr val="003300"/>
                </a:solidFill>
              </a:rPr>
              <a:t>XMPI: Standard </a:t>
            </a:r>
            <a:r>
              <a:rPr lang="en-US" altLang="en-US" sz="2400" dirty="0">
                <a:solidFill>
                  <a:srgbClr val="003300"/>
                </a:solidFill>
              </a:rPr>
              <a:t>International </a:t>
            </a:r>
            <a:r>
              <a:rPr lang="en-US" altLang="en-US" sz="2400" dirty="0" smtClean="0">
                <a:solidFill>
                  <a:srgbClr val="003300"/>
                </a:solidFill>
              </a:rPr>
              <a:t>Trade Classification </a:t>
            </a:r>
            <a:r>
              <a:rPr lang="en-US" altLang="en-US" sz="2400" dirty="0">
                <a:solidFill>
                  <a:srgbClr val="003300"/>
                </a:solidFill>
              </a:rPr>
              <a:t>(SITC</a:t>
            </a:r>
            <a:r>
              <a:rPr lang="en-US" altLang="en-US" sz="2400" dirty="0"/>
              <a:t>)</a:t>
            </a:r>
          </a:p>
          <a:p>
            <a:pPr marL="0" indent="0" algn="just" eaLnBrk="1" hangingPunct="1">
              <a:lnSpc>
                <a:spcPct val="114000"/>
              </a:lnSpc>
              <a:spcBef>
                <a:spcPts val="600"/>
              </a:spcBef>
              <a:buFontTx/>
              <a:buNone/>
            </a:pPr>
            <a:endParaRPr lang="en-US" altLang="en-US" sz="2400" dirty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114000"/>
              </a:lnSpc>
              <a:spcBef>
                <a:spcPts val="600"/>
              </a:spcBef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114000"/>
              </a:lnSpc>
              <a:spcBef>
                <a:spcPts val="600"/>
              </a:spcBef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5702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3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600" b="1" smtClean="0">
                <a:ea typeface="ＭＳ Ｐゴシック" pitchFamily="50" charset="-128"/>
              </a:rPr>
              <a:t>Contents </a:t>
            </a:r>
            <a:r>
              <a:rPr lang="en-US" altLang="ja-JP" sz="3600" b="1" smtClean="0">
                <a:ea typeface="ＭＳ Ｐゴシック" pitchFamily="50" charset="-128"/>
              </a:rPr>
              <a:t>– Session VI</a:t>
            </a:r>
            <a:endParaRPr lang="en-US" altLang="ja-JP" sz="3600" b="1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pPr marL="0" lv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2800" b="1" dirty="0"/>
              <a:t>Construction of Price Index – Part </a:t>
            </a:r>
            <a:r>
              <a:rPr lang="en-US" sz="2800" b="1" dirty="0" smtClean="0"/>
              <a:t>II</a:t>
            </a:r>
            <a:r>
              <a:rPr lang="en-US" sz="2800" b="1" dirty="0" smtClean="0"/>
              <a:t>I</a:t>
            </a:r>
            <a:endParaRPr lang="en-US" sz="2800" b="1" dirty="0"/>
          </a:p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en-IN" sz="2400" b="1" dirty="0" smtClean="0"/>
              <a:t>Basket </a:t>
            </a:r>
            <a:r>
              <a:rPr lang="en-IN" sz="2400" b="1" dirty="0"/>
              <a:t>and its structure</a:t>
            </a:r>
          </a:p>
          <a:p>
            <a:pPr lvl="1"/>
            <a:r>
              <a:rPr lang="en-IN" sz="2400" dirty="0"/>
              <a:t>use of standard classifications </a:t>
            </a:r>
          </a:p>
          <a:p>
            <a:pPr lvl="0"/>
            <a:r>
              <a:rPr lang="en-US" sz="2400" b="1" dirty="0"/>
              <a:t>Weighting structure </a:t>
            </a:r>
            <a:endParaRPr lang="en-IN" sz="2400" b="1" dirty="0"/>
          </a:p>
          <a:p>
            <a:pPr lvl="1"/>
            <a:r>
              <a:rPr lang="en-US" sz="2400" i="1" dirty="0"/>
              <a:t>source of </a:t>
            </a:r>
            <a:r>
              <a:rPr lang="en-US" sz="2400" i="1" dirty="0" smtClean="0"/>
              <a:t>data </a:t>
            </a:r>
            <a:endParaRPr lang="en-IN" sz="2400" dirty="0"/>
          </a:p>
          <a:p>
            <a:pPr lvl="1"/>
            <a:r>
              <a:rPr lang="en-US" sz="2400" i="1" dirty="0"/>
              <a:t>price and other updating of weights</a:t>
            </a:r>
            <a:endParaRPr lang="en-IN" sz="2400" dirty="0"/>
          </a:p>
          <a:p>
            <a:pPr lvl="0"/>
            <a:r>
              <a:rPr lang="en-IN" sz="2400" b="1" dirty="0"/>
              <a:t>Classifications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en-US" altLang="ja-JP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77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>
          <a:xfrm>
            <a:off x="581173" y="620688"/>
            <a:ext cx="7015163" cy="512762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200" b="1" dirty="0">
                <a:solidFill>
                  <a:srgbClr val="666666"/>
                </a:solidFill>
              </a:rPr>
              <a:t>COICOP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760"/>
            <a:ext cx="7772400" cy="503996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14000"/>
              </a:lnSpc>
              <a:defRPr/>
            </a:pPr>
            <a:r>
              <a:rPr lang="en-US" sz="2400" dirty="0" smtClean="0">
                <a:solidFill>
                  <a:srgbClr val="003300"/>
                </a:solidFill>
              </a:rPr>
              <a:t>Useful for identifying </a:t>
            </a:r>
            <a:r>
              <a:rPr lang="en-US" sz="2400" dirty="0">
                <a:solidFill>
                  <a:srgbClr val="003300"/>
                </a:solidFill>
              </a:rPr>
              <a:t>and </a:t>
            </a:r>
            <a:r>
              <a:rPr lang="en-US" sz="2400" dirty="0" smtClean="0">
                <a:solidFill>
                  <a:srgbClr val="003300"/>
                </a:solidFill>
              </a:rPr>
              <a:t>classifying </a:t>
            </a:r>
            <a:r>
              <a:rPr lang="en-US" sz="2400" dirty="0">
                <a:solidFill>
                  <a:srgbClr val="003300"/>
                </a:solidFill>
              </a:rPr>
              <a:t>“individual” consumption expenditures incurred by households according to the purposes, or </a:t>
            </a:r>
            <a:r>
              <a:rPr lang="en-US" sz="2400" dirty="0" smtClean="0">
                <a:solidFill>
                  <a:srgbClr val="003300"/>
                </a:solidFill>
              </a:rPr>
              <a:t>objectives. </a:t>
            </a:r>
          </a:p>
          <a:p>
            <a:pPr algn="just" eaLnBrk="1" hangingPunct="1">
              <a:lnSpc>
                <a:spcPct val="114000"/>
              </a:lnSpc>
              <a:defRPr/>
            </a:pPr>
            <a:r>
              <a:rPr lang="en-US" sz="2400" dirty="0" smtClean="0">
                <a:solidFill>
                  <a:srgbClr val="003300"/>
                </a:solidFill>
              </a:rPr>
              <a:t>Driven </a:t>
            </a:r>
            <a:r>
              <a:rPr lang="en-US" sz="2400" dirty="0">
                <a:solidFill>
                  <a:srgbClr val="003300"/>
                </a:solidFill>
              </a:rPr>
              <a:t>by a functional principle rather than a market grouping </a:t>
            </a:r>
            <a:r>
              <a:rPr lang="en-US" sz="2400" dirty="0" smtClean="0">
                <a:solidFill>
                  <a:srgbClr val="003300"/>
                </a:solidFill>
              </a:rPr>
              <a:t>principle.</a:t>
            </a:r>
          </a:p>
          <a:p>
            <a:pPr lvl="1" algn="just">
              <a:lnSpc>
                <a:spcPct val="114000"/>
              </a:lnSpc>
              <a:defRPr/>
            </a:pPr>
            <a:r>
              <a:rPr lang="en-US" sz="2200" dirty="0" smtClean="0">
                <a:solidFill>
                  <a:srgbClr val="0000CC"/>
                </a:solidFill>
              </a:rPr>
              <a:t>For example, </a:t>
            </a:r>
            <a:r>
              <a:rPr lang="en-US" sz="2200" dirty="0">
                <a:solidFill>
                  <a:srgbClr val="0000CC"/>
                </a:solidFill>
              </a:rPr>
              <a:t>insurance on cars is included under transport rather than in the insurance item</a:t>
            </a:r>
          </a:p>
          <a:p>
            <a:pPr algn="just" eaLnBrk="1" hangingPunct="1">
              <a:lnSpc>
                <a:spcPct val="114000"/>
              </a:lnSpc>
              <a:defRPr/>
            </a:pPr>
            <a:r>
              <a:rPr lang="en-US" sz="2400" dirty="0">
                <a:solidFill>
                  <a:srgbClr val="003300"/>
                </a:solidFill>
              </a:rPr>
              <a:t>Useful in grouping product price data for the purpose of </a:t>
            </a:r>
            <a:r>
              <a:rPr lang="en-US" sz="2400" dirty="0" smtClean="0">
                <a:solidFill>
                  <a:srgbClr val="003300"/>
                </a:solidFill>
              </a:rPr>
              <a:t>CPI.</a:t>
            </a:r>
            <a:endParaRPr lang="en-US" sz="2400" dirty="0">
              <a:solidFill>
                <a:srgbClr val="00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Classification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3779912" y="5661248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Web reference: </a:t>
            </a:r>
            <a:r>
              <a:rPr lang="en-US" b="1" dirty="0">
                <a:hlinkClick r:id="rId3"/>
              </a:rPr>
              <a:t>http://unstats.un.org/unsd/class/default.asp</a:t>
            </a:r>
            <a:r>
              <a:rPr lang="en-US" b="1" dirty="0"/>
              <a:t> </a:t>
            </a:r>
            <a:endParaRPr lang="en-US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399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60747"/>
            <a:ext cx="6264275" cy="60801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b="1" dirty="0">
                <a:solidFill>
                  <a:srgbClr val="666666"/>
                </a:solidFill>
              </a:rPr>
              <a:t>ISIC </a:t>
            </a:r>
            <a:r>
              <a:rPr lang="en-US" sz="3200" b="1" dirty="0" smtClean="0">
                <a:solidFill>
                  <a:srgbClr val="666666"/>
                </a:solidFill>
              </a:rPr>
              <a:t>4.0</a:t>
            </a:r>
            <a:endParaRPr lang="en-US" sz="3200" b="1" dirty="0">
              <a:solidFill>
                <a:srgbClr val="666666"/>
              </a:solidFill>
            </a:endParaRP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40768"/>
            <a:ext cx="7772400" cy="4897437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en-US" sz="2400" dirty="0">
                <a:solidFill>
                  <a:srgbClr val="003300"/>
                </a:solidFill>
              </a:rPr>
              <a:t>ISIC - A coherent and consistent classification structure of economic activities</a:t>
            </a:r>
            <a:r>
              <a:rPr lang="en-US" sz="2400" dirty="0" smtClean="0">
                <a:solidFill>
                  <a:srgbClr val="003300"/>
                </a:solidFill>
              </a:rPr>
              <a:t>.</a:t>
            </a:r>
          </a:p>
          <a:p>
            <a:pPr>
              <a:lnSpc>
                <a:spcPct val="114000"/>
              </a:lnSpc>
              <a:defRPr/>
            </a:pPr>
            <a:r>
              <a:rPr lang="en-US" sz="2400" dirty="0" smtClean="0">
                <a:solidFill>
                  <a:srgbClr val="003300"/>
                </a:solidFill>
              </a:rPr>
              <a:t>ISIC is a </a:t>
            </a:r>
            <a:r>
              <a:rPr lang="en-US" sz="2400" dirty="0">
                <a:solidFill>
                  <a:srgbClr val="003300"/>
                </a:solidFill>
              </a:rPr>
              <a:t>standard classification of productive </a:t>
            </a:r>
            <a:r>
              <a:rPr lang="en-US" sz="2400" dirty="0" smtClean="0">
                <a:solidFill>
                  <a:srgbClr val="003300"/>
                </a:solidFill>
              </a:rPr>
              <a:t>activities</a:t>
            </a:r>
            <a:r>
              <a:rPr lang="en-US" sz="2400" dirty="0">
                <a:solidFill>
                  <a:srgbClr val="003300"/>
                </a:solidFill>
              </a:rPr>
              <a:t> </a:t>
            </a:r>
            <a:r>
              <a:rPr lang="en-US" sz="2400" dirty="0" smtClean="0">
                <a:solidFill>
                  <a:srgbClr val="003300"/>
                </a:solidFill>
              </a:rPr>
              <a:t>– production </a:t>
            </a:r>
            <a:r>
              <a:rPr lang="en-US" sz="2400" dirty="0">
                <a:solidFill>
                  <a:srgbClr val="003300"/>
                </a:solidFill>
              </a:rPr>
              <a:t>of goods and </a:t>
            </a:r>
            <a:r>
              <a:rPr lang="en-US" sz="2400" dirty="0" smtClean="0">
                <a:solidFill>
                  <a:srgbClr val="003300"/>
                </a:solidFill>
              </a:rPr>
              <a:t>services</a:t>
            </a:r>
          </a:p>
          <a:p>
            <a:pPr>
              <a:lnSpc>
                <a:spcPct val="114000"/>
              </a:lnSpc>
              <a:defRPr/>
            </a:pPr>
            <a:r>
              <a:rPr lang="en-US" sz="2400" dirty="0" smtClean="0">
                <a:solidFill>
                  <a:srgbClr val="003300"/>
                </a:solidFill>
              </a:rPr>
              <a:t>Economic </a:t>
            </a:r>
            <a:r>
              <a:rPr lang="en-US" sz="2400" dirty="0">
                <a:solidFill>
                  <a:srgbClr val="003300"/>
                </a:solidFill>
              </a:rPr>
              <a:t>activities are subdivided in a hierarchical, four-level structure of mutually exclusive categories: section, division, group and </a:t>
            </a:r>
            <a:r>
              <a:rPr lang="en-US" sz="2400" dirty="0" smtClean="0">
                <a:solidFill>
                  <a:srgbClr val="003300"/>
                </a:solidFill>
              </a:rPr>
              <a:t>class.</a:t>
            </a:r>
            <a:endParaRPr lang="en-US" sz="2400" dirty="0">
              <a:solidFill>
                <a:srgbClr val="003300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dirty="0">
              <a:solidFill>
                <a:srgbClr val="003300"/>
              </a:solidFill>
            </a:endParaRPr>
          </a:p>
          <a:p>
            <a:pPr algn="just">
              <a:lnSpc>
                <a:spcPct val="114000"/>
              </a:lnSpc>
              <a:defRPr/>
            </a:pPr>
            <a:endParaRPr lang="en-US" sz="2400" dirty="0">
              <a:solidFill>
                <a:srgbClr val="003300"/>
              </a:solidFill>
            </a:endParaRPr>
          </a:p>
          <a:p>
            <a:pPr marL="1787525" lvl="1" indent="-1330325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effectLst/>
              </a:rPr>
              <a:t>	Web reference: </a:t>
            </a:r>
            <a:r>
              <a:rPr lang="en-US" sz="2400" b="1" dirty="0" smtClean="0">
                <a:effectLst/>
                <a:hlinkClick r:id="rId3"/>
              </a:rPr>
              <a:t>http://unstats.un.org/unsd/class/default.asp</a:t>
            </a:r>
            <a:r>
              <a:rPr lang="en-US" sz="2400" b="1" dirty="0" smtClean="0">
                <a:effectLst/>
              </a:rPr>
              <a:t> </a:t>
            </a:r>
            <a:endParaRPr lang="en-US" sz="24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0551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SIAP-ICPOS1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F2BF0-84C0-489A-A50A-11851969D5A1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548680"/>
            <a:ext cx="7993063" cy="735608"/>
          </a:xfrm>
        </p:spPr>
        <p:txBody>
          <a:bodyPr/>
          <a:lstStyle/>
          <a:p>
            <a:pPr algn="l" eaLnBrk="1" hangingPunct="1"/>
            <a:r>
              <a:rPr lang="en-US" sz="3200" b="1" dirty="0">
                <a:solidFill>
                  <a:srgbClr val="666666"/>
                </a:solidFill>
              </a:rPr>
              <a:t>Central Product Classification (CPC), </a:t>
            </a:r>
            <a:r>
              <a:rPr lang="en-US" sz="3200" b="1" dirty="0" err="1">
                <a:solidFill>
                  <a:srgbClr val="666666"/>
                </a:solidFill>
              </a:rPr>
              <a:t>Ver</a:t>
            </a:r>
            <a:r>
              <a:rPr lang="en-US" sz="3200" b="1" dirty="0">
                <a:solidFill>
                  <a:srgbClr val="666666"/>
                </a:solidFill>
              </a:rPr>
              <a:t> 2</a:t>
            </a:r>
            <a:r>
              <a:rPr lang="en-US" sz="3200" b="1" dirty="0" smtClean="0">
                <a:solidFill>
                  <a:srgbClr val="666666"/>
                </a:solidFill>
              </a:rPr>
              <a:t>:</a:t>
            </a:r>
            <a:endParaRPr lang="en-US" sz="2800" b="1" dirty="0" smtClean="0">
              <a:solidFill>
                <a:srgbClr val="660033"/>
              </a:solidFill>
              <a:effectLst/>
              <a:latin typeface="Arial" charset="0"/>
            </a:endParaRP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784"/>
            <a:ext cx="7993063" cy="4536503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4000"/>
              </a:lnSpc>
              <a:defRPr/>
            </a:pPr>
            <a:r>
              <a:rPr lang="en-US" sz="2800" dirty="0" smtClean="0">
                <a:solidFill>
                  <a:srgbClr val="003300"/>
                </a:solidFill>
              </a:rPr>
              <a:t>Provides </a:t>
            </a:r>
            <a:r>
              <a:rPr lang="en-US" sz="2800" dirty="0">
                <a:solidFill>
                  <a:srgbClr val="003300"/>
                </a:solidFill>
              </a:rPr>
              <a:t>a framework for </a:t>
            </a:r>
            <a:r>
              <a:rPr lang="en-US" sz="2800" dirty="0" smtClean="0">
                <a:solidFill>
                  <a:srgbClr val="003300"/>
                </a:solidFill>
              </a:rPr>
              <a:t>classifying </a:t>
            </a:r>
            <a:r>
              <a:rPr lang="en-US" sz="2800" dirty="0">
                <a:solidFill>
                  <a:srgbClr val="003300"/>
                </a:solidFill>
              </a:rPr>
              <a:t>all goods and services.</a:t>
            </a:r>
          </a:p>
          <a:p>
            <a:pPr algn="just" eaLnBrk="1" hangingPunct="1">
              <a:lnSpc>
                <a:spcPct val="124000"/>
              </a:lnSpc>
              <a:defRPr/>
            </a:pPr>
            <a:r>
              <a:rPr lang="en-US" sz="2800" dirty="0" smtClean="0">
                <a:solidFill>
                  <a:srgbClr val="003300"/>
                </a:solidFill>
              </a:rPr>
              <a:t>Serves as a </a:t>
            </a:r>
            <a:r>
              <a:rPr lang="en-US" sz="2800" dirty="0">
                <a:solidFill>
                  <a:srgbClr val="003300"/>
                </a:solidFill>
              </a:rPr>
              <a:t>guide for developing or revising classification schemes of products</a:t>
            </a:r>
          </a:p>
          <a:p>
            <a:pPr algn="just">
              <a:lnSpc>
                <a:spcPct val="124000"/>
              </a:lnSpc>
              <a:defRPr/>
            </a:pPr>
            <a:r>
              <a:rPr lang="en-US" sz="2800" dirty="0">
                <a:solidFill>
                  <a:srgbClr val="003300"/>
                </a:solidFill>
              </a:rPr>
              <a:t>Designed to be integrated and corresponded to ISIC, but with CPC itself, one cannot tell which industries produce the </a:t>
            </a:r>
            <a:r>
              <a:rPr lang="en-US" sz="2800" dirty="0" smtClean="0">
                <a:solidFill>
                  <a:srgbClr val="003300"/>
                </a:solidFill>
              </a:rPr>
              <a:t>products. </a:t>
            </a:r>
            <a:endParaRPr lang="en-US" sz="2800" dirty="0">
              <a:solidFill>
                <a:srgbClr val="003300"/>
              </a:solidFill>
            </a:endParaRPr>
          </a:p>
          <a:p>
            <a:pPr algn="just">
              <a:lnSpc>
                <a:spcPct val="124000"/>
              </a:lnSpc>
              <a:defRPr/>
            </a:pPr>
            <a:r>
              <a:rPr lang="en-US" sz="2800" dirty="0" smtClean="0">
                <a:solidFill>
                  <a:srgbClr val="003300"/>
                </a:solidFill>
              </a:rPr>
              <a:t>Useful for identifying </a:t>
            </a:r>
            <a:r>
              <a:rPr lang="en-US" sz="2800" dirty="0">
                <a:solidFill>
                  <a:srgbClr val="003300"/>
                </a:solidFill>
              </a:rPr>
              <a:t>product type by originating </a:t>
            </a:r>
            <a:r>
              <a:rPr lang="en-US" sz="2800" dirty="0" smtClean="0">
                <a:solidFill>
                  <a:srgbClr val="003300"/>
                </a:solidFill>
              </a:rPr>
              <a:t>activity. </a:t>
            </a:r>
            <a:endParaRPr lang="en-US" sz="2800" dirty="0">
              <a:solidFill>
                <a:srgbClr val="003300"/>
              </a:solidFill>
            </a:endParaRPr>
          </a:p>
          <a:p>
            <a:pPr eaLnBrk="1" hangingPunct="1">
              <a:defRPr/>
            </a:pPr>
            <a:endParaRPr lang="en-US" sz="2400" dirty="0">
              <a:solidFill>
                <a:srgbClr val="00330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2800" dirty="0" smtClean="0">
              <a:solidFill>
                <a:schemeClr val="tx2"/>
              </a:solidFill>
              <a:latin typeface="Arial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en-US" sz="2400" dirty="0" smtClean="0">
                <a:effectLst/>
              </a:rPr>
              <a:t>Web reference: </a:t>
            </a:r>
            <a:r>
              <a:rPr lang="en-US" sz="2400" b="1" dirty="0" smtClean="0">
                <a:effectLst/>
                <a:hlinkClick r:id="rId3"/>
              </a:rPr>
              <a:t>http://unstats.un.org/unsd/class/default.asp</a:t>
            </a:r>
            <a:r>
              <a:rPr lang="en-US" sz="2400" b="1" dirty="0" smtClean="0">
                <a:effectLst/>
              </a:rPr>
              <a:t> </a:t>
            </a:r>
            <a:endParaRPr lang="en-US" sz="2400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5594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67136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C00000"/>
                </a:solidFill>
              </a:rPr>
              <a:t>End of </a:t>
            </a:r>
            <a:r>
              <a:rPr lang="en-IN" sz="4000" b="1">
                <a:solidFill>
                  <a:srgbClr val="C00000"/>
                </a:solidFill>
              </a:rPr>
              <a:t>Session </a:t>
            </a:r>
            <a:r>
              <a:rPr lang="en-IN" sz="4000" b="1" smtClean="0">
                <a:solidFill>
                  <a:srgbClr val="C00000"/>
                </a:solidFill>
              </a:rPr>
              <a:t>VI</a:t>
            </a:r>
            <a:br>
              <a:rPr lang="en-IN" sz="4000" b="1" smtClean="0">
                <a:solidFill>
                  <a:srgbClr val="C00000"/>
                </a:solidFill>
              </a:rPr>
            </a:b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91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0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IN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Basket and its </a:t>
            </a:r>
            <a:r>
              <a:rPr lang="en-IN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structure</a:t>
            </a: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7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Basket</a:t>
            </a:r>
            <a:endParaRPr lang="en-US" altLang="en-US" sz="2800" b="1" dirty="0" smtClean="0">
              <a:solidFill>
                <a:srgbClr val="66666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47800"/>
            <a:ext cx="7848600" cy="4572000"/>
          </a:xfrm>
        </p:spPr>
        <p:txBody>
          <a:bodyPr>
            <a:normAutofit/>
          </a:bodyPr>
          <a:lstStyle/>
          <a:p>
            <a:r>
              <a:rPr lang="en-IN" sz="2400" dirty="0"/>
              <a:t>The term ‘basket’ is commonly used for the list of goods and services, </a:t>
            </a:r>
            <a:r>
              <a:rPr lang="en-IN" sz="2400" dirty="0" smtClean="0"/>
              <a:t>for </a:t>
            </a:r>
            <a:r>
              <a:rPr lang="en-IN" sz="2400" dirty="0"/>
              <a:t>which a sample of prices is collected for </a:t>
            </a:r>
            <a:r>
              <a:rPr lang="en-IN" sz="2400" dirty="0" smtClean="0"/>
              <a:t>compiling </a:t>
            </a:r>
            <a:r>
              <a:rPr lang="en-IN" sz="2400" dirty="0"/>
              <a:t>a price index. </a:t>
            </a:r>
            <a:endParaRPr lang="en-IN" sz="2400" dirty="0" smtClean="0"/>
          </a:p>
          <a:p>
            <a:r>
              <a:rPr lang="en-IN" sz="2400" dirty="0" smtClean="0"/>
              <a:t>Usually the basket also includes relative share – in terms of value – of the goods &amp; services, </a:t>
            </a:r>
            <a:r>
              <a:rPr lang="en-IN" sz="2400" dirty="0"/>
              <a:t>serving as </a:t>
            </a:r>
            <a:r>
              <a:rPr lang="en-IN" sz="2400" dirty="0" smtClean="0"/>
              <a:t>weights. </a:t>
            </a:r>
          </a:p>
          <a:p>
            <a:r>
              <a:rPr lang="en-IN" sz="2400" dirty="0" smtClean="0"/>
              <a:t>It </a:t>
            </a:r>
            <a:r>
              <a:rPr lang="en-IN" sz="2400" dirty="0"/>
              <a:t>may also consist of specific quantities of goods and services, instead of values. </a:t>
            </a:r>
            <a:endParaRPr lang="en-US" altLang="en-US" sz="2400" dirty="0" smtClean="0"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en-US" altLang="en-US" sz="2400" dirty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150911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Composition of Basket</a:t>
            </a:r>
            <a:endParaRPr lang="en-US" altLang="en-US" sz="2800" b="1" dirty="0" smtClean="0">
              <a:solidFill>
                <a:srgbClr val="66666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47800"/>
            <a:ext cx="7848600" cy="4572000"/>
          </a:xfrm>
        </p:spPr>
        <p:txBody>
          <a:bodyPr>
            <a:normAutofit/>
          </a:bodyPr>
          <a:lstStyle/>
          <a:p>
            <a:r>
              <a:rPr lang="en-IN" sz="2400" dirty="0"/>
              <a:t>Decisions on the composition of the basket and the weights follow directly from the scope and coverage of the index. </a:t>
            </a:r>
            <a:endParaRPr lang="en-IN" sz="2400" dirty="0" smtClean="0"/>
          </a:p>
          <a:p>
            <a:r>
              <a:rPr lang="en-US" sz="2400" dirty="0" smtClean="0"/>
              <a:t>The goods and services within the scope of an index are invariably very large in number.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quantity / value data </a:t>
            </a:r>
            <a:r>
              <a:rPr lang="en-US" sz="2400" dirty="0" smtClean="0"/>
              <a:t>(for determining weights) are </a:t>
            </a:r>
            <a:r>
              <a:rPr lang="en-US" sz="2400" dirty="0"/>
              <a:t>collected separately for item-groups rather than for individual items </a:t>
            </a:r>
            <a:endParaRPr lang="en-US" sz="2400" dirty="0" smtClean="0"/>
          </a:p>
          <a:p>
            <a:r>
              <a:rPr lang="en-US" sz="2400" dirty="0" smtClean="0"/>
              <a:t>Price </a:t>
            </a:r>
            <a:r>
              <a:rPr lang="en-US" sz="2400" dirty="0"/>
              <a:t>data are collected for selected items of an </a:t>
            </a:r>
            <a:r>
              <a:rPr lang="en-US" sz="2400" dirty="0" smtClean="0"/>
              <a:t>item-group</a:t>
            </a:r>
          </a:p>
          <a:p>
            <a:r>
              <a:rPr lang="en-US" sz="2400" dirty="0" smtClean="0"/>
              <a:t>This selection of items constitutes the basket.</a:t>
            </a:r>
            <a:endParaRPr lang="en-US" altLang="en-US" sz="2400" dirty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40303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/>
            <a:r>
              <a:rPr lang="en-IN" sz="2900" b="1" dirty="0">
                <a:solidFill>
                  <a:srgbClr val="666666"/>
                </a:solidFill>
              </a:rPr>
              <a:t>Hierarchical structure </a:t>
            </a:r>
            <a:r>
              <a:rPr lang="en-IN" sz="2900" b="1" dirty="0" smtClean="0">
                <a:solidFill>
                  <a:srgbClr val="666666"/>
                </a:solidFill>
              </a:rPr>
              <a:t>in a </a:t>
            </a:r>
            <a:r>
              <a:rPr lang="en-US" altLang="en-US" sz="2900" b="1" dirty="0" smtClean="0">
                <a:solidFill>
                  <a:srgbClr val="666666"/>
                </a:solidFill>
              </a:rPr>
              <a:t>Basket (1)</a:t>
            </a:r>
            <a:endParaRPr lang="en-US" altLang="en-US" sz="2900" b="1" dirty="0">
              <a:solidFill>
                <a:srgbClr val="66666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47800"/>
            <a:ext cx="7848600" cy="4572000"/>
          </a:xfrm>
        </p:spPr>
        <p:txBody>
          <a:bodyPr>
            <a:noAutofit/>
          </a:bodyPr>
          <a:lstStyle/>
          <a:p>
            <a:r>
              <a:rPr lang="en-IN" sz="2400" dirty="0"/>
              <a:t>The goods and services included in the basket are usually arranged in a hierarchical structure, using </a:t>
            </a:r>
            <a:r>
              <a:rPr lang="en-IN" sz="2400" dirty="0" smtClean="0"/>
              <a:t>standard classifications</a:t>
            </a:r>
            <a:r>
              <a:rPr lang="en-IN" sz="2400" dirty="0"/>
              <a:t>. </a:t>
            </a:r>
            <a:endParaRPr lang="en-IN" sz="2400" dirty="0" smtClean="0"/>
          </a:p>
          <a:p>
            <a:r>
              <a:rPr lang="en-IN" sz="2400" dirty="0" smtClean="0"/>
              <a:t>The </a:t>
            </a:r>
            <a:r>
              <a:rPr lang="en-IN" sz="2400" dirty="0"/>
              <a:t>individual products of the basket </a:t>
            </a:r>
            <a:r>
              <a:rPr lang="en-IN" sz="2400" dirty="0" smtClean="0"/>
              <a:t>– called ‘items</a:t>
            </a:r>
            <a:r>
              <a:rPr lang="en-IN" sz="2400" dirty="0"/>
              <a:t>’ – are kept at the lowest level of the hierarchy. </a:t>
            </a:r>
            <a:endParaRPr lang="en-IN" sz="2400" dirty="0" smtClean="0"/>
          </a:p>
          <a:p>
            <a:r>
              <a:rPr lang="en-IN" sz="2400" dirty="0" smtClean="0"/>
              <a:t>The </a:t>
            </a:r>
            <a:r>
              <a:rPr lang="en-IN" sz="2400" dirty="0"/>
              <a:t>prices are actually collected for </a:t>
            </a:r>
            <a:r>
              <a:rPr lang="en-IN" sz="2400" dirty="0" smtClean="0"/>
              <a:t>the </a:t>
            </a:r>
            <a:r>
              <a:rPr lang="en-IN" sz="2400" dirty="0"/>
              <a:t>‘basket’ items. </a:t>
            </a:r>
          </a:p>
          <a:p>
            <a:r>
              <a:rPr lang="en-IN" sz="2400" dirty="0" smtClean="0"/>
              <a:t>These </a:t>
            </a:r>
            <a:r>
              <a:rPr lang="en-IN" sz="2400" dirty="0"/>
              <a:t>are grouped into sub-classes, classes and groups following standard </a:t>
            </a:r>
            <a:r>
              <a:rPr lang="en-IN" sz="2400" dirty="0" smtClean="0"/>
              <a:t>classifications. </a:t>
            </a:r>
          </a:p>
          <a:p>
            <a:pPr marL="0" indent="0">
              <a:buNone/>
            </a:pPr>
            <a:endParaRPr lang="en-US" altLang="en-US" sz="2400" dirty="0" smtClean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17624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/>
            <a:r>
              <a:rPr lang="en-IN" sz="2900" b="1" dirty="0">
                <a:solidFill>
                  <a:srgbClr val="666666"/>
                </a:solidFill>
              </a:rPr>
              <a:t>Hierarchical structure </a:t>
            </a:r>
            <a:r>
              <a:rPr lang="en-IN" sz="2900" b="1" dirty="0" smtClean="0">
                <a:solidFill>
                  <a:srgbClr val="666666"/>
                </a:solidFill>
              </a:rPr>
              <a:t>in a </a:t>
            </a:r>
            <a:r>
              <a:rPr lang="en-US" altLang="en-US" sz="2900" b="1" dirty="0" smtClean="0">
                <a:solidFill>
                  <a:srgbClr val="666666"/>
                </a:solidFill>
              </a:rPr>
              <a:t>Basket (2)</a:t>
            </a:r>
            <a:endParaRPr lang="en-US" altLang="en-US" sz="2900" b="1" dirty="0">
              <a:solidFill>
                <a:srgbClr val="66666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47800"/>
            <a:ext cx="7848600" cy="4572000"/>
          </a:xfrm>
        </p:spPr>
        <p:txBody>
          <a:bodyPr>
            <a:noAutofit/>
          </a:bodyPr>
          <a:lstStyle/>
          <a:p>
            <a:r>
              <a:rPr lang="en-IN" sz="2400" dirty="0" smtClean="0"/>
              <a:t>The </a:t>
            </a:r>
            <a:r>
              <a:rPr lang="en-IN" sz="2400" dirty="0"/>
              <a:t>sub-classes (also called ‘product headings’) are the most detailed level (i.e. lowest level) of these classifications. </a:t>
            </a:r>
            <a:endParaRPr lang="en-IN" sz="2400" dirty="0" smtClean="0"/>
          </a:p>
          <a:p>
            <a:r>
              <a:rPr lang="en-IN" sz="2400" dirty="0" smtClean="0"/>
              <a:t>Normally</a:t>
            </a:r>
            <a:r>
              <a:rPr lang="en-IN" sz="2400" dirty="0"/>
              <a:t>, the sub-classes are the ‘elementary aggregates’ used for compilation of the index </a:t>
            </a:r>
            <a:endParaRPr lang="en-IN" sz="2400" dirty="0" smtClean="0"/>
          </a:p>
          <a:p>
            <a:r>
              <a:rPr lang="en-IN" sz="2400" dirty="0" smtClean="0"/>
              <a:t>It is the </a:t>
            </a:r>
            <a:r>
              <a:rPr lang="en-IN" sz="2400" dirty="0"/>
              <a:t>lowest level at which index weights are attached.</a:t>
            </a:r>
            <a:endParaRPr lang="en-US" altLang="en-US" sz="2400" dirty="0" smtClean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328852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Classification</a:t>
            </a:r>
            <a:endParaRPr lang="en-US" altLang="en-US" sz="2800" b="1" dirty="0" smtClean="0">
              <a:solidFill>
                <a:srgbClr val="666666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47800"/>
            <a:ext cx="7848600" cy="4572000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2400" b="1" i="1" dirty="0" smtClean="0">
                <a:solidFill>
                  <a:srgbClr val="0033CC"/>
                </a:solidFill>
                <a:cs typeface="Times New Roman" pitchFamily="18" charset="0"/>
              </a:rPr>
              <a:t>Basket items </a:t>
            </a:r>
          </a:p>
          <a:p>
            <a:pPr marL="0" indent="0" algn="ctr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400" dirty="0" smtClean="0">
                <a:cs typeface="Times New Roman" pitchFamily="18" charset="0"/>
              </a:rPr>
              <a:t>[individual products for which prices are collected] </a:t>
            </a:r>
            <a:endParaRPr lang="en-US" altLang="en-US" sz="2400" dirty="0"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r>
              <a:rPr lang="en-US" altLang="en-US" sz="2400" dirty="0">
                <a:cs typeface="Times New Roman" pitchFamily="18" charset="0"/>
              </a:rPr>
              <a:t> </a:t>
            </a:r>
            <a:r>
              <a:rPr lang="en-US" altLang="en-US" sz="2400" dirty="0" smtClean="0">
                <a:cs typeface="Times New Roman" pitchFamily="18" charset="0"/>
              </a:rPr>
              <a:t>                                                 </a:t>
            </a:r>
          </a:p>
          <a:p>
            <a:pPr marL="0" indent="0" algn="just" eaLnBrk="1" hangingPunct="1">
              <a:buFontTx/>
              <a:buNone/>
            </a:pPr>
            <a:endParaRPr lang="en-US" altLang="en-US" sz="2400" dirty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 b="1" i="1" dirty="0" smtClean="0">
                <a:solidFill>
                  <a:srgbClr val="0033CC"/>
                </a:solidFill>
                <a:cs typeface="Times New Roman" pitchFamily="18" charset="0"/>
              </a:rPr>
              <a:t>Product sub-class</a:t>
            </a:r>
          </a:p>
          <a:p>
            <a:pPr marL="0" indent="0" algn="ctr" eaLnBrk="1" hangingPunct="1">
              <a:buNone/>
            </a:pPr>
            <a:r>
              <a:rPr lang="en-US" altLang="en-US" sz="2400" dirty="0" smtClean="0">
                <a:cs typeface="Times New Roman" pitchFamily="18" charset="0"/>
              </a:rPr>
              <a:t>[intended to be homogenous w.r.t.:</a:t>
            </a:r>
          </a:p>
          <a:p>
            <a:pPr marL="2332038" indent="-182563" eaLnBrk="1" hangingPunct="1">
              <a:buFont typeface="Wingdings" panose="05000000000000000000" pitchFamily="2" charset="2"/>
              <a:buChar char="Ø"/>
            </a:pPr>
            <a:r>
              <a:rPr lang="en-US" altLang="en-US" sz="2400" dirty="0">
                <a:cs typeface="Times New Roman" pitchFamily="18" charset="0"/>
              </a:rPr>
              <a:t> </a:t>
            </a:r>
            <a:r>
              <a:rPr lang="en-US" altLang="en-US" sz="2200" dirty="0" smtClean="0">
                <a:solidFill>
                  <a:srgbClr val="C00000"/>
                </a:solidFill>
                <a:cs typeface="Times New Roman" pitchFamily="18" charset="0"/>
              </a:rPr>
              <a:t>purpose</a:t>
            </a:r>
          </a:p>
          <a:p>
            <a:pPr marL="2332038" indent="-182563" eaLnBrk="1" hangingPunct="1">
              <a:buFont typeface="Wingdings" panose="05000000000000000000" pitchFamily="2" charset="2"/>
              <a:buChar char="Ø"/>
            </a:pPr>
            <a:r>
              <a:rPr lang="en-US" altLang="en-US" sz="2200" dirty="0" smtClean="0">
                <a:solidFill>
                  <a:srgbClr val="C00000"/>
                </a:solidFill>
                <a:cs typeface="Times New Roman" pitchFamily="18" charset="0"/>
              </a:rPr>
              <a:t> prices – level and trend</a:t>
            </a:r>
          </a:p>
          <a:p>
            <a:pPr marL="2332038" indent="-182563" eaLnBrk="1" hangingPunct="1"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2200" dirty="0" smtClean="0">
                <a:solidFill>
                  <a:srgbClr val="C00000"/>
                </a:solidFill>
                <a:cs typeface="Times New Roman" pitchFamily="18" charset="0"/>
              </a:rPr>
              <a:t>substitutability                   </a:t>
            </a:r>
            <a:r>
              <a:rPr lang="en-US" altLang="en-US" sz="2400" dirty="0" smtClean="0">
                <a:cs typeface="Times New Roman" pitchFamily="18" charset="0"/>
              </a:rPr>
              <a:t>] </a:t>
            </a:r>
          </a:p>
          <a:p>
            <a:pPr marL="0" indent="0" algn="ctr" eaLnBrk="1" hangingPunct="1">
              <a:buFontTx/>
              <a:buNone/>
            </a:pP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1638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2" name="Down Arrow 1"/>
          <p:cNvSpPr/>
          <p:nvPr/>
        </p:nvSpPr>
        <p:spPr>
          <a:xfrm>
            <a:off x="3657600" y="2438400"/>
            <a:ext cx="1676400" cy="1219200"/>
          </a:xfrm>
          <a:prstGeom prst="downArrow">
            <a:avLst>
              <a:gd name="adj1" fmla="val 7454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FFFF00"/>
                </a:solidFill>
              </a:rPr>
              <a:t>combined to form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Basket and its Structure</a:t>
            </a:r>
          </a:p>
        </p:txBody>
      </p:sp>
    </p:spTree>
    <p:extLst>
      <p:ext uri="{BB962C8B-B14F-4D97-AF65-F5344CB8AC3E}">
        <p14:creationId xmlns:p14="http://schemas.microsoft.com/office/powerpoint/2010/main" val="22244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27902</TotalTime>
  <Words>1918</Words>
  <Application>Microsoft Office PowerPoint</Application>
  <PresentationFormat>On-screen Show (4:3)</PresentationFormat>
  <Paragraphs>376</Paragraphs>
  <Slides>33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Price Index Session VI</vt:lpstr>
      <vt:lpstr>Module 16: Price Index</vt:lpstr>
      <vt:lpstr>Contents – Session VI</vt:lpstr>
      <vt:lpstr>PowerPoint Presentation</vt:lpstr>
      <vt:lpstr>Basket</vt:lpstr>
      <vt:lpstr>Composition of Basket</vt:lpstr>
      <vt:lpstr>Hierarchical structure in a Basket (1)</vt:lpstr>
      <vt:lpstr>Hierarchical structure in a Basket (2)</vt:lpstr>
      <vt:lpstr>Product Classification</vt:lpstr>
      <vt:lpstr>Homogeneity</vt:lpstr>
      <vt:lpstr>Elementary Aggregate</vt:lpstr>
      <vt:lpstr>Example 21: Selecting basket items in an elementary aggregate</vt:lpstr>
      <vt:lpstr>PowerPoint Presentation</vt:lpstr>
      <vt:lpstr>Aggregation procedure</vt:lpstr>
      <vt:lpstr>System of Allocation of Weights</vt:lpstr>
      <vt:lpstr>System of Allocation of Weights (2)</vt:lpstr>
      <vt:lpstr>Allocation of Weights – An Example</vt:lpstr>
      <vt:lpstr>Weights for Price Index Compilation</vt:lpstr>
      <vt:lpstr>Weighting Structure</vt:lpstr>
      <vt:lpstr>Weights within Elementary Aggregates</vt:lpstr>
      <vt:lpstr>Weights within Elementary Aggregates</vt:lpstr>
      <vt:lpstr>Price and other updating of weights</vt:lpstr>
      <vt:lpstr>Price and other updating of weights</vt:lpstr>
      <vt:lpstr>Price updating of weights</vt:lpstr>
      <vt:lpstr>Introduction/ removal of new/ old products</vt:lpstr>
      <vt:lpstr>Weights updating without changing set of products</vt:lpstr>
      <vt:lpstr>PowerPoint Presentation</vt:lpstr>
      <vt:lpstr>Role of Product Classification</vt:lpstr>
      <vt:lpstr>Commonly-used Classifications for Price Index</vt:lpstr>
      <vt:lpstr>COICOP</vt:lpstr>
      <vt:lpstr>ISIC 4.0</vt:lpstr>
      <vt:lpstr>Central Product Classification (CPC), Ver 2:</vt:lpstr>
      <vt:lpstr>End of Session VI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234</cp:revision>
  <dcterms:created xsi:type="dcterms:W3CDTF">2018-05-04T13:05:47Z</dcterms:created>
  <dcterms:modified xsi:type="dcterms:W3CDTF">2018-08-19T05:23:47Z</dcterms:modified>
</cp:coreProperties>
</file>