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475" r:id="rId2"/>
    <p:sldId id="258" r:id="rId3"/>
    <p:sldId id="388" r:id="rId4"/>
    <p:sldId id="389" r:id="rId5"/>
    <p:sldId id="440" r:id="rId6"/>
    <p:sldId id="445" r:id="rId7"/>
    <p:sldId id="446" r:id="rId8"/>
    <p:sldId id="447" r:id="rId9"/>
    <p:sldId id="448" r:id="rId10"/>
    <p:sldId id="450" r:id="rId11"/>
    <p:sldId id="451" r:id="rId12"/>
    <p:sldId id="441" r:id="rId13"/>
    <p:sldId id="401" r:id="rId14"/>
    <p:sldId id="453" r:id="rId15"/>
    <p:sldId id="414" r:id="rId16"/>
    <p:sldId id="454" r:id="rId17"/>
    <p:sldId id="415" r:id="rId18"/>
    <p:sldId id="416" r:id="rId19"/>
    <p:sldId id="452" r:id="rId20"/>
    <p:sldId id="402" r:id="rId21"/>
    <p:sldId id="421" r:id="rId22"/>
    <p:sldId id="420" r:id="rId23"/>
    <p:sldId id="455" r:id="rId24"/>
    <p:sldId id="456" r:id="rId25"/>
    <p:sldId id="457" r:id="rId26"/>
    <p:sldId id="458" r:id="rId27"/>
    <p:sldId id="403" r:id="rId28"/>
    <p:sldId id="419" r:id="rId29"/>
    <p:sldId id="459" r:id="rId30"/>
    <p:sldId id="460" r:id="rId31"/>
    <p:sldId id="442" r:id="rId32"/>
    <p:sldId id="405" r:id="rId33"/>
    <p:sldId id="462" r:id="rId34"/>
    <p:sldId id="463" r:id="rId35"/>
    <p:sldId id="464" r:id="rId36"/>
    <p:sldId id="465" r:id="rId37"/>
    <p:sldId id="467" r:id="rId38"/>
    <p:sldId id="468" r:id="rId39"/>
    <p:sldId id="469" r:id="rId40"/>
    <p:sldId id="466" r:id="rId41"/>
    <p:sldId id="461" r:id="rId42"/>
    <p:sldId id="470" r:id="rId43"/>
    <p:sldId id="471" r:id="rId44"/>
    <p:sldId id="472" r:id="rId45"/>
    <p:sldId id="473" r:id="rId46"/>
    <p:sldId id="474" r:id="rId47"/>
    <p:sldId id="437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90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CD623-367D-425A-A9FE-9D98C5FF10B3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437DE-2886-46F1-93F2-1F42970A20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323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FC3C32-44F4-49AB-80C5-45E646B2E5E0}" type="slidenum">
              <a:rPr lang="en-GB" altLang="en-US"/>
              <a:pPr eaLnBrk="1" hangingPunct="1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CBF4CB00-B84D-4F46-BC4E-E81A2B6529A9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3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FC3C32-44F4-49AB-80C5-45E646B2E5E0}" type="slidenum">
              <a:rPr lang="en-GB" altLang="en-US"/>
              <a:pPr eaLnBrk="1" hangingPunct="1">
                <a:spcBef>
                  <a:spcPct val="0"/>
                </a:spcBef>
              </a:pPr>
              <a:t>12</a:t>
            </a:fld>
            <a:endParaRPr lang="en-GB" altLang="en-US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CBF4CB00-B84D-4F46-BC4E-E81A2B6529A9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12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13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13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13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14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14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14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15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15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15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16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16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16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17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17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17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18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18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18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FC3C32-44F4-49AB-80C5-45E646B2E5E0}" type="slidenum">
              <a:rPr lang="en-GB" altLang="en-US"/>
              <a:pPr eaLnBrk="1" hangingPunct="1">
                <a:spcBef>
                  <a:spcPct val="0"/>
                </a:spcBef>
              </a:pPr>
              <a:t>19</a:t>
            </a:fld>
            <a:endParaRPr lang="en-GB" altLang="en-US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CBF4CB00-B84D-4F46-BC4E-E81A2B6529A9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19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20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20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20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21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21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21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4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22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22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22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23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23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23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24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24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24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25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25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25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26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26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26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27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27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27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28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28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28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29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29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29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30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30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30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FC3C32-44F4-49AB-80C5-45E646B2E5E0}" type="slidenum">
              <a:rPr lang="en-GB" altLang="en-US"/>
              <a:pPr eaLnBrk="1" hangingPunct="1">
                <a:spcBef>
                  <a:spcPct val="0"/>
                </a:spcBef>
              </a:pPr>
              <a:t>31</a:t>
            </a:fld>
            <a:endParaRPr lang="en-GB" altLang="en-US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CBF4CB00-B84D-4F46-BC4E-E81A2B6529A9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31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FC3C32-44F4-49AB-80C5-45E646B2E5E0}" type="slidenum">
              <a:rPr lang="en-GB" altLang="en-US"/>
              <a:pPr eaLnBrk="1" hangingPunct="1"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CBF4CB00-B84D-4F46-BC4E-E81A2B6529A9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32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32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32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33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33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33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34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34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34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35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35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35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36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36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36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37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37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37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38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38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38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39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39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39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41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41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41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42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42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42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6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43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43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43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44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44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44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45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45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45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46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46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46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7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8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9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10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10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10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40ACF-8573-4E36-ADA0-0ACE2795BE7D}" type="slidenum">
              <a:rPr lang="en-GB" altLang="en-US"/>
              <a:pPr eaLnBrk="1" hangingPunct="1"/>
              <a:t>11</a:t>
            </a:fld>
            <a:endParaRPr lang="en-GB" altLang="en-US"/>
          </a:p>
        </p:txBody>
      </p:sp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latin typeface="Times New Roman" pitchFamily="18" charset="0"/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latin typeface="Times New Roman" pitchFamily="18" charset="0"/>
                <a:cs typeface="+mn-cs"/>
              </a:rPr>
              <a:t>PDOS- </a:t>
            </a:r>
          </a:p>
        </p:txBody>
      </p:sp>
      <p:sp>
        <p:nvSpPr>
          <p:cNvPr id="52230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7EBBE87-872F-46B1-B82F-D29FD0E2854A}" type="slidenum">
              <a:rPr lang="en-US" altLang="en-US" sz="1200">
                <a:latin typeface="Times New Roman" pitchFamily="18" charset="0"/>
              </a:rPr>
              <a:pPr algn="r"/>
              <a:t>11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849D7E98-C8E1-441D-8F8A-CB7D5CFCCD59}" type="slidenum">
              <a:rPr lang="en-US" altLang="en-US" sz="1200">
                <a:latin typeface="Times New Roman" pitchFamily="18" charset="0"/>
              </a:rPr>
              <a:pPr algn="r"/>
              <a:t>11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266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4047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1954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135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138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572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6209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412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819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08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787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8007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Module 16: Price Index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Session VII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1058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7706816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Product and Outlet Selection – for Output-PPI (2)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7544" y="1628800"/>
            <a:ext cx="8352928" cy="4695800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en-IN" sz="2400" dirty="0" smtClean="0"/>
              <a:t>Once </a:t>
            </a:r>
            <a:r>
              <a:rPr lang="en-IN" sz="2400" dirty="0"/>
              <a:t>the industries to be covered are decided, </a:t>
            </a:r>
            <a:endParaRPr lang="en-IN" sz="2400" dirty="0" smtClean="0"/>
          </a:p>
          <a:p>
            <a:pPr lvl="1">
              <a:lnSpc>
                <a:spcPct val="114000"/>
              </a:lnSpc>
            </a:pPr>
            <a:r>
              <a:rPr lang="en-IN" sz="2200" dirty="0" smtClean="0"/>
              <a:t>the </a:t>
            </a:r>
            <a:r>
              <a:rPr lang="en-IN" sz="2200" dirty="0"/>
              <a:t>establishments within these industries are selected </a:t>
            </a:r>
            <a:endParaRPr lang="en-IN" sz="2200" dirty="0" smtClean="0"/>
          </a:p>
          <a:p>
            <a:pPr marL="457200" lvl="1" indent="0">
              <a:lnSpc>
                <a:spcPct val="114000"/>
              </a:lnSpc>
              <a:buNone/>
            </a:pPr>
            <a:r>
              <a:rPr lang="en-IN" sz="2200" dirty="0" smtClean="0"/>
              <a:t>and then</a:t>
            </a:r>
          </a:p>
          <a:p>
            <a:pPr lvl="1">
              <a:lnSpc>
                <a:spcPct val="114000"/>
              </a:lnSpc>
            </a:pPr>
            <a:r>
              <a:rPr lang="en-IN" sz="2200" dirty="0" smtClean="0"/>
              <a:t>the </a:t>
            </a:r>
            <a:r>
              <a:rPr lang="en-IN" sz="2200" dirty="0"/>
              <a:t>individual (representative) products are </a:t>
            </a:r>
            <a:r>
              <a:rPr lang="en-IN" sz="2200" dirty="0" smtClean="0"/>
              <a:t>selected. </a:t>
            </a:r>
          </a:p>
          <a:p>
            <a:pPr>
              <a:lnSpc>
                <a:spcPct val="114000"/>
              </a:lnSpc>
            </a:pPr>
            <a:r>
              <a:rPr lang="en-IN" sz="2400" dirty="0" smtClean="0"/>
              <a:t>Finally</a:t>
            </a:r>
            <a:r>
              <a:rPr lang="en-IN" sz="2400" dirty="0"/>
              <a:t>, individual transactions that represent the sampled products in each sample establishment are selected. </a:t>
            </a:r>
            <a:endParaRPr lang="en-IN" sz="2400" dirty="0" smtClean="0"/>
          </a:p>
          <a:p>
            <a:pPr marL="0" indent="0">
              <a:lnSpc>
                <a:spcPct val="114000"/>
              </a:lnSpc>
              <a:buNone/>
            </a:pPr>
            <a:endParaRPr lang="en-IN" sz="2400" dirty="0" smtClean="0"/>
          </a:p>
          <a:p>
            <a:pPr marL="0" indent="0">
              <a:lnSpc>
                <a:spcPct val="114000"/>
              </a:lnSpc>
              <a:buNone/>
            </a:pPr>
            <a:endParaRPr lang="en-IN" sz="24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Product and Outlet Selection</a:t>
            </a:r>
          </a:p>
        </p:txBody>
      </p:sp>
    </p:spTree>
    <p:extLst>
      <p:ext uri="{BB962C8B-B14F-4D97-AF65-F5344CB8AC3E}">
        <p14:creationId xmlns:p14="http://schemas.microsoft.com/office/powerpoint/2010/main" val="285906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7706816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Product and Outlet Selection – for Output-PPI (3)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7544" y="1412776"/>
            <a:ext cx="8352928" cy="4911824"/>
          </a:xfrm>
        </p:spPr>
        <p:txBody>
          <a:bodyPr>
            <a:noAutofit/>
          </a:bodyPr>
          <a:lstStyle/>
          <a:p>
            <a:r>
              <a:rPr lang="en-IN" sz="2400" dirty="0" smtClean="0"/>
              <a:t>Representative </a:t>
            </a:r>
            <a:r>
              <a:rPr lang="en-IN" sz="2400" dirty="0"/>
              <a:t>sampling </a:t>
            </a:r>
            <a:r>
              <a:rPr lang="en-IN" sz="2400" dirty="0" smtClean="0"/>
              <a:t>requires two separate comprehensive </a:t>
            </a:r>
            <a:r>
              <a:rPr lang="en-IN" sz="2400" dirty="0"/>
              <a:t>and up-to-date sampling frames</a:t>
            </a:r>
            <a:r>
              <a:rPr lang="en-IN" sz="2400" dirty="0" smtClean="0"/>
              <a:t>.: </a:t>
            </a:r>
            <a:endParaRPr lang="en-IN" sz="2400" dirty="0"/>
          </a:p>
          <a:p>
            <a:pPr lvl="1"/>
            <a:r>
              <a:rPr lang="en-IN" sz="2000" dirty="0"/>
              <a:t>listing the universe of establishments and </a:t>
            </a:r>
          </a:p>
          <a:p>
            <a:pPr lvl="1"/>
            <a:r>
              <a:rPr lang="en-IN" sz="2000" dirty="0"/>
              <a:t>listing the universe of products. </a:t>
            </a:r>
          </a:p>
          <a:p>
            <a:r>
              <a:rPr lang="en-IN" sz="2400" dirty="0" smtClean="0"/>
              <a:t>But, </a:t>
            </a:r>
            <a:r>
              <a:rPr lang="en-IN" sz="2400" dirty="0"/>
              <a:t>most countries continue </a:t>
            </a:r>
            <a:r>
              <a:rPr lang="en-IN" sz="2400" dirty="0" smtClean="0"/>
              <a:t>with purposive </a:t>
            </a:r>
            <a:r>
              <a:rPr lang="en-IN" sz="2400" dirty="0"/>
              <a:t>selection of establishments and </a:t>
            </a:r>
            <a:r>
              <a:rPr lang="en-IN" sz="2400" dirty="0" smtClean="0"/>
              <a:t>products. </a:t>
            </a:r>
          </a:p>
          <a:p>
            <a:r>
              <a:rPr lang="en-IN" sz="2400" dirty="0" smtClean="0"/>
              <a:t>The </a:t>
            </a:r>
            <a:r>
              <a:rPr lang="en-IN" sz="2400" dirty="0"/>
              <a:t>central office draws up lists of products that are deemed to be </a:t>
            </a:r>
            <a:r>
              <a:rPr lang="en-IN" sz="2400" i="1" dirty="0"/>
              <a:t>representative </a:t>
            </a:r>
            <a:r>
              <a:rPr lang="en-IN" sz="2400" dirty="0"/>
              <a:t>of the products within an elementary aggregate.</a:t>
            </a:r>
          </a:p>
          <a:p>
            <a:pPr>
              <a:lnSpc>
                <a:spcPct val="114000"/>
              </a:lnSpc>
            </a:pPr>
            <a:endParaRPr lang="en-IN" sz="2400" dirty="0" smtClean="0"/>
          </a:p>
          <a:p>
            <a:pPr marL="0" indent="0">
              <a:lnSpc>
                <a:spcPct val="114000"/>
              </a:lnSpc>
              <a:buNone/>
            </a:pPr>
            <a:endParaRPr lang="en-IN" sz="24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Product and Outlet Selection</a:t>
            </a:r>
          </a:p>
        </p:txBody>
      </p:sp>
    </p:spTree>
    <p:extLst>
      <p:ext uri="{BB962C8B-B14F-4D97-AF65-F5344CB8AC3E}">
        <p14:creationId xmlns:p14="http://schemas.microsoft.com/office/powerpoint/2010/main" val="255961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6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921396"/>
            <a:ext cx="7162800" cy="3015208"/>
          </a:xfrm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n-GB" altLang="en-US" dirty="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en-GB" altLang="en-US" sz="1200" dirty="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en-GB" altLang="en-US" sz="1200" dirty="0">
              <a:solidFill>
                <a:schemeClr val="bg2"/>
              </a:solidFill>
            </a:endParaRPr>
          </a:p>
          <a:p>
            <a:pPr marL="0" indent="0" algn="ctr">
              <a:buNone/>
            </a:pPr>
            <a:r>
              <a:rPr lang="en-US" altLang="ja-JP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Product Specification</a:t>
            </a:r>
            <a:endParaRPr lang="en-GB" altLang="en-US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72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Product specification (1)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en-IN" sz="2400" dirty="0"/>
              <a:t>The main criteria for selecting the representative varieties and transaction types for pricing are that they:</a:t>
            </a:r>
          </a:p>
          <a:p>
            <a:pPr lvl="1">
              <a:lnSpc>
                <a:spcPct val="114000"/>
              </a:lnSpc>
            </a:pPr>
            <a:r>
              <a:rPr lang="en-IN" sz="2200" dirty="0"/>
              <a:t>between them, they account for significant proportion of sales, </a:t>
            </a:r>
          </a:p>
          <a:p>
            <a:pPr lvl="1">
              <a:lnSpc>
                <a:spcPct val="114000"/>
              </a:lnSpc>
            </a:pPr>
            <a:r>
              <a:rPr lang="en-IN" sz="2200" dirty="0"/>
              <a:t>broadly represent other products of their respective sub-groups, and </a:t>
            </a:r>
          </a:p>
          <a:p>
            <a:pPr lvl="1">
              <a:lnSpc>
                <a:spcPct val="114000"/>
              </a:lnSpc>
            </a:pPr>
            <a:r>
              <a:rPr lang="en-IN" sz="2200" dirty="0"/>
              <a:t>are expected to stay in market / production for a long period. </a:t>
            </a:r>
          </a:p>
          <a:p>
            <a:pPr>
              <a:lnSpc>
                <a:spcPct val="114000"/>
              </a:lnSpc>
            </a:pPr>
            <a:r>
              <a:rPr lang="en-IN" sz="2400" dirty="0"/>
              <a:t>But, </a:t>
            </a:r>
            <a:r>
              <a:rPr lang="en-IN" sz="2400" dirty="0" smtClean="0"/>
              <a:t>it </a:t>
            </a:r>
            <a:r>
              <a:rPr lang="en-IN" sz="2400" dirty="0"/>
              <a:t>is quite common to find </a:t>
            </a:r>
            <a:r>
              <a:rPr lang="en-IN" sz="2400" dirty="0" smtClean="0"/>
              <a:t>some </a:t>
            </a:r>
            <a:r>
              <a:rPr lang="en-IN" sz="2400" dirty="0"/>
              <a:t>selected products and transaction types are no longer </a:t>
            </a:r>
            <a:r>
              <a:rPr lang="en-IN" sz="2400" dirty="0" smtClean="0"/>
              <a:t>available and selection of replacements becomes essential. </a:t>
            </a:r>
            <a:endParaRPr lang="en-IN" sz="24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Product Specification</a:t>
            </a:r>
          </a:p>
        </p:txBody>
      </p:sp>
    </p:spTree>
    <p:extLst>
      <p:ext uri="{BB962C8B-B14F-4D97-AF65-F5344CB8AC3E}">
        <p14:creationId xmlns:p14="http://schemas.microsoft.com/office/powerpoint/2010/main" val="426908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Product specification (2)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en-IN" sz="2400" dirty="0" smtClean="0"/>
              <a:t>The </a:t>
            </a:r>
            <a:r>
              <a:rPr lang="en-IN" sz="2400" dirty="0"/>
              <a:t>varieties </a:t>
            </a:r>
            <a:r>
              <a:rPr lang="en-IN" sz="2400" dirty="0" smtClean="0"/>
              <a:t>or items for </a:t>
            </a:r>
            <a:r>
              <a:rPr lang="en-IN" sz="2400" dirty="0"/>
              <a:t>pricing may be selected </a:t>
            </a:r>
            <a:endParaRPr lang="en-IN" sz="2400" dirty="0" smtClean="0"/>
          </a:p>
          <a:p>
            <a:pPr lvl="1">
              <a:lnSpc>
                <a:spcPct val="114000"/>
              </a:lnSpc>
            </a:pPr>
            <a:r>
              <a:rPr lang="en-IN" sz="2200" dirty="0" smtClean="0"/>
              <a:t>by </a:t>
            </a:r>
            <a:r>
              <a:rPr lang="en-IN" sz="2200" dirty="0"/>
              <a:t>head office, </a:t>
            </a:r>
            <a:r>
              <a:rPr lang="en-IN" sz="2200" dirty="0" smtClean="0"/>
              <a:t>with the </a:t>
            </a:r>
            <a:r>
              <a:rPr lang="en-IN" sz="2200" dirty="0"/>
              <a:t>price collectors being given a detailed specification, or </a:t>
            </a:r>
            <a:endParaRPr lang="en-IN" sz="2200" dirty="0" smtClean="0"/>
          </a:p>
          <a:p>
            <a:pPr lvl="1">
              <a:lnSpc>
                <a:spcPct val="114000"/>
              </a:lnSpc>
            </a:pPr>
            <a:r>
              <a:rPr lang="en-IN" sz="2200" dirty="0" smtClean="0"/>
              <a:t>the </a:t>
            </a:r>
            <a:r>
              <a:rPr lang="en-IN" sz="2200" dirty="0"/>
              <a:t>price collectors may </a:t>
            </a:r>
            <a:r>
              <a:rPr lang="en-IN" sz="2200" dirty="0" smtClean="0"/>
              <a:t>themselves select </a:t>
            </a:r>
            <a:r>
              <a:rPr lang="en-IN" sz="2200" dirty="0"/>
              <a:t>the </a:t>
            </a:r>
            <a:r>
              <a:rPr lang="en-IN" sz="2200" dirty="0" smtClean="0"/>
              <a:t>varieties.</a:t>
            </a:r>
            <a:endParaRPr lang="en-IN" sz="2200" dirty="0"/>
          </a:p>
          <a:p>
            <a:pPr>
              <a:lnSpc>
                <a:spcPct val="114000"/>
              </a:lnSpc>
            </a:pPr>
            <a:r>
              <a:rPr lang="en-IN" sz="2400" dirty="0" smtClean="0"/>
              <a:t>For each item selected for price collection, a detailed </a:t>
            </a:r>
            <a:r>
              <a:rPr lang="en-IN" sz="2400" dirty="0"/>
              <a:t>descriptions </a:t>
            </a:r>
            <a:r>
              <a:rPr lang="en-IN" sz="2400" dirty="0" smtClean="0"/>
              <a:t>is essential for </a:t>
            </a:r>
          </a:p>
          <a:p>
            <a:pPr lvl="1">
              <a:lnSpc>
                <a:spcPct val="114000"/>
              </a:lnSpc>
            </a:pPr>
            <a:r>
              <a:rPr lang="en-IN" sz="2200" dirty="0" smtClean="0"/>
              <a:t>correct identification by price collectors</a:t>
            </a:r>
          </a:p>
          <a:p>
            <a:pPr lvl="1">
              <a:lnSpc>
                <a:spcPct val="114000"/>
              </a:lnSpc>
            </a:pPr>
            <a:r>
              <a:rPr lang="en-IN" sz="2200" dirty="0"/>
              <a:t>s</a:t>
            </a:r>
            <a:r>
              <a:rPr lang="en-IN" sz="2200" dirty="0" smtClean="0"/>
              <a:t>election of an appropriate replacement when the initially selected item is no longer available in the market. </a:t>
            </a:r>
          </a:p>
          <a:p>
            <a:pPr lvl="1">
              <a:lnSpc>
                <a:spcPct val="114000"/>
              </a:lnSpc>
            </a:pPr>
            <a:endParaRPr lang="en-IN" sz="22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Product Specification</a:t>
            </a:r>
          </a:p>
        </p:txBody>
      </p:sp>
    </p:spTree>
    <p:extLst>
      <p:ext uri="{BB962C8B-B14F-4D97-AF65-F5344CB8AC3E}">
        <p14:creationId xmlns:p14="http://schemas.microsoft.com/office/powerpoint/2010/main" val="1281133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7706816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Inclusion of essential features in Specification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en-IN" sz="2400" dirty="0"/>
              <a:t>The detailed written description of an item’s specification </a:t>
            </a:r>
            <a:r>
              <a:rPr lang="en-IN" sz="2400" dirty="0" smtClean="0"/>
              <a:t>should include </a:t>
            </a:r>
            <a:endParaRPr lang="en-IN" sz="2400" dirty="0"/>
          </a:p>
          <a:p>
            <a:pPr lvl="1">
              <a:lnSpc>
                <a:spcPct val="114000"/>
              </a:lnSpc>
            </a:pPr>
            <a:r>
              <a:rPr lang="en-IN" sz="2200" dirty="0"/>
              <a:t>price-determining features </a:t>
            </a:r>
          </a:p>
          <a:p>
            <a:pPr lvl="1">
              <a:lnSpc>
                <a:spcPct val="114000"/>
              </a:lnSpc>
            </a:pPr>
            <a:r>
              <a:rPr lang="en-IN" sz="2200" dirty="0"/>
              <a:t>features required for future identification  and </a:t>
            </a:r>
          </a:p>
          <a:p>
            <a:pPr lvl="1">
              <a:lnSpc>
                <a:spcPct val="114000"/>
              </a:lnSpc>
            </a:pPr>
            <a:r>
              <a:rPr lang="en-IN" sz="2200" dirty="0"/>
              <a:t>features representing quality.</a:t>
            </a:r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Product Specification</a:t>
            </a:r>
          </a:p>
        </p:txBody>
      </p:sp>
    </p:spTree>
    <p:extLst>
      <p:ext uri="{BB962C8B-B14F-4D97-AF65-F5344CB8AC3E}">
        <p14:creationId xmlns:p14="http://schemas.microsoft.com/office/powerpoint/2010/main" val="329697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Specification norms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r>
              <a:rPr lang="en-GB" sz="2400" dirty="0" smtClean="0"/>
              <a:t>In measuring price changes, variations in </a:t>
            </a:r>
            <a:r>
              <a:rPr lang="en-GB" sz="2400" i="1" dirty="0" smtClean="0"/>
              <a:t>quality</a:t>
            </a:r>
            <a:r>
              <a:rPr lang="en-GB" sz="2400" dirty="0" smtClean="0"/>
              <a:t> must be avoided. It introduces bias into a price index.</a:t>
            </a:r>
            <a:endParaRPr lang="en-IN" sz="2400" dirty="0" smtClean="0"/>
          </a:p>
          <a:p>
            <a:r>
              <a:rPr lang="en-GB" sz="2400" i="1" dirty="0" smtClean="0"/>
              <a:t>Quality</a:t>
            </a:r>
            <a:r>
              <a:rPr lang="en-GB" sz="2400" dirty="0" smtClean="0"/>
              <a:t> includes:</a:t>
            </a:r>
          </a:p>
          <a:p>
            <a:pPr lvl="1"/>
            <a:r>
              <a:rPr lang="en-GB" sz="2000" dirty="0" smtClean="0"/>
              <a:t> the size of package sold</a:t>
            </a:r>
          </a:p>
          <a:p>
            <a:pPr lvl="1"/>
            <a:r>
              <a:rPr lang="en-GB" sz="2000" dirty="0" smtClean="0"/>
              <a:t>the time of day or day of the week of purchase; </a:t>
            </a:r>
          </a:p>
          <a:p>
            <a:pPr lvl="1"/>
            <a:r>
              <a:rPr lang="en-GB" sz="2000" dirty="0" smtClean="0"/>
              <a:t>type of location of outlet and </a:t>
            </a:r>
          </a:p>
          <a:p>
            <a:pPr lvl="1"/>
            <a:r>
              <a:rPr lang="en-GB" sz="2000" dirty="0" smtClean="0"/>
              <a:t>exact specification.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All such </a:t>
            </a:r>
            <a:r>
              <a:rPr lang="en-IN" sz="2400" dirty="0" smtClean="0"/>
              <a:t>Item specification norms vary from being tightly (narrow) defined or generally (broad) defined.</a:t>
            </a:r>
          </a:p>
          <a:p>
            <a:r>
              <a:rPr lang="en-IN" sz="2400" dirty="0" smtClean="0"/>
              <a:t>The set of items selected for pricing often consists of a mix of broadly and narrowly defined specifications.</a:t>
            </a:r>
          </a:p>
          <a:p>
            <a:pPr marL="0" indent="0">
              <a:buNone/>
            </a:pPr>
            <a:endParaRPr lang="en-IN" sz="24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Product Specification</a:t>
            </a:r>
          </a:p>
        </p:txBody>
      </p:sp>
    </p:spTree>
    <p:extLst>
      <p:ext uri="{BB962C8B-B14F-4D97-AF65-F5344CB8AC3E}">
        <p14:creationId xmlns:p14="http://schemas.microsoft.com/office/powerpoint/2010/main" val="125102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7778824" cy="381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 smtClean="0">
                <a:solidFill>
                  <a:srgbClr val="666666"/>
                </a:solidFill>
              </a:rPr>
              <a:t>Implications of narrow specification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r>
              <a:rPr lang="en-IN" sz="2400" dirty="0" smtClean="0"/>
              <a:t>Implications of narrow item descriptions </a:t>
            </a:r>
            <a:r>
              <a:rPr lang="en-IN" sz="2400" dirty="0"/>
              <a:t>are </a:t>
            </a:r>
            <a:r>
              <a:rPr lang="en-IN" sz="2400" dirty="0" smtClean="0"/>
              <a:t>as follows:</a:t>
            </a:r>
          </a:p>
          <a:p>
            <a:pPr lvl="1"/>
            <a:r>
              <a:rPr lang="en-IN" sz="2400" dirty="0" smtClean="0"/>
              <a:t>generally </a:t>
            </a:r>
            <a:r>
              <a:rPr lang="en-IN" sz="2400" dirty="0"/>
              <a:t>more effective for </a:t>
            </a:r>
            <a:r>
              <a:rPr lang="en-IN" sz="2400" dirty="0" smtClean="0"/>
              <a:t>controlling sample </a:t>
            </a:r>
            <a:r>
              <a:rPr lang="en-IN" sz="2400" dirty="0"/>
              <a:t>representativeness </a:t>
            </a:r>
            <a:r>
              <a:rPr lang="en-IN" sz="2400" dirty="0" smtClean="0"/>
              <a:t>quality </a:t>
            </a:r>
            <a:r>
              <a:rPr lang="en-IN" sz="2400" dirty="0"/>
              <a:t>differences, </a:t>
            </a:r>
            <a:endParaRPr lang="en-IN" sz="2400" dirty="0" smtClean="0"/>
          </a:p>
          <a:p>
            <a:pPr lvl="1"/>
            <a:r>
              <a:rPr lang="en-IN" sz="2400" dirty="0" smtClean="0"/>
              <a:t>reduces </a:t>
            </a:r>
            <a:r>
              <a:rPr lang="en-IN" sz="2400" dirty="0"/>
              <a:t>the variance of prices and price relatives, </a:t>
            </a:r>
            <a:endParaRPr lang="en-IN" sz="2400" dirty="0" smtClean="0"/>
          </a:p>
          <a:p>
            <a:pPr lvl="1"/>
            <a:r>
              <a:rPr lang="en-IN" sz="2400" dirty="0" smtClean="0"/>
              <a:t>thus optimizing </a:t>
            </a:r>
            <a:r>
              <a:rPr lang="en-IN" sz="2400" dirty="0"/>
              <a:t>the </a:t>
            </a:r>
            <a:r>
              <a:rPr lang="en-IN" sz="2400" dirty="0" smtClean="0"/>
              <a:t>use of </a:t>
            </a:r>
            <a:r>
              <a:rPr lang="en-IN" sz="2400" dirty="0"/>
              <a:t>some aggregation </a:t>
            </a:r>
            <a:r>
              <a:rPr lang="en-IN" sz="2400" dirty="0" smtClean="0"/>
              <a:t>formulae.</a:t>
            </a:r>
          </a:p>
          <a:p>
            <a:pPr lvl="1"/>
            <a:r>
              <a:rPr lang="en-IN" sz="2400" dirty="0" smtClean="0"/>
              <a:t>But </a:t>
            </a:r>
            <a:r>
              <a:rPr lang="en-IN" sz="2400" dirty="0"/>
              <a:t>they can result in a smaller achieved </a:t>
            </a:r>
            <a:r>
              <a:rPr lang="en-IN" sz="2400" dirty="0" smtClean="0"/>
              <a:t>sample, because of less </a:t>
            </a:r>
            <a:r>
              <a:rPr lang="en-IN" sz="2400" dirty="0"/>
              <a:t>flexibility </a:t>
            </a:r>
            <a:r>
              <a:rPr lang="en-IN" sz="2400" dirty="0" smtClean="0"/>
              <a:t>of choosing</a:t>
            </a:r>
            <a:r>
              <a:rPr lang="en-IN" sz="2400" dirty="0"/>
              <a:t> </a:t>
            </a:r>
            <a:r>
              <a:rPr lang="en-IN" sz="2400" dirty="0" smtClean="0"/>
              <a:t>an </a:t>
            </a:r>
            <a:r>
              <a:rPr lang="en-IN" sz="2400" dirty="0"/>
              <a:t>appropriate item in a particular shop. </a:t>
            </a:r>
            <a:endParaRPr lang="en-IN" sz="2400" dirty="0" smtClean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Product Specification</a:t>
            </a:r>
          </a:p>
        </p:txBody>
      </p:sp>
    </p:spTree>
    <p:extLst>
      <p:ext uri="{BB962C8B-B14F-4D97-AF65-F5344CB8AC3E}">
        <p14:creationId xmlns:p14="http://schemas.microsoft.com/office/powerpoint/2010/main" val="178579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7778824" cy="381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 smtClean="0">
                <a:solidFill>
                  <a:srgbClr val="666666"/>
                </a:solidFill>
              </a:rPr>
              <a:t>Implications of broad specification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en-IN" sz="2400" dirty="0" smtClean="0"/>
              <a:t>Implications of broad item descriptions </a:t>
            </a:r>
            <a:r>
              <a:rPr lang="en-IN" sz="2400" dirty="0"/>
              <a:t>are </a:t>
            </a:r>
            <a:r>
              <a:rPr lang="en-IN" sz="2400" dirty="0" smtClean="0"/>
              <a:t>as follows:</a:t>
            </a:r>
          </a:p>
          <a:p>
            <a:pPr lvl="1">
              <a:lnSpc>
                <a:spcPct val="114000"/>
              </a:lnSpc>
            </a:pPr>
            <a:r>
              <a:rPr lang="en-IN" sz="2400" dirty="0" smtClean="0"/>
              <a:t>broad </a:t>
            </a:r>
            <a:r>
              <a:rPr lang="en-IN" sz="2400" dirty="0"/>
              <a:t>item descriptions can increase the size of </a:t>
            </a:r>
            <a:r>
              <a:rPr lang="en-IN" sz="2400" dirty="0" smtClean="0"/>
              <a:t>the achieved sample. </a:t>
            </a:r>
          </a:p>
          <a:p>
            <a:pPr lvl="1">
              <a:lnSpc>
                <a:spcPct val="114000"/>
              </a:lnSpc>
            </a:pPr>
            <a:r>
              <a:rPr lang="en-IN" sz="2400" dirty="0"/>
              <a:t>B</a:t>
            </a:r>
            <a:r>
              <a:rPr lang="en-IN" sz="2400" dirty="0" smtClean="0"/>
              <a:t>ut </a:t>
            </a:r>
            <a:r>
              <a:rPr lang="en-IN" sz="2400" dirty="0"/>
              <a:t>can be more difficult to </a:t>
            </a:r>
            <a:r>
              <a:rPr lang="en-IN" sz="2400" dirty="0" smtClean="0"/>
              <a:t>control for </a:t>
            </a:r>
            <a:r>
              <a:rPr lang="en-IN" sz="2400" dirty="0"/>
              <a:t>sample </a:t>
            </a:r>
            <a:r>
              <a:rPr lang="en-IN" sz="2400" dirty="0" smtClean="0"/>
              <a:t>representability </a:t>
            </a:r>
            <a:r>
              <a:rPr lang="en-IN" sz="2400" dirty="0"/>
              <a:t>and </a:t>
            </a:r>
            <a:endParaRPr lang="en-IN" sz="2400" dirty="0" smtClean="0"/>
          </a:p>
          <a:p>
            <a:pPr lvl="1">
              <a:lnSpc>
                <a:spcPct val="114000"/>
              </a:lnSpc>
            </a:pPr>
            <a:r>
              <a:rPr lang="en-IN" sz="2400" dirty="0"/>
              <a:t>t</a:t>
            </a:r>
            <a:r>
              <a:rPr lang="en-IN" sz="2400" dirty="0" smtClean="0"/>
              <a:t>hus result in higher variances in prices collected. </a:t>
            </a:r>
            <a:endParaRPr lang="en-IN" sz="24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Product Specification</a:t>
            </a:r>
          </a:p>
        </p:txBody>
      </p:sp>
    </p:spTree>
    <p:extLst>
      <p:ext uri="{BB962C8B-B14F-4D97-AF65-F5344CB8AC3E}">
        <p14:creationId xmlns:p14="http://schemas.microsoft.com/office/powerpoint/2010/main" val="306822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6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921396"/>
            <a:ext cx="7162800" cy="3015208"/>
          </a:xfrm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n-GB" altLang="en-US" dirty="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en-GB" altLang="en-US" sz="1200" dirty="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en-GB" altLang="en-US" sz="1200" dirty="0">
              <a:solidFill>
                <a:schemeClr val="bg2"/>
              </a:solidFill>
            </a:endParaRPr>
          </a:p>
          <a:p>
            <a:pPr marL="0" indent="0" algn="ctr">
              <a:buNone/>
            </a:pPr>
            <a:r>
              <a:rPr lang="en-US" altLang="ja-JP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Organising</a:t>
            </a:r>
            <a:r>
              <a:rPr lang="en-US" altLang="ja-JP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Price Data Collection</a:t>
            </a:r>
            <a:endParaRPr lang="en-GB" altLang="en-US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58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/>
              <a:pPr/>
              <a:t>2</a:t>
            </a:fld>
            <a:endParaRPr lang="en-GB" altLang="ja-JP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pPr algn="l"/>
            <a:r>
              <a:rPr lang="en-US" altLang="ja-JP" sz="3600" b="1" dirty="0" smtClean="0">
                <a:ea typeface="ＭＳ Ｐゴシック" pitchFamily="50" charset="-128"/>
              </a:rPr>
              <a:t>Contents – Session VII</a:t>
            </a:r>
            <a:endParaRPr lang="en-US" altLang="ja-JP" sz="3600" b="1" dirty="0">
              <a:ea typeface="ＭＳ Ｐゴシック" pitchFamily="50" charset="-128"/>
            </a:endParaRP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>
            <a:normAutofit/>
          </a:bodyPr>
          <a:lstStyle/>
          <a:p>
            <a:pPr lvl="0"/>
            <a:r>
              <a:rPr lang="en-IN" sz="2400" b="1" dirty="0"/>
              <a:t>Product and outlet selection</a:t>
            </a:r>
          </a:p>
          <a:p>
            <a:pPr lvl="0"/>
            <a:r>
              <a:rPr lang="en-IN" sz="2400" b="1" dirty="0"/>
              <a:t>Product specification</a:t>
            </a:r>
          </a:p>
          <a:p>
            <a:pPr lvl="1"/>
            <a:r>
              <a:rPr lang="en-IN" sz="2400" i="1" dirty="0"/>
              <a:t>Initial choice</a:t>
            </a:r>
            <a:endParaRPr lang="en-IN" sz="2400" dirty="0"/>
          </a:p>
          <a:p>
            <a:pPr lvl="0"/>
            <a:r>
              <a:rPr lang="en-IN" sz="2400" b="1" dirty="0"/>
              <a:t>Organising data collection</a:t>
            </a:r>
          </a:p>
          <a:p>
            <a:pPr lvl="1"/>
            <a:r>
              <a:rPr lang="en-IN" sz="2400" i="1" dirty="0"/>
              <a:t>Method of collection</a:t>
            </a:r>
            <a:endParaRPr lang="en-IN" sz="2400" dirty="0"/>
          </a:p>
          <a:p>
            <a:pPr lvl="1"/>
            <a:r>
              <a:rPr lang="en-IN" sz="2400" i="1" dirty="0"/>
              <a:t>Frequency and timing</a:t>
            </a:r>
            <a:endParaRPr lang="en-IN" sz="2400" dirty="0"/>
          </a:p>
          <a:p>
            <a:pPr lvl="0"/>
            <a:r>
              <a:rPr lang="en-IN" sz="2400" b="1" dirty="0"/>
              <a:t>Dealing with missing price data </a:t>
            </a:r>
          </a:p>
          <a:p>
            <a:pPr lvl="1"/>
            <a:r>
              <a:rPr lang="en-IN" sz="2400" i="1" dirty="0"/>
              <a:t>Seasonal products</a:t>
            </a:r>
            <a:endParaRPr lang="en-IN" sz="2400" dirty="0"/>
          </a:p>
          <a:p>
            <a:pPr lvl="1"/>
            <a:r>
              <a:rPr lang="en-IN" sz="2400" i="1" dirty="0"/>
              <a:t>Product substitution &amp; quality adjustment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13877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Outlet selection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en-IN" sz="2400" dirty="0"/>
              <a:t>There are two broad categories of respondents determining the basic method adopted in price data collection. </a:t>
            </a:r>
            <a:r>
              <a:rPr lang="en-IN" sz="2400" dirty="0" smtClean="0"/>
              <a:t>They are</a:t>
            </a:r>
          </a:p>
          <a:p>
            <a:pPr lvl="1">
              <a:lnSpc>
                <a:spcPct val="114000"/>
              </a:lnSpc>
            </a:pPr>
            <a:r>
              <a:rPr lang="en-IN" sz="2200" dirty="0" smtClean="0"/>
              <a:t>the </a:t>
            </a:r>
            <a:r>
              <a:rPr lang="en-IN" sz="2200" dirty="0"/>
              <a:t>large number of local shops, retailers and small producers, </a:t>
            </a:r>
            <a:endParaRPr lang="en-IN" sz="2200" dirty="0" smtClean="0"/>
          </a:p>
          <a:p>
            <a:pPr lvl="1">
              <a:lnSpc>
                <a:spcPct val="114000"/>
              </a:lnSpc>
            </a:pPr>
            <a:r>
              <a:rPr lang="en-IN" sz="2200" dirty="0" smtClean="0"/>
              <a:t>central </a:t>
            </a:r>
            <a:r>
              <a:rPr lang="en-IN" sz="2200" dirty="0"/>
              <a:t>offices of large enterprises and the government from whom the price data are collected. For example, </a:t>
            </a:r>
            <a:endParaRPr lang="en-IN" sz="2200" dirty="0" smtClean="0"/>
          </a:p>
          <a:p>
            <a:pPr marL="1433513" lvl="1" indent="-628650">
              <a:lnSpc>
                <a:spcPct val="114000"/>
              </a:lnSpc>
              <a:buFont typeface="+mj-lt"/>
              <a:buAutoNum type="alphaLcPeriod"/>
            </a:pPr>
            <a:r>
              <a:rPr lang="en-IN" sz="2200" dirty="0" smtClean="0"/>
              <a:t>fuel </a:t>
            </a:r>
            <a:r>
              <a:rPr lang="en-IN" sz="2200" dirty="0"/>
              <a:t>price of oil companies </a:t>
            </a:r>
            <a:r>
              <a:rPr lang="en-IN" sz="2200" dirty="0" smtClean="0"/>
              <a:t>available at their </a:t>
            </a:r>
            <a:r>
              <a:rPr lang="en-IN" sz="2200" dirty="0"/>
              <a:t>central offices. </a:t>
            </a:r>
            <a:endParaRPr lang="en-IN" sz="2200" dirty="0" smtClean="0"/>
          </a:p>
          <a:p>
            <a:pPr marL="1433513" lvl="1" indent="-628650">
              <a:lnSpc>
                <a:spcPct val="114000"/>
              </a:lnSpc>
              <a:buFont typeface="+mj-lt"/>
              <a:buAutoNum type="alphaLcPeriod"/>
            </a:pPr>
            <a:r>
              <a:rPr lang="en-IN" sz="2200" dirty="0" smtClean="0"/>
              <a:t>the </a:t>
            </a:r>
            <a:r>
              <a:rPr lang="en-IN" sz="2200" dirty="0"/>
              <a:t>administered prices like those charged for public utilities, central or local government fees are revised and notified periodically</a:t>
            </a:r>
            <a:r>
              <a:rPr lang="en-IN" sz="2200" dirty="0" smtClean="0"/>
              <a:t>. </a:t>
            </a:r>
            <a:endParaRPr lang="en-IN" sz="2200" dirty="0"/>
          </a:p>
          <a:p>
            <a:pPr>
              <a:lnSpc>
                <a:spcPct val="114000"/>
              </a:lnSpc>
            </a:pPr>
            <a:endParaRPr lang="en-IN" sz="24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Outlet Selection</a:t>
            </a:r>
          </a:p>
        </p:txBody>
      </p:sp>
    </p:spTree>
    <p:extLst>
      <p:ext uri="{BB962C8B-B14F-4D97-AF65-F5344CB8AC3E}">
        <p14:creationId xmlns:p14="http://schemas.microsoft.com/office/powerpoint/2010/main" val="137314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Outlet of two kinds (1)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2400" dirty="0"/>
              <a:t>There are two basic price collection methods: </a:t>
            </a:r>
            <a:endParaRPr lang="en-IN" sz="2400" dirty="0" smtClean="0"/>
          </a:p>
          <a:p>
            <a:pPr marL="1255713" indent="-628650">
              <a:buFont typeface="Wingdings" panose="05000000000000000000" pitchFamily="2" charset="2"/>
              <a:buChar char="Ø"/>
            </a:pPr>
            <a:r>
              <a:rPr lang="en-IN" sz="2400" dirty="0" smtClean="0"/>
              <a:t>local </a:t>
            </a:r>
            <a:r>
              <a:rPr lang="en-IN" sz="2400" dirty="0"/>
              <a:t>and </a:t>
            </a:r>
            <a:endParaRPr lang="en-IN" sz="2400" dirty="0" smtClean="0"/>
          </a:p>
          <a:p>
            <a:pPr marL="1255713" indent="-628650">
              <a:buFont typeface="Wingdings" panose="05000000000000000000" pitchFamily="2" charset="2"/>
              <a:buChar char="Ø"/>
            </a:pPr>
            <a:r>
              <a:rPr lang="en-IN" sz="2400" dirty="0" smtClean="0"/>
              <a:t>central</a:t>
            </a:r>
            <a:r>
              <a:rPr lang="en-IN" sz="2400" dirty="0"/>
              <a:t>.</a:t>
            </a:r>
          </a:p>
          <a:p>
            <a:pPr marL="0" indent="0">
              <a:buNone/>
            </a:pPr>
            <a:r>
              <a:rPr lang="en-IN" sz="2400" b="1" dirty="0"/>
              <a:t>Local </a:t>
            </a:r>
            <a:r>
              <a:rPr lang="en-IN" sz="2400" b="1" dirty="0" smtClean="0"/>
              <a:t>collection</a:t>
            </a:r>
          </a:p>
          <a:p>
            <a:r>
              <a:rPr lang="en-IN" sz="2400" dirty="0" smtClean="0"/>
              <a:t>used </a:t>
            </a:r>
            <a:r>
              <a:rPr lang="en-IN" sz="2400" dirty="0"/>
              <a:t>for most items; </a:t>
            </a:r>
            <a:endParaRPr lang="en-IN" sz="2400" dirty="0" smtClean="0"/>
          </a:p>
          <a:p>
            <a:r>
              <a:rPr lang="en-IN" sz="2400" dirty="0" smtClean="0"/>
              <a:t>prices </a:t>
            </a:r>
            <a:r>
              <a:rPr lang="en-IN" sz="2400" dirty="0"/>
              <a:t>are obtained from </a:t>
            </a:r>
            <a:r>
              <a:rPr lang="en-IN" sz="2400" i="1" dirty="0"/>
              <a:t>outlets</a:t>
            </a:r>
            <a:r>
              <a:rPr lang="en-IN" sz="2400" dirty="0"/>
              <a:t> </a:t>
            </a:r>
            <a:r>
              <a:rPr lang="en-IN" sz="2400" dirty="0" smtClean="0"/>
              <a:t>spread over the </a:t>
            </a:r>
            <a:r>
              <a:rPr lang="en-IN" sz="2400" dirty="0"/>
              <a:t>country. </a:t>
            </a:r>
            <a:endParaRPr lang="en-IN" sz="2400" dirty="0" smtClean="0"/>
          </a:p>
          <a:p>
            <a:r>
              <a:rPr lang="en-IN" sz="2400" dirty="0"/>
              <a:t>f</a:t>
            </a:r>
            <a:r>
              <a:rPr lang="en-IN" sz="2400" dirty="0" smtClean="0"/>
              <a:t>rom each outlet, a number of price </a:t>
            </a:r>
            <a:r>
              <a:rPr lang="en-IN" sz="2400" dirty="0"/>
              <a:t>quotations are obtained </a:t>
            </a:r>
            <a:r>
              <a:rPr lang="en-IN" sz="2400" dirty="0" smtClean="0"/>
              <a:t>normally by visiting </a:t>
            </a:r>
            <a:r>
              <a:rPr lang="en-IN" sz="2400" dirty="0"/>
              <a:t>the outlet, </a:t>
            </a:r>
            <a:endParaRPr lang="en-IN" sz="2400" dirty="0" smtClean="0"/>
          </a:p>
          <a:p>
            <a:pPr marL="355600" indent="0">
              <a:buNone/>
            </a:pPr>
            <a:r>
              <a:rPr lang="en-IN" sz="2400" dirty="0" smtClean="0">
                <a:solidFill>
                  <a:srgbClr val="C00000"/>
                </a:solidFill>
              </a:rPr>
              <a:t>[prices </a:t>
            </a:r>
            <a:r>
              <a:rPr lang="en-IN" sz="2400" dirty="0">
                <a:solidFill>
                  <a:srgbClr val="C00000"/>
                </a:solidFill>
              </a:rPr>
              <a:t>for some items may be collected by </a:t>
            </a:r>
            <a:r>
              <a:rPr lang="en-IN" sz="2400" dirty="0" smtClean="0">
                <a:solidFill>
                  <a:srgbClr val="C00000"/>
                </a:solidFill>
              </a:rPr>
              <a:t>telephone]</a:t>
            </a:r>
          </a:p>
          <a:p>
            <a:endParaRPr lang="en-IN" sz="24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Outlet Selection</a:t>
            </a:r>
          </a:p>
        </p:txBody>
      </p:sp>
    </p:spTree>
    <p:extLst>
      <p:ext uri="{BB962C8B-B14F-4D97-AF65-F5344CB8AC3E}">
        <p14:creationId xmlns:p14="http://schemas.microsoft.com/office/powerpoint/2010/main" val="65589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US" sz="3200" b="1" dirty="0">
                <a:solidFill>
                  <a:srgbClr val="666666"/>
                </a:solidFill>
              </a:rPr>
              <a:t>Outlet of two kinds </a:t>
            </a:r>
            <a:r>
              <a:rPr lang="en-US" altLang="en-US" sz="3200" b="1" dirty="0" smtClean="0">
                <a:solidFill>
                  <a:srgbClr val="666666"/>
                </a:solidFill>
              </a:rPr>
              <a:t>(2)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en-IN" sz="2400" b="1" dirty="0" smtClean="0"/>
              <a:t>Central </a:t>
            </a:r>
            <a:r>
              <a:rPr lang="en-IN" sz="2400" b="1" dirty="0"/>
              <a:t>collection </a:t>
            </a:r>
            <a:endParaRPr lang="en-IN" sz="2400" b="1" dirty="0" smtClean="0"/>
          </a:p>
          <a:p>
            <a:pPr>
              <a:lnSpc>
                <a:spcPct val="114000"/>
              </a:lnSpc>
            </a:pPr>
            <a:r>
              <a:rPr lang="en-IN" sz="2400" dirty="0" smtClean="0"/>
              <a:t>used </a:t>
            </a:r>
            <a:r>
              <a:rPr lang="en-IN" sz="2400" dirty="0"/>
              <a:t>for items where all the prices can be collected centrally </a:t>
            </a:r>
            <a:r>
              <a:rPr lang="en-IN" sz="2400" dirty="0" smtClean="0"/>
              <a:t>with</a:t>
            </a:r>
            <a:r>
              <a:rPr lang="en-IN" sz="2400" dirty="0"/>
              <a:t> </a:t>
            </a:r>
            <a:r>
              <a:rPr lang="en-IN" sz="2400" dirty="0" smtClean="0"/>
              <a:t>no </a:t>
            </a:r>
            <a:r>
              <a:rPr lang="en-IN" sz="2400" dirty="0"/>
              <a:t>field work. </a:t>
            </a:r>
            <a:endParaRPr lang="en-IN" sz="2400" dirty="0" smtClean="0"/>
          </a:p>
          <a:p>
            <a:pPr>
              <a:lnSpc>
                <a:spcPct val="114000"/>
              </a:lnSpc>
            </a:pPr>
            <a:r>
              <a:rPr lang="en-IN" sz="2400" dirty="0" smtClean="0"/>
              <a:t>These </a:t>
            </a:r>
            <a:r>
              <a:rPr lang="en-IN" sz="2400" dirty="0"/>
              <a:t>prices can be further sub-divided into two categories, depending on </a:t>
            </a:r>
            <a:r>
              <a:rPr lang="en-IN" sz="2400" dirty="0" smtClean="0"/>
              <a:t>their subsequent </a:t>
            </a:r>
            <a:r>
              <a:rPr lang="en-IN" sz="2400" dirty="0"/>
              <a:t>use:</a:t>
            </a:r>
          </a:p>
          <a:p>
            <a:pPr lvl="1">
              <a:lnSpc>
                <a:spcPct val="114000"/>
              </a:lnSpc>
            </a:pPr>
            <a:r>
              <a:rPr lang="en-IN" sz="2200" i="1" dirty="0" smtClean="0"/>
              <a:t>central </a:t>
            </a:r>
            <a:r>
              <a:rPr lang="en-IN" sz="2200" i="1" dirty="0"/>
              <a:t>shops, </a:t>
            </a:r>
            <a:r>
              <a:rPr lang="en-IN" sz="2200" dirty="0"/>
              <a:t>where the prices are combined with prices obtained locally; and</a:t>
            </a:r>
          </a:p>
          <a:p>
            <a:pPr lvl="1">
              <a:lnSpc>
                <a:spcPct val="114000"/>
              </a:lnSpc>
            </a:pPr>
            <a:r>
              <a:rPr lang="en-IN" sz="2200" i="1" dirty="0" smtClean="0"/>
              <a:t>central </a:t>
            </a:r>
            <a:r>
              <a:rPr lang="en-IN" sz="2200" i="1" dirty="0"/>
              <a:t>items, </a:t>
            </a:r>
            <a:r>
              <a:rPr lang="en-IN" sz="2200" dirty="0"/>
              <a:t>where the prices are used on their own to construct centrally calculated indices.</a:t>
            </a:r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Outlet Selection</a:t>
            </a:r>
          </a:p>
        </p:txBody>
      </p:sp>
    </p:spTree>
    <p:extLst>
      <p:ext uri="{BB962C8B-B14F-4D97-AF65-F5344CB8AC3E}">
        <p14:creationId xmlns:p14="http://schemas.microsoft.com/office/powerpoint/2010/main" val="221281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US" sz="3200" b="1" dirty="0" smtClean="0">
                <a:solidFill>
                  <a:srgbClr val="666666"/>
                </a:solidFill>
              </a:rPr>
              <a:t>Allocation scheme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2304256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en-IN" sz="2400" dirty="0"/>
              <a:t>The number of quotations allocated to a selected rural or urban location of a region is further allocated to </a:t>
            </a:r>
            <a:endParaRPr lang="en-IN" sz="2400" dirty="0" smtClean="0"/>
          </a:p>
          <a:p>
            <a:pPr lvl="1">
              <a:lnSpc>
                <a:spcPct val="114000"/>
              </a:lnSpc>
              <a:buFont typeface="Calibri" panose="020F0502020204030204" pitchFamily="34" charset="0"/>
              <a:buChar char="̶"/>
            </a:pPr>
            <a:r>
              <a:rPr lang="en-IN" sz="2200" dirty="0" smtClean="0"/>
              <a:t>the </a:t>
            </a:r>
            <a:r>
              <a:rPr lang="en-IN" sz="2200" dirty="0"/>
              <a:t>representative varieties (with given </a:t>
            </a:r>
            <a:r>
              <a:rPr lang="en-IN" sz="2200" i="1" dirty="0"/>
              <a:t>item specifications</a:t>
            </a:r>
            <a:r>
              <a:rPr lang="en-IN" sz="2200" dirty="0"/>
              <a:t>) constituting the </a:t>
            </a:r>
            <a:r>
              <a:rPr lang="en-IN" sz="2200" i="1" dirty="0"/>
              <a:t>elementary aggregate </a:t>
            </a:r>
            <a:r>
              <a:rPr lang="en-IN" sz="2200" dirty="0"/>
              <a:t>and </a:t>
            </a:r>
            <a:endParaRPr lang="en-IN" sz="2200" dirty="0" smtClean="0"/>
          </a:p>
          <a:p>
            <a:pPr lvl="1">
              <a:lnSpc>
                <a:spcPct val="114000"/>
              </a:lnSpc>
              <a:buFont typeface="Calibri" panose="020F0502020204030204" pitchFamily="34" charset="0"/>
              <a:buChar char="̶"/>
            </a:pPr>
            <a:r>
              <a:rPr lang="en-IN" sz="2200" dirty="0" smtClean="0"/>
              <a:t>the </a:t>
            </a:r>
            <a:r>
              <a:rPr lang="en-IN" sz="2200" dirty="0"/>
              <a:t>major outlet types where they are available. </a:t>
            </a:r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Outlet Selection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0" y="3923635"/>
            <a:ext cx="7200000" cy="222080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315685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548680"/>
            <a:ext cx="7850832" cy="792088"/>
          </a:xfrm>
        </p:spPr>
        <p:txBody>
          <a:bodyPr>
            <a:noAutofit/>
          </a:bodyPr>
          <a:lstStyle/>
          <a:p>
            <a:pPr marL="1706563" indent="-1706563" algn="l"/>
            <a:r>
              <a:rPr lang="en-IN" sz="2400" b="1" dirty="0"/>
              <a:t>Example 22: Price Collection Plan for an </a:t>
            </a:r>
            <a:r>
              <a:rPr lang="en-IN" sz="2400" b="1" i="1" dirty="0"/>
              <a:t>Elementary Aggregate</a:t>
            </a:r>
            <a:r>
              <a:rPr lang="en-IN" sz="2400" b="1" dirty="0"/>
              <a:t> of CPI</a:t>
            </a:r>
            <a:endParaRPr lang="en-US" altLang="en-US" sz="2400" b="1" dirty="0" smtClean="0">
              <a:solidFill>
                <a:srgbClr val="666666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268760"/>
            <a:ext cx="8077200" cy="792088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en-IN" sz="2000" dirty="0" smtClean="0"/>
              <a:t>100 </a:t>
            </a:r>
            <a:r>
              <a:rPr lang="en-IN" sz="2000" dirty="0"/>
              <a:t>price quotations </a:t>
            </a:r>
            <a:r>
              <a:rPr lang="en-IN" sz="2000" dirty="0" smtClean="0"/>
              <a:t>are allocated to different varieties. The </a:t>
            </a:r>
            <a:r>
              <a:rPr lang="en-IN" sz="2000" dirty="0"/>
              <a:t>allocated numbers are then assigned to major outlets </a:t>
            </a:r>
            <a:r>
              <a:rPr lang="en-IN" sz="2000" dirty="0" smtClean="0"/>
              <a:t>types.</a:t>
            </a:r>
            <a:endParaRPr lang="en-IN" sz="20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Outlet Selection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0" y="2132856"/>
            <a:ext cx="7200000" cy="431243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231821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Data collection methods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pPr marL="0" indent="0" hangingPunct="0">
              <a:buNone/>
            </a:pPr>
            <a:r>
              <a:rPr lang="en-IN" sz="2400" dirty="0" smtClean="0"/>
              <a:t>For CPI, a number of different price data collection are used, such as</a:t>
            </a:r>
          </a:p>
          <a:p>
            <a:pPr marL="787400" indent="-514350">
              <a:buFont typeface="+mj-lt"/>
              <a:buAutoNum type="romanLcPeriod"/>
            </a:pPr>
            <a:r>
              <a:rPr lang="en-IN" sz="2400" dirty="0"/>
              <a:t>personal visit to outlet, recording prices on paper or electronically;</a:t>
            </a:r>
          </a:p>
          <a:p>
            <a:pPr marL="787400" indent="-514350">
              <a:buFont typeface="+mj-lt"/>
              <a:buAutoNum type="romanLcPeriod"/>
            </a:pPr>
            <a:r>
              <a:rPr lang="en-IN" sz="2400" dirty="0"/>
              <a:t>b</a:t>
            </a:r>
            <a:r>
              <a:rPr lang="en-IN" sz="2400" dirty="0" smtClean="0"/>
              <a:t>y post in paper forms or by e-mail</a:t>
            </a:r>
            <a:endParaRPr lang="en-IN" sz="2400" dirty="0"/>
          </a:p>
          <a:p>
            <a:pPr marL="787400" indent="-514350">
              <a:buFont typeface="+mj-lt"/>
              <a:buAutoNum type="romanLcPeriod"/>
            </a:pPr>
            <a:r>
              <a:rPr lang="en-IN" sz="2400" dirty="0" smtClean="0"/>
              <a:t>telephone </a:t>
            </a:r>
            <a:r>
              <a:rPr lang="en-IN" sz="2400" dirty="0"/>
              <a:t>call to outlet;</a:t>
            </a:r>
          </a:p>
          <a:p>
            <a:pPr marL="787400" indent="-514350">
              <a:buFont typeface="+mj-lt"/>
              <a:buAutoNum type="romanLcPeriod"/>
            </a:pPr>
            <a:r>
              <a:rPr lang="en-IN" sz="2400" dirty="0" smtClean="0"/>
              <a:t>prices </a:t>
            </a:r>
            <a:r>
              <a:rPr lang="en-IN" sz="2400" dirty="0"/>
              <a:t>observed in catalogues/brochures;</a:t>
            </a:r>
          </a:p>
          <a:p>
            <a:pPr marL="787400" indent="-514350">
              <a:buFont typeface="+mj-lt"/>
              <a:buAutoNum type="romanLcPeriod"/>
            </a:pPr>
            <a:r>
              <a:rPr lang="en-IN" sz="2400" dirty="0" smtClean="0"/>
              <a:t>official </a:t>
            </a:r>
            <a:r>
              <a:rPr lang="en-IN" sz="2400" dirty="0"/>
              <a:t>price changes </a:t>
            </a:r>
            <a:r>
              <a:rPr lang="en-IN" sz="2400" dirty="0" smtClean="0"/>
              <a:t>notified or announced in the press </a:t>
            </a:r>
            <a:r>
              <a:rPr lang="en-IN" sz="2400" dirty="0"/>
              <a:t>by </a:t>
            </a:r>
            <a:r>
              <a:rPr lang="en-IN" sz="2400" dirty="0" smtClean="0"/>
              <a:t>government </a:t>
            </a:r>
            <a:r>
              <a:rPr lang="en-IN" sz="2400" dirty="0"/>
              <a:t>departments or </a:t>
            </a:r>
            <a:r>
              <a:rPr lang="en-IN" sz="2400" dirty="0" smtClean="0"/>
              <a:t>companies with very large market shares. </a:t>
            </a:r>
          </a:p>
          <a:p>
            <a:pPr marL="0" indent="0">
              <a:buNone/>
            </a:pPr>
            <a:r>
              <a:rPr lang="en-IN" sz="2400" dirty="0" smtClean="0"/>
              <a:t>For PPI, data are collected </a:t>
            </a:r>
            <a:r>
              <a:rPr lang="en-IN" sz="2400" dirty="0"/>
              <a:t>mostly </a:t>
            </a:r>
            <a:r>
              <a:rPr lang="en-IN" sz="2400" dirty="0" smtClean="0"/>
              <a:t>by the methods (ii) to (v).</a:t>
            </a:r>
            <a:endParaRPr lang="en-IN" sz="24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Method of Collection</a:t>
            </a:r>
          </a:p>
        </p:txBody>
      </p:sp>
    </p:spTree>
    <p:extLst>
      <p:ext uri="{BB962C8B-B14F-4D97-AF65-F5344CB8AC3E}">
        <p14:creationId xmlns:p14="http://schemas.microsoft.com/office/powerpoint/2010/main" val="31126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Data collection by personal visit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r>
              <a:rPr lang="en-IN" sz="2400" dirty="0" smtClean="0"/>
              <a:t>Mostly widely used method for CPI data collection is </a:t>
            </a:r>
            <a:r>
              <a:rPr lang="en-IN" sz="2400" dirty="0"/>
              <a:t>personal visit to the outlets, where descriptions and </a:t>
            </a:r>
            <a:r>
              <a:rPr lang="en-IN" sz="2400" dirty="0" smtClean="0"/>
              <a:t>prices are </a:t>
            </a:r>
            <a:r>
              <a:rPr lang="en-IN" sz="2400" dirty="0"/>
              <a:t>recorded on paper collection forms, or electronically using hand-held </a:t>
            </a:r>
            <a:r>
              <a:rPr lang="en-IN" sz="2400" dirty="0" smtClean="0"/>
              <a:t>computers. </a:t>
            </a:r>
          </a:p>
          <a:p>
            <a:r>
              <a:rPr lang="en-IN" sz="2400" dirty="0" smtClean="0"/>
              <a:t>Price collectors are usually regular well-trained staff of a government department.</a:t>
            </a:r>
          </a:p>
          <a:p>
            <a:r>
              <a:rPr lang="en-IN" sz="2400" dirty="0" smtClean="0"/>
              <a:t>Collectors are required to apply their judgement for</a:t>
            </a:r>
          </a:p>
          <a:p>
            <a:pPr lvl="1"/>
            <a:r>
              <a:rPr lang="en-IN" sz="2200" dirty="0"/>
              <a:t>i</a:t>
            </a:r>
            <a:r>
              <a:rPr lang="en-IN" sz="2200" dirty="0" smtClean="0"/>
              <a:t>dentification of correct varieties to be priced</a:t>
            </a:r>
          </a:p>
          <a:p>
            <a:pPr lvl="1"/>
            <a:r>
              <a:rPr lang="en-IN" sz="2200" dirty="0" smtClean="0"/>
              <a:t>substitution of a no-longer-available item with a similar item,</a:t>
            </a:r>
          </a:p>
          <a:p>
            <a:pPr lvl="1"/>
            <a:r>
              <a:rPr lang="en-IN" sz="2200" dirty="0"/>
              <a:t>d</a:t>
            </a:r>
            <a:r>
              <a:rPr lang="en-IN" sz="2200" dirty="0" smtClean="0"/>
              <a:t>etection of seasonal products,  </a:t>
            </a:r>
          </a:p>
          <a:p>
            <a:pPr lvl="1"/>
            <a:r>
              <a:rPr lang="en-IN" sz="2200" dirty="0"/>
              <a:t>n</a:t>
            </a:r>
            <a:r>
              <a:rPr lang="en-IN" sz="2200" dirty="0" smtClean="0"/>
              <a:t>oting down additional features of items for future use, etc. </a:t>
            </a:r>
          </a:p>
          <a:p>
            <a:endParaRPr lang="en-IN" sz="2400" dirty="0" smtClean="0"/>
          </a:p>
          <a:p>
            <a:endParaRPr lang="en-IN" sz="2400" dirty="0" smtClean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Method of Collection</a:t>
            </a:r>
          </a:p>
        </p:txBody>
      </p:sp>
    </p:spTree>
    <p:extLst>
      <p:ext uri="{BB962C8B-B14F-4D97-AF65-F5344CB8AC3E}">
        <p14:creationId xmlns:p14="http://schemas.microsoft.com/office/powerpoint/2010/main" val="135833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Frequency and Timing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r>
              <a:rPr lang="en-IN" sz="2400" dirty="0" smtClean="0"/>
              <a:t>The frequency and timing </a:t>
            </a:r>
            <a:r>
              <a:rPr lang="en-IN" sz="2400" dirty="0"/>
              <a:t>of price collection is </a:t>
            </a:r>
            <a:r>
              <a:rPr lang="en-IN" sz="2400" dirty="0" smtClean="0"/>
              <a:t>primarily determined by the frequency of the index.</a:t>
            </a:r>
          </a:p>
          <a:p>
            <a:r>
              <a:rPr lang="en-IN" sz="2400" dirty="0"/>
              <a:t>The desired frequency of price collection </a:t>
            </a:r>
            <a:r>
              <a:rPr lang="en-IN" sz="2400" dirty="0" smtClean="0"/>
              <a:t>varies over commodities</a:t>
            </a:r>
          </a:p>
          <a:p>
            <a:r>
              <a:rPr lang="en-IN" sz="2400" dirty="0" smtClean="0"/>
              <a:t>It depends </a:t>
            </a:r>
            <a:r>
              <a:rPr lang="en-IN" sz="2400" dirty="0"/>
              <a:t>on how frequently </a:t>
            </a:r>
            <a:r>
              <a:rPr lang="en-IN" sz="2400" dirty="0" smtClean="0"/>
              <a:t>the prices </a:t>
            </a:r>
            <a:r>
              <a:rPr lang="en-IN" sz="2400" dirty="0"/>
              <a:t>to be observed change. </a:t>
            </a:r>
            <a:endParaRPr lang="en-IN" sz="2400" dirty="0" smtClean="0"/>
          </a:p>
          <a:p>
            <a:pPr marL="355600" indent="0">
              <a:buNone/>
            </a:pPr>
            <a:r>
              <a:rPr lang="en-IN" sz="2000" dirty="0" smtClean="0">
                <a:solidFill>
                  <a:srgbClr val="C00000"/>
                </a:solidFill>
              </a:rPr>
              <a:t>[For </a:t>
            </a:r>
            <a:r>
              <a:rPr lang="en-IN" sz="2000" dirty="0">
                <a:solidFill>
                  <a:srgbClr val="C00000"/>
                </a:solidFill>
              </a:rPr>
              <a:t>example, </a:t>
            </a:r>
            <a:r>
              <a:rPr lang="en-IN" sz="2000" dirty="0" smtClean="0">
                <a:solidFill>
                  <a:srgbClr val="C00000"/>
                </a:solidFill>
              </a:rPr>
              <a:t>for administered </a:t>
            </a:r>
            <a:r>
              <a:rPr lang="en-IN" sz="2000" dirty="0">
                <a:solidFill>
                  <a:srgbClr val="C00000"/>
                </a:solidFill>
              </a:rPr>
              <a:t>prices </a:t>
            </a:r>
            <a:r>
              <a:rPr lang="en-IN" sz="2000" dirty="0" smtClean="0">
                <a:solidFill>
                  <a:srgbClr val="C00000"/>
                </a:solidFill>
              </a:rPr>
              <a:t>like those charged </a:t>
            </a:r>
            <a:r>
              <a:rPr lang="en-IN" sz="2000" dirty="0">
                <a:solidFill>
                  <a:srgbClr val="C00000"/>
                </a:solidFill>
              </a:rPr>
              <a:t>by public utilities, central or </a:t>
            </a:r>
            <a:r>
              <a:rPr lang="en-IN" sz="2000" dirty="0" smtClean="0">
                <a:solidFill>
                  <a:srgbClr val="C00000"/>
                </a:solidFill>
              </a:rPr>
              <a:t>local government </a:t>
            </a:r>
            <a:r>
              <a:rPr lang="en-IN" sz="2000" dirty="0">
                <a:solidFill>
                  <a:srgbClr val="C00000"/>
                </a:solidFill>
              </a:rPr>
              <a:t>fees </a:t>
            </a:r>
            <a:r>
              <a:rPr lang="en-IN" sz="2000" dirty="0" smtClean="0">
                <a:solidFill>
                  <a:srgbClr val="C00000"/>
                </a:solidFill>
              </a:rPr>
              <a:t>revised following a time schedule, or rental of hired residences etc. quarterly or annual collection may be adequate. </a:t>
            </a:r>
            <a:r>
              <a:rPr lang="en-IN" sz="2000" dirty="0">
                <a:solidFill>
                  <a:srgbClr val="C00000"/>
                </a:solidFill>
              </a:rPr>
              <a:t> </a:t>
            </a:r>
            <a:r>
              <a:rPr lang="en-IN" sz="2000" dirty="0" smtClean="0">
                <a:solidFill>
                  <a:srgbClr val="C00000"/>
                </a:solidFill>
              </a:rPr>
              <a:t>In </a:t>
            </a:r>
            <a:r>
              <a:rPr lang="en-IN" sz="2000" dirty="0">
                <a:solidFill>
                  <a:srgbClr val="C00000"/>
                </a:solidFill>
              </a:rPr>
              <a:t>contrast, food prices – </a:t>
            </a:r>
            <a:r>
              <a:rPr lang="en-IN" sz="2000" dirty="0" smtClean="0">
                <a:solidFill>
                  <a:srgbClr val="C00000"/>
                </a:solidFill>
              </a:rPr>
              <a:t>which change charge </a:t>
            </a:r>
            <a:r>
              <a:rPr lang="en-IN" sz="2000" dirty="0">
                <a:solidFill>
                  <a:srgbClr val="C00000"/>
                </a:solidFill>
              </a:rPr>
              <a:t>on </a:t>
            </a:r>
            <a:r>
              <a:rPr lang="en-IN" sz="2000" dirty="0" smtClean="0">
                <a:solidFill>
                  <a:srgbClr val="C00000"/>
                </a:solidFill>
              </a:rPr>
              <a:t>a continuous </a:t>
            </a:r>
            <a:r>
              <a:rPr lang="en-IN" sz="2000" dirty="0">
                <a:solidFill>
                  <a:srgbClr val="C00000"/>
                </a:solidFill>
              </a:rPr>
              <a:t>basis </a:t>
            </a:r>
            <a:r>
              <a:rPr lang="en-IN" sz="2000" dirty="0" smtClean="0">
                <a:solidFill>
                  <a:srgbClr val="C00000"/>
                </a:solidFill>
              </a:rPr>
              <a:t>– are collected</a:t>
            </a:r>
            <a:r>
              <a:rPr lang="en-IN" sz="2000" dirty="0">
                <a:solidFill>
                  <a:srgbClr val="C00000"/>
                </a:solidFill>
              </a:rPr>
              <a:t> </a:t>
            </a:r>
            <a:r>
              <a:rPr lang="en-IN" sz="2000" dirty="0" smtClean="0">
                <a:solidFill>
                  <a:srgbClr val="C00000"/>
                </a:solidFill>
              </a:rPr>
              <a:t>more </a:t>
            </a:r>
            <a:r>
              <a:rPr lang="en-IN" sz="2000" dirty="0">
                <a:solidFill>
                  <a:srgbClr val="C00000"/>
                </a:solidFill>
              </a:rPr>
              <a:t>frequently.</a:t>
            </a:r>
            <a:r>
              <a:rPr lang="en-IN" sz="2000" dirty="0"/>
              <a:t> </a:t>
            </a:r>
            <a:r>
              <a:rPr lang="en-IN" sz="2000" dirty="0" smtClean="0">
                <a:solidFill>
                  <a:srgbClr val="C00000"/>
                </a:solidFill>
              </a:rPr>
              <a:t>]</a:t>
            </a:r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Frequency &amp; Timing</a:t>
            </a:r>
          </a:p>
        </p:txBody>
      </p:sp>
    </p:spTree>
    <p:extLst>
      <p:ext uri="{BB962C8B-B14F-4D97-AF65-F5344CB8AC3E}">
        <p14:creationId xmlns:p14="http://schemas.microsoft.com/office/powerpoint/2010/main" val="33743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Time schedule of price data collection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en-IN" sz="2400" dirty="0" smtClean="0"/>
              <a:t>Price data collection of different product is scheduled with varying spread and frequency.   </a:t>
            </a:r>
            <a:endParaRPr lang="en-IN" sz="2400" dirty="0"/>
          </a:p>
          <a:p>
            <a:pPr>
              <a:lnSpc>
                <a:spcPct val="114000"/>
              </a:lnSpc>
            </a:pPr>
            <a:r>
              <a:rPr lang="en-US" sz="2400" dirty="0" smtClean="0"/>
              <a:t>Higher the frequency lower is the spread. </a:t>
            </a:r>
            <a:endParaRPr lang="en-IN" sz="2400" dirty="0" smtClean="0"/>
          </a:p>
          <a:p>
            <a:pPr>
              <a:lnSpc>
                <a:spcPct val="114000"/>
              </a:lnSpc>
            </a:pPr>
            <a:r>
              <a:rPr lang="en-IN" sz="2400" dirty="0" smtClean="0"/>
              <a:t>For perishable food items, it is usually spread </a:t>
            </a:r>
            <a:r>
              <a:rPr lang="en-IN" sz="2400" dirty="0"/>
              <a:t>over a </a:t>
            </a:r>
            <a:r>
              <a:rPr lang="en-IN" sz="2400" dirty="0" smtClean="0"/>
              <a:t>week and for other food items it is spread over month</a:t>
            </a:r>
            <a:r>
              <a:rPr lang="en-IN" sz="2400" dirty="0"/>
              <a:t>. </a:t>
            </a:r>
            <a:endParaRPr lang="en-IN" sz="2400" dirty="0" smtClean="0"/>
          </a:p>
          <a:p>
            <a:pPr>
              <a:lnSpc>
                <a:spcPct val="114000"/>
              </a:lnSpc>
            </a:pPr>
            <a:r>
              <a:rPr lang="en-IN" sz="2400" dirty="0" smtClean="0"/>
              <a:t>Different </a:t>
            </a:r>
            <a:r>
              <a:rPr lang="en-IN" sz="2400" dirty="0"/>
              <a:t>neighbourhoods </a:t>
            </a:r>
            <a:r>
              <a:rPr lang="en-IN" sz="2400" dirty="0" smtClean="0"/>
              <a:t>is </a:t>
            </a:r>
            <a:r>
              <a:rPr lang="en-IN" sz="2400" dirty="0"/>
              <a:t>scheduled for </a:t>
            </a:r>
            <a:r>
              <a:rPr lang="en-IN" sz="2400" dirty="0" smtClean="0"/>
              <a:t>price collection </a:t>
            </a:r>
            <a:r>
              <a:rPr lang="en-IN" sz="2400" dirty="0"/>
              <a:t>at different times of the </a:t>
            </a:r>
            <a:r>
              <a:rPr lang="en-IN" sz="2400" dirty="0" smtClean="0"/>
              <a:t>week / month. </a:t>
            </a:r>
          </a:p>
          <a:p>
            <a:pPr>
              <a:lnSpc>
                <a:spcPct val="114000"/>
              </a:lnSpc>
            </a:pPr>
            <a:r>
              <a:rPr lang="en-IN" sz="2400" dirty="0" smtClean="0"/>
              <a:t>Individual </a:t>
            </a:r>
            <a:r>
              <a:rPr lang="en-IN" sz="2400" dirty="0"/>
              <a:t>price observations are </a:t>
            </a:r>
            <a:r>
              <a:rPr lang="en-IN" sz="2400" dirty="0" smtClean="0"/>
              <a:t>carried out </a:t>
            </a:r>
            <a:r>
              <a:rPr lang="en-IN" sz="2400" dirty="0"/>
              <a:t>at the same </a:t>
            </a:r>
            <a:r>
              <a:rPr lang="en-IN" sz="2400" dirty="0" smtClean="0"/>
              <a:t>day of each week / month.</a:t>
            </a:r>
          </a:p>
          <a:p>
            <a:r>
              <a:rPr lang="en-IN" sz="2400" dirty="0"/>
              <a:t>Price collection days (and </a:t>
            </a:r>
            <a:r>
              <a:rPr lang="en-IN" sz="2400" dirty="0" smtClean="0"/>
              <a:t>time) are </a:t>
            </a:r>
            <a:r>
              <a:rPr lang="en-IN" sz="2400" dirty="0"/>
              <a:t>set in advance.</a:t>
            </a:r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Frequency &amp; Timing</a:t>
            </a:r>
          </a:p>
        </p:txBody>
      </p:sp>
    </p:spTree>
    <p:extLst>
      <p:ext uri="{BB962C8B-B14F-4D97-AF65-F5344CB8AC3E}">
        <p14:creationId xmlns:p14="http://schemas.microsoft.com/office/powerpoint/2010/main" val="176578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692696"/>
            <a:ext cx="7848872" cy="381000"/>
          </a:xfrm>
        </p:spPr>
        <p:txBody>
          <a:bodyPr>
            <a:noAutofit/>
          </a:bodyPr>
          <a:lstStyle/>
          <a:p>
            <a:pPr algn="l"/>
            <a:r>
              <a:rPr lang="en-US" altLang="en-US" sz="3200" b="1" dirty="0" smtClean="0">
                <a:solidFill>
                  <a:srgbClr val="666666"/>
                </a:solidFill>
              </a:rPr>
              <a:t>Factors determining </a:t>
            </a:r>
            <a:r>
              <a:rPr lang="en-IN" sz="3200" b="1" dirty="0">
                <a:solidFill>
                  <a:srgbClr val="666666"/>
                </a:solidFill>
              </a:rPr>
              <a:t>frequency and timing </a:t>
            </a:r>
            <a:r>
              <a:rPr lang="en-IN" sz="3200" b="1" dirty="0" smtClean="0">
                <a:solidFill>
                  <a:srgbClr val="666666"/>
                </a:solidFill>
              </a:rPr>
              <a:t>(1)</a:t>
            </a:r>
            <a:endParaRPr lang="en-US" altLang="en-US" sz="3200" b="1" dirty="0">
              <a:solidFill>
                <a:srgbClr val="666666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7544" y="1412776"/>
            <a:ext cx="8352928" cy="4911824"/>
          </a:xfrm>
        </p:spPr>
        <p:txBody>
          <a:bodyPr>
            <a:noAutofit/>
          </a:bodyPr>
          <a:lstStyle/>
          <a:p>
            <a:pPr lvl="0"/>
            <a:r>
              <a:rPr lang="en-IN" sz="2400" i="1" dirty="0" smtClean="0"/>
              <a:t>Uses </a:t>
            </a:r>
            <a:r>
              <a:rPr lang="en-IN" sz="2400" i="1" dirty="0"/>
              <a:t>of the index</a:t>
            </a:r>
            <a:r>
              <a:rPr lang="en-IN" sz="2400" dirty="0"/>
              <a:t>: If used for deflating income, expenditure or sales, the index should relate to the period of </a:t>
            </a:r>
            <a:r>
              <a:rPr lang="en-IN" sz="2400" dirty="0" smtClean="0"/>
              <a:t>time.</a:t>
            </a:r>
            <a:endParaRPr lang="en-IN" sz="2400" dirty="0"/>
          </a:p>
          <a:p>
            <a:pPr lvl="0"/>
            <a:r>
              <a:rPr lang="en-IN" sz="2400" i="1" dirty="0"/>
              <a:t>Practicalities of carrying out price collections</a:t>
            </a:r>
            <a:r>
              <a:rPr lang="en-IN" sz="2400" dirty="0"/>
              <a:t>: </a:t>
            </a:r>
            <a:r>
              <a:rPr lang="en-IN" sz="2400" dirty="0" smtClean="0"/>
              <a:t>In </a:t>
            </a:r>
            <a:r>
              <a:rPr lang="en-IN" sz="2400" dirty="0"/>
              <a:t>practice, the observations are either spread over </a:t>
            </a:r>
            <a:endParaRPr lang="en-IN" sz="2400" dirty="0" smtClean="0"/>
          </a:p>
          <a:p>
            <a:pPr lvl="1"/>
            <a:r>
              <a:rPr lang="en-IN" sz="2200" dirty="0" smtClean="0"/>
              <a:t>a </a:t>
            </a:r>
            <a:r>
              <a:rPr lang="en-IN" sz="2200" dirty="0"/>
              <a:t>few days </a:t>
            </a:r>
            <a:r>
              <a:rPr lang="en-IN" sz="2200" dirty="0" smtClean="0"/>
              <a:t>for a point-in-time estimate  or </a:t>
            </a:r>
          </a:p>
          <a:p>
            <a:pPr lvl="1"/>
            <a:r>
              <a:rPr lang="en-IN" sz="2200" dirty="0" smtClean="0"/>
              <a:t>the </a:t>
            </a:r>
            <a:r>
              <a:rPr lang="en-IN" sz="2200" dirty="0"/>
              <a:t>whole month </a:t>
            </a:r>
            <a:r>
              <a:rPr lang="en-IN" sz="2200" dirty="0" smtClean="0"/>
              <a:t>for </a:t>
            </a:r>
            <a:r>
              <a:rPr lang="en-IN" sz="2200" dirty="0"/>
              <a:t>the average for that month.</a:t>
            </a:r>
          </a:p>
          <a:p>
            <a:pPr lvl="0"/>
            <a:endParaRPr lang="en-IN" sz="24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Frequency &amp; Timing</a:t>
            </a:r>
          </a:p>
        </p:txBody>
      </p:sp>
    </p:spTree>
    <p:extLst>
      <p:ext uri="{BB962C8B-B14F-4D97-AF65-F5344CB8AC3E}">
        <p14:creationId xmlns:p14="http://schemas.microsoft.com/office/powerpoint/2010/main" val="45754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6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921396"/>
            <a:ext cx="7162800" cy="3015208"/>
          </a:xfrm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n-GB" altLang="en-US" dirty="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en-GB" altLang="en-US" sz="1200" dirty="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en-GB" altLang="en-US" sz="1200" dirty="0">
              <a:solidFill>
                <a:schemeClr val="bg2"/>
              </a:solidFill>
            </a:endParaRPr>
          </a:p>
          <a:p>
            <a:pPr marL="0" indent="0" algn="ctr">
              <a:buNone/>
            </a:pPr>
            <a:r>
              <a:rPr lang="en-US" altLang="ja-JP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Designing Price </a:t>
            </a:r>
            <a:r>
              <a:rPr lang="en-US" altLang="ja-JP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data collection</a:t>
            </a:r>
            <a:r>
              <a:rPr lang="en-GB" altLang="en-US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24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692696"/>
            <a:ext cx="7848872" cy="381000"/>
          </a:xfrm>
        </p:spPr>
        <p:txBody>
          <a:bodyPr>
            <a:noAutofit/>
          </a:bodyPr>
          <a:lstStyle/>
          <a:p>
            <a:pPr algn="l"/>
            <a:r>
              <a:rPr lang="en-US" altLang="en-US" sz="3200" b="1" dirty="0" smtClean="0">
                <a:solidFill>
                  <a:srgbClr val="666666"/>
                </a:solidFill>
              </a:rPr>
              <a:t>Factors determining </a:t>
            </a:r>
            <a:r>
              <a:rPr lang="en-IN" sz="3200" b="1" dirty="0">
                <a:solidFill>
                  <a:srgbClr val="666666"/>
                </a:solidFill>
              </a:rPr>
              <a:t>frequency and timing </a:t>
            </a:r>
            <a:r>
              <a:rPr lang="en-IN" sz="3200" b="1" dirty="0" smtClean="0">
                <a:solidFill>
                  <a:srgbClr val="666666"/>
                </a:solidFill>
              </a:rPr>
              <a:t>(2)</a:t>
            </a:r>
            <a:endParaRPr lang="en-US" altLang="en-US" sz="3200" b="1" dirty="0">
              <a:solidFill>
                <a:srgbClr val="666666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7544" y="1412776"/>
            <a:ext cx="8352928" cy="4911824"/>
          </a:xfrm>
        </p:spPr>
        <p:txBody>
          <a:bodyPr>
            <a:noAutofit/>
          </a:bodyPr>
          <a:lstStyle/>
          <a:p>
            <a:pPr lvl="0"/>
            <a:r>
              <a:rPr lang="en-IN" sz="2400" i="1" dirty="0" smtClean="0"/>
              <a:t>Pattern </a:t>
            </a:r>
            <a:r>
              <a:rPr lang="en-IN" sz="2400" i="1" dirty="0"/>
              <a:t>of price movements</a:t>
            </a:r>
            <a:r>
              <a:rPr lang="en-IN" sz="2400" dirty="0"/>
              <a:t>:  The desired frequency </a:t>
            </a:r>
            <a:r>
              <a:rPr lang="en-IN" sz="2400" dirty="0" smtClean="0"/>
              <a:t>depends on </a:t>
            </a:r>
            <a:r>
              <a:rPr lang="en-IN" sz="2400" dirty="0"/>
              <a:t>how frequently the prices to be observed change. For example,</a:t>
            </a:r>
          </a:p>
          <a:p>
            <a:pPr marL="627063" lvl="1" indent="-271463"/>
            <a:r>
              <a:rPr lang="en-IN" sz="2000" dirty="0" smtClean="0"/>
              <a:t>the </a:t>
            </a:r>
            <a:r>
              <a:rPr lang="en-IN" sz="2000" dirty="0"/>
              <a:t>official/ administered/ catalogue prices change annually or quarterly according to a known </a:t>
            </a:r>
            <a:r>
              <a:rPr lang="en-IN" sz="2000" dirty="0" smtClean="0"/>
              <a:t>timetable → </a:t>
            </a:r>
            <a:r>
              <a:rPr lang="en-IN" sz="2000" dirty="0"/>
              <a:t>collected annually or quarterly</a:t>
            </a:r>
            <a:endParaRPr lang="en-IN" sz="2000" dirty="0" smtClean="0"/>
          </a:p>
          <a:p>
            <a:pPr marL="627063" lvl="1" indent="-271463"/>
            <a:r>
              <a:rPr lang="en-IN" sz="2000" dirty="0" smtClean="0"/>
              <a:t>food </a:t>
            </a:r>
            <a:r>
              <a:rPr lang="en-IN" sz="2000" dirty="0"/>
              <a:t>prices </a:t>
            </a:r>
            <a:r>
              <a:rPr lang="en-IN" sz="2000" dirty="0" smtClean="0"/>
              <a:t>are charged </a:t>
            </a:r>
            <a:r>
              <a:rPr lang="en-IN" sz="2000" dirty="0"/>
              <a:t>by their </a:t>
            </a:r>
            <a:r>
              <a:rPr lang="en-IN" sz="2000" dirty="0" smtClean="0"/>
              <a:t>suppliers on a continuous basis. </a:t>
            </a:r>
          </a:p>
          <a:p>
            <a:pPr marL="355600" lvl="1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→ </a:t>
            </a:r>
            <a:r>
              <a:rPr lang="en-IN" sz="2000" dirty="0"/>
              <a:t>collected </a:t>
            </a:r>
            <a:r>
              <a:rPr lang="en-IN" sz="2000" dirty="0" smtClean="0"/>
              <a:t>more </a:t>
            </a:r>
            <a:r>
              <a:rPr lang="en-IN" sz="2000" dirty="0"/>
              <a:t>frequently. </a:t>
            </a:r>
            <a:r>
              <a:rPr lang="en-IN" sz="2000" dirty="0" smtClean="0"/>
              <a:t>and therefore these price collections can be carried out rather than every month. </a:t>
            </a:r>
          </a:p>
          <a:p>
            <a:pPr lvl="0"/>
            <a:r>
              <a:rPr lang="en-IN" sz="2400" i="1" dirty="0" smtClean="0"/>
              <a:t>Timing of index publication:</a:t>
            </a:r>
            <a:r>
              <a:rPr lang="en-IN" sz="2400" dirty="0" smtClean="0"/>
              <a:t> The timing of the publication of indices also determines the time schedule of price collection. </a:t>
            </a:r>
            <a:endParaRPr lang="en-IN" sz="24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Frequency &amp; Timing</a:t>
            </a:r>
          </a:p>
        </p:txBody>
      </p:sp>
    </p:spTree>
    <p:extLst>
      <p:ext uri="{BB962C8B-B14F-4D97-AF65-F5344CB8AC3E}">
        <p14:creationId xmlns:p14="http://schemas.microsoft.com/office/powerpoint/2010/main" val="89252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6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921396"/>
            <a:ext cx="7162800" cy="3015208"/>
          </a:xfrm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n-GB" altLang="en-US" dirty="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en-GB" altLang="en-US" sz="1200" dirty="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en-GB" altLang="en-US" sz="1200" dirty="0">
              <a:solidFill>
                <a:schemeClr val="bg2"/>
              </a:solidFill>
            </a:endParaRPr>
          </a:p>
          <a:p>
            <a:pPr marL="0" indent="0" algn="ctr">
              <a:buNone/>
            </a:pPr>
            <a:r>
              <a:rPr lang="en-US" altLang="ja-JP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Dealing with missing price data</a:t>
            </a:r>
            <a:endParaRPr lang="en-GB" altLang="en-US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72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 smtClean="0">
                <a:solidFill>
                  <a:srgbClr val="666666"/>
                </a:solidFill>
              </a:rPr>
              <a:t>Missing Price Data – when?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pPr marL="355600" indent="0">
              <a:lnSpc>
                <a:spcPct val="114000"/>
              </a:lnSpc>
              <a:buNone/>
            </a:pPr>
            <a:r>
              <a:rPr lang="en-IN" sz="2400" dirty="0" smtClean="0"/>
              <a:t>Price data of an item become missing mainly under three distinct circumstances:</a:t>
            </a:r>
          </a:p>
          <a:p>
            <a:pPr marL="804863" lvl="0" indent="-449263"/>
            <a:r>
              <a:rPr lang="en-IN" sz="2400" dirty="0" smtClean="0"/>
              <a:t>permanently </a:t>
            </a:r>
            <a:r>
              <a:rPr lang="en-IN" sz="2400" dirty="0"/>
              <a:t>discontinued,</a:t>
            </a:r>
          </a:p>
          <a:p>
            <a:pPr marL="804863" lvl="0" indent="-449263"/>
            <a:r>
              <a:rPr lang="en-IN" sz="2400" dirty="0" smtClean="0"/>
              <a:t>not </a:t>
            </a:r>
            <a:r>
              <a:rPr lang="en-IN" sz="2400" dirty="0"/>
              <a:t>be available </a:t>
            </a:r>
            <a:r>
              <a:rPr lang="en-IN" sz="2400" dirty="0" smtClean="0"/>
              <a:t>in same </a:t>
            </a:r>
            <a:r>
              <a:rPr lang="en-IN" sz="2400" dirty="0"/>
              <a:t>specification </a:t>
            </a:r>
            <a:r>
              <a:rPr lang="en-IN" sz="2400" dirty="0" smtClean="0"/>
              <a:t>–quality change, </a:t>
            </a:r>
            <a:endParaRPr lang="en-IN" sz="2400" dirty="0"/>
          </a:p>
          <a:p>
            <a:pPr marL="804863" lvl="0" indent="-449263"/>
            <a:r>
              <a:rPr lang="en-IN" sz="2400" dirty="0"/>
              <a:t>it is a seasonal </a:t>
            </a:r>
            <a:r>
              <a:rPr lang="en-IN" sz="2400" dirty="0" smtClean="0"/>
              <a:t>item.</a:t>
            </a:r>
            <a:endParaRPr lang="en-IN" sz="24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-27384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Dealing with Missing Price</a:t>
            </a:r>
          </a:p>
        </p:txBody>
      </p:sp>
    </p:spTree>
    <p:extLst>
      <p:ext uri="{BB962C8B-B14F-4D97-AF65-F5344CB8AC3E}">
        <p14:creationId xmlns:p14="http://schemas.microsoft.com/office/powerpoint/2010/main" val="100407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 smtClean="0">
                <a:solidFill>
                  <a:srgbClr val="666666"/>
                </a:solidFill>
              </a:rPr>
              <a:t>Missing Price Data - Types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IN" sz="2400" dirty="0" smtClean="0"/>
              <a:t>Permanently missing</a:t>
            </a:r>
          </a:p>
          <a:p>
            <a:pPr lvl="1">
              <a:lnSpc>
                <a:spcPct val="114000"/>
              </a:lnSpc>
              <a:buFont typeface="Calibri" panose="020F0502020204030204" pitchFamily="34" charset="0"/>
              <a:buChar char="̶"/>
            </a:pPr>
            <a:r>
              <a:rPr lang="en-US" sz="2200" dirty="0"/>
              <a:t>Product withdrawn for </a:t>
            </a:r>
            <a:r>
              <a:rPr lang="en-US" sz="2200" dirty="0" smtClean="0"/>
              <a:t>good</a:t>
            </a:r>
          </a:p>
          <a:p>
            <a:pPr lvl="1">
              <a:lnSpc>
                <a:spcPct val="114000"/>
              </a:lnSpc>
              <a:buFont typeface="Calibri" panose="020F0502020204030204" pitchFamily="34" charset="0"/>
              <a:buChar char="̶"/>
            </a:pPr>
            <a:r>
              <a:rPr lang="en-US" sz="2200" dirty="0" smtClean="0"/>
              <a:t>Quality change of </a:t>
            </a:r>
          </a:p>
          <a:p>
            <a:pPr lvl="2">
              <a:lnSpc>
                <a:spcPct val="114000"/>
              </a:lnSpc>
            </a:pPr>
            <a:r>
              <a:rPr lang="en-US" sz="2000" dirty="0" smtClean="0"/>
              <a:t>comparable nature</a:t>
            </a:r>
          </a:p>
          <a:p>
            <a:pPr lvl="2">
              <a:lnSpc>
                <a:spcPct val="114000"/>
              </a:lnSpc>
            </a:pPr>
            <a:r>
              <a:rPr lang="en-US" sz="2000" dirty="0"/>
              <a:t>non-comparable </a:t>
            </a:r>
            <a:r>
              <a:rPr lang="en-US" sz="2000" dirty="0" smtClean="0"/>
              <a:t>nature</a:t>
            </a:r>
          </a:p>
          <a:p>
            <a:pPr marL="457200" lvl="1" indent="0">
              <a:lnSpc>
                <a:spcPct val="114000"/>
              </a:lnSpc>
              <a:buNone/>
            </a:pPr>
            <a:endParaRPr lang="en-IN" sz="2200" dirty="0" smtClean="0"/>
          </a:p>
          <a:p>
            <a:pPr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IN" sz="2400" dirty="0" smtClean="0"/>
              <a:t>Temporarily missing</a:t>
            </a:r>
          </a:p>
          <a:p>
            <a:pPr lvl="1">
              <a:lnSpc>
                <a:spcPct val="114000"/>
              </a:lnSpc>
              <a:buFont typeface="Calibri" panose="020F0502020204030204" pitchFamily="34" charset="0"/>
              <a:buChar char="̶"/>
            </a:pPr>
            <a:r>
              <a:rPr lang="en-IN" sz="2200" dirty="0" smtClean="0"/>
              <a:t>Seasonal product</a:t>
            </a:r>
          </a:p>
          <a:p>
            <a:pPr lvl="1">
              <a:lnSpc>
                <a:spcPct val="114000"/>
              </a:lnSpc>
              <a:buFont typeface="Calibri" panose="020F0502020204030204" pitchFamily="34" charset="0"/>
              <a:buChar char="̶"/>
            </a:pPr>
            <a:r>
              <a:rPr lang="en-IN" sz="2200" dirty="0" smtClean="0"/>
              <a:t> Non-seasonal product – expected to be available in the future.</a:t>
            </a:r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-27384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Dealing with Missing Price</a:t>
            </a:r>
          </a:p>
        </p:txBody>
      </p:sp>
    </p:spTree>
    <p:extLst>
      <p:ext uri="{BB962C8B-B14F-4D97-AF65-F5344CB8AC3E}">
        <p14:creationId xmlns:p14="http://schemas.microsoft.com/office/powerpoint/2010/main" val="170743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 smtClean="0">
                <a:solidFill>
                  <a:srgbClr val="666666"/>
                </a:solidFill>
              </a:rPr>
              <a:t>Dealing with Missing Price (1)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en-IN" sz="2400" dirty="0" smtClean="0"/>
              <a:t>Commonly used approaches adopted </a:t>
            </a:r>
            <a:r>
              <a:rPr lang="en-IN" sz="2400" dirty="0"/>
              <a:t>for dealing with missing </a:t>
            </a:r>
            <a:r>
              <a:rPr lang="en-IN" sz="2400" dirty="0" smtClean="0"/>
              <a:t>items:</a:t>
            </a:r>
            <a:endParaRPr lang="en-IN" sz="2400" dirty="0"/>
          </a:p>
          <a:p>
            <a:pPr lvl="0">
              <a:lnSpc>
                <a:spcPct val="114000"/>
              </a:lnSpc>
            </a:pPr>
            <a:r>
              <a:rPr lang="en-IN" sz="2400" i="1" dirty="0" smtClean="0"/>
              <a:t>Seasonal product</a:t>
            </a:r>
            <a:r>
              <a:rPr lang="en-IN" sz="2400" dirty="0" smtClean="0"/>
              <a:t>: Price collectors are required </a:t>
            </a:r>
            <a:r>
              <a:rPr lang="en-IN" sz="2400" dirty="0"/>
              <a:t>to record prices </a:t>
            </a:r>
            <a:r>
              <a:rPr lang="en-IN" sz="2400" dirty="0" smtClean="0"/>
              <a:t>only </a:t>
            </a:r>
            <a:r>
              <a:rPr lang="en-IN" sz="2400" dirty="0"/>
              <a:t>when it is </a:t>
            </a:r>
            <a:r>
              <a:rPr lang="en-IN" sz="2400" dirty="0" smtClean="0"/>
              <a:t>available.</a:t>
            </a:r>
            <a:endParaRPr lang="en-IN" sz="2400" dirty="0"/>
          </a:p>
          <a:p>
            <a:pPr lvl="0">
              <a:lnSpc>
                <a:spcPct val="114000"/>
              </a:lnSpc>
            </a:pPr>
            <a:r>
              <a:rPr lang="en-IN" sz="2400" i="1" dirty="0" smtClean="0"/>
              <a:t>Permanently missing product</a:t>
            </a:r>
            <a:r>
              <a:rPr lang="en-IN" sz="2400" dirty="0" smtClean="0"/>
              <a:t>: </a:t>
            </a:r>
          </a:p>
          <a:p>
            <a:pPr lvl="1">
              <a:lnSpc>
                <a:spcPct val="114000"/>
              </a:lnSpc>
            </a:pPr>
            <a:r>
              <a:rPr lang="en-IN" sz="2200" dirty="0" smtClean="0"/>
              <a:t>The </a:t>
            </a:r>
            <a:r>
              <a:rPr lang="en-IN" sz="2200" dirty="0"/>
              <a:t>item </a:t>
            </a:r>
            <a:r>
              <a:rPr lang="en-IN" sz="2200" dirty="0" smtClean="0"/>
              <a:t>is dropped, without collecting </a:t>
            </a:r>
            <a:r>
              <a:rPr lang="en-IN" sz="2200" dirty="0"/>
              <a:t>any additional </a:t>
            </a:r>
            <a:r>
              <a:rPr lang="en-IN" sz="2200" dirty="0" smtClean="0"/>
              <a:t>information.</a:t>
            </a:r>
          </a:p>
          <a:p>
            <a:pPr marL="723900" lvl="1" indent="0">
              <a:lnSpc>
                <a:spcPct val="114000"/>
              </a:lnSpc>
              <a:buNone/>
            </a:pPr>
            <a:r>
              <a:rPr lang="en-US" sz="2200" dirty="0" smtClean="0">
                <a:solidFill>
                  <a:srgbClr val="0000CC"/>
                </a:solidFill>
              </a:rPr>
              <a:t>Implicit assumption: </a:t>
            </a:r>
            <a:r>
              <a:rPr lang="en-IN" sz="2200" dirty="0">
                <a:solidFill>
                  <a:srgbClr val="0000CC"/>
                </a:solidFill>
              </a:rPr>
              <a:t>price change of other items of the group </a:t>
            </a:r>
            <a:r>
              <a:rPr lang="en-IN" sz="2200" dirty="0" smtClean="0">
                <a:solidFill>
                  <a:srgbClr val="0000CC"/>
                </a:solidFill>
              </a:rPr>
              <a:t>reflects price change of the </a:t>
            </a:r>
            <a:r>
              <a:rPr lang="en-IN" sz="2200" dirty="0">
                <a:solidFill>
                  <a:srgbClr val="0000CC"/>
                </a:solidFill>
              </a:rPr>
              <a:t>missing item</a:t>
            </a:r>
          </a:p>
          <a:p>
            <a:pPr marL="0" lvl="0" indent="0">
              <a:lnSpc>
                <a:spcPct val="114000"/>
              </a:lnSpc>
              <a:buNone/>
            </a:pPr>
            <a:endParaRPr lang="en-IN" sz="24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-27384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Dealing with Missing Price</a:t>
            </a:r>
          </a:p>
        </p:txBody>
      </p:sp>
    </p:spTree>
    <p:extLst>
      <p:ext uri="{BB962C8B-B14F-4D97-AF65-F5344CB8AC3E}">
        <p14:creationId xmlns:p14="http://schemas.microsoft.com/office/powerpoint/2010/main" val="116783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 smtClean="0">
                <a:solidFill>
                  <a:srgbClr val="666666"/>
                </a:solidFill>
              </a:rPr>
              <a:t>Dealing with Missing Price (2)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pPr lvl="0">
              <a:lnSpc>
                <a:spcPct val="114000"/>
              </a:lnSpc>
            </a:pPr>
            <a:r>
              <a:rPr lang="en-IN" sz="2400" i="1" dirty="0"/>
              <a:t>Permanently missing product</a:t>
            </a:r>
            <a:r>
              <a:rPr lang="en-IN" sz="2400" dirty="0"/>
              <a:t>: </a:t>
            </a:r>
          </a:p>
          <a:p>
            <a:pPr lvl="1">
              <a:lnSpc>
                <a:spcPct val="114000"/>
              </a:lnSpc>
            </a:pPr>
            <a:r>
              <a:rPr lang="en-IN" sz="2200" dirty="0" smtClean="0"/>
              <a:t>Replaced with an Item </a:t>
            </a:r>
            <a:r>
              <a:rPr lang="en-IN" sz="2200" dirty="0"/>
              <a:t>of </a:t>
            </a:r>
            <a:r>
              <a:rPr lang="en-IN" sz="2200" u="sng" dirty="0"/>
              <a:t>comparable </a:t>
            </a:r>
            <a:r>
              <a:rPr lang="en-IN" sz="2200" u="sng" dirty="0" smtClean="0"/>
              <a:t>quality.</a:t>
            </a:r>
            <a:endParaRPr lang="en-IN" sz="2200" dirty="0"/>
          </a:p>
          <a:p>
            <a:pPr marL="717550" lvl="1" indent="0">
              <a:lnSpc>
                <a:spcPct val="114000"/>
              </a:lnSpc>
              <a:buNone/>
            </a:pPr>
            <a:r>
              <a:rPr lang="en-IN" sz="2200" dirty="0" smtClean="0"/>
              <a:t>The </a:t>
            </a:r>
            <a:r>
              <a:rPr lang="en-IN" sz="2200" dirty="0"/>
              <a:t>price </a:t>
            </a:r>
            <a:r>
              <a:rPr lang="en-IN" sz="2200" dirty="0" smtClean="0"/>
              <a:t>collector records information </a:t>
            </a:r>
            <a:r>
              <a:rPr lang="en-IN" sz="2200" dirty="0"/>
              <a:t>on price-determining characteristics </a:t>
            </a:r>
            <a:r>
              <a:rPr lang="en-IN" sz="2200" dirty="0" smtClean="0"/>
              <a:t>of </a:t>
            </a:r>
            <a:r>
              <a:rPr lang="en-IN" sz="2200" dirty="0"/>
              <a:t>the “new” item. </a:t>
            </a:r>
            <a:endParaRPr lang="en-IN" sz="2200" dirty="0" smtClean="0"/>
          </a:p>
          <a:p>
            <a:pPr marL="717550" lvl="1" indent="0">
              <a:lnSpc>
                <a:spcPct val="114000"/>
              </a:lnSpc>
              <a:buNone/>
            </a:pPr>
            <a:r>
              <a:rPr lang="en-IN" sz="2200" dirty="0"/>
              <a:t>The </a:t>
            </a:r>
            <a:r>
              <a:rPr lang="en-IN" sz="2200" dirty="0" smtClean="0"/>
              <a:t>price relative is computed as the ratio between current-period </a:t>
            </a:r>
            <a:r>
              <a:rPr lang="en-IN" sz="2200" dirty="0"/>
              <a:t>price </a:t>
            </a:r>
            <a:r>
              <a:rPr lang="en-IN" sz="2200" dirty="0" smtClean="0"/>
              <a:t>of replacement item and </a:t>
            </a:r>
            <a:r>
              <a:rPr lang="en-IN" sz="2200" dirty="0"/>
              <a:t>the </a:t>
            </a:r>
            <a:r>
              <a:rPr lang="en-IN" sz="2200" dirty="0" smtClean="0"/>
              <a:t>previous-period </a:t>
            </a:r>
            <a:r>
              <a:rPr lang="en-IN" sz="2200" dirty="0"/>
              <a:t>price </a:t>
            </a:r>
            <a:r>
              <a:rPr lang="en-IN" sz="2200" dirty="0" smtClean="0"/>
              <a:t>of missing item.</a:t>
            </a:r>
            <a:endParaRPr lang="en-IN" sz="2200" dirty="0"/>
          </a:p>
          <a:p>
            <a:pPr marL="717550" lvl="1" indent="0">
              <a:lnSpc>
                <a:spcPct val="114000"/>
              </a:lnSpc>
              <a:buNone/>
            </a:pPr>
            <a:r>
              <a:rPr lang="en-IN" sz="2200" dirty="0" smtClean="0">
                <a:solidFill>
                  <a:srgbClr val="0000CC"/>
                </a:solidFill>
              </a:rPr>
              <a:t>Underlying assumption: replacement </a:t>
            </a:r>
            <a:r>
              <a:rPr lang="en-IN" sz="2200" dirty="0">
                <a:solidFill>
                  <a:srgbClr val="0000CC"/>
                </a:solidFill>
              </a:rPr>
              <a:t>item is comparable in quality to the missing item. </a:t>
            </a:r>
            <a:endParaRPr lang="en-IN" sz="24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-27384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Dealing with Missing Price</a:t>
            </a:r>
          </a:p>
        </p:txBody>
      </p:sp>
    </p:spTree>
    <p:extLst>
      <p:ext uri="{BB962C8B-B14F-4D97-AF65-F5344CB8AC3E}">
        <p14:creationId xmlns:p14="http://schemas.microsoft.com/office/powerpoint/2010/main" val="416104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 smtClean="0">
                <a:solidFill>
                  <a:srgbClr val="666666"/>
                </a:solidFill>
              </a:rPr>
              <a:t>Dealing with Missing Price (3)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pPr lvl="0">
              <a:lnSpc>
                <a:spcPct val="114000"/>
              </a:lnSpc>
            </a:pPr>
            <a:r>
              <a:rPr lang="en-IN" sz="2400" i="1" dirty="0"/>
              <a:t>Permanently missing product</a:t>
            </a:r>
            <a:r>
              <a:rPr lang="en-IN" sz="2400" dirty="0"/>
              <a:t>: </a:t>
            </a:r>
          </a:p>
          <a:p>
            <a:pPr lvl="1">
              <a:lnSpc>
                <a:spcPct val="114000"/>
              </a:lnSpc>
            </a:pPr>
            <a:r>
              <a:rPr lang="en-IN" sz="2200" dirty="0" smtClean="0"/>
              <a:t>Replaced with an Item </a:t>
            </a:r>
            <a:r>
              <a:rPr lang="en-IN" sz="2200" dirty="0"/>
              <a:t>of </a:t>
            </a:r>
            <a:r>
              <a:rPr lang="en-IN" sz="2200" u="sng" dirty="0" smtClean="0"/>
              <a:t>non-comparable quality.</a:t>
            </a:r>
            <a:endParaRPr lang="en-IN" sz="2200" dirty="0"/>
          </a:p>
          <a:p>
            <a:pPr marL="717550" lvl="1" indent="0">
              <a:lnSpc>
                <a:spcPct val="114000"/>
              </a:lnSpc>
              <a:buNone/>
            </a:pPr>
            <a:r>
              <a:rPr lang="en-IN" sz="2200" dirty="0" smtClean="0"/>
              <a:t>The </a:t>
            </a:r>
            <a:r>
              <a:rPr lang="en-IN" sz="2200" dirty="0"/>
              <a:t>price </a:t>
            </a:r>
            <a:r>
              <a:rPr lang="en-IN" sz="2200" dirty="0" smtClean="0"/>
              <a:t>collector </a:t>
            </a:r>
            <a:r>
              <a:rPr lang="en-IN" sz="2200" dirty="0"/>
              <a:t>records information on price-determining </a:t>
            </a:r>
            <a:r>
              <a:rPr lang="en-IN" sz="2200" dirty="0" smtClean="0"/>
              <a:t>characteristics and </a:t>
            </a:r>
          </a:p>
          <a:p>
            <a:pPr marL="717550" lvl="1" indent="0">
              <a:lnSpc>
                <a:spcPct val="114000"/>
              </a:lnSpc>
              <a:buNone/>
            </a:pPr>
            <a:r>
              <a:rPr lang="en-IN" sz="2200" dirty="0" smtClean="0"/>
              <a:t>collects price of </a:t>
            </a:r>
            <a:r>
              <a:rPr lang="en-IN" sz="2200" dirty="0"/>
              <a:t>the “new” item</a:t>
            </a:r>
            <a:r>
              <a:rPr lang="en-IN" sz="2200" dirty="0" smtClean="0"/>
              <a:t> in the previous period. </a:t>
            </a:r>
          </a:p>
          <a:p>
            <a:pPr marL="717550" lvl="1" indent="0">
              <a:lnSpc>
                <a:spcPct val="114000"/>
              </a:lnSpc>
              <a:buNone/>
            </a:pPr>
            <a:r>
              <a:rPr lang="en-IN" sz="2200" dirty="0" smtClean="0"/>
              <a:t>The price relative for the “new” product is computed using the </a:t>
            </a:r>
            <a:r>
              <a:rPr lang="en-IN" sz="2200" i="1" dirty="0" smtClean="0"/>
              <a:t>overlap</a:t>
            </a:r>
            <a:r>
              <a:rPr lang="en-IN" sz="2200" dirty="0" smtClean="0"/>
              <a:t> period-price. </a:t>
            </a:r>
            <a:endParaRPr lang="en-IN" sz="2200" dirty="0"/>
          </a:p>
          <a:p>
            <a:pPr marL="717550" lvl="1" indent="0">
              <a:lnSpc>
                <a:spcPct val="114000"/>
              </a:lnSpc>
              <a:buNone/>
            </a:pPr>
            <a:r>
              <a:rPr lang="en-IN" sz="2200" dirty="0" smtClean="0">
                <a:solidFill>
                  <a:srgbClr val="0000CC"/>
                </a:solidFill>
              </a:rPr>
              <a:t>Underlying assumption:  </a:t>
            </a:r>
            <a:r>
              <a:rPr lang="en-IN" sz="2200" dirty="0">
                <a:solidFill>
                  <a:srgbClr val="0000CC"/>
                </a:solidFill>
              </a:rPr>
              <a:t>prices of the both the items available in the overlap period </a:t>
            </a:r>
            <a:r>
              <a:rPr lang="en-IN" sz="2200" dirty="0" smtClean="0">
                <a:solidFill>
                  <a:srgbClr val="0000CC"/>
                </a:solidFill>
              </a:rPr>
              <a:t>is an estimate </a:t>
            </a:r>
            <a:r>
              <a:rPr lang="en-IN" sz="2200" dirty="0">
                <a:solidFill>
                  <a:srgbClr val="0000CC"/>
                </a:solidFill>
              </a:rPr>
              <a:t>of quality </a:t>
            </a:r>
            <a:r>
              <a:rPr lang="en-IN" sz="2200" dirty="0" smtClean="0">
                <a:solidFill>
                  <a:srgbClr val="0000CC"/>
                </a:solidFill>
              </a:rPr>
              <a:t>difference. </a:t>
            </a:r>
            <a:endParaRPr lang="en-IN" sz="2200" dirty="0">
              <a:solidFill>
                <a:srgbClr val="0000CC"/>
              </a:solidFill>
            </a:endParaRPr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-27384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Dealing with Missing Price</a:t>
            </a:r>
          </a:p>
        </p:txBody>
      </p:sp>
    </p:spTree>
    <p:extLst>
      <p:ext uri="{BB962C8B-B14F-4D97-AF65-F5344CB8AC3E}">
        <p14:creationId xmlns:p14="http://schemas.microsoft.com/office/powerpoint/2010/main" val="261810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Pricing products not in market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r>
              <a:rPr lang="en-IN" sz="2400" dirty="0" smtClean="0"/>
              <a:t>A major problem for both local and central </a:t>
            </a:r>
            <a:r>
              <a:rPr lang="en-IN" sz="2400" dirty="0"/>
              <a:t>price </a:t>
            </a:r>
            <a:r>
              <a:rPr lang="en-IN" sz="2400" dirty="0" smtClean="0"/>
              <a:t>collections.</a:t>
            </a:r>
          </a:p>
          <a:p>
            <a:r>
              <a:rPr lang="en-IN" sz="2400" dirty="0" smtClean="0"/>
              <a:t>Price collectors are required to:  </a:t>
            </a:r>
          </a:p>
          <a:p>
            <a:pPr lvl="1"/>
            <a:r>
              <a:rPr lang="en-IN" sz="2000" dirty="0"/>
              <a:t>a</a:t>
            </a:r>
            <a:r>
              <a:rPr lang="en-IN" sz="2000" dirty="0" smtClean="0"/>
              <a:t>scertain that the item is no longer in the market</a:t>
            </a:r>
          </a:p>
          <a:p>
            <a:pPr lvl="1"/>
            <a:r>
              <a:rPr lang="en-IN" sz="2000" dirty="0" smtClean="0"/>
              <a:t>Find an appropriate substitute.</a:t>
            </a:r>
            <a:endParaRPr lang="en-IN" sz="2000" dirty="0"/>
          </a:p>
          <a:p>
            <a:r>
              <a:rPr lang="en-IN" sz="2400" dirty="0" smtClean="0"/>
              <a:t>For replacement, the </a:t>
            </a:r>
            <a:r>
              <a:rPr lang="en-IN" sz="2400" dirty="0"/>
              <a:t>price collector should normally take </a:t>
            </a:r>
            <a:r>
              <a:rPr lang="en-IN" sz="2400" dirty="0" smtClean="0"/>
              <a:t>the </a:t>
            </a:r>
            <a:r>
              <a:rPr lang="en-IN" sz="2400" i="1" dirty="0" smtClean="0"/>
              <a:t>nearest </a:t>
            </a:r>
            <a:r>
              <a:rPr lang="en-IN" sz="2400" i="1" dirty="0"/>
              <a:t>equivalent product </a:t>
            </a:r>
            <a:r>
              <a:rPr lang="en-IN" sz="2400" dirty="0"/>
              <a:t>available in the </a:t>
            </a:r>
            <a:r>
              <a:rPr lang="en-IN" sz="2400" dirty="0" smtClean="0"/>
              <a:t>outlet.</a:t>
            </a:r>
          </a:p>
          <a:p>
            <a:r>
              <a:rPr lang="en-IN" sz="2400" i="1" dirty="0" smtClean="0"/>
              <a:t>Nearest </a:t>
            </a:r>
            <a:r>
              <a:rPr lang="en-IN" sz="2400" i="1" dirty="0"/>
              <a:t>equivalent </a:t>
            </a:r>
            <a:r>
              <a:rPr lang="en-IN" sz="2400" i="1" dirty="0" smtClean="0"/>
              <a:t>product:</a:t>
            </a:r>
            <a:r>
              <a:rPr lang="en-IN" sz="2400" dirty="0" smtClean="0"/>
              <a:t> The one which</a:t>
            </a:r>
          </a:p>
          <a:p>
            <a:pPr lvl="1"/>
            <a:r>
              <a:rPr lang="en-IN" sz="2200" dirty="0"/>
              <a:t>h</a:t>
            </a:r>
            <a:r>
              <a:rPr lang="en-IN" sz="2200" dirty="0" smtClean="0"/>
              <a:t>as similar </a:t>
            </a:r>
            <a:r>
              <a:rPr lang="en-IN" sz="2200" dirty="0"/>
              <a:t>characteristics which </a:t>
            </a:r>
            <a:r>
              <a:rPr lang="en-IN" sz="2200" dirty="0" smtClean="0"/>
              <a:t>determine </a:t>
            </a:r>
            <a:r>
              <a:rPr lang="en-IN" sz="2200" dirty="0"/>
              <a:t>price and purchasing </a:t>
            </a:r>
            <a:r>
              <a:rPr lang="en-IN" sz="2200" dirty="0" smtClean="0"/>
              <a:t>habits</a:t>
            </a:r>
          </a:p>
          <a:p>
            <a:pPr lvl="1"/>
            <a:r>
              <a:rPr lang="en-IN" sz="2200" dirty="0"/>
              <a:t>i</a:t>
            </a:r>
            <a:r>
              <a:rPr lang="en-IN" sz="2200" dirty="0" smtClean="0"/>
              <a:t>s expected to be available in the market for some time to come.</a:t>
            </a:r>
            <a:endParaRPr lang="en-IN" sz="2200" dirty="0"/>
          </a:p>
          <a:p>
            <a:pPr marL="0" indent="0">
              <a:buNone/>
            </a:pPr>
            <a:endParaRPr lang="en-IN" sz="24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Product substitution</a:t>
            </a:r>
          </a:p>
        </p:txBody>
      </p:sp>
    </p:spTree>
    <p:extLst>
      <p:ext uri="{BB962C8B-B14F-4D97-AF65-F5344CB8AC3E}">
        <p14:creationId xmlns:p14="http://schemas.microsoft.com/office/powerpoint/2010/main" val="348644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Items substitution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r>
              <a:rPr lang="en-IN" sz="2400" dirty="0"/>
              <a:t>When a price collector finds that a variety is no longer </a:t>
            </a:r>
            <a:r>
              <a:rPr lang="en-IN" sz="2400" dirty="0" smtClean="0"/>
              <a:t>available in the market, a replacement with a similar product is made.</a:t>
            </a:r>
          </a:p>
          <a:p>
            <a:r>
              <a:rPr lang="en-IN" sz="2400" dirty="0" smtClean="0"/>
              <a:t>This requires </a:t>
            </a:r>
          </a:p>
          <a:p>
            <a:pPr lvl="1"/>
            <a:r>
              <a:rPr lang="en-IN" sz="2400" dirty="0" smtClean="0"/>
              <a:t>recording </a:t>
            </a:r>
            <a:r>
              <a:rPr lang="en-IN" sz="2400" dirty="0"/>
              <a:t>the detailed description of the new </a:t>
            </a:r>
            <a:r>
              <a:rPr lang="en-IN" sz="2400" dirty="0" smtClean="0"/>
              <a:t>variety</a:t>
            </a:r>
            <a:r>
              <a:rPr lang="en-IN" sz="2400" dirty="0"/>
              <a:t> </a:t>
            </a:r>
            <a:r>
              <a:rPr lang="en-IN" sz="2400" dirty="0" smtClean="0"/>
              <a:t>and </a:t>
            </a:r>
          </a:p>
          <a:p>
            <a:pPr lvl="1"/>
            <a:r>
              <a:rPr lang="en-IN" sz="2400" dirty="0"/>
              <a:t>m</a:t>
            </a:r>
            <a:r>
              <a:rPr lang="en-IN" sz="2400" dirty="0" smtClean="0"/>
              <a:t>aking </a:t>
            </a:r>
            <a:r>
              <a:rPr lang="en-IN" sz="2400" dirty="0"/>
              <a:t>quality adjustments made if </a:t>
            </a:r>
            <a:r>
              <a:rPr lang="en-IN" sz="2400" dirty="0" smtClean="0"/>
              <a:t>necessary, based on differences in characteristics of the ‘replaced’ and ‘replacement’.</a:t>
            </a:r>
            <a:endParaRPr lang="en-IN" sz="24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Product substitution</a:t>
            </a:r>
          </a:p>
        </p:txBody>
      </p:sp>
    </p:spTree>
    <p:extLst>
      <p:ext uri="{BB962C8B-B14F-4D97-AF65-F5344CB8AC3E}">
        <p14:creationId xmlns:p14="http://schemas.microsoft.com/office/powerpoint/2010/main" val="646886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Replacing a product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en-IN" sz="2400" dirty="0" smtClean="0"/>
              <a:t>While proposing replacement, the </a:t>
            </a:r>
            <a:r>
              <a:rPr lang="en-IN" sz="2400" dirty="0"/>
              <a:t>price collector </a:t>
            </a:r>
            <a:r>
              <a:rPr lang="en-IN" sz="2400" dirty="0" smtClean="0"/>
              <a:t>should </a:t>
            </a:r>
            <a:r>
              <a:rPr lang="en-IN" sz="2400" dirty="0"/>
              <a:t>provide a detailed </a:t>
            </a:r>
            <a:r>
              <a:rPr lang="en-IN" sz="2400" dirty="0" smtClean="0"/>
              <a:t>specification of </a:t>
            </a:r>
            <a:r>
              <a:rPr lang="en-IN" sz="2400" dirty="0"/>
              <a:t>the new item </a:t>
            </a:r>
            <a:r>
              <a:rPr lang="en-IN" sz="2400" dirty="0" smtClean="0"/>
              <a:t> - for identification of quality change, if any. </a:t>
            </a:r>
          </a:p>
          <a:p>
            <a:r>
              <a:rPr lang="en-IN" sz="2400" dirty="0" smtClean="0"/>
              <a:t>Desirably, the </a:t>
            </a:r>
            <a:r>
              <a:rPr lang="en-IN" sz="2400" dirty="0"/>
              <a:t>nominal </a:t>
            </a:r>
            <a:r>
              <a:rPr lang="en-IN" sz="2400" dirty="0" smtClean="0"/>
              <a:t>price of the product proposed as a replacement in previous period should also be collected. </a:t>
            </a:r>
            <a:endParaRPr lang="en-IN" sz="2400" dirty="0"/>
          </a:p>
          <a:p>
            <a:r>
              <a:rPr lang="en-IN" sz="2400" dirty="0" smtClean="0"/>
              <a:t>This can normally be collected  from the outlet itself. </a:t>
            </a:r>
          </a:p>
          <a:p>
            <a:endParaRPr lang="en-IN" sz="24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Product substitution</a:t>
            </a:r>
          </a:p>
        </p:txBody>
      </p:sp>
    </p:spTree>
    <p:extLst>
      <p:ext uri="{BB962C8B-B14F-4D97-AF65-F5344CB8AC3E}">
        <p14:creationId xmlns:p14="http://schemas.microsoft.com/office/powerpoint/2010/main" val="96562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Designing Price Data Collection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556792"/>
            <a:ext cx="8077200" cy="4767808"/>
          </a:xfrm>
        </p:spPr>
        <p:txBody>
          <a:bodyPr>
            <a:noAutofit/>
          </a:bodyPr>
          <a:lstStyle/>
          <a:p>
            <a:pPr marL="0" indent="0" hangingPunct="0">
              <a:buNone/>
            </a:pPr>
            <a:r>
              <a:rPr lang="en-IN" sz="2400" dirty="0" smtClean="0"/>
              <a:t>Designing a price data collection system involves:</a:t>
            </a:r>
          </a:p>
          <a:p>
            <a:pPr hangingPunct="0"/>
            <a:r>
              <a:rPr lang="en-IN" sz="2400" dirty="0" smtClean="0"/>
              <a:t>Product specification &amp; setting norms of Items substitution </a:t>
            </a:r>
          </a:p>
          <a:p>
            <a:pPr hangingPunct="0"/>
            <a:r>
              <a:rPr lang="en-IN" sz="2400" dirty="0" smtClean="0"/>
              <a:t>Outlet selection</a:t>
            </a:r>
          </a:p>
          <a:p>
            <a:pPr hangingPunct="0"/>
            <a:r>
              <a:rPr lang="en-IN" sz="2400" dirty="0" smtClean="0"/>
              <a:t>Determining Frequency and timing </a:t>
            </a:r>
          </a:p>
          <a:p>
            <a:pPr hangingPunct="0"/>
            <a:r>
              <a:rPr lang="en-IN" sz="2400" dirty="0" smtClean="0"/>
              <a:t>Method of data collection – centrally or locally</a:t>
            </a:r>
          </a:p>
          <a:p>
            <a:pPr hangingPunct="0"/>
            <a:r>
              <a:rPr lang="en-IN" sz="2400" dirty="0" smtClean="0"/>
              <a:t>Treatment of seasonal products</a:t>
            </a:r>
          </a:p>
          <a:p>
            <a:pPr hangingPunct="0"/>
            <a:r>
              <a:rPr lang="en-IN" sz="2400" dirty="0" smtClean="0"/>
              <a:t>Quality adjustment of products in market</a:t>
            </a:r>
          </a:p>
          <a:p>
            <a:pPr hangingPunct="0"/>
            <a:r>
              <a:rPr lang="en-IN" sz="2400" dirty="0" smtClean="0"/>
              <a:t>Dealing missing data – editing &amp; imputation</a:t>
            </a:r>
          </a:p>
          <a:p>
            <a:pPr marL="0" indent="0" hangingPunct="0">
              <a:buNone/>
            </a:pPr>
            <a:r>
              <a:rPr lang="en-IN" sz="2400" dirty="0"/>
              <a:t>All these, except the last, are discussed in this session. </a:t>
            </a:r>
            <a:endParaRPr lang="en-IN" sz="2400" dirty="0" smtClean="0"/>
          </a:p>
          <a:p>
            <a:pPr hangingPunct="0"/>
            <a:endParaRPr lang="en-IN" sz="24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</a:t>
            </a:r>
          </a:p>
        </p:txBody>
      </p:sp>
    </p:spTree>
    <p:extLst>
      <p:ext uri="{BB962C8B-B14F-4D97-AF65-F5344CB8AC3E}">
        <p14:creationId xmlns:p14="http://schemas.microsoft.com/office/powerpoint/2010/main" val="166616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363272" cy="2376264"/>
          </a:xfrm>
        </p:spPr>
        <p:txBody>
          <a:bodyPr>
            <a:noAutofit/>
          </a:bodyPr>
          <a:lstStyle/>
          <a:p>
            <a:pPr algn="l" hangingPunct="0">
              <a:lnSpc>
                <a:spcPct val="114000"/>
              </a:lnSpc>
            </a:pPr>
            <a:r>
              <a:rPr lang="en-US" sz="2000" b="1" dirty="0" smtClean="0"/>
              <a:t>Overlap Method: 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The measurement of price </a:t>
            </a:r>
            <a:r>
              <a:rPr lang="en-GB" sz="2000" dirty="0" smtClean="0"/>
              <a:t>change </a:t>
            </a:r>
            <a:r>
              <a:rPr lang="en-GB" sz="2000" dirty="0"/>
              <a:t>is switched from the ‘old’ item to the ‘new’ </a:t>
            </a:r>
            <a:r>
              <a:rPr lang="en-GB" sz="2000" dirty="0" smtClean="0"/>
              <a:t>one.</a:t>
            </a:r>
            <a:r>
              <a:rPr lang="en-GB" sz="2000" dirty="0"/>
              <a:t> </a:t>
            </a:r>
            <a:r>
              <a:rPr lang="en-GB" sz="2000" dirty="0" smtClean="0"/>
              <a:t>T</a:t>
            </a:r>
            <a:r>
              <a:rPr lang="en-US" sz="2000" dirty="0" smtClean="0"/>
              <a:t>here </a:t>
            </a:r>
            <a:r>
              <a:rPr lang="en-US" sz="2000" dirty="0"/>
              <a:t>is </a:t>
            </a:r>
            <a:r>
              <a:rPr lang="en-US" sz="2000" dirty="0" smtClean="0"/>
              <a:t>a </a:t>
            </a:r>
            <a:r>
              <a:rPr lang="en-US" sz="2000" dirty="0"/>
              <a:t>period </a:t>
            </a:r>
            <a:r>
              <a:rPr lang="en-US" sz="2000" dirty="0" smtClean="0"/>
              <a:t>(March) of </a:t>
            </a:r>
            <a:r>
              <a:rPr lang="en-US" sz="2000" dirty="0"/>
              <a:t>overlap, </a:t>
            </a:r>
            <a:r>
              <a:rPr lang="en-US" sz="2000" dirty="0" smtClean="0"/>
              <a:t>price relatives </a:t>
            </a:r>
            <a:r>
              <a:rPr lang="en-US" sz="2000" dirty="0" smtClean="0"/>
              <a:t>(with January as the base) are </a:t>
            </a:r>
            <a:r>
              <a:rPr lang="en-US" sz="2000" dirty="0" smtClean="0"/>
              <a:t>calculated as the price relatives of the “old” product A till March. </a:t>
            </a:r>
            <a:br>
              <a:rPr lang="en-US" sz="2000" dirty="0" smtClean="0"/>
            </a:br>
            <a:r>
              <a:rPr lang="en-US" sz="2000" dirty="0"/>
              <a:t>H</a:t>
            </a:r>
            <a:r>
              <a:rPr lang="en-US" sz="2000" dirty="0" smtClean="0"/>
              <a:t>enceforth it is calculated as the price relatives </a:t>
            </a:r>
            <a:r>
              <a:rPr lang="en-US" sz="2000" dirty="0" smtClean="0"/>
              <a:t>(PR) of </a:t>
            </a:r>
            <a:r>
              <a:rPr lang="en-US" sz="2000" dirty="0" smtClean="0"/>
              <a:t>the “new” product </a:t>
            </a:r>
            <a:r>
              <a:rPr lang="en-US" sz="2000" dirty="0" smtClean="0"/>
              <a:t>B, as follows:    PR of April = (PR of A in March) *(PR of B in Apr. with March </a:t>
            </a:r>
            <a:r>
              <a:rPr lang="en-US" sz="2000" smtClean="0"/>
              <a:t>as base)</a:t>
            </a:r>
            <a:endParaRPr lang="en-IN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887268"/>
              </p:ext>
            </p:extLst>
          </p:nvPr>
        </p:nvGraphicFramePr>
        <p:xfrm>
          <a:off x="611561" y="3230968"/>
          <a:ext cx="7704854" cy="3222368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2520279"/>
                <a:gridCol w="932309"/>
                <a:gridCol w="1045595"/>
                <a:gridCol w="1000481"/>
                <a:gridCol w="1103095"/>
                <a:gridCol w="1103095"/>
              </a:tblGrid>
              <a:tr h="505489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Example 23: Overlap method</a:t>
                      </a:r>
                      <a:endParaRPr lang="en-IN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23985">
                <a:tc rowSpan="2">
                  <a:txBody>
                    <a:bodyPr/>
                    <a:lstStyle/>
                    <a:p>
                      <a:pPr marL="4533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Item</a:t>
                      </a:r>
                      <a:endParaRPr lang="en-IN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price in</a:t>
                      </a:r>
                      <a:endParaRPr lang="en-IN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50548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Jan.</a:t>
                      </a:r>
                      <a:endParaRPr lang="en-IN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  <a:tc>
                  <a:txBody>
                    <a:bodyPr/>
                    <a:lstStyle/>
                    <a:p>
                      <a:pPr marL="952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Feb.</a:t>
                      </a:r>
                      <a:endParaRPr lang="en-IN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Mar.</a:t>
                      </a:r>
                      <a:endParaRPr lang="en-IN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Apr.</a:t>
                      </a:r>
                      <a:endParaRPr lang="en-IN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  <a:tc>
                  <a:txBody>
                    <a:bodyPr/>
                    <a:lstStyle/>
                    <a:p>
                      <a:pPr marL="311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May</a:t>
                      </a:r>
                      <a:endParaRPr lang="en-IN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</a:tr>
              <a:tr h="617115">
                <a:tc>
                  <a:txBody>
                    <a:bodyPr/>
                    <a:lstStyle/>
                    <a:p>
                      <a:pPr marL="901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“old” specification  A</a:t>
                      </a:r>
                      <a:endParaRPr lang="en-IN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200</a:t>
                      </a:r>
                      <a:endParaRPr lang="en-IN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210</a:t>
                      </a:r>
                      <a:endParaRPr lang="en-IN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204</a:t>
                      </a:r>
                      <a:endParaRPr lang="en-IN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  <a:tc>
                  <a:txBody>
                    <a:bodyPr/>
                    <a:lstStyle/>
                    <a:p>
                      <a:pPr marL="45339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IN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  <a:tc>
                  <a:txBody>
                    <a:bodyPr/>
                    <a:lstStyle/>
                    <a:p>
                      <a:pPr marL="311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IN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</a:tr>
              <a:tr h="617115">
                <a:tc>
                  <a:txBody>
                    <a:bodyPr/>
                    <a:lstStyle/>
                    <a:p>
                      <a:pPr marL="901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“new” specification B</a:t>
                      </a:r>
                      <a:endParaRPr lang="en-IN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IN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  <a:tc>
                  <a:txBody>
                    <a:bodyPr/>
                    <a:lstStyle/>
                    <a:p>
                      <a:pPr marL="45339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IN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153</a:t>
                      </a:r>
                      <a:endParaRPr lang="en-IN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162</a:t>
                      </a:r>
                      <a:endParaRPr lang="en-IN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  <a:tc>
                  <a:txBody>
                    <a:bodyPr/>
                    <a:lstStyle/>
                    <a:p>
                      <a:pPr marL="311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159</a:t>
                      </a:r>
                      <a:endParaRPr lang="en-IN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</a:tr>
              <a:tr h="617115">
                <a:tc>
                  <a:txBody>
                    <a:bodyPr/>
                    <a:lstStyle/>
                    <a:p>
                      <a:pPr marL="901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Price relative</a:t>
                      </a:r>
                      <a:endParaRPr lang="en-IN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100</a:t>
                      </a:r>
                      <a:endParaRPr lang="en-IN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105</a:t>
                      </a:r>
                      <a:endParaRPr lang="en-IN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102</a:t>
                      </a:r>
                      <a:endParaRPr lang="en-IN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108</a:t>
                      </a:r>
                      <a:endParaRPr lang="en-IN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  <a:tc>
                  <a:txBody>
                    <a:bodyPr/>
                    <a:lstStyle/>
                    <a:p>
                      <a:pPr marL="311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106</a:t>
                      </a:r>
                      <a:endParaRPr lang="en-IN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00965" marR="100965" marT="9525" marB="0" anchor="ctr"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148064" y="5805264"/>
            <a:ext cx="3168352" cy="57606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bg1"/>
                </a:solidFill>
              </a:rPr>
              <a:t>Calculate these values in your workbook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Product substitution</a:t>
            </a:r>
          </a:p>
        </p:txBody>
      </p:sp>
    </p:spTree>
    <p:extLst>
      <p:ext uri="{BB962C8B-B14F-4D97-AF65-F5344CB8AC3E}">
        <p14:creationId xmlns:p14="http://schemas.microsoft.com/office/powerpoint/2010/main" val="370012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Pricing seasonal products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en-IN" sz="2400" dirty="0"/>
              <a:t>The supplies and prices </a:t>
            </a:r>
            <a:r>
              <a:rPr lang="en-IN" sz="2400" dirty="0" smtClean="0"/>
              <a:t>most of the </a:t>
            </a:r>
            <a:r>
              <a:rPr lang="en-IN" sz="2400" dirty="0"/>
              <a:t>food </a:t>
            </a:r>
            <a:r>
              <a:rPr lang="en-IN" sz="2400" dirty="0" smtClean="0"/>
              <a:t>items and some clothing items vary seasonally. </a:t>
            </a:r>
          </a:p>
          <a:p>
            <a:pPr>
              <a:lnSpc>
                <a:spcPct val="114000"/>
              </a:lnSpc>
            </a:pPr>
            <a:r>
              <a:rPr lang="en-IN" sz="2400" dirty="0" smtClean="0"/>
              <a:t>At the designing stage of a price index, the designers keep provision for appropriate </a:t>
            </a:r>
            <a:r>
              <a:rPr lang="en-IN" sz="2400" dirty="0"/>
              <a:t>adjustments </a:t>
            </a:r>
            <a:r>
              <a:rPr lang="en-IN" sz="2400" dirty="0" smtClean="0"/>
              <a:t>for seasonality. </a:t>
            </a:r>
          </a:p>
          <a:p>
            <a:pPr>
              <a:lnSpc>
                <a:spcPct val="114000"/>
              </a:lnSpc>
            </a:pPr>
            <a:r>
              <a:rPr lang="en-IN" sz="2400" dirty="0" smtClean="0"/>
              <a:t>Collectors are required to follow special rules for collecting prices of seasonal items.</a:t>
            </a:r>
          </a:p>
          <a:p>
            <a:pPr>
              <a:lnSpc>
                <a:spcPct val="114000"/>
              </a:lnSpc>
            </a:pPr>
            <a:endParaRPr lang="en-IN" sz="2400" dirty="0"/>
          </a:p>
          <a:p>
            <a:pPr>
              <a:lnSpc>
                <a:spcPct val="114000"/>
              </a:lnSpc>
            </a:pPr>
            <a:endParaRPr lang="en-IN" sz="24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Seasonal Product</a:t>
            </a:r>
          </a:p>
        </p:txBody>
      </p:sp>
    </p:spTree>
    <p:extLst>
      <p:ext uri="{BB962C8B-B14F-4D97-AF65-F5344CB8AC3E}">
        <p14:creationId xmlns:p14="http://schemas.microsoft.com/office/powerpoint/2010/main" val="9311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Seasonality – two kinds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pPr lvl="0">
              <a:lnSpc>
                <a:spcPct val="114000"/>
              </a:lnSpc>
            </a:pPr>
            <a:r>
              <a:rPr lang="en-IN" sz="2400" i="1" dirty="0" smtClean="0"/>
              <a:t>Strongly </a:t>
            </a:r>
            <a:r>
              <a:rPr lang="en-IN" sz="2400" i="1" dirty="0"/>
              <a:t>seasonal </a:t>
            </a:r>
            <a:r>
              <a:rPr lang="en-IN" sz="2400" i="1" dirty="0" smtClean="0"/>
              <a:t>commodity</a:t>
            </a:r>
            <a:r>
              <a:rPr lang="en-IN" sz="2400" dirty="0" smtClean="0"/>
              <a:t>:</a:t>
            </a:r>
            <a:r>
              <a:rPr lang="en-IN" sz="2400" i="1" dirty="0" smtClean="0"/>
              <a:t> </a:t>
            </a:r>
            <a:r>
              <a:rPr lang="en-IN" sz="2400" dirty="0" smtClean="0"/>
              <a:t>A </a:t>
            </a:r>
            <a:r>
              <a:rPr lang="en-IN" sz="2400" dirty="0"/>
              <a:t>product that is not available in the marketplace during certain seasons of the year. </a:t>
            </a:r>
          </a:p>
          <a:p>
            <a:pPr lvl="0">
              <a:lnSpc>
                <a:spcPct val="114000"/>
              </a:lnSpc>
            </a:pPr>
            <a:r>
              <a:rPr lang="en-IN" sz="2400" i="1" dirty="0" smtClean="0"/>
              <a:t>Weakly </a:t>
            </a:r>
            <a:r>
              <a:rPr lang="en-IN" sz="2400" i="1" dirty="0"/>
              <a:t>seasonal </a:t>
            </a:r>
            <a:r>
              <a:rPr lang="en-IN" sz="2400" dirty="0" smtClean="0"/>
              <a:t>commodity: A </a:t>
            </a:r>
            <a:r>
              <a:rPr lang="en-IN" sz="2400" dirty="0"/>
              <a:t>product that is available throughout the year but there are regular fluctuations in prices or quantities that are synchronized with the season or the time of the year. </a:t>
            </a:r>
          </a:p>
          <a:p>
            <a:pPr>
              <a:lnSpc>
                <a:spcPct val="114000"/>
              </a:lnSpc>
            </a:pPr>
            <a:endParaRPr lang="en-IN" sz="24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Seasonal Product</a:t>
            </a:r>
          </a:p>
        </p:txBody>
      </p:sp>
    </p:spTree>
    <p:extLst>
      <p:ext uri="{BB962C8B-B14F-4D97-AF65-F5344CB8AC3E}">
        <p14:creationId xmlns:p14="http://schemas.microsoft.com/office/powerpoint/2010/main" val="392470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Seasonality – two kinds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pPr lvl="0">
              <a:lnSpc>
                <a:spcPct val="114000"/>
              </a:lnSpc>
            </a:pPr>
            <a:r>
              <a:rPr lang="en-IN" sz="2400" i="1" dirty="0" smtClean="0"/>
              <a:t>Strongly </a:t>
            </a:r>
            <a:r>
              <a:rPr lang="en-IN" sz="2400" i="1" dirty="0"/>
              <a:t>seasonal </a:t>
            </a:r>
            <a:r>
              <a:rPr lang="en-IN" sz="2400" i="1" dirty="0" smtClean="0"/>
              <a:t>commodity</a:t>
            </a:r>
            <a:r>
              <a:rPr lang="en-IN" sz="2400" dirty="0" smtClean="0"/>
              <a:t>:</a:t>
            </a:r>
            <a:r>
              <a:rPr lang="en-IN" sz="2400" i="1" dirty="0" smtClean="0"/>
              <a:t> </a:t>
            </a:r>
            <a:r>
              <a:rPr lang="en-IN" sz="2400" dirty="0" smtClean="0"/>
              <a:t>A </a:t>
            </a:r>
            <a:r>
              <a:rPr lang="en-IN" sz="2400" dirty="0"/>
              <a:t>product that is not available in the marketplace during certain seasons of the year. </a:t>
            </a:r>
          </a:p>
          <a:p>
            <a:pPr lvl="0">
              <a:lnSpc>
                <a:spcPct val="114000"/>
              </a:lnSpc>
            </a:pPr>
            <a:r>
              <a:rPr lang="en-IN" sz="2400" i="1" dirty="0" smtClean="0"/>
              <a:t>Weakly </a:t>
            </a:r>
            <a:r>
              <a:rPr lang="en-IN" sz="2400" i="1" dirty="0"/>
              <a:t>seasonal </a:t>
            </a:r>
            <a:r>
              <a:rPr lang="en-IN" sz="2400" dirty="0" smtClean="0"/>
              <a:t>commodity: A </a:t>
            </a:r>
            <a:r>
              <a:rPr lang="en-IN" sz="2400" dirty="0"/>
              <a:t>product that is available throughout the year but there are regular fluctuations in prices or quantities that are synchronized with the season or the time of the year. </a:t>
            </a:r>
          </a:p>
          <a:p>
            <a:pPr>
              <a:lnSpc>
                <a:spcPct val="114000"/>
              </a:lnSpc>
            </a:pPr>
            <a:endParaRPr lang="en-IN" sz="24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Seasonal Product</a:t>
            </a:r>
          </a:p>
        </p:txBody>
      </p:sp>
    </p:spTree>
    <p:extLst>
      <p:ext uri="{BB962C8B-B14F-4D97-AF65-F5344CB8AC3E}">
        <p14:creationId xmlns:p14="http://schemas.microsoft.com/office/powerpoint/2010/main" val="320275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Strong Seasonality – </a:t>
            </a:r>
            <a:r>
              <a:rPr lang="en-US" altLang="en-US" sz="3200" b="1" dirty="0">
                <a:solidFill>
                  <a:srgbClr val="666666"/>
                </a:solidFill>
              </a:rPr>
              <a:t>t</a:t>
            </a:r>
            <a:r>
              <a:rPr lang="en-US" altLang="en-US" sz="3200" b="1" dirty="0" smtClean="0">
                <a:solidFill>
                  <a:srgbClr val="666666"/>
                </a:solidFill>
              </a:rPr>
              <a:t>he Problem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pPr lvl="0">
              <a:lnSpc>
                <a:spcPct val="114000"/>
              </a:lnSpc>
            </a:pPr>
            <a:r>
              <a:rPr lang="en-IN" sz="2400" dirty="0"/>
              <a:t>The </a:t>
            </a:r>
            <a:r>
              <a:rPr lang="en-IN" sz="2400" i="1" dirty="0"/>
              <a:t>strongly seasonal products</a:t>
            </a:r>
            <a:r>
              <a:rPr lang="en-IN" sz="2400" dirty="0"/>
              <a:t> create the biggest problems </a:t>
            </a:r>
            <a:r>
              <a:rPr lang="en-IN" sz="2400" dirty="0" smtClean="0"/>
              <a:t>in producing </a:t>
            </a:r>
            <a:r>
              <a:rPr lang="en-IN" sz="2400" dirty="0"/>
              <a:t>a monthly or quarterly Price Index. </a:t>
            </a:r>
            <a:endParaRPr lang="en-IN" sz="2400" dirty="0" smtClean="0"/>
          </a:p>
          <a:p>
            <a:pPr lvl="0">
              <a:lnSpc>
                <a:spcPct val="114000"/>
              </a:lnSpc>
            </a:pPr>
            <a:r>
              <a:rPr lang="en-IN" sz="2400" dirty="0" smtClean="0"/>
              <a:t>If </a:t>
            </a:r>
            <a:r>
              <a:rPr lang="en-IN" sz="2400" dirty="0"/>
              <a:t>a product price is available for only one of the two periods being compared, it is not possible to calculate its price relatives</a:t>
            </a:r>
            <a:r>
              <a:rPr lang="en-IN" sz="2400" dirty="0" smtClean="0"/>
              <a:t>.</a:t>
            </a:r>
          </a:p>
          <a:p>
            <a:pPr marL="0" lvl="0" indent="0">
              <a:lnSpc>
                <a:spcPct val="114000"/>
              </a:lnSpc>
              <a:buNone/>
            </a:pPr>
            <a:r>
              <a:rPr lang="en-IN" sz="2000" dirty="0">
                <a:solidFill>
                  <a:srgbClr val="0000CC"/>
                </a:solidFill>
              </a:rPr>
              <a:t>[Treatment of seasonal products in compilation of price indices is discussed in some detail in the next session.]</a:t>
            </a:r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Seasonal Product</a:t>
            </a:r>
          </a:p>
        </p:txBody>
      </p:sp>
    </p:spTree>
    <p:extLst>
      <p:ext uri="{BB962C8B-B14F-4D97-AF65-F5344CB8AC3E}">
        <p14:creationId xmlns:p14="http://schemas.microsoft.com/office/powerpoint/2010/main" val="258534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Quality Change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14000"/>
              </a:lnSpc>
              <a:buNone/>
            </a:pPr>
            <a:r>
              <a:rPr lang="en-US" sz="2400" dirty="0" smtClean="0"/>
              <a:t>Substitutions made by a “</a:t>
            </a:r>
            <a:r>
              <a:rPr lang="en-IN" sz="2400" dirty="0" smtClean="0"/>
              <a:t>new” </a:t>
            </a:r>
            <a:r>
              <a:rPr lang="en-IN" sz="2400" dirty="0"/>
              <a:t>good or service </a:t>
            </a:r>
            <a:r>
              <a:rPr lang="en-US" sz="2400" dirty="0" smtClean="0"/>
              <a:t>for quality change are mainly of two kinds:</a:t>
            </a:r>
          </a:p>
          <a:p>
            <a:pPr algn="just">
              <a:lnSpc>
                <a:spcPct val="114000"/>
              </a:lnSpc>
            </a:pPr>
            <a:r>
              <a:rPr lang="en-IN" sz="2400" dirty="0"/>
              <a:t>An </a:t>
            </a:r>
            <a:r>
              <a:rPr lang="en-IN" sz="2400" i="1" dirty="0"/>
              <a:t>evolutionary</a:t>
            </a:r>
            <a:r>
              <a:rPr lang="en-IN" sz="2400" dirty="0"/>
              <a:t> </a:t>
            </a:r>
            <a:r>
              <a:rPr lang="en-IN" sz="2400" dirty="0" smtClean="0"/>
              <a:t>“new” </a:t>
            </a:r>
            <a:r>
              <a:rPr lang="en-IN" sz="2400" dirty="0"/>
              <a:t>good or service is one that meets existing needs in much more efficient, or new, ways.  In practice, an </a:t>
            </a:r>
            <a:r>
              <a:rPr lang="en-IN" sz="2400" i="1" dirty="0"/>
              <a:t>evolutionary</a:t>
            </a:r>
            <a:r>
              <a:rPr lang="en-IN" sz="2400" dirty="0"/>
              <a:t> new good can be fitted into some subclass of the product or industry classification.</a:t>
            </a:r>
          </a:p>
          <a:p>
            <a:pPr algn="just">
              <a:lnSpc>
                <a:spcPct val="114000"/>
              </a:lnSpc>
            </a:pPr>
            <a:r>
              <a:rPr lang="en-IN" sz="2400" dirty="0"/>
              <a:t>A </a:t>
            </a:r>
            <a:r>
              <a:rPr lang="en-IN" sz="2400" i="1" dirty="0"/>
              <a:t>revolutionary</a:t>
            </a:r>
            <a:r>
              <a:rPr lang="en-IN" sz="2400" dirty="0"/>
              <a:t> </a:t>
            </a:r>
            <a:r>
              <a:rPr lang="en-IN" sz="2400" dirty="0" smtClean="0"/>
              <a:t>“new” </a:t>
            </a:r>
            <a:r>
              <a:rPr lang="en-IN" sz="2400" dirty="0"/>
              <a:t>good or service provides completely new kinds of services or benefits. Its inclusion requires some modification to the classification in order to accommodate it.</a:t>
            </a:r>
            <a:endParaRPr lang="en-IN" sz="2400" dirty="0">
              <a:solidFill>
                <a:srgbClr val="0000CC"/>
              </a:solidFill>
            </a:endParaRPr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 Quality Change</a:t>
            </a:r>
          </a:p>
        </p:txBody>
      </p:sp>
    </p:spTree>
    <p:extLst>
      <p:ext uri="{BB962C8B-B14F-4D97-AF65-F5344CB8AC3E}">
        <p14:creationId xmlns:p14="http://schemas.microsoft.com/office/powerpoint/2010/main" val="118945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Quality Adjustment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r>
              <a:rPr lang="en-IN" sz="2400" dirty="0"/>
              <a:t>Both the kinds of substitution usually require adjustments in prices due to change in quality. </a:t>
            </a:r>
            <a:endParaRPr lang="en-IN" sz="2400" dirty="0" smtClean="0"/>
          </a:p>
          <a:p>
            <a:r>
              <a:rPr lang="en-IN" sz="2400" dirty="0" smtClean="0"/>
              <a:t>In </a:t>
            </a:r>
            <a:r>
              <a:rPr lang="en-IN" sz="2400" dirty="0"/>
              <a:t>practice, </a:t>
            </a:r>
            <a:r>
              <a:rPr lang="en-IN" sz="2400" dirty="0" smtClean="0"/>
              <a:t>quality adjustments are done with the help of:</a:t>
            </a:r>
            <a:endParaRPr lang="en-IN" sz="2400" dirty="0"/>
          </a:p>
          <a:p>
            <a:pPr lvl="1"/>
            <a:r>
              <a:rPr lang="en-IN" sz="2200" dirty="0"/>
              <a:t>very experienced price collectors or data </a:t>
            </a:r>
            <a:r>
              <a:rPr lang="en-IN" sz="2200" dirty="0" smtClean="0"/>
              <a:t>analysts,</a:t>
            </a:r>
            <a:endParaRPr lang="en-IN" sz="2200" dirty="0"/>
          </a:p>
          <a:p>
            <a:pPr lvl="1"/>
            <a:r>
              <a:rPr lang="en-IN" sz="2200" dirty="0"/>
              <a:t>knowledgeable </a:t>
            </a:r>
            <a:r>
              <a:rPr lang="en-IN" sz="2200" dirty="0" smtClean="0"/>
              <a:t>retailers</a:t>
            </a:r>
          </a:p>
          <a:p>
            <a:pPr lvl="1"/>
            <a:r>
              <a:rPr lang="en-IN" sz="2200" dirty="0" smtClean="0"/>
              <a:t>producers</a:t>
            </a:r>
            <a:r>
              <a:rPr lang="en-IN" sz="2200" dirty="0"/>
              <a:t>, </a:t>
            </a:r>
            <a:r>
              <a:rPr lang="en-IN" sz="2200" dirty="0" smtClean="0"/>
              <a:t>to </a:t>
            </a:r>
            <a:r>
              <a:rPr lang="en-IN" sz="2200" dirty="0"/>
              <a:t>estimate the effect of quality change on price, or the marginal cost of the new features,</a:t>
            </a:r>
          </a:p>
          <a:p>
            <a:pPr lvl="1"/>
            <a:r>
              <a:rPr lang="en-IN" sz="2200" dirty="0"/>
              <a:t>expert panels for valuation of any quality change. </a:t>
            </a:r>
          </a:p>
          <a:p>
            <a:pPr lvl="1"/>
            <a:r>
              <a:rPr lang="en-IN" sz="2200" dirty="0"/>
              <a:t>Hedonic regression </a:t>
            </a:r>
            <a:r>
              <a:rPr lang="en-IN" sz="2200" dirty="0" smtClean="0"/>
              <a:t>models.</a:t>
            </a:r>
            <a:endParaRPr lang="en-IN" sz="2200" dirty="0">
              <a:solidFill>
                <a:srgbClr val="0000CC"/>
              </a:solidFill>
            </a:endParaRPr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Data Collection –  Quality Change</a:t>
            </a:r>
          </a:p>
        </p:txBody>
      </p:sp>
    </p:spTree>
    <p:extLst>
      <p:ext uri="{BB962C8B-B14F-4D97-AF65-F5344CB8AC3E}">
        <p14:creationId xmlns:p14="http://schemas.microsoft.com/office/powerpoint/2010/main" val="29774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2367136"/>
          </a:xfrm>
        </p:spPr>
        <p:txBody>
          <a:bodyPr>
            <a:normAutofit/>
          </a:bodyPr>
          <a:lstStyle/>
          <a:p>
            <a:r>
              <a:rPr lang="en-IN" sz="4000" b="1" dirty="0">
                <a:solidFill>
                  <a:srgbClr val="C00000"/>
                </a:solidFill>
              </a:rPr>
              <a:t>End of Session </a:t>
            </a:r>
            <a:r>
              <a:rPr lang="en-IN" sz="4000" b="1" dirty="0" smtClean="0">
                <a:solidFill>
                  <a:srgbClr val="C00000"/>
                </a:solidFill>
              </a:rPr>
              <a:t>VII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91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6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921396"/>
            <a:ext cx="7162800" cy="3015208"/>
          </a:xfrm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n-GB" altLang="en-US" dirty="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en-GB" altLang="en-US" sz="1200" dirty="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en-GB" altLang="en-US" sz="1200" dirty="0">
              <a:solidFill>
                <a:schemeClr val="bg2"/>
              </a:solidFill>
            </a:endParaRPr>
          </a:p>
          <a:p>
            <a:pPr marL="0" indent="0" algn="ctr">
              <a:buNone/>
            </a:pPr>
            <a:r>
              <a:rPr lang="en-US" altLang="ja-JP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Product and Outlet Selection</a:t>
            </a:r>
            <a:endParaRPr lang="en-GB" altLang="en-US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72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Product and Outlet Selection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r>
              <a:rPr lang="en-US" sz="2400" dirty="0" smtClean="0"/>
              <a:t>Price data collection requires selection of products and outlets. </a:t>
            </a:r>
            <a:endParaRPr lang="en-IN" sz="2400" dirty="0" smtClean="0"/>
          </a:p>
          <a:p>
            <a:r>
              <a:rPr lang="en-IN" sz="2400" dirty="0" smtClean="0"/>
              <a:t>For each sub-class, the </a:t>
            </a:r>
            <a:r>
              <a:rPr lang="en-IN" sz="2400" dirty="0"/>
              <a:t>representative items </a:t>
            </a:r>
            <a:r>
              <a:rPr lang="en-IN" sz="2400" dirty="0" smtClean="0"/>
              <a:t>are selected, judging by their relative </a:t>
            </a:r>
            <a:r>
              <a:rPr lang="en-IN" sz="2400" dirty="0"/>
              <a:t>shares of expenditure or output in the respective sub-class. </a:t>
            </a:r>
            <a:endParaRPr lang="en-IN" sz="2400" dirty="0" smtClean="0"/>
          </a:p>
          <a:p>
            <a:r>
              <a:rPr lang="en-US" sz="2400" dirty="0" smtClean="0"/>
              <a:t>Once the products are selected, a sample of outlets is selected for price collection of the selected products. </a:t>
            </a:r>
            <a:endParaRPr lang="en-IN" sz="2400" dirty="0" smtClean="0"/>
          </a:p>
          <a:p>
            <a:r>
              <a:rPr lang="en-IN" sz="2400" dirty="0" smtClean="0"/>
              <a:t>Random </a:t>
            </a:r>
            <a:r>
              <a:rPr lang="en-IN" sz="2400" dirty="0"/>
              <a:t>sampling techniques </a:t>
            </a:r>
            <a:r>
              <a:rPr lang="en-IN" sz="2400" dirty="0" smtClean="0"/>
              <a:t>is </a:t>
            </a:r>
            <a:r>
              <a:rPr lang="en-IN" sz="2400" dirty="0"/>
              <a:t>recommended </a:t>
            </a:r>
            <a:r>
              <a:rPr lang="en-IN" sz="2400" dirty="0" smtClean="0"/>
              <a:t>to be </a:t>
            </a:r>
            <a:r>
              <a:rPr lang="en-IN" sz="2400" dirty="0"/>
              <a:t>used for item and outlet selection. </a:t>
            </a:r>
            <a:endParaRPr lang="en-IN" sz="2400" dirty="0" smtClean="0"/>
          </a:p>
          <a:p>
            <a:r>
              <a:rPr lang="en-IN" sz="2400" dirty="0" smtClean="0"/>
              <a:t>But</a:t>
            </a:r>
            <a:r>
              <a:rPr lang="en-IN" sz="2400" dirty="0"/>
              <a:t>, in most countries, outlets as well as items are selected purposively. </a:t>
            </a:r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Product and Outlet Selection</a:t>
            </a:r>
          </a:p>
        </p:txBody>
      </p:sp>
    </p:spTree>
    <p:extLst>
      <p:ext uri="{BB962C8B-B14F-4D97-AF65-F5344CB8AC3E}">
        <p14:creationId xmlns:p14="http://schemas.microsoft.com/office/powerpoint/2010/main" val="392358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Product Selection – for CPI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r>
              <a:rPr lang="en-IN" sz="2400" dirty="0" smtClean="0"/>
              <a:t>The items for a sub-class (elementary aggregate) are selected</a:t>
            </a:r>
          </a:p>
          <a:p>
            <a:pPr lvl="1"/>
            <a:r>
              <a:rPr lang="en-IN" sz="2200" dirty="0"/>
              <a:t>either </a:t>
            </a:r>
            <a:r>
              <a:rPr lang="en-IN" sz="2200" dirty="0" smtClean="0"/>
              <a:t>by the Central/ regional statistical </a:t>
            </a:r>
            <a:r>
              <a:rPr lang="en-IN" sz="2200" dirty="0"/>
              <a:t>office, </a:t>
            </a:r>
            <a:r>
              <a:rPr lang="en-IN" sz="2200" dirty="0" smtClean="0"/>
              <a:t>using </a:t>
            </a:r>
            <a:r>
              <a:rPr lang="en-IN" sz="2200" dirty="0"/>
              <a:t>expenditure or market share data where possible, </a:t>
            </a:r>
            <a:endParaRPr lang="en-IN" sz="2200" dirty="0" smtClean="0"/>
          </a:p>
          <a:p>
            <a:pPr lvl="1"/>
            <a:r>
              <a:rPr lang="en-IN" sz="2200" dirty="0" smtClean="0"/>
              <a:t>or </a:t>
            </a:r>
            <a:r>
              <a:rPr lang="en-IN" sz="2200" dirty="0"/>
              <a:t>the most popular varieties </a:t>
            </a:r>
            <a:r>
              <a:rPr lang="en-IN" sz="2200" dirty="0" smtClean="0"/>
              <a:t>are chosen </a:t>
            </a:r>
            <a:r>
              <a:rPr lang="en-IN" sz="2200" dirty="0"/>
              <a:t>by price </a:t>
            </a:r>
            <a:r>
              <a:rPr lang="en-IN" sz="2200" dirty="0" smtClean="0"/>
              <a:t>collectors, based </a:t>
            </a:r>
            <a:r>
              <a:rPr lang="en-IN" sz="2200" dirty="0"/>
              <a:t>either on the advice of retailers or on the amount of shelf-space taken up.</a:t>
            </a:r>
          </a:p>
          <a:p>
            <a:r>
              <a:rPr lang="en-IN" sz="2400" dirty="0" smtClean="0"/>
              <a:t>The </a:t>
            </a:r>
            <a:r>
              <a:rPr lang="en-IN" sz="2400" dirty="0"/>
              <a:t>selection is done in such a way that the average price movement of the selected varieties represent the price of the </a:t>
            </a:r>
            <a:r>
              <a:rPr lang="en-IN" sz="2400" dirty="0" smtClean="0"/>
              <a:t>sub-class. </a:t>
            </a:r>
            <a:endParaRPr lang="en-IN" sz="2400" dirty="0"/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Product and Outlet Selection</a:t>
            </a:r>
          </a:p>
        </p:txBody>
      </p:sp>
    </p:spTree>
    <p:extLst>
      <p:ext uri="{BB962C8B-B14F-4D97-AF65-F5344CB8AC3E}">
        <p14:creationId xmlns:p14="http://schemas.microsoft.com/office/powerpoint/2010/main" val="17225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Outlet Selection - CPI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12776"/>
            <a:ext cx="8077200" cy="4911824"/>
          </a:xfrm>
        </p:spPr>
        <p:txBody>
          <a:bodyPr>
            <a:noAutofit/>
          </a:bodyPr>
          <a:lstStyle/>
          <a:p>
            <a:r>
              <a:rPr lang="en-IN" sz="2400" dirty="0" smtClean="0"/>
              <a:t>Mostly, in developing countries, outlets are </a:t>
            </a:r>
            <a:r>
              <a:rPr lang="en-IN" sz="2400" dirty="0"/>
              <a:t>selected purposively. </a:t>
            </a:r>
            <a:endParaRPr lang="en-IN" sz="2400" dirty="0" smtClean="0"/>
          </a:p>
          <a:p>
            <a:r>
              <a:rPr lang="en-IN" sz="2400" dirty="0" smtClean="0"/>
              <a:t>Sales </a:t>
            </a:r>
            <a:r>
              <a:rPr lang="en-IN" sz="2400" dirty="0"/>
              <a:t>data, if available, ought to be used for this purpose. </a:t>
            </a:r>
            <a:endParaRPr lang="en-IN" sz="2400" dirty="0" smtClean="0"/>
          </a:p>
          <a:p>
            <a:r>
              <a:rPr lang="en-IN" sz="2400" dirty="0" smtClean="0"/>
              <a:t>But</a:t>
            </a:r>
            <a:r>
              <a:rPr lang="en-IN" sz="2400" dirty="0"/>
              <a:t>, </a:t>
            </a:r>
            <a:r>
              <a:rPr lang="en-IN" sz="2400" dirty="0" smtClean="0"/>
              <a:t>mostly,  </a:t>
            </a:r>
            <a:r>
              <a:rPr lang="en-IN" sz="2400" dirty="0"/>
              <a:t>local expertise are used to select the most representative </a:t>
            </a:r>
            <a:r>
              <a:rPr lang="en-IN" sz="2400" dirty="0" smtClean="0"/>
              <a:t>outlets. </a:t>
            </a:r>
          </a:p>
          <a:p>
            <a:r>
              <a:rPr lang="en-IN" sz="2400" dirty="0" smtClean="0"/>
              <a:t>The central </a:t>
            </a:r>
            <a:r>
              <a:rPr lang="en-IN" sz="2400" dirty="0"/>
              <a:t>statistical </a:t>
            </a:r>
            <a:r>
              <a:rPr lang="en-IN" sz="2400" dirty="0" smtClean="0"/>
              <a:t>office </a:t>
            </a:r>
            <a:r>
              <a:rPr lang="en-IN" sz="2400" dirty="0"/>
              <a:t>decides the quotas for major outlet </a:t>
            </a:r>
            <a:r>
              <a:rPr lang="en-IN" sz="2400" dirty="0" smtClean="0"/>
              <a:t>types, such as local markets, shops and departmental stores. </a:t>
            </a:r>
          </a:p>
          <a:p>
            <a:r>
              <a:rPr lang="en-IN" sz="2400" dirty="0" smtClean="0"/>
              <a:t>The </a:t>
            </a:r>
            <a:r>
              <a:rPr lang="en-IN" sz="2400" dirty="0"/>
              <a:t>HES may be designed to provide data on the share of major outlet types from where the households purchase a product. The quota for different major outlet types, in that case, can be decided on the basis of HES data.</a:t>
            </a:r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Product and Outlet Selection</a:t>
            </a:r>
          </a:p>
        </p:txBody>
      </p:sp>
    </p:spTree>
    <p:extLst>
      <p:ext uri="{BB962C8B-B14F-4D97-AF65-F5344CB8AC3E}">
        <p14:creationId xmlns:p14="http://schemas.microsoft.com/office/powerpoint/2010/main" val="270963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7706816" cy="381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666666"/>
                </a:solidFill>
              </a:rPr>
              <a:t>Product and Outlet Selection – for Output-PPI (1)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484784"/>
            <a:ext cx="8077200" cy="4839816"/>
          </a:xfrm>
        </p:spPr>
        <p:txBody>
          <a:bodyPr>
            <a:noAutofit/>
          </a:bodyPr>
          <a:lstStyle/>
          <a:p>
            <a:r>
              <a:rPr lang="en-IN" sz="2400" dirty="0" smtClean="0"/>
              <a:t>For </a:t>
            </a:r>
            <a:r>
              <a:rPr lang="en-IN" sz="2400" dirty="0"/>
              <a:t>PPI compilation, </a:t>
            </a:r>
            <a:r>
              <a:rPr lang="en-IN" sz="2400" dirty="0" smtClean="0"/>
              <a:t>prices </a:t>
            </a:r>
            <a:r>
              <a:rPr lang="en-IN" sz="2400" dirty="0"/>
              <a:t>are collected for products from establishments </a:t>
            </a:r>
            <a:r>
              <a:rPr lang="en-IN" sz="2400" dirty="0" smtClean="0"/>
              <a:t>(outlets) in </a:t>
            </a:r>
            <a:r>
              <a:rPr lang="en-IN" sz="2400" dirty="0"/>
              <a:t>particular industries. </a:t>
            </a:r>
            <a:endParaRPr lang="en-IN" sz="2400" dirty="0" smtClean="0"/>
          </a:p>
          <a:p>
            <a:r>
              <a:rPr lang="en-IN" sz="2400" dirty="0" smtClean="0"/>
              <a:t>CPC is the product classification used for this purpose. </a:t>
            </a:r>
          </a:p>
          <a:p>
            <a:r>
              <a:rPr lang="en-IN" sz="2400" dirty="0"/>
              <a:t>Though CPC is linked to the ISIC, </a:t>
            </a:r>
            <a:r>
              <a:rPr lang="en-IN" sz="2400" dirty="0" smtClean="0"/>
              <a:t>CPC </a:t>
            </a:r>
            <a:r>
              <a:rPr lang="en-IN" sz="2400" dirty="0"/>
              <a:t>cannot be used to uniquely identify the industry of a product’s </a:t>
            </a:r>
            <a:r>
              <a:rPr lang="en-IN" sz="2400" dirty="0" smtClean="0"/>
              <a:t>origin.</a:t>
            </a:r>
          </a:p>
          <a:p>
            <a:r>
              <a:rPr lang="en-IN" sz="2400" dirty="0" smtClean="0"/>
              <a:t>The </a:t>
            </a:r>
            <a:r>
              <a:rPr lang="en-IN" sz="2400" dirty="0"/>
              <a:t>industries to be covered </a:t>
            </a:r>
            <a:r>
              <a:rPr lang="en-IN" sz="2400" dirty="0" smtClean="0"/>
              <a:t>for a product is determined using data on </a:t>
            </a:r>
            <a:r>
              <a:rPr lang="en-IN" sz="2400" dirty="0"/>
              <a:t>originating </a:t>
            </a:r>
            <a:r>
              <a:rPr lang="en-IN" sz="2400" dirty="0" smtClean="0"/>
              <a:t>activity collected in </a:t>
            </a:r>
            <a:r>
              <a:rPr lang="en-IN" sz="2400" dirty="0"/>
              <a:t>the business surveys providing source data for weights calculation</a:t>
            </a:r>
            <a:r>
              <a:rPr lang="en-IN" sz="2400" dirty="0" smtClean="0"/>
              <a:t>. </a:t>
            </a:r>
          </a:p>
        </p:txBody>
      </p:sp>
      <p:sp>
        <p:nvSpPr>
          <p:cNvPr id="18436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Product and Outlet Selection</a:t>
            </a:r>
          </a:p>
        </p:txBody>
      </p:sp>
    </p:spTree>
    <p:extLst>
      <p:ext uri="{BB962C8B-B14F-4D97-AF65-F5344CB8AC3E}">
        <p14:creationId xmlns:p14="http://schemas.microsoft.com/office/powerpoint/2010/main" val="425821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14634</TotalTime>
  <Words>3470</Words>
  <Application>Microsoft Office PowerPoint</Application>
  <PresentationFormat>On-screen Show (4:3)</PresentationFormat>
  <Paragraphs>608</Paragraphs>
  <Slides>47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Module 16: Price Index</vt:lpstr>
      <vt:lpstr>Contents – Session VII</vt:lpstr>
      <vt:lpstr>PowerPoint Presentation</vt:lpstr>
      <vt:lpstr>Designing Price Data Collection</vt:lpstr>
      <vt:lpstr>PowerPoint Presentation</vt:lpstr>
      <vt:lpstr>Product and Outlet Selection</vt:lpstr>
      <vt:lpstr>Product Selection – for CPI</vt:lpstr>
      <vt:lpstr>Outlet Selection - CPI</vt:lpstr>
      <vt:lpstr>Product and Outlet Selection – for Output-PPI (1)</vt:lpstr>
      <vt:lpstr>Product and Outlet Selection – for Output-PPI (2)</vt:lpstr>
      <vt:lpstr>Product and Outlet Selection – for Output-PPI (3)</vt:lpstr>
      <vt:lpstr>PowerPoint Presentation</vt:lpstr>
      <vt:lpstr>Product specification (1)</vt:lpstr>
      <vt:lpstr>Product specification (2)</vt:lpstr>
      <vt:lpstr>Inclusion of essential features in Specification</vt:lpstr>
      <vt:lpstr>Specification norms</vt:lpstr>
      <vt:lpstr>Implications of narrow specification</vt:lpstr>
      <vt:lpstr>Implications of broad specification</vt:lpstr>
      <vt:lpstr>PowerPoint Presentation</vt:lpstr>
      <vt:lpstr>Outlet selection</vt:lpstr>
      <vt:lpstr>Outlet of two kinds (1)</vt:lpstr>
      <vt:lpstr>Outlet of two kinds (2)</vt:lpstr>
      <vt:lpstr>Allocation scheme</vt:lpstr>
      <vt:lpstr>Example 22: Price Collection Plan for an Elementary Aggregate of CPI</vt:lpstr>
      <vt:lpstr>Data collection methods</vt:lpstr>
      <vt:lpstr>Data collection by personal visit</vt:lpstr>
      <vt:lpstr>Frequency and Timing</vt:lpstr>
      <vt:lpstr>Time schedule of price data collection</vt:lpstr>
      <vt:lpstr>Factors determining frequency and timing (1)</vt:lpstr>
      <vt:lpstr>Factors determining frequency and timing (2)</vt:lpstr>
      <vt:lpstr>PowerPoint Presentation</vt:lpstr>
      <vt:lpstr>Missing Price Data – when?</vt:lpstr>
      <vt:lpstr>Missing Price Data - Types</vt:lpstr>
      <vt:lpstr>Dealing with Missing Price (1)</vt:lpstr>
      <vt:lpstr>Dealing with Missing Price (2)</vt:lpstr>
      <vt:lpstr>Dealing with Missing Price (3)</vt:lpstr>
      <vt:lpstr>Pricing products not in market</vt:lpstr>
      <vt:lpstr>Items substitution</vt:lpstr>
      <vt:lpstr>Replacing a product</vt:lpstr>
      <vt:lpstr>Overlap Method:  The measurement of price change is switched from the ‘old’ item to the ‘new’ one. There is a period (March) of overlap, price relatives (with January as the base) are calculated as the price relatives of the “old” product A till March.  Henceforth it is calculated as the price relatives (PR) of the “new” product B, as follows:    PR of April = (PR of A in March) *(PR of B in Apr. with March as base)</vt:lpstr>
      <vt:lpstr>Pricing seasonal products</vt:lpstr>
      <vt:lpstr>Seasonality – two kinds</vt:lpstr>
      <vt:lpstr>Seasonality – two kinds</vt:lpstr>
      <vt:lpstr>Strong Seasonality – the Problem</vt:lpstr>
      <vt:lpstr>Quality Change</vt:lpstr>
      <vt:lpstr>Quality Adjustment</vt:lpstr>
      <vt:lpstr>End of Session VII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261</cp:revision>
  <dcterms:created xsi:type="dcterms:W3CDTF">2018-05-04T13:05:47Z</dcterms:created>
  <dcterms:modified xsi:type="dcterms:W3CDTF">2018-08-19T11:28:48Z</dcterms:modified>
</cp:coreProperties>
</file>