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8" r:id="rId3"/>
    <p:sldId id="411" r:id="rId4"/>
    <p:sldId id="412" r:id="rId5"/>
    <p:sldId id="441" r:id="rId6"/>
    <p:sldId id="427" r:id="rId7"/>
    <p:sldId id="442" r:id="rId8"/>
    <p:sldId id="443" r:id="rId9"/>
    <p:sldId id="444" r:id="rId10"/>
    <p:sldId id="445" r:id="rId11"/>
    <p:sldId id="446" r:id="rId12"/>
    <p:sldId id="447" r:id="rId13"/>
    <p:sldId id="448" r:id="rId14"/>
    <p:sldId id="449" r:id="rId15"/>
    <p:sldId id="450" r:id="rId16"/>
    <p:sldId id="451" r:id="rId17"/>
    <p:sldId id="452" r:id="rId18"/>
    <p:sldId id="428" r:id="rId19"/>
    <p:sldId id="454" r:id="rId20"/>
    <p:sldId id="455" r:id="rId21"/>
    <p:sldId id="456" r:id="rId22"/>
    <p:sldId id="453" r:id="rId23"/>
    <p:sldId id="459" r:id="rId24"/>
    <p:sldId id="460" r:id="rId25"/>
    <p:sldId id="458" r:id="rId26"/>
    <p:sldId id="457" r:id="rId27"/>
    <p:sldId id="461" r:id="rId28"/>
    <p:sldId id="438" r:id="rId29"/>
    <p:sldId id="432" r:id="rId30"/>
    <p:sldId id="462" r:id="rId31"/>
    <p:sldId id="463" r:id="rId32"/>
    <p:sldId id="464" r:id="rId33"/>
    <p:sldId id="43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29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8CD623-367D-425A-A9FE-9D98C5FF10B3}" type="datetimeFigureOut">
              <a:rPr lang="en-IN" smtClean="0"/>
              <a:t>20-08-2018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4437DE-2886-46F1-93F2-1F42970A2066}" type="slidenum">
              <a:rPr lang="en-IN" smtClean="0"/>
              <a:t>‹#›</a:t>
            </a:fld>
            <a:endParaRPr lang="en-IN"/>
          </a:p>
        </p:txBody>
      </p:sp>
    </p:spTree>
    <p:extLst>
      <p:ext uri="{BB962C8B-B14F-4D97-AF65-F5344CB8AC3E}">
        <p14:creationId xmlns:p14="http://schemas.microsoft.com/office/powerpoint/2010/main" val="184323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BFC3C32-44F4-49AB-80C5-45E646B2E5E0}" type="slidenum">
              <a:rPr lang="en-GB" altLang="en-US"/>
              <a:pPr eaLnBrk="1" hangingPunct="1">
                <a:spcBef>
                  <a:spcPct val="0"/>
                </a:spcBef>
              </a:pPr>
              <a:t>3</a:t>
            </a:fld>
            <a:endParaRPr lang="en-GB" altLang="en-US"/>
          </a:p>
        </p:txBody>
      </p:sp>
      <p:sp>
        <p:nvSpPr>
          <p:cNvPr id="4710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CBF4CB00-B84D-4F46-BC4E-E81A2B6529A9}" type="slidenum">
              <a:rPr lang="en-US" altLang="en-US">
                <a:latin typeface="Times New Roman" pitchFamily="18" charset="0"/>
              </a:rPr>
              <a:pPr algn="r">
                <a:spcBef>
                  <a:spcPct val="0"/>
                </a:spcBef>
              </a:pPr>
              <a:t>3</a:t>
            </a:fld>
            <a:endParaRPr lang="en-US" altLang="en-US">
              <a:latin typeface="Times New Roman" pitchFamily="18" charset="0"/>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14</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14</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14</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15</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15</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15</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BFC3C32-44F4-49AB-80C5-45E646B2E5E0}" type="slidenum">
              <a:rPr lang="en-GB" altLang="en-US"/>
              <a:pPr eaLnBrk="1" hangingPunct="1">
                <a:spcBef>
                  <a:spcPct val="0"/>
                </a:spcBef>
              </a:pPr>
              <a:t>17</a:t>
            </a:fld>
            <a:endParaRPr lang="en-GB" altLang="en-US"/>
          </a:p>
        </p:txBody>
      </p:sp>
      <p:sp>
        <p:nvSpPr>
          <p:cNvPr id="4710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CBF4CB00-B84D-4F46-BC4E-E81A2B6529A9}" type="slidenum">
              <a:rPr lang="en-US" altLang="en-US">
                <a:latin typeface="Times New Roman" pitchFamily="18" charset="0"/>
              </a:rPr>
              <a:pPr algn="r">
                <a:spcBef>
                  <a:spcPct val="0"/>
                </a:spcBef>
              </a:pPr>
              <a:t>17</a:t>
            </a:fld>
            <a:endParaRPr lang="en-US" altLang="en-US">
              <a:latin typeface="Times New Roman" pitchFamily="18" charset="0"/>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18</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18</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18</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BFC3C32-44F4-49AB-80C5-45E646B2E5E0}" type="slidenum">
              <a:rPr lang="en-GB" altLang="en-US"/>
              <a:pPr eaLnBrk="1" hangingPunct="1">
                <a:spcBef>
                  <a:spcPct val="0"/>
                </a:spcBef>
              </a:pPr>
              <a:t>21</a:t>
            </a:fld>
            <a:endParaRPr lang="en-GB" altLang="en-US"/>
          </a:p>
        </p:txBody>
      </p:sp>
      <p:sp>
        <p:nvSpPr>
          <p:cNvPr id="4710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CBF4CB00-B84D-4F46-BC4E-E81A2B6529A9}" type="slidenum">
              <a:rPr lang="en-US" altLang="en-US">
                <a:latin typeface="Times New Roman" pitchFamily="18" charset="0"/>
              </a:rPr>
              <a:pPr algn="r">
                <a:spcBef>
                  <a:spcPct val="0"/>
                </a:spcBef>
              </a:pPr>
              <a:t>21</a:t>
            </a:fld>
            <a:endParaRPr lang="en-US" altLang="en-US">
              <a:latin typeface="Times New Roman" pitchFamily="18" charset="0"/>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22</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22</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22</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23</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23</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23</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25</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25</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25</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BFC3C32-44F4-49AB-80C5-45E646B2E5E0}" type="slidenum">
              <a:rPr lang="en-GB" altLang="en-US"/>
              <a:pPr eaLnBrk="1" hangingPunct="1">
                <a:spcBef>
                  <a:spcPct val="0"/>
                </a:spcBef>
              </a:pPr>
              <a:t>26</a:t>
            </a:fld>
            <a:endParaRPr lang="en-GB" altLang="en-US"/>
          </a:p>
        </p:txBody>
      </p:sp>
      <p:sp>
        <p:nvSpPr>
          <p:cNvPr id="4710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CBF4CB00-B84D-4F46-BC4E-E81A2B6529A9}" type="slidenum">
              <a:rPr lang="en-US" altLang="en-US">
                <a:latin typeface="Times New Roman" pitchFamily="18" charset="0"/>
              </a:rPr>
              <a:pPr algn="r">
                <a:spcBef>
                  <a:spcPct val="0"/>
                </a:spcBef>
              </a:pPr>
              <a:t>26</a:t>
            </a:fld>
            <a:endParaRPr lang="en-US" altLang="en-US">
              <a:latin typeface="Times New Roman" pitchFamily="18" charset="0"/>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27</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27</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27</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4</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4</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4</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28</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28</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28</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29</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29</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29</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30</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30</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30</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31</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31</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31</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32</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32</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32</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5</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5</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5</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6</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6</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6</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7</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7</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7</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9</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9</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9</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11</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11</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11</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12</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12</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12</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13</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13</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13</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20-08-2018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87266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20-08-2018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1144047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20-08-2018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185195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20-08-2018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1611359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87726B-2247-4F6B-B62B-CE4ADCD81528}" type="datetimeFigureOut">
              <a:rPr lang="en-IN" smtClean="0"/>
              <a:t>20-08-2018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230138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D87726B-2247-4F6B-B62B-CE4ADCD81528}" type="datetimeFigureOut">
              <a:rPr lang="en-IN" smtClean="0"/>
              <a:t>20-08-2018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3335726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D87726B-2247-4F6B-B62B-CE4ADCD81528}" type="datetimeFigureOut">
              <a:rPr lang="en-IN" smtClean="0"/>
              <a:t>20-08-2018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3606209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D87726B-2247-4F6B-B62B-CE4ADCD81528}" type="datetimeFigureOut">
              <a:rPr lang="en-IN" smtClean="0"/>
              <a:t>20-08-2018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2454127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7726B-2247-4F6B-B62B-CE4ADCD81528}" type="datetimeFigureOut">
              <a:rPr lang="en-IN" smtClean="0"/>
              <a:t>20-08-2018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226819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7726B-2247-4F6B-B62B-CE4ADCD81528}" type="datetimeFigureOut">
              <a:rPr lang="en-IN" smtClean="0"/>
              <a:t>20-08-2018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322082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7726B-2247-4F6B-B62B-CE4ADCD81528}" type="datetimeFigureOut">
              <a:rPr lang="en-IN" smtClean="0"/>
              <a:t>20-08-2018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416787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7726B-2247-4F6B-B62B-CE4ADCD81528}" type="datetimeFigureOut">
              <a:rPr lang="en-IN" smtClean="0"/>
              <a:t>20-08-2018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5693D-32C8-44AE-8704-87FA00DE1015}" type="slidenum">
              <a:rPr lang="en-IN" smtClean="0"/>
              <a:t>‹#›</a:t>
            </a:fld>
            <a:endParaRPr lang="en-IN"/>
          </a:p>
        </p:txBody>
      </p:sp>
    </p:spTree>
    <p:extLst>
      <p:ext uri="{BB962C8B-B14F-4D97-AF65-F5344CB8AC3E}">
        <p14:creationId xmlns:p14="http://schemas.microsoft.com/office/powerpoint/2010/main" val="1188007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Module 16: Price Index</a:t>
            </a:r>
            <a:endParaRPr lang="en-IN" dirty="0"/>
          </a:p>
        </p:txBody>
      </p:sp>
      <p:sp>
        <p:nvSpPr>
          <p:cNvPr id="3" name="Subtitle 2"/>
          <p:cNvSpPr>
            <a:spLocks noGrp="1"/>
          </p:cNvSpPr>
          <p:nvPr>
            <p:ph type="subTitle" idx="1"/>
          </p:nvPr>
        </p:nvSpPr>
        <p:spPr/>
        <p:txBody>
          <a:bodyPr/>
          <a:lstStyle/>
          <a:p>
            <a:r>
              <a:rPr lang="en-IN" dirty="0" smtClean="0"/>
              <a:t>Session VIII</a:t>
            </a:r>
            <a:endParaRPr lang="en-IN" dirty="0"/>
          </a:p>
        </p:txBody>
      </p:sp>
    </p:spTree>
    <p:extLst>
      <p:ext uri="{BB962C8B-B14F-4D97-AF65-F5344CB8AC3E}">
        <p14:creationId xmlns:p14="http://schemas.microsoft.com/office/powerpoint/2010/main" val="608662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a:t>Example </a:t>
            </a:r>
            <a:r>
              <a:rPr lang="en-IN" sz="2800" b="1" dirty="0" smtClean="0"/>
              <a:t>25: </a:t>
            </a:r>
            <a:r>
              <a:rPr lang="en-IN" sz="2800" b="1" dirty="0"/>
              <a:t>Carrying forward the last available price </a:t>
            </a:r>
            <a:endParaRPr lang="en-IN" sz="2800" dirty="0"/>
          </a:p>
        </p:txBody>
      </p:sp>
      <p:sp>
        <p:nvSpPr>
          <p:cNvPr id="3" name="TextBox 2"/>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graphicFrame>
        <p:nvGraphicFramePr>
          <p:cNvPr id="6" name="Table 5"/>
          <p:cNvGraphicFramePr>
            <a:graphicFrameLocks noGrp="1"/>
          </p:cNvGraphicFramePr>
          <p:nvPr>
            <p:extLst>
              <p:ext uri="{D42A27DB-BD31-4B8C-83A1-F6EECF244321}">
                <p14:modId xmlns:p14="http://schemas.microsoft.com/office/powerpoint/2010/main" val="581260970"/>
              </p:ext>
            </p:extLst>
          </p:nvPr>
        </p:nvGraphicFramePr>
        <p:xfrm>
          <a:off x="432000" y="1629288"/>
          <a:ext cx="8280000" cy="4392000"/>
        </p:xfrm>
        <a:graphic>
          <a:graphicData uri="http://schemas.openxmlformats.org/drawingml/2006/table">
            <a:tbl>
              <a:tblPr firstRow="1" firstCol="1" bandRow="1">
                <a:tableStyleId>{91EBBBCC-DAD2-459C-BE2E-F6DE35CF9A28}</a:tableStyleId>
              </a:tblPr>
              <a:tblGrid>
                <a:gridCol w="975430"/>
                <a:gridCol w="891804"/>
                <a:gridCol w="918772"/>
                <a:gridCol w="895545"/>
                <a:gridCol w="896471"/>
                <a:gridCol w="896471"/>
                <a:gridCol w="895545"/>
                <a:gridCol w="954981"/>
                <a:gridCol w="954981"/>
              </a:tblGrid>
              <a:tr h="392309">
                <a:tc rowSpan="3">
                  <a:txBody>
                    <a:bodyPr/>
                    <a:lstStyle/>
                    <a:p>
                      <a:pPr algn="ctr">
                        <a:spcAft>
                          <a:spcPts val="0"/>
                        </a:spcAft>
                      </a:pPr>
                      <a:r>
                        <a:rPr lang="en-IN" sz="1700" dirty="0">
                          <a:effectLst/>
                        </a:rPr>
                        <a:t>quotation number</a:t>
                      </a:r>
                      <a:endParaRPr lang="en-IN" sz="17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algn="ctr">
                        <a:spcAft>
                          <a:spcPts val="0"/>
                        </a:spcAft>
                      </a:pPr>
                      <a:r>
                        <a:rPr lang="en-IN" sz="1800">
                          <a:effectLst/>
                        </a:rPr>
                        <a:t>prices in </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92309">
                <a:tc vMerge="1">
                  <a:txBody>
                    <a:bodyPr/>
                    <a:lstStyle/>
                    <a:p>
                      <a:endParaRPr lang="en-IN"/>
                    </a:p>
                  </a:txBody>
                  <a:tcPr/>
                </a:tc>
                <a:tc rowSpan="2">
                  <a:txBody>
                    <a:bodyPr/>
                    <a:lstStyle/>
                    <a:p>
                      <a:pPr algn="ctr">
                        <a:spcAft>
                          <a:spcPts val="0"/>
                        </a:spcAft>
                      </a:pPr>
                      <a:r>
                        <a:rPr lang="en-IN" sz="1800" dirty="0" smtClean="0">
                          <a:effectLst/>
                        </a:rPr>
                        <a:t>Base period</a:t>
                      </a:r>
                      <a:endParaRPr lang="en-IN" sz="1800" dirty="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7">
                  <a:txBody>
                    <a:bodyPr/>
                    <a:lstStyle/>
                    <a:p>
                      <a:pPr algn="ctr">
                        <a:spcAft>
                          <a:spcPts val="0"/>
                        </a:spcAft>
                      </a:pPr>
                      <a:r>
                        <a:rPr lang="en-IN" sz="1800" dirty="0" smtClean="0">
                          <a:effectLst/>
                        </a:rPr>
                        <a:t>Current period</a:t>
                      </a:r>
                      <a:endParaRPr lang="en-IN" sz="1800" dirty="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92309">
                <a:tc vMerge="1">
                  <a:txBody>
                    <a:bodyPr/>
                    <a:lstStyle/>
                    <a:p>
                      <a:endParaRPr lang="en-IN"/>
                    </a:p>
                  </a:txBody>
                  <a:tcPr/>
                </a:tc>
                <a:tc vMerge="1">
                  <a:txBody>
                    <a:bodyPr/>
                    <a:lstStyle/>
                    <a:p>
                      <a:endParaRPr lang="en-IN"/>
                    </a:p>
                  </a:txBody>
                  <a:tcPr/>
                </a:tc>
                <a:tc>
                  <a:txBody>
                    <a:bodyPr/>
                    <a:lstStyle/>
                    <a:p>
                      <a:pPr algn="ctr">
                        <a:spcAft>
                          <a:spcPts val="0"/>
                        </a:spcAft>
                      </a:pPr>
                      <a:r>
                        <a:rPr lang="en-IN" sz="1800" dirty="0">
                          <a:effectLst/>
                        </a:rPr>
                        <a:t>1</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800" dirty="0">
                          <a:effectLst/>
                        </a:rPr>
                        <a:t>2</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800" dirty="0">
                          <a:effectLst/>
                        </a:rPr>
                        <a:t>3</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800" dirty="0">
                          <a:effectLst/>
                        </a:rPr>
                        <a:t>4</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800" dirty="0">
                          <a:effectLst/>
                        </a:rPr>
                        <a:t>5</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800" dirty="0">
                          <a:effectLst/>
                        </a:rPr>
                        <a:t>6</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800" dirty="0">
                          <a:effectLst/>
                        </a:rPr>
                        <a:t>7</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79519">
                <a:tc gridSpan="2">
                  <a:txBody>
                    <a:bodyPr/>
                    <a:lstStyle/>
                    <a:p>
                      <a:pPr algn="ctr">
                        <a:spcAft>
                          <a:spcPts val="0"/>
                        </a:spcAft>
                      </a:pPr>
                      <a:r>
                        <a:rPr lang="en-IN" sz="1800">
                          <a:effectLst/>
                        </a:rPr>
                        <a:t>Jevon's</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algn="r">
                        <a:spcAft>
                          <a:spcPts val="0"/>
                        </a:spcAft>
                      </a:pPr>
                      <a:r>
                        <a:rPr lang="en-IN" sz="1800">
                          <a:effectLst/>
                        </a:rPr>
                        <a:t>108.0</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114.3</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121.6</a:t>
                      </a:r>
                      <a:endParaRPr lang="en-IN" sz="180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134.4</a:t>
                      </a:r>
                      <a:endParaRPr lang="en-IN" sz="1800" dirty="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143.1</a:t>
                      </a:r>
                      <a:endParaRPr lang="en-IN" sz="1800" dirty="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154.6</a:t>
                      </a:r>
                      <a:endParaRPr lang="en-IN" sz="1800" dirty="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177.5</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9519">
                <a:tc gridSpan="2">
                  <a:txBody>
                    <a:bodyPr/>
                    <a:lstStyle/>
                    <a:p>
                      <a:pPr algn="ctr">
                        <a:spcAft>
                          <a:spcPts val="0"/>
                        </a:spcAft>
                      </a:pPr>
                      <a:r>
                        <a:rPr lang="en-IN" sz="1800">
                          <a:effectLst/>
                        </a:rPr>
                        <a:t>Carli's</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algn="r">
                        <a:spcAft>
                          <a:spcPts val="0"/>
                        </a:spcAft>
                      </a:pPr>
                      <a:r>
                        <a:rPr lang="en-IN" sz="1800">
                          <a:effectLst/>
                        </a:rPr>
                        <a:t>108.1</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114.4</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122.0</a:t>
                      </a:r>
                      <a:endParaRPr lang="en-IN" sz="180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135.5</a:t>
                      </a:r>
                      <a:endParaRPr lang="en-IN" sz="180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144.7</a:t>
                      </a:r>
                      <a:endParaRPr lang="en-IN" sz="180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159.3</a:t>
                      </a:r>
                      <a:endParaRPr lang="en-IN" sz="180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181.4</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9519">
                <a:tc gridSpan="2">
                  <a:txBody>
                    <a:bodyPr/>
                    <a:lstStyle/>
                    <a:p>
                      <a:pPr algn="ctr">
                        <a:spcAft>
                          <a:spcPts val="0"/>
                        </a:spcAft>
                      </a:pPr>
                      <a:r>
                        <a:rPr lang="en-IN" sz="1800">
                          <a:effectLst/>
                        </a:rPr>
                        <a:t>Dutot's</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algn="r">
                        <a:spcAft>
                          <a:spcPts val="0"/>
                        </a:spcAft>
                      </a:pPr>
                      <a:r>
                        <a:rPr lang="en-IN" sz="1800">
                          <a:effectLst/>
                        </a:rPr>
                        <a:t>108.2</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114.4</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122.0</a:t>
                      </a:r>
                      <a:endParaRPr lang="en-IN" sz="180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135.8</a:t>
                      </a:r>
                      <a:endParaRPr lang="en-IN" sz="180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145.0</a:t>
                      </a:r>
                      <a:endParaRPr lang="en-IN" sz="180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159.5</a:t>
                      </a:r>
                      <a:endParaRPr lang="en-IN" sz="1800">
                        <a:effectLst/>
                        <a:latin typeface="Times New Roman"/>
                        <a:ea typeface="Times New Roman"/>
                      </a:endParaRPr>
                    </a:p>
                  </a:txBody>
                  <a:tcPr marL="26461" marR="5385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181.1</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9129">
                <a:tc>
                  <a:txBody>
                    <a:bodyPr/>
                    <a:lstStyle/>
                    <a:p>
                      <a:pPr algn="ctr">
                        <a:spcAft>
                          <a:spcPts val="0"/>
                        </a:spcAft>
                      </a:pPr>
                      <a:r>
                        <a:rPr lang="en-IN" sz="1800" dirty="0">
                          <a:effectLst/>
                        </a:rPr>
                        <a:t>1</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16.7</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17.9</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17.9</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19.8</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24.7</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25.9</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29.5</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34.8</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9129">
                <a:tc>
                  <a:txBody>
                    <a:bodyPr/>
                    <a:lstStyle/>
                    <a:p>
                      <a:pPr algn="ctr">
                        <a:spcAft>
                          <a:spcPts val="0"/>
                        </a:spcAft>
                      </a:pPr>
                      <a:r>
                        <a:rPr lang="en-IN" sz="1800" dirty="0">
                          <a:effectLst/>
                        </a:rPr>
                        <a:t>2</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17.9</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18.0</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18.0</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17.4</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21.0</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21.6</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20.2</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19.8</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9129">
                <a:tc>
                  <a:txBody>
                    <a:bodyPr/>
                    <a:lstStyle/>
                    <a:p>
                      <a:pPr algn="ctr">
                        <a:spcAft>
                          <a:spcPts val="0"/>
                        </a:spcAft>
                      </a:pPr>
                      <a:r>
                        <a:rPr lang="en-IN" sz="1800" dirty="0">
                          <a:effectLst/>
                        </a:rPr>
                        <a:t>3</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14.7</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16.4</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16.4</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19.7</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19.4</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23.2</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29.7</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28.4</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9129">
                <a:tc>
                  <a:txBody>
                    <a:bodyPr/>
                    <a:lstStyle/>
                    <a:p>
                      <a:pPr algn="ctr">
                        <a:spcAft>
                          <a:spcPts val="0"/>
                        </a:spcAft>
                      </a:pPr>
                      <a:r>
                        <a:rPr lang="en-IN" sz="1800" dirty="0">
                          <a:effectLst/>
                        </a:rPr>
                        <a:t>4</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15.7</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16.5</a:t>
                      </a:r>
                      <a:endParaRPr lang="en-IN" sz="180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16.5</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16.5</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r">
                        <a:spcAft>
                          <a:spcPts val="0"/>
                        </a:spcAft>
                      </a:pPr>
                      <a:r>
                        <a:rPr lang="en-IN" sz="1800" dirty="0">
                          <a:effectLst/>
                        </a:rPr>
                        <a:t>16.5</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r">
                        <a:spcAft>
                          <a:spcPts val="0"/>
                        </a:spcAft>
                      </a:pPr>
                      <a:r>
                        <a:rPr lang="en-IN" sz="1800" dirty="0">
                          <a:effectLst/>
                        </a:rPr>
                        <a:t>16.5</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r">
                        <a:spcAft>
                          <a:spcPts val="0"/>
                        </a:spcAft>
                      </a:pPr>
                      <a:r>
                        <a:rPr lang="en-IN" sz="1800" dirty="0">
                          <a:effectLst/>
                        </a:rPr>
                        <a:t>16.5</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r">
                        <a:spcAft>
                          <a:spcPts val="0"/>
                        </a:spcAft>
                      </a:pPr>
                      <a:r>
                        <a:rPr lang="en-IN" sz="1800" dirty="0">
                          <a:effectLst/>
                        </a:rPr>
                        <a:t>25.9</a:t>
                      </a:r>
                      <a:endParaRPr lang="en-IN" sz="1800" dirty="0">
                        <a:effectLst/>
                        <a:latin typeface="Times New Roman"/>
                        <a:ea typeface="Times New Roman"/>
                      </a:endParaRPr>
                    </a:p>
                  </a:txBody>
                  <a:tcPr marL="26461" marR="538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ounded Rectangle 4"/>
          <p:cNvSpPr/>
          <p:nvPr/>
        </p:nvSpPr>
        <p:spPr>
          <a:xfrm>
            <a:off x="4067944" y="2780928"/>
            <a:ext cx="3672408" cy="1224136"/>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rPr>
              <a:t>Calculate these values in your workbook</a:t>
            </a:r>
          </a:p>
        </p:txBody>
      </p:sp>
    </p:spTree>
    <p:extLst>
      <p:ext uri="{BB962C8B-B14F-4D97-AF65-F5344CB8AC3E}">
        <p14:creationId xmlns:p14="http://schemas.microsoft.com/office/powerpoint/2010/main" val="1949715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Autofit/>
          </a:bodyPr>
          <a:lstStyle/>
          <a:p>
            <a:pPr algn="l" eaLnBrk="1" hangingPunct="1"/>
            <a:r>
              <a:rPr lang="en-US" altLang="en-US" sz="3200" b="1" dirty="0" smtClean="0">
                <a:solidFill>
                  <a:srgbClr val="666666"/>
                </a:solidFill>
              </a:rPr>
              <a:t>Missing Data – Imputation (1)</a:t>
            </a:r>
          </a:p>
        </p:txBody>
      </p:sp>
      <p:sp>
        <p:nvSpPr>
          <p:cNvPr id="23555" name="Rectangle 3"/>
          <p:cNvSpPr>
            <a:spLocks noGrp="1" noChangeArrowheads="1"/>
          </p:cNvSpPr>
          <p:nvPr>
            <p:ph idx="4294967295"/>
          </p:nvPr>
        </p:nvSpPr>
        <p:spPr>
          <a:xfrm>
            <a:off x="609600" y="1412776"/>
            <a:ext cx="8077200" cy="4911824"/>
          </a:xfrm>
        </p:spPr>
        <p:txBody>
          <a:bodyPr>
            <a:noAutofit/>
          </a:bodyPr>
          <a:lstStyle/>
          <a:p>
            <a:r>
              <a:rPr lang="en-IN" sz="2400" dirty="0"/>
              <a:t>By far the best solution for </a:t>
            </a:r>
            <a:r>
              <a:rPr lang="en-IN" sz="2400" i="1" dirty="0"/>
              <a:t>missing prices of non-seasonal products</a:t>
            </a:r>
            <a:r>
              <a:rPr lang="en-IN" sz="2400" dirty="0"/>
              <a:t> is </a:t>
            </a:r>
            <a:r>
              <a:rPr lang="en-IN" sz="2400" u="sng" dirty="0"/>
              <a:t>imputing prices</a:t>
            </a:r>
            <a:r>
              <a:rPr lang="en-IN" sz="2400" dirty="0"/>
              <a:t>. </a:t>
            </a:r>
            <a:endParaRPr lang="en-IN" sz="2400" dirty="0" smtClean="0"/>
          </a:p>
          <a:p>
            <a:r>
              <a:rPr lang="en-IN" sz="2400" dirty="0" smtClean="0"/>
              <a:t>Two </a:t>
            </a:r>
            <a:r>
              <a:rPr lang="en-IN" sz="2400" dirty="0"/>
              <a:t>ways </a:t>
            </a:r>
            <a:r>
              <a:rPr lang="en-IN" sz="2400" dirty="0" smtClean="0"/>
              <a:t>of Imputation:</a:t>
            </a:r>
          </a:p>
          <a:p>
            <a:pPr lvl="1"/>
            <a:r>
              <a:rPr lang="en-IN" sz="2400" i="1" dirty="0" smtClean="0">
                <a:solidFill>
                  <a:srgbClr val="0000CC"/>
                </a:solidFill>
              </a:rPr>
              <a:t>implicit</a:t>
            </a:r>
            <a:r>
              <a:rPr lang="en-IN" sz="2400" dirty="0" smtClean="0">
                <a:solidFill>
                  <a:srgbClr val="0000CC"/>
                </a:solidFill>
              </a:rPr>
              <a:t> </a:t>
            </a:r>
            <a:r>
              <a:rPr lang="en-IN" sz="2400" dirty="0">
                <a:solidFill>
                  <a:srgbClr val="0000CC"/>
                </a:solidFill>
              </a:rPr>
              <a:t>imputation of elementary price index or </a:t>
            </a:r>
            <a:endParaRPr lang="en-IN" sz="2400" dirty="0" smtClean="0">
              <a:solidFill>
                <a:srgbClr val="0000CC"/>
              </a:solidFill>
            </a:endParaRPr>
          </a:p>
          <a:p>
            <a:pPr lvl="1"/>
            <a:r>
              <a:rPr lang="en-IN" sz="2400" i="1" dirty="0" smtClean="0">
                <a:solidFill>
                  <a:srgbClr val="0000CC"/>
                </a:solidFill>
              </a:rPr>
              <a:t>explicit </a:t>
            </a:r>
            <a:r>
              <a:rPr lang="en-IN" sz="2400" dirty="0">
                <a:solidFill>
                  <a:srgbClr val="0000CC"/>
                </a:solidFill>
              </a:rPr>
              <a:t>imputation of the missing price. </a:t>
            </a:r>
          </a:p>
          <a:p>
            <a:r>
              <a:rPr lang="en-IN" sz="2400" dirty="0"/>
              <a:t>In </a:t>
            </a:r>
            <a:r>
              <a:rPr lang="en-IN" sz="2400" i="1" dirty="0"/>
              <a:t>implicit</a:t>
            </a:r>
            <a:r>
              <a:rPr lang="en-IN" sz="2400" dirty="0"/>
              <a:t> imputation the missing price relative and its weight are simply dropped or omitted from all calculations, </a:t>
            </a:r>
            <a:r>
              <a:rPr lang="en-IN" sz="2400" dirty="0" smtClean="0"/>
              <a:t>as in Example 24. </a:t>
            </a:r>
          </a:p>
          <a:p>
            <a:r>
              <a:rPr lang="en-IN" sz="2400" dirty="0" smtClean="0"/>
              <a:t>Thus</a:t>
            </a:r>
            <a:r>
              <a:rPr lang="en-IN" sz="2400" dirty="0"/>
              <a:t>, the elementary index is based only on those price relatives that are </a:t>
            </a:r>
            <a:r>
              <a:rPr lang="en-IN" sz="2400" dirty="0" smtClean="0"/>
              <a:t>available.</a:t>
            </a:r>
          </a:p>
          <a:p>
            <a:r>
              <a:rPr lang="en-IN" sz="2400" dirty="0" smtClean="0"/>
              <a:t>The </a:t>
            </a:r>
            <a:r>
              <a:rPr lang="en-IN" sz="2400" dirty="0"/>
              <a:t>missing price relative implicitly assumes the same value as the elementary index. </a:t>
            </a: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spTree>
    <p:extLst>
      <p:ext uri="{BB962C8B-B14F-4D97-AF65-F5344CB8AC3E}">
        <p14:creationId xmlns:p14="http://schemas.microsoft.com/office/powerpoint/2010/main" val="4031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Autofit/>
          </a:bodyPr>
          <a:lstStyle/>
          <a:p>
            <a:pPr algn="l" eaLnBrk="1" hangingPunct="1"/>
            <a:r>
              <a:rPr lang="en-US" altLang="en-US" sz="3200" b="1" dirty="0" smtClean="0">
                <a:solidFill>
                  <a:srgbClr val="666666"/>
                </a:solidFill>
              </a:rPr>
              <a:t>Missing Data – Imputation (2)</a:t>
            </a:r>
          </a:p>
        </p:txBody>
      </p:sp>
      <p:sp>
        <p:nvSpPr>
          <p:cNvPr id="23555" name="Rectangle 3"/>
          <p:cNvSpPr>
            <a:spLocks noGrp="1" noChangeArrowheads="1"/>
          </p:cNvSpPr>
          <p:nvPr>
            <p:ph idx="4294967295"/>
          </p:nvPr>
        </p:nvSpPr>
        <p:spPr>
          <a:xfrm>
            <a:off x="609600" y="1412776"/>
            <a:ext cx="8077200" cy="4911824"/>
          </a:xfrm>
        </p:spPr>
        <p:txBody>
          <a:bodyPr>
            <a:noAutofit/>
          </a:bodyPr>
          <a:lstStyle/>
          <a:p>
            <a:r>
              <a:rPr lang="en-IN" sz="2400" dirty="0"/>
              <a:t>In </a:t>
            </a:r>
            <a:r>
              <a:rPr lang="en-IN" sz="2400" i="1" dirty="0"/>
              <a:t>explicit</a:t>
            </a:r>
            <a:r>
              <a:rPr lang="en-IN" sz="2400" dirty="0"/>
              <a:t> imputation, the missing price for the missing item is explicitly estimated and the elementary index is calculated using the imputed value. </a:t>
            </a:r>
            <a:endParaRPr lang="en-IN" sz="2400" dirty="0" smtClean="0"/>
          </a:p>
          <a:p>
            <a:r>
              <a:rPr lang="en-IN" sz="2400" dirty="0" smtClean="0"/>
              <a:t>It </a:t>
            </a:r>
            <a:r>
              <a:rPr lang="en-IN" sz="2400" dirty="0"/>
              <a:t>is recommended that imputations should always be made explicitly.  </a:t>
            </a:r>
          </a:p>
          <a:p>
            <a:r>
              <a:rPr lang="en-IN" sz="2400" dirty="0"/>
              <a:t>Imputation – whether implicit or explicit – makes use of the best available information to provide an unbiased estimate of price movement. </a:t>
            </a:r>
            <a:endParaRPr lang="en-IN" sz="2400" dirty="0" smtClean="0"/>
          </a:p>
          <a:p>
            <a:r>
              <a:rPr lang="en-IN" sz="2400" dirty="0" smtClean="0"/>
              <a:t>Imputation </a:t>
            </a:r>
            <a:r>
              <a:rPr lang="en-IN" sz="2400" dirty="0"/>
              <a:t>can be done using prices or elementary indices or higher level indices. </a:t>
            </a:r>
            <a:endParaRPr lang="en-IN" sz="2400" dirty="0" smtClean="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spTree>
    <p:extLst>
      <p:ext uri="{BB962C8B-B14F-4D97-AF65-F5344CB8AC3E}">
        <p14:creationId xmlns:p14="http://schemas.microsoft.com/office/powerpoint/2010/main" val="19687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Autofit/>
          </a:bodyPr>
          <a:lstStyle/>
          <a:p>
            <a:pPr algn="l" eaLnBrk="1" hangingPunct="1"/>
            <a:r>
              <a:rPr lang="en-US" altLang="en-US" sz="3200" b="1" dirty="0" smtClean="0">
                <a:solidFill>
                  <a:srgbClr val="666666"/>
                </a:solidFill>
              </a:rPr>
              <a:t>Missing Data – Index aggregation</a:t>
            </a:r>
          </a:p>
        </p:txBody>
      </p:sp>
      <p:sp>
        <p:nvSpPr>
          <p:cNvPr id="23555" name="Rectangle 3"/>
          <p:cNvSpPr>
            <a:spLocks noGrp="1" noChangeArrowheads="1"/>
          </p:cNvSpPr>
          <p:nvPr>
            <p:ph idx="4294967295"/>
          </p:nvPr>
        </p:nvSpPr>
        <p:spPr>
          <a:xfrm>
            <a:off x="609600" y="1412776"/>
            <a:ext cx="8077200" cy="4911824"/>
          </a:xfrm>
        </p:spPr>
        <p:txBody>
          <a:bodyPr>
            <a:noAutofit/>
          </a:bodyPr>
          <a:lstStyle/>
          <a:p>
            <a:r>
              <a:rPr lang="en-IN" sz="2400" dirty="0"/>
              <a:t>The elementary aggregates obtained after making the required adjustments are combined using some kind of index number formula and </a:t>
            </a:r>
            <a:r>
              <a:rPr lang="en-IN" sz="2400" dirty="0" smtClean="0"/>
              <a:t>weights.</a:t>
            </a:r>
          </a:p>
          <a:p>
            <a:r>
              <a:rPr lang="en-IN" sz="2400" dirty="0" smtClean="0"/>
              <a:t>All </a:t>
            </a:r>
            <a:r>
              <a:rPr lang="en-IN" sz="2400" dirty="0"/>
              <a:t>the adjustments for missing prices, seasonal goods &amp; services and quality changes are usually made at the stage of calculating price relatives and elementary aggregation. </a:t>
            </a:r>
            <a:endParaRPr lang="en-IN" sz="2400" dirty="0" smtClean="0"/>
          </a:p>
          <a:p>
            <a:r>
              <a:rPr lang="en-IN" sz="2400" dirty="0" smtClean="0"/>
              <a:t>For </a:t>
            </a:r>
            <a:r>
              <a:rPr lang="en-IN" sz="2400" dirty="0"/>
              <a:t>aggregation at higher levels, only the weights may have to be adjusted, as a result of changes in weights made for elementary indices.</a:t>
            </a:r>
            <a:endParaRPr lang="en-IN" sz="2400" dirty="0" smtClean="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spTree>
    <p:extLst>
      <p:ext uri="{BB962C8B-B14F-4D97-AF65-F5344CB8AC3E}">
        <p14:creationId xmlns:p14="http://schemas.microsoft.com/office/powerpoint/2010/main" val="9263750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476672"/>
            <a:ext cx="7922840" cy="866800"/>
          </a:xfrm>
        </p:spPr>
        <p:txBody>
          <a:bodyPr>
            <a:noAutofit/>
          </a:bodyPr>
          <a:lstStyle/>
          <a:p>
            <a:pPr algn="l"/>
            <a:r>
              <a:rPr lang="en-IN" sz="3200" b="1" dirty="0">
                <a:solidFill>
                  <a:srgbClr val="666666"/>
                </a:solidFill>
              </a:rPr>
              <a:t>Alignment of </a:t>
            </a:r>
            <a:r>
              <a:rPr lang="en-IN" sz="3200" b="1" i="1" dirty="0">
                <a:solidFill>
                  <a:srgbClr val="666666"/>
                </a:solidFill>
              </a:rPr>
              <a:t>weight</a:t>
            </a:r>
            <a:r>
              <a:rPr lang="en-IN" sz="3200" b="1" dirty="0">
                <a:solidFill>
                  <a:srgbClr val="666666"/>
                </a:solidFill>
              </a:rPr>
              <a:t> and </a:t>
            </a:r>
            <a:r>
              <a:rPr lang="en-IN" sz="3200" b="1" i="1" dirty="0">
                <a:solidFill>
                  <a:srgbClr val="666666"/>
                </a:solidFill>
              </a:rPr>
              <a:t>price</a:t>
            </a:r>
            <a:r>
              <a:rPr lang="en-IN" sz="3200" b="1" dirty="0">
                <a:solidFill>
                  <a:srgbClr val="666666"/>
                </a:solidFill>
              </a:rPr>
              <a:t> </a:t>
            </a:r>
            <a:r>
              <a:rPr lang="en-IN" sz="3200" b="1" i="1" dirty="0">
                <a:solidFill>
                  <a:srgbClr val="666666"/>
                </a:solidFill>
              </a:rPr>
              <a:t>reference</a:t>
            </a:r>
            <a:r>
              <a:rPr lang="en-IN" sz="3200" b="1" dirty="0">
                <a:solidFill>
                  <a:srgbClr val="666666"/>
                </a:solidFill>
              </a:rPr>
              <a:t> </a:t>
            </a:r>
            <a:r>
              <a:rPr lang="en-IN" sz="3200" b="1" dirty="0" smtClean="0">
                <a:solidFill>
                  <a:srgbClr val="666666"/>
                </a:solidFill>
              </a:rPr>
              <a:t>base</a:t>
            </a:r>
            <a:endParaRPr lang="en-US" altLang="en-US" sz="3200" b="1" dirty="0" smtClean="0">
              <a:solidFill>
                <a:srgbClr val="666666"/>
              </a:solidFill>
            </a:endParaRPr>
          </a:p>
        </p:txBody>
      </p:sp>
      <p:sp>
        <p:nvSpPr>
          <p:cNvPr id="23555" name="Rectangle 3"/>
          <p:cNvSpPr>
            <a:spLocks noGrp="1" noChangeArrowheads="1"/>
          </p:cNvSpPr>
          <p:nvPr>
            <p:ph idx="4294967295"/>
          </p:nvPr>
        </p:nvSpPr>
        <p:spPr>
          <a:xfrm>
            <a:off x="609600" y="1412776"/>
            <a:ext cx="8077200" cy="4911824"/>
          </a:xfrm>
        </p:spPr>
        <p:txBody>
          <a:bodyPr>
            <a:noAutofit/>
          </a:bodyPr>
          <a:lstStyle/>
          <a:p>
            <a:r>
              <a:rPr lang="en-IN" sz="2400" dirty="0" smtClean="0"/>
              <a:t>While </a:t>
            </a:r>
            <a:r>
              <a:rPr lang="en-IN" sz="2400" dirty="0"/>
              <a:t>the index reference period is set to coincide with the price reference period, the weight reference period is usually different. </a:t>
            </a:r>
          </a:p>
          <a:p>
            <a:r>
              <a:rPr lang="en-IN" sz="2400" dirty="0" smtClean="0"/>
              <a:t>The </a:t>
            </a:r>
            <a:r>
              <a:rPr lang="en-IN" sz="2400" dirty="0"/>
              <a:t>price reference period and index reference period are normally the same and is commonly either a whole year or a single month. </a:t>
            </a:r>
            <a:endParaRPr lang="en-IN" sz="2400" dirty="0" smtClean="0"/>
          </a:p>
          <a:p>
            <a:r>
              <a:rPr lang="en-IN" sz="2400" dirty="0" smtClean="0"/>
              <a:t>But, </a:t>
            </a:r>
            <a:r>
              <a:rPr lang="en-IN" sz="2400" dirty="0"/>
              <a:t>the reference period for the weights is often different from that for the prices. </a:t>
            </a:r>
            <a:endParaRPr lang="en-IN" sz="2400" dirty="0" smtClean="0"/>
          </a:p>
          <a:p>
            <a:r>
              <a:rPr lang="en-IN" sz="2400" dirty="0" smtClean="0"/>
              <a:t>The </a:t>
            </a:r>
            <a:r>
              <a:rPr lang="en-IN" sz="2400" dirty="0"/>
              <a:t>linking is made by </a:t>
            </a:r>
            <a:r>
              <a:rPr lang="en-IN" sz="2400" i="1" dirty="0"/>
              <a:t>price updating of weights</a:t>
            </a:r>
            <a:r>
              <a:rPr lang="en-IN" sz="2400" dirty="0"/>
              <a:t>. </a:t>
            </a:r>
            <a:endParaRPr lang="en-IN" sz="2400" dirty="0" smtClean="0"/>
          </a:p>
          <a:p>
            <a:pPr marL="355600" indent="0">
              <a:buNone/>
            </a:pPr>
            <a:r>
              <a:rPr lang="en-IN" sz="2200" dirty="0" smtClean="0">
                <a:solidFill>
                  <a:srgbClr val="0000CC"/>
                </a:solidFill>
              </a:rPr>
              <a:t>[Please refer to Sessions </a:t>
            </a:r>
            <a:r>
              <a:rPr lang="en-IN" sz="2200" dirty="0">
                <a:solidFill>
                  <a:srgbClr val="0000CC"/>
                </a:solidFill>
              </a:rPr>
              <a:t>II &amp; </a:t>
            </a:r>
            <a:r>
              <a:rPr lang="en-IN" sz="2200" dirty="0" smtClean="0">
                <a:solidFill>
                  <a:srgbClr val="0000CC"/>
                </a:solidFill>
              </a:rPr>
              <a:t>V] </a:t>
            </a:r>
            <a:endParaRPr lang="en-IN" sz="2200" dirty="0">
              <a:solidFill>
                <a:srgbClr val="0000CC"/>
              </a:solidFill>
            </a:endParaRP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spTree>
    <p:extLst>
      <p:ext uri="{BB962C8B-B14F-4D97-AF65-F5344CB8AC3E}">
        <p14:creationId xmlns:p14="http://schemas.microsoft.com/office/powerpoint/2010/main" val="1278963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476672"/>
            <a:ext cx="7922840" cy="866800"/>
          </a:xfrm>
        </p:spPr>
        <p:txBody>
          <a:bodyPr>
            <a:noAutofit/>
          </a:bodyPr>
          <a:lstStyle/>
          <a:p>
            <a:pPr algn="l"/>
            <a:r>
              <a:rPr lang="en-IN" sz="3200" b="1" dirty="0">
                <a:solidFill>
                  <a:srgbClr val="666666"/>
                </a:solidFill>
              </a:rPr>
              <a:t>Chaining re-weighted </a:t>
            </a:r>
            <a:r>
              <a:rPr lang="en-IN" sz="3200" b="1" dirty="0" smtClean="0">
                <a:solidFill>
                  <a:srgbClr val="666666"/>
                </a:solidFill>
              </a:rPr>
              <a:t>indices</a:t>
            </a:r>
            <a:endParaRPr lang="en-US" altLang="en-US" sz="3200" b="1" dirty="0">
              <a:solidFill>
                <a:srgbClr val="666666"/>
              </a:solidFill>
            </a:endParaRPr>
          </a:p>
        </p:txBody>
      </p:sp>
      <p:sp>
        <p:nvSpPr>
          <p:cNvPr id="23555" name="Rectangle 3"/>
          <p:cNvSpPr>
            <a:spLocks noGrp="1" noChangeArrowheads="1"/>
          </p:cNvSpPr>
          <p:nvPr>
            <p:ph idx="4294967295"/>
          </p:nvPr>
        </p:nvSpPr>
        <p:spPr>
          <a:xfrm>
            <a:off x="609600" y="1412776"/>
            <a:ext cx="8077200" cy="4911824"/>
          </a:xfrm>
        </p:spPr>
        <p:txBody>
          <a:bodyPr>
            <a:noAutofit/>
          </a:bodyPr>
          <a:lstStyle/>
          <a:p>
            <a:r>
              <a:rPr lang="en-IN" sz="2400" dirty="0"/>
              <a:t>A chain index consists of a series of successive indices, each linked (spliced) to its predecessor. </a:t>
            </a:r>
            <a:endParaRPr lang="en-IN" sz="2400" dirty="0" smtClean="0"/>
          </a:p>
          <a:p>
            <a:r>
              <a:rPr lang="en-IN" sz="2400" dirty="0" smtClean="0"/>
              <a:t>Example 26 in the next slide illustrates the method of chain-linking. </a:t>
            </a:r>
          </a:p>
          <a:p>
            <a:r>
              <a:rPr lang="en-IN" sz="2400" dirty="0" smtClean="0"/>
              <a:t>Linked </a:t>
            </a:r>
            <a:r>
              <a:rPr lang="en-IN" sz="2400" dirty="0"/>
              <a:t>indices can be produced at any level, </a:t>
            </a:r>
            <a:r>
              <a:rPr lang="en-IN" sz="2400" i="1" dirty="0"/>
              <a:t>i.e. </a:t>
            </a:r>
            <a:r>
              <a:rPr lang="en-IN" sz="2400" dirty="0"/>
              <a:t>item, product, group, total CPI. </a:t>
            </a:r>
            <a:endParaRPr lang="en-IN" sz="2400" dirty="0" smtClean="0"/>
          </a:p>
          <a:p>
            <a:r>
              <a:rPr lang="en-IN" sz="2400" dirty="0" smtClean="0"/>
              <a:t>Recommendation: aggregation </a:t>
            </a:r>
            <a:r>
              <a:rPr lang="en-IN" sz="2400" dirty="0"/>
              <a:t>should always be done before chain-linking, </a:t>
            </a:r>
            <a:r>
              <a:rPr lang="en-IN" sz="2400" i="1" dirty="0"/>
              <a:t>i.e. </a:t>
            </a:r>
            <a:r>
              <a:rPr lang="en-IN" sz="2400" dirty="0"/>
              <a:t>linking should always be the last stage in the process. </a:t>
            </a: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spTree>
    <p:extLst>
      <p:ext uri="{BB962C8B-B14F-4D97-AF65-F5344CB8AC3E}">
        <p14:creationId xmlns:p14="http://schemas.microsoft.com/office/powerpoint/2010/main" val="7398346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8680"/>
            <a:ext cx="8229600" cy="504056"/>
          </a:xfrm>
        </p:spPr>
        <p:txBody>
          <a:bodyPr>
            <a:normAutofit fontScale="90000"/>
          </a:bodyPr>
          <a:lstStyle/>
          <a:p>
            <a:pPr algn="l"/>
            <a:r>
              <a:rPr lang="en-IN" sz="2800" b="1" dirty="0"/>
              <a:t>Example 26: Annually Chained price </a:t>
            </a:r>
            <a:r>
              <a:rPr lang="en-IN" sz="2800" b="1" dirty="0" smtClean="0"/>
              <a:t>index</a:t>
            </a:r>
            <a:endParaRPr lang="en-IN" sz="2800" dirty="0"/>
          </a:p>
        </p:txBody>
      </p:sp>
      <p:sp>
        <p:nvSpPr>
          <p:cNvPr id="3" name="TextBox 2"/>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graphicFrame>
        <p:nvGraphicFramePr>
          <p:cNvPr id="4" name="Table 3"/>
          <p:cNvGraphicFramePr>
            <a:graphicFrameLocks noGrp="1"/>
          </p:cNvGraphicFramePr>
          <p:nvPr>
            <p:extLst>
              <p:ext uri="{D42A27DB-BD31-4B8C-83A1-F6EECF244321}">
                <p14:modId xmlns:p14="http://schemas.microsoft.com/office/powerpoint/2010/main" val="826258700"/>
              </p:ext>
            </p:extLst>
          </p:nvPr>
        </p:nvGraphicFramePr>
        <p:xfrm>
          <a:off x="306000" y="2759301"/>
          <a:ext cx="8532000" cy="3838051"/>
        </p:xfrm>
        <a:graphic>
          <a:graphicData uri="http://schemas.openxmlformats.org/drawingml/2006/table">
            <a:tbl>
              <a:tblPr firstRow="1" firstCol="1" bandRow="1">
                <a:tableStyleId>{5C22544A-7EE6-4342-B048-85BDC9FD1C3A}</a:tableStyleId>
              </a:tblPr>
              <a:tblGrid>
                <a:gridCol w="2609816"/>
                <a:gridCol w="1249914"/>
                <a:gridCol w="1148952"/>
                <a:gridCol w="1148952"/>
                <a:gridCol w="1187183"/>
                <a:gridCol w="1187183"/>
              </a:tblGrid>
              <a:tr h="251572">
                <a:tc rowSpan="2">
                  <a:txBody>
                    <a:bodyPr/>
                    <a:lstStyle/>
                    <a:p>
                      <a:pPr>
                        <a:spcAft>
                          <a:spcPts val="0"/>
                        </a:spcAft>
                      </a:pPr>
                      <a:r>
                        <a:rPr lang="en-IN" sz="1800" dirty="0">
                          <a:solidFill>
                            <a:schemeClr val="tx1"/>
                          </a:solidFill>
                          <a:effectLst/>
                        </a:rPr>
                        <a:t>Item groups</a:t>
                      </a:r>
                      <a:endParaRPr lang="en-IN" sz="180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r">
                        <a:spcAft>
                          <a:spcPts val="0"/>
                        </a:spcAft>
                      </a:pPr>
                      <a:r>
                        <a:rPr lang="en-IN" sz="1800" dirty="0">
                          <a:solidFill>
                            <a:schemeClr val="tx1"/>
                          </a:solidFill>
                          <a:effectLst/>
                        </a:rPr>
                        <a:t>Base index (2005)</a:t>
                      </a:r>
                      <a:endParaRPr lang="en-IN" sz="180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ctr">
                        <a:spcAft>
                          <a:spcPts val="0"/>
                        </a:spcAft>
                      </a:pPr>
                      <a:r>
                        <a:rPr lang="en-IN" sz="1800" dirty="0">
                          <a:solidFill>
                            <a:schemeClr val="tx1"/>
                          </a:solidFill>
                          <a:effectLst/>
                        </a:rPr>
                        <a:t>2006</a:t>
                      </a:r>
                      <a:endParaRPr lang="en-IN" sz="1800" dirty="0">
                        <a:solidFill>
                          <a:schemeClr val="tx1"/>
                        </a:solidFill>
                        <a:effectLst/>
                        <a:latin typeface="Times New Roman"/>
                        <a:ea typeface="Times New Roman"/>
                      </a:endParaRPr>
                    </a:p>
                  </a:txBody>
                  <a:tcPr marL="109657" marR="10965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IN"/>
                    </a:p>
                  </a:txBody>
                  <a:tcPr/>
                </a:tc>
                <a:tc gridSpan="2">
                  <a:txBody>
                    <a:bodyPr/>
                    <a:lstStyle/>
                    <a:p>
                      <a:pPr algn="ctr">
                        <a:spcAft>
                          <a:spcPts val="0"/>
                        </a:spcAft>
                      </a:pPr>
                      <a:r>
                        <a:rPr lang="en-IN" sz="1800" dirty="0" smtClean="0">
                          <a:solidFill>
                            <a:schemeClr val="tx1"/>
                          </a:solidFill>
                          <a:effectLst/>
                        </a:rPr>
                        <a:t>May 2007</a:t>
                      </a:r>
                      <a:endParaRPr lang="en-IN" sz="1800" dirty="0">
                        <a:solidFill>
                          <a:schemeClr val="tx1"/>
                        </a:solidFill>
                        <a:effectLst/>
                        <a:latin typeface="Times New Roman"/>
                        <a:ea typeface="Times New Roman"/>
                      </a:endParaRPr>
                    </a:p>
                  </a:txBody>
                  <a:tcPr marL="109657" marR="10965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IN"/>
                    </a:p>
                  </a:txBody>
                  <a:tcPr/>
                </a:tc>
              </a:tr>
              <a:tr h="524705">
                <a:tc vMerge="1">
                  <a:txBody>
                    <a:bodyPr/>
                    <a:lstStyle/>
                    <a:p>
                      <a:endParaRPr lang="en-IN"/>
                    </a:p>
                  </a:txBody>
                  <a:tcPr/>
                </a:tc>
                <a:tc vMerge="1">
                  <a:txBody>
                    <a:bodyPr/>
                    <a:lstStyle/>
                    <a:p>
                      <a:endParaRPr lang="en-IN"/>
                    </a:p>
                  </a:txBody>
                  <a:tcPr/>
                </a:tc>
                <a:tc>
                  <a:txBody>
                    <a:bodyPr/>
                    <a:lstStyle/>
                    <a:p>
                      <a:pPr algn="r">
                        <a:spcAft>
                          <a:spcPts val="0"/>
                        </a:spcAft>
                      </a:pPr>
                      <a:r>
                        <a:rPr lang="en-IN" sz="1800" dirty="0">
                          <a:solidFill>
                            <a:schemeClr val="tx1"/>
                          </a:solidFill>
                          <a:effectLst/>
                        </a:rPr>
                        <a:t>(initial) weights</a:t>
                      </a:r>
                      <a:endParaRPr lang="en-IN" sz="1800" dirty="0">
                        <a:solidFill>
                          <a:schemeClr val="tx1"/>
                        </a:solidFill>
                        <a:effectLst/>
                        <a:latin typeface="Times New Roman"/>
                        <a:ea typeface="Times New Roman"/>
                      </a:endParaRPr>
                    </a:p>
                  </a:txBody>
                  <a:tcPr marL="109657" marR="109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800" dirty="0" smtClean="0">
                          <a:solidFill>
                            <a:schemeClr val="tx1"/>
                          </a:solidFill>
                          <a:effectLst/>
                        </a:rPr>
                        <a:t>Index (average)</a:t>
                      </a:r>
                      <a:endParaRPr lang="en-IN" sz="180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800" dirty="0">
                          <a:solidFill>
                            <a:schemeClr val="tx1"/>
                          </a:solidFill>
                          <a:effectLst/>
                        </a:rPr>
                        <a:t>weights </a:t>
                      </a:r>
                      <a:endParaRPr lang="en-IN" sz="180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800" dirty="0">
                          <a:solidFill>
                            <a:schemeClr val="tx1"/>
                          </a:solidFill>
                          <a:effectLst/>
                        </a:rPr>
                        <a:t>index</a:t>
                      </a:r>
                      <a:endParaRPr lang="en-IN" sz="180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74939">
                <a:tc>
                  <a:txBody>
                    <a:bodyPr/>
                    <a:lstStyle/>
                    <a:p>
                      <a:pPr algn="ctr">
                        <a:spcAft>
                          <a:spcPts val="0"/>
                        </a:spcAft>
                      </a:pPr>
                      <a:r>
                        <a:rPr lang="en-GB" sz="1800">
                          <a:solidFill>
                            <a:schemeClr val="tx1"/>
                          </a:solidFill>
                          <a:effectLst/>
                        </a:rPr>
                        <a:t>(1)</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GB" sz="1800">
                          <a:solidFill>
                            <a:schemeClr val="tx1"/>
                          </a:solidFill>
                          <a:effectLst/>
                        </a:rPr>
                        <a:t>(2)</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GB" sz="1800">
                          <a:solidFill>
                            <a:schemeClr val="tx1"/>
                          </a:solidFill>
                          <a:effectLst/>
                        </a:rPr>
                        <a:t>(3)</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GB" sz="1800">
                          <a:solidFill>
                            <a:schemeClr val="tx1"/>
                          </a:solidFill>
                          <a:effectLst/>
                        </a:rPr>
                        <a:t>(4)</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800">
                          <a:solidFill>
                            <a:schemeClr val="tx1"/>
                          </a:solidFill>
                          <a:effectLst/>
                        </a:rPr>
                        <a:t>(5)</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GB" sz="1800" dirty="0">
                          <a:solidFill>
                            <a:schemeClr val="tx1"/>
                          </a:solidFill>
                          <a:effectLst/>
                        </a:rPr>
                        <a:t>(6)</a:t>
                      </a:r>
                      <a:endParaRPr lang="en-IN" sz="180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30019">
                <a:tc>
                  <a:txBody>
                    <a:bodyPr/>
                    <a:lstStyle/>
                    <a:p>
                      <a:pPr>
                        <a:spcAft>
                          <a:spcPts val="0"/>
                        </a:spcAft>
                      </a:pPr>
                      <a:r>
                        <a:rPr lang="en-GB" sz="1800">
                          <a:solidFill>
                            <a:schemeClr val="tx1"/>
                          </a:solidFill>
                          <a:effectLst/>
                        </a:rPr>
                        <a:t> All Items </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100.0</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100.0</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113.1</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solidFill>
                            <a:schemeClr val="tx1"/>
                          </a:solidFill>
                          <a:effectLst/>
                        </a:rPr>
                        <a:t>100.0</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120.2</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019">
                <a:tc>
                  <a:txBody>
                    <a:bodyPr/>
                    <a:lstStyle/>
                    <a:p>
                      <a:pPr marL="177800" indent="0">
                        <a:spcAft>
                          <a:spcPts val="0"/>
                        </a:spcAft>
                      </a:pPr>
                      <a:r>
                        <a:rPr lang="en-GB" sz="1800" b="0" dirty="0">
                          <a:solidFill>
                            <a:schemeClr val="tx1"/>
                          </a:solidFill>
                          <a:effectLst/>
                        </a:rPr>
                        <a:t> Food </a:t>
                      </a:r>
                      <a:endParaRPr lang="en-IN" sz="1800" b="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100.0</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53.2</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105.6</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solidFill>
                            <a:schemeClr val="tx1"/>
                          </a:solidFill>
                          <a:effectLst/>
                        </a:rPr>
                        <a:t>49.7</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110.2</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019">
                <a:tc>
                  <a:txBody>
                    <a:bodyPr/>
                    <a:lstStyle/>
                    <a:p>
                      <a:pPr marL="177800" indent="0">
                        <a:spcAft>
                          <a:spcPts val="0"/>
                        </a:spcAft>
                      </a:pPr>
                      <a:r>
                        <a:rPr lang="en-GB" sz="1800" b="0" dirty="0">
                          <a:solidFill>
                            <a:schemeClr val="tx1"/>
                          </a:solidFill>
                          <a:effectLst/>
                        </a:rPr>
                        <a:t> Beverage &amp;Tobacco </a:t>
                      </a:r>
                      <a:endParaRPr lang="en-IN" sz="1800" b="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100.0</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6.5</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123.7</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solidFill>
                            <a:schemeClr val="tx1"/>
                          </a:solidFill>
                          <a:effectLst/>
                        </a:rPr>
                        <a:t>7.1</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122.4</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019">
                <a:tc>
                  <a:txBody>
                    <a:bodyPr/>
                    <a:lstStyle/>
                    <a:p>
                      <a:pPr marL="177800" indent="0">
                        <a:spcAft>
                          <a:spcPts val="0"/>
                        </a:spcAft>
                      </a:pPr>
                      <a:r>
                        <a:rPr lang="en-GB" sz="1800" b="0" dirty="0">
                          <a:solidFill>
                            <a:schemeClr val="tx1"/>
                          </a:solidFill>
                          <a:effectLst/>
                        </a:rPr>
                        <a:t> Clothing &amp; Footwear </a:t>
                      </a:r>
                      <a:endParaRPr lang="en-IN" sz="1800" b="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100.0</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4.1</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108.3</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solidFill>
                            <a:schemeClr val="tx1"/>
                          </a:solidFill>
                          <a:effectLst/>
                        </a:rPr>
                        <a:t>3.9</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122.7</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019">
                <a:tc>
                  <a:txBody>
                    <a:bodyPr/>
                    <a:lstStyle/>
                    <a:p>
                      <a:pPr marL="177800" indent="0">
                        <a:spcAft>
                          <a:spcPts val="0"/>
                        </a:spcAft>
                      </a:pPr>
                      <a:r>
                        <a:rPr lang="en-GB" sz="1800" b="0" dirty="0">
                          <a:solidFill>
                            <a:schemeClr val="tx1"/>
                          </a:solidFill>
                          <a:effectLst/>
                        </a:rPr>
                        <a:t> Housing </a:t>
                      </a:r>
                      <a:endParaRPr lang="en-IN" sz="1800" b="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100.0</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18.0</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126.7</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solidFill>
                            <a:schemeClr val="tx1"/>
                          </a:solidFill>
                          <a:effectLst/>
                        </a:rPr>
                        <a:t>20.2</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136.9</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019">
                <a:tc>
                  <a:txBody>
                    <a:bodyPr/>
                    <a:lstStyle/>
                    <a:p>
                      <a:pPr marL="177800" indent="0">
                        <a:spcAft>
                          <a:spcPts val="0"/>
                        </a:spcAft>
                      </a:pPr>
                      <a:r>
                        <a:rPr lang="en-GB" sz="1800" b="0" dirty="0">
                          <a:solidFill>
                            <a:schemeClr val="tx1"/>
                          </a:solidFill>
                          <a:effectLst/>
                        </a:rPr>
                        <a:t> Household operation </a:t>
                      </a:r>
                      <a:endParaRPr lang="en-IN" sz="1800" b="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100.0</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6.2</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116.5</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solidFill>
                            <a:schemeClr val="tx1"/>
                          </a:solidFill>
                          <a:effectLst/>
                        </a:rPr>
                        <a:t>6.4</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126.9</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019">
                <a:tc>
                  <a:txBody>
                    <a:bodyPr/>
                    <a:lstStyle/>
                    <a:p>
                      <a:pPr marL="177800" indent="0">
                        <a:spcAft>
                          <a:spcPts val="0"/>
                        </a:spcAft>
                      </a:pPr>
                      <a:r>
                        <a:rPr lang="en-GB" sz="1800" b="0" dirty="0">
                          <a:solidFill>
                            <a:schemeClr val="tx1"/>
                          </a:solidFill>
                          <a:effectLst/>
                        </a:rPr>
                        <a:t> Transport </a:t>
                      </a:r>
                      <a:endParaRPr lang="en-IN" sz="1800" b="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100.0</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6.6</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133.7</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solidFill>
                            <a:schemeClr val="tx1"/>
                          </a:solidFill>
                          <a:effectLst/>
                        </a:rPr>
                        <a:t>7.8</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130.1</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019">
                <a:tc>
                  <a:txBody>
                    <a:bodyPr/>
                    <a:lstStyle/>
                    <a:p>
                      <a:pPr marL="177800" indent="0">
                        <a:spcAft>
                          <a:spcPts val="0"/>
                        </a:spcAft>
                      </a:pPr>
                      <a:r>
                        <a:rPr lang="en-GB" sz="1800" b="0" dirty="0">
                          <a:solidFill>
                            <a:schemeClr val="tx1"/>
                          </a:solidFill>
                          <a:effectLst/>
                        </a:rPr>
                        <a:t> Miscellaneous </a:t>
                      </a:r>
                      <a:endParaRPr lang="en-IN" sz="1800" b="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100.0</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5.4</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a:solidFill>
                            <a:schemeClr val="tx1"/>
                          </a:solidFill>
                          <a:effectLst/>
                        </a:rPr>
                        <a:t>103.2</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solidFill>
                            <a:schemeClr val="tx1"/>
                          </a:solidFill>
                          <a:effectLst/>
                        </a:rPr>
                        <a:t>4.9</a:t>
                      </a:r>
                      <a:endParaRPr lang="en-IN" sz="180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GB" sz="1800" dirty="0">
                          <a:solidFill>
                            <a:schemeClr val="tx1"/>
                          </a:solidFill>
                          <a:effectLst/>
                        </a:rPr>
                        <a:t>122.8</a:t>
                      </a:r>
                      <a:endParaRPr lang="en-IN" sz="1800" dirty="0">
                        <a:solidFill>
                          <a:schemeClr val="tx1"/>
                        </a:solidFill>
                        <a:effectLst/>
                        <a:latin typeface="Times New Roman"/>
                        <a:ea typeface="Times New Roman"/>
                      </a:endParaRPr>
                    </a:p>
                  </a:txBody>
                  <a:tcPr marL="109657" marR="1096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mc:AlternateContent xmlns:mc="http://schemas.openxmlformats.org/markup-compatibility/2006" xmlns:a14="http://schemas.microsoft.com/office/drawing/2010/main">
        <mc:Choice Requires="a14">
          <p:sp>
            <p:nvSpPr>
              <p:cNvPr id="5" name="Rectangle 4"/>
              <p:cNvSpPr/>
              <p:nvPr/>
            </p:nvSpPr>
            <p:spPr>
              <a:xfrm>
                <a:off x="395536" y="1067380"/>
                <a:ext cx="8424936" cy="1641540"/>
              </a:xfrm>
              <a:prstGeom prst="rect">
                <a:avLst/>
              </a:prstGeom>
            </p:spPr>
            <p:txBody>
              <a:bodyPr wrap="square">
                <a:spAutoFit/>
              </a:bodyPr>
              <a:lstStyle/>
              <a:p>
                <a:r>
                  <a:rPr lang="en-IN" dirty="0"/>
                  <a:t>For a price index with index reference period 2005, annually chained weights are used. Col. (3) shows the initial weights, which are used for deriving the all-item price index for 2006.  Cols(4) &amp; (6) show the group-level price indices of respectively 2006 and </a:t>
                </a:r>
                <a:r>
                  <a:rPr lang="en-IN" dirty="0" smtClean="0"/>
                  <a:t>May 2007</a:t>
                </a:r>
                <a:r>
                  <a:rPr lang="en-IN" dirty="0"/>
                  <a:t>. The individual item groups weights for 2007 are obtained as follows:</a:t>
                </a:r>
              </a:p>
              <a:p>
                <a:r>
                  <a:rPr lang="en-IN" dirty="0"/>
                  <a:t>		</a:t>
                </a:r>
                <a14:m>
                  <m:oMath xmlns:m="http://schemas.openxmlformats.org/officeDocument/2006/math">
                    <m:r>
                      <a:rPr lang="en-IN" i="1">
                        <a:latin typeface="Cambria Math"/>
                      </a:rPr>
                      <m:t>𝑐𝑜𝑙</m:t>
                    </m:r>
                    <m:r>
                      <a:rPr lang="en-IN" i="1">
                        <a:latin typeface="Cambria Math"/>
                      </a:rPr>
                      <m:t>.</m:t>
                    </m:r>
                    <m:d>
                      <m:dPr>
                        <m:ctrlPr>
                          <a:rPr lang="en-IN" i="1">
                            <a:latin typeface="Cambria Math"/>
                          </a:rPr>
                        </m:ctrlPr>
                      </m:dPr>
                      <m:e>
                        <m:r>
                          <a:rPr lang="en-IN" i="1">
                            <a:latin typeface="Cambria Math"/>
                          </a:rPr>
                          <m:t>5</m:t>
                        </m:r>
                      </m:e>
                    </m:d>
                    <m:r>
                      <a:rPr lang="en-IN" i="1">
                        <a:latin typeface="Cambria Math"/>
                      </a:rPr>
                      <m:t>=</m:t>
                    </m:r>
                    <m:f>
                      <m:fPr>
                        <m:ctrlPr>
                          <a:rPr lang="en-IN" i="1">
                            <a:latin typeface="Cambria Math"/>
                          </a:rPr>
                        </m:ctrlPr>
                      </m:fPr>
                      <m:num>
                        <m:r>
                          <a:rPr lang="en-IN" i="1">
                            <a:latin typeface="Cambria Math"/>
                          </a:rPr>
                          <m:t>𝑐𝑜𝑙</m:t>
                        </m:r>
                        <m:r>
                          <a:rPr lang="en-IN" i="1">
                            <a:latin typeface="Cambria Math"/>
                          </a:rPr>
                          <m:t>.</m:t>
                        </m:r>
                        <m:d>
                          <m:dPr>
                            <m:ctrlPr>
                              <a:rPr lang="en-IN" i="1">
                                <a:latin typeface="Cambria Math"/>
                              </a:rPr>
                            </m:ctrlPr>
                          </m:dPr>
                          <m:e>
                            <m:r>
                              <a:rPr lang="en-IN" i="1">
                                <a:latin typeface="Cambria Math"/>
                              </a:rPr>
                              <m:t>3</m:t>
                            </m:r>
                          </m:e>
                        </m:d>
                        <m:r>
                          <a:rPr lang="en-IN" i="1">
                            <a:latin typeface="Cambria Math"/>
                          </a:rPr>
                          <m:t> × </m:t>
                        </m:r>
                        <m:r>
                          <a:rPr lang="en-IN" i="1">
                            <a:latin typeface="Cambria Math"/>
                          </a:rPr>
                          <m:t>𝑐𝑜𝑙</m:t>
                        </m:r>
                        <m:r>
                          <a:rPr lang="en-IN" i="1">
                            <a:latin typeface="Cambria Math"/>
                          </a:rPr>
                          <m:t>.</m:t>
                        </m:r>
                        <m:d>
                          <m:dPr>
                            <m:ctrlPr>
                              <a:rPr lang="en-IN" i="1">
                                <a:latin typeface="Cambria Math"/>
                              </a:rPr>
                            </m:ctrlPr>
                          </m:dPr>
                          <m:e>
                            <m:r>
                              <a:rPr lang="en-IN" i="1">
                                <a:latin typeface="Cambria Math"/>
                              </a:rPr>
                              <m:t>4</m:t>
                            </m:r>
                          </m:e>
                        </m:d>
                      </m:num>
                      <m:den>
                        <m:r>
                          <a:rPr lang="en-IN" i="1">
                            <a:latin typeface="Cambria Math"/>
                          </a:rPr>
                          <m:t>𝑐𝑜𝑙</m:t>
                        </m:r>
                        <m:r>
                          <a:rPr lang="en-IN" i="1">
                            <a:latin typeface="Cambria Math"/>
                          </a:rPr>
                          <m:t>.</m:t>
                        </m:r>
                        <m:d>
                          <m:dPr>
                            <m:ctrlPr>
                              <a:rPr lang="en-IN" i="1">
                                <a:latin typeface="Cambria Math"/>
                              </a:rPr>
                            </m:ctrlPr>
                          </m:dPr>
                          <m:e>
                            <m:r>
                              <a:rPr lang="en-IN" i="1">
                                <a:latin typeface="Cambria Math"/>
                              </a:rPr>
                              <m:t>4</m:t>
                            </m:r>
                          </m:e>
                        </m:d>
                        <m:r>
                          <a:rPr lang="en-IN" i="1">
                            <a:latin typeface="Cambria Math"/>
                          </a:rPr>
                          <m:t>,   </m:t>
                        </m:r>
                        <m:r>
                          <a:rPr lang="en-IN" i="1">
                            <a:latin typeface="Cambria Math"/>
                          </a:rPr>
                          <m:t>𝑎𝑙𝑙</m:t>
                        </m:r>
                        <m:r>
                          <a:rPr lang="en-IN" i="1">
                            <a:latin typeface="Cambria Math"/>
                          </a:rPr>
                          <m:t> </m:t>
                        </m:r>
                        <m:r>
                          <a:rPr lang="en-IN" i="1">
                            <a:latin typeface="Cambria Math"/>
                          </a:rPr>
                          <m:t>𝑖𝑡𝑒𝑚𝑠</m:t>
                        </m:r>
                      </m:den>
                    </m:f>
                  </m:oMath>
                </a14:m>
                <a:r>
                  <a:rPr lang="en-IN" dirty="0"/>
                  <a:t> </a:t>
                </a:r>
              </a:p>
            </p:txBody>
          </p:sp>
        </mc:Choice>
        <mc:Fallback xmlns="">
          <p:sp>
            <p:nvSpPr>
              <p:cNvPr id="5" name="Rectangle 4"/>
              <p:cNvSpPr>
                <a:spLocks noRot="1" noChangeAspect="1" noMove="1" noResize="1" noEditPoints="1" noAdjustHandles="1" noChangeArrowheads="1" noChangeShapeType="1" noTextEdit="1"/>
              </p:cNvSpPr>
              <p:nvPr/>
            </p:nvSpPr>
            <p:spPr>
              <a:xfrm>
                <a:off x="395536" y="1067380"/>
                <a:ext cx="8424936" cy="1641540"/>
              </a:xfrm>
              <a:prstGeom prst="rect">
                <a:avLst/>
              </a:prstGeom>
              <a:blipFill rotWithShape="1">
                <a:blip r:embed="rId2"/>
                <a:stretch>
                  <a:fillRect l="-651" t="-1859"/>
                </a:stretch>
              </a:blipFill>
            </p:spPr>
            <p:txBody>
              <a:bodyPr/>
              <a:lstStyle/>
              <a:p>
                <a:r>
                  <a:rPr lang="en-IN">
                    <a:noFill/>
                  </a:rPr>
                  <a:t> </a:t>
                </a:r>
              </a:p>
            </p:txBody>
          </p:sp>
        </mc:Fallback>
      </mc:AlternateContent>
      <p:sp>
        <p:nvSpPr>
          <p:cNvPr id="6" name="Rounded Rectangle 5"/>
          <p:cNvSpPr/>
          <p:nvPr/>
        </p:nvSpPr>
        <p:spPr>
          <a:xfrm rot="16200000">
            <a:off x="6480212" y="4257092"/>
            <a:ext cx="2592288" cy="208823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rPr>
              <a:t>Calculate these values in your workbook</a:t>
            </a:r>
          </a:p>
        </p:txBody>
      </p:sp>
    </p:spTree>
    <p:extLst>
      <p:ext uri="{BB962C8B-B14F-4D97-AF65-F5344CB8AC3E}">
        <p14:creationId xmlns:p14="http://schemas.microsoft.com/office/powerpoint/2010/main" val="293863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6"/>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US" altLang="en-US" sz="1400">
                <a:latin typeface="Times New Roman" pitchFamily="18" charset="0"/>
              </a:rPr>
              <a:t> </a:t>
            </a:r>
          </a:p>
        </p:txBody>
      </p:sp>
      <p:sp>
        <p:nvSpPr>
          <p:cNvPr id="8195" name="Rectangle 3"/>
          <p:cNvSpPr>
            <a:spLocks noGrp="1" noChangeArrowheads="1"/>
          </p:cNvSpPr>
          <p:nvPr>
            <p:ph type="body" idx="4294967295"/>
          </p:nvPr>
        </p:nvSpPr>
        <p:spPr>
          <a:xfrm>
            <a:off x="683568" y="1921396"/>
            <a:ext cx="7848872" cy="3015208"/>
          </a:xfrm>
          <a:ln w="38100">
            <a:solidFill>
              <a:srgbClr val="0000FF"/>
            </a:solidFill>
            <a:miter lim="800000"/>
            <a:headEnd/>
            <a:tailEnd/>
          </a:ln>
        </p:spPr>
        <p:txBody>
          <a:bodyPr>
            <a:normAutofit/>
          </a:bodyPr>
          <a:lstStyle/>
          <a:p>
            <a:pPr algn="ctr" eaLnBrk="1" hangingPunct="1">
              <a:buFontTx/>
              <a:buNone/>
            </a:pPr>
            <a:endParaRPr lang="en-GB" altLang="en-US" sz="2000" dirty="0" smtClean="0">
              <a:solidFill>
                <a:schemeClr val="bg2"/>
              </a:solidFill>
            </a:endParaRPr>
          </a:p>
          <a:p>
            <a:pPr algn="ctr" eaLnBrk="1" hangingPunct="1">
              <a:buFontTx/>
              <a:buNone/>
            </a:pPr>
            <a:endParaRPr lang="en-GB" altLang="en-US" sz="2000" dirty="0" smtClean="0">
              <a:solidFill>
                <a:schemeClr val="bg2"/>
              </a:solidFill>
            </a:endParaRPr>
          </a:p>
          <a:p>
            <a:pPr algn="ctr" eaLnBrk="1" hangingPunct="1">
              <a:buFontTx/>
              <a:buNone/>
            </a:pPr>
            <a:endParaRPr lang="en-GB" altLang="en-US" sz="2000" dirty="0" smtClean="0">
              <a:solidFill>
                <a:schemeClr val="bg2"/>
              </a:solidFill>
            </a:endParaRPr>
          </a:p>
          <a:p>
            <a:pPr marL="0" lvl="0" indent="0" algn="ctr">
              <a:buNone/>
            </a:pPr>
            <a:r>
              <a:rPr lang="en-IN" sz="2800" b="1" dirty="0" smtClean="0">
                <a:solidFill>
                  <a:srgbClr val="0033CC"/>
                </a:solidFill>
                <a:latin typeface="Times New Roman" pitchFamily="18" charset="0"/>
                <a:cs typeface="Times New Roman" pitchFamily="18" charset="0"/>
              </a:rPr>
              <a:t>Adjustments for Seasonal Products</a:t>
            </a:r>
            <a:endParaRPr lang="en-IN" sz="2800" b="1"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299257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11560" y="400110"/>
            <a:ext cx="6781800" cy="745594"/>
          </a:xfrm>
        </p:spPr>
        <p:txBody>
          <a:bodyPr>
            <a:noAutofit/>
          </a:bodyPr>
          <a:lstStyle/>
          <a:p>
            <a:pPr algn="l"/>
            <a:r>
              <a:rPr lang="en-US" altLang="en-US" sz="3200" b="1" dirty="0">
                <a:solidFill>
                  <a:srgbClr val="666666"/>
                </a:solidFill>
              </a:rPr>
              <a:t>Dealing with Seasonal </a:t>
            </a:r>
            <a:r>
              <a:rPr lang="en-US" altLang="en-US" sz="3200" b="1" dirty="0" smtClean="0">
                <a:solidFill>
                  <a:srgbClr val="666666"/>
                </a:solidFill>
              </a:rPr>
              <a:t>Product</a:t>
            </a:r>
          </a:p>
        </p:txBody>
      </p:sp>
      <p:sp>
        <p:nvSpPr>
          <p:cNvPr id="23555" name="Rectangle 3"/>
          <p:cNvSpPr>
            <a:spLocks noGrp="1" noChangeArrowheads="1"/>
          </p:cNvSpPr>
          <p:nvPr>
            <p:ph idx="4294967295"/>
          </p:nvPr>
        </p:nvSpPr>
        <p:spPr>
          <a:xfrm>
            <a:off x="609600" y="1124744"/>
            <a:ext cx="8077200" cy="5199856"/>
          </a:xfrm>
        </p:spPr>
        <p:txBody>
          <a:bodyPr>
            <a:noAutofit/>
          </a:bodyPr>
          <a:lstStyle/>
          <a:p>
            <a:pPr marL="0" indent="0">
              <a:buNone/>
            </a:pPr>
            <a:r>
              <a:rPr lang="en-IN" sz="2400" dirty="0" smtClean="0"/>
              <a:t>In </a:t>
            </a:r>
            <a:r>
              <a:rPr lang="en-IN" sz="2400" dirty="0"/>
              <a:t>practice, the adjustments for seasonality are made in the form of:</a:t>
            </a:r>
          </a:p>
          <a:p>
            <a:pPr lvl="0"/>
            <a:r>
              <a:rPr lang="en-IN" sz="2400" i="1" dirty="0"/>
              <a:t>Excluding</a:t>
            </a:r>
            <a:r>
              <a:rPr lang="en-IN" sz="2400" dirty="0"/>
              <a:t> </a:t>
            </a:r>
            <a:r>
              <a:rPr lang="en-IN" sz="2400" i="1" dirty="0"/>
              <a:t>seasonal products</a:t>
            </a:r>
            <a:r>
              <a:rPr lang="en-IN" sz="2400" dirty="0"/>
              <a:t>: </a:t>
            </a:r>
            <a:r>
              <a:rPr lang="en-IN" sz="2400" dirty="0" smtClean="0"/>
              <a:t>not an unacceptable solution –  these may account </a:t>
            </a:r>
            <a:r>
              <a:rPr lang="en-IN" sz="2400" dirty="0"/>
              <a:t>for a significant </a:t>
            </a:r>
            <a:r>
              <a:rPr lang="en-IN" sz="2400" dirty="0" smtClean="0"/>
              <a:t>proportion. </a:t>
            </a:r>
            <a:endParaRPr lang="en-IN" sz="2400" dirty="0"/>
          </a:p>
          <a:p>
            <a:pPr lvl="0"/>
            <a:r>
              <a:rPr lang="en-IN" sz="2400" i="1" dirty="0"/>
              <a:t>Month-to-month movement</a:t>
            </a:r>
            <a:r>
              <a:rPr lang="en-IN" sz="2400" dirty="0"/>
              <a:t>: </a:t>
            </a:r>
            <a:r>
              <a:rPr lang="en-IN" sz="2400" dirty="0" smtClean="0"/>
              <a:t>measuring price movements </a:t>
            </a:r>
            <a:r>
              <a:rPr lang="en-IN" sz="2400" dirty="0"/>
              <a:t>of the index of seasonal products to changes between the same month in successive years. </a:t>
            </a:r>
          </a:p>
          <a:p>
            <a:pPr lvl="0"/>
            <a:r>
              <a:rPr lang="en-IN" sz="2400" i="1" dirty="0"/>
              <a:t>Imputation</a:t>
            </a:r>
            <a:r>
              <a:rPr lang="en-IN" sz="2400" dirty="0"/>
              <a:t>: Adjustments by imputation consists of imputing prices of seasonal products for the months when their prices are not available. </a:t>
            </a:r>
            <a:endParaRPr lang="en-IN" sz="2400" dirty="0" smtClean="0"/>
          </a:p>
          <a:p>
            <a:pPr lvl="0"/>
            <a:r>
              <a:rPr lang="en-IN" sz="2400" i="1" dirty="0" smtClean="0"/>
              <a:t>Variable </a:t>
            </a:r>
            <a:r>
              <a:rPr lang="en-IN" sz="2400" i="1" dirty="0"/>
              <a:t>Weights</a:t>
            </a:r>
            <a:r>
              <a:rPr lang="en-IN" sz="2400" dirty="0"/>
              <a:t>: This kind of adjustments requires using a system of variable weights. The seasonal items are assigned different weights in different </a:t>
            </a:r>
            <a:r>
              <a:rPr lang="en-IN" sz="2400" dirty="0" smtClean="0"/>
              <a:t>months. </a:t>
            </a:r>
            <a:endParaRPr lang="en-IN" sz="2400" dirty="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Dealing with Seasonal Product</a:t>
            </a:r>
          </a:p>
        </p:txBody>
      </p:sp>
    </p:spTree>
    <p:extLst>
      <p:ext uri="{BB962C8B-B14F-4D97-AF65-F5344CB8AC3E}">
        <p14:creationId xmlns:p14="http://schemas.microsoft.com/office/powerpoint/2010/main" val="86154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435280" cy="652934"/>
          </a:xfrm>
        </p:spPr>
        <p:txBody>
          <a:bodyPr>
            <a:normAutofit/>
          </a:bodyPr>
          <a:lstStyle/>
          <a:p>
            <a:r>
              <a:rPr lang="en-IN" sz="2800" b="1" dirty="0"/>
              <a:t>Example 27: Seasonal Adjustment – Variable </a:t>
            </a:r>
            <a:r>
              <a:rPr lang="en-IN" sz="2800" b="1" dirty="0" smtClean="0"/>
              <a:t>Weight (1)</a:t>
            </a:r>
            <a:endParaRPr lang="en-IN" sz="2800" dirty="0"/>
          </a:p>
        </p:txBody>
      </p:sp>
      <p:sp>
        <p:nvSpPr>
          <p:cNvPr id="3" name="TextBox 2"/>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Dealing with Seasonal Product</a:t>
            </a:r>
          </a:p>
        </p:txBody>
      </p:sp>
      <p:sp>
        <p:nvSpPr>
          <p:cNvPr id="4" name="Rectangle 3"/>
          <p:cNvSpPr/>
          <p:nvPr/>
        </p:nvSpPr>
        <p:spPr>
          <a:xfrm>
            <a:off x="827584" y="1196752"/>
            <a:ext cx="7560840" cy="646331"/>
          </a:xfrm>
          <a:prstGeom prst="rect">
            <a:avLst/>
          </a:prstGeom>
        </p:spPr>
        <p:txBody>
          <a:bodyPr wrap="square">
            <a:spAutoFit/>
          </a:bodyPr>
          <a:lstStyle/>
          <a:p>
            <a:r>
              <a:rPr lang="en-IN" dirty="0"/>
              <a:t>A seasonal product (say mango) is known to available in specific months of the year – March to August. In the “fruit” group, mango has a weight of 33%. </a:t>
            </a:r>
          </a:p>
        </p:txBody>
      </p:sp>
      <p:graphicFrame>
        <p:nvGraphicFramePr>
          <p:cNvPr id="5" name="Table 4"/>
          <p:cNvGraphicFramePr>
            <a:graphicFrameLocks noGrp="1"/>
          </p:cNvGraphicFramePr>
          <p:nvPr>
            <p:extLst>
              <p:ext uri="{D42A27DB-BD31-4B8C-83A1-F6EECF244321}">
                <p14:modId xmlns:p14="http://schemas.microsoft.com/office/powerpoint/2010/main" val="1779029423"/>
              </p:ext>
            </p:extLst>
          </p:nvPr>
        </p:nvGraphicFramePr>
        <p:xfrm>
          <a:off x="432000" y="2060848"/>
          <a:ext cx="8280000" cy="3996000"/>
        </p:xfrm>
        <a:graphic>
          <a:graphicData uri="http://schemas.openxmlformats.org/drawingml/2006/table">
            <a:tbl>
              <a:tblPr firstRow="1" firstCol="1" bandRow="1">
                <a:tableStyleId>{5C22544A-7EE6-4342-B048-85BDC9FD1C3A}</a:tableStyleId>
              </a:tblPr>
              <a:tblGrid>
                <a:gridCol w="1115664"/>
                <a:gridCol w="992087"/>
                <a:gridCol w="669117"/>
                <a:gridCol w="669117"/>
                <a:gridCol w="629017"/>
                <a:gridCol w="629017"/>
                <a:gridCol w="629017"/>
                <a:gridCol w="697916"/>
                <a:gridCol w="697916"/>
                <a:gridCol w="775566"/>
                <a:gridCol w="775566"/>
              </a:tblGrid>
              <a:tr h="481704">
                <a:tc rowSpan="2">
                  <a:txBody>
                    <a:bodyPr/>
                    <a:lstStyle/>
                    <a:p>
                      <a:pPr algn="ctr">
                        <a:spcAft>
                          <a:spcPts val="0"/>
                        </a:spcAft>
                      </a:pPr>
                      <a:r>
                        <a:rPr lang="en-IN" sz="1400" dirty="0">
                          <a:solidFill>
                            <a:schemeClr val="tx1"/>
                          </a:solidFill>
                          <a:effectLst/>
                        </a:rPr>
                        <a:t>Elementary aggregate</a:t>
                      </a:r>
                      <a:endParaRPr lang="en-IN" sz="1400" dirty="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a:spcAft>
                          <a:spcPts val="0"/>
                        </a:spcAft>
                      </a:pPr>
                      <a:r>
                        <a:rPr lang="en-IN" sz="1400" dirty="0">
                          <a:solidFill>
                            <a:schemeClr val="tx1"/>
                          </a:solidFill>
                          <a:effectLst/>
                        </a:rPr>
                        <a:t>weight (%) in  group D.2</a:t>
                      </a:r>
                      <a:endParaRPr lang="en-IN" sz="1400" dirty="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9">
                  <a:txBody>
                    <a:bodyPr/>
                    <a:lstStyle/>
                    <a:p>
                      <a:pPr algn="ctr">
                        <a:spcAft>
                          <a:spcPts val="0"/>
                        </a:spcAft>
                      </a:pPr>
                      <a:r>
                        <a:rPr lang="en-IN" sz="1400">
                          <a:solidFill>
                            <a:schemeClr val="tx1"/>
                          </a:solidFill>
                          <a:effectLst/>
                        </a:rPr>
                        <a:t>elementary index in current period</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74661">
                <a:tc vMerge="1">
                  <a:txBody>
                    <a:bodyPr/>
                    <a:lstStyle/>
                    <a:p>
                      <a:endParaRPr lang="en-IN"/>
                    </a:p>
                  </a:txBody>
                  <a:tcPr/>
                </a:tc>
                <a:tc vMerge="1">
                  <a:txBody>
                    <a:bodyPr/>
                    <a:lstStyle/>
                    <a:p>
                      <a:endParaRPr lang="en-IN"/>
                    </a:p>
                  </a:txBody>
                  <a:tcPr/>
                </a:tc>
                <a:tc>
                  <a:txBody>
                    <a:bodyPr/>
                    <a:lstStyle/>
                    <a:p>
                      <a:pPr indent="35560" algn="ctr">
                        <a:spcAft>
                          <a:spcPts val="0"/>
                        </a:spcAft>
                      </a:pPr>
                      <a:r>
                        <a:rPr lang="en-IN" sz="1400">
                          <a:solidFill>
                            <a:schemeClr val="tx1"/>
                          </a:solidFill>
                          <a:effectLst/>
                        </a:rPr>
                        <a:t>Jan.</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400">
                          <a:solidFill>
                            <a:schemeClr val="tx1"/>
                          </a:solidFill>
                          <a:effectLst/>
                        </a:rPr>
                        <a:t>Feb.</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400">
                          <a:solidFill>
                            <a:schemeClr val="tx1"/>
                          </a:solidFill>
                          <a:effectLst/>
                        </a:rPr>
                        <a:t>Mar.</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400">
                          <a:solidFill>
                            <a:schemeClr val="tx1"/>
                          </a:solidFill>
                          <a:effectLst/>
                        </a:rPr>
                        <a:t>Apr.</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400">
                          <a:solidFill>
                            <a:schemeClr val="tx1"/>
                          </a:solidFill>
                          <a:effectLst/>
                        </a:rPr>
                        <a:t>May</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400">
                          <a:solidFill>
                            <a:schemeClr val="tx1"/>
                          </a:solidFill>
                          <a:effectLst/>
                        </a:rPr>
                        <a:t>June</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400">
                          <a:solidFill>
                            <a:schemeClr val="tx1"/>
                          </a:solidFill>
                          <a:effectLst/>
                        </a:rPr>
                        <a:t>July</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400">
                          <a:solidFill>
                            <a:schemeClr val="tx1"/>
                          </a:solidFill>
                          <a:effectLst/>
                        </a:rPr>
                        <a:t>Aug</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IN" sz="1400" dirty="0">
                          <a:solidFill>
                            <a:schemeClr val="tx1"/>
                          </a:solidFill>
                          <a:effectLst/>
                        </a:rPr>
                        <a:t>Sept.</a:t>
                      </a:r>
                      <a:endParaRPr lang="en-IN" sz="1400" dirty="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627927">
                <a:tc>
                  <a:txBody>
                    <a:bodyPr/>
                    <a:lstStyle/>
                    <a:p>
                      <a:pPr algn="ctr">
                        <a:spcAft>
                          <a:spcPts val="0"/>
                        </a:spcAft>
                      </a:pPr>
                      <a:r>
                        <a:rPr lang="en-IN" sz="1400">
                          <a:solidFill>
                            <a:schemeClr val="tx1"/>
                          </a:solidFill>
                          <a:effectLst/>
                        </a:rPr>
                        <a:t>D.2</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400">
                          <a:solidFill>
                            <a:schemeClr val="tx1"/>
                          </a:solidFill>
                          <a:effectLst/>
                        </a:rPr>
                        <a:t>100</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 </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 </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127.9</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130.8</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124.8</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133.6</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137.8</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140.8</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 </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7927">
                <a:tc>
                  <a:txBody>
                    <a:bodyPr/>
                    <a:lstStyle/>
                    <a:p>
                      <a:pPr algn="ctr">
                        <a:spcAft>
                          <a:spcPts val="0"/>
                        </a:spcAft>
                      </a:pPr>
                      <a:r>
                        <a:rPr lang="en-IN" sz="1400">
                          <a:solidFill>
                            <a:schemeClr val="tx1"/>
                          </a:solidFill>
                          <a:effectLst/>
                        </a:rPr>
                        <a:t>D.2.1</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400">
                          <a:solidFill>
                            <a:schemeClr val="tx1"/>
                          </a:solidFill>
                          <a:effectLst/>
                        </a:rPr>
                        <a:t>22</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110.0</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114.3</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118.2</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128.5</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129.0</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134.6</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137.5</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140.2</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142.3</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7927">
                <a:tc>
                  <a:txBody>
                    <a:bodyPr/>
                    <a:lstStyle/>
                    <a:p>
                      <a:pPr algn="ctr">
                        <a:spcAft>
                          <a:spcPts val="0"/>
                        </a:spcAft>
                      </a:pPr>
                      <a:r>
                        <a:rPr lang="en-IN" sz="1400">
                          <a:solidFill>
                            <a:schemeClr val="tx1"/>
                          </a:solidFill>
                          <a:effectLst/>
                        </a:rPr>
                        <a:t>D.2.2</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400">
                          <a:solidFill>
                            <a:schemeClr val="tx1"/>
                          </a:solidFill>
                          <a:effectLst/>
                        </a:rPr>
                        <a:t>33</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n.a.</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n.a.</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148.2</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145.2</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120.9</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139.4</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146.4</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150.0</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n.a.</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7927">
                <a:tc>
                  <a:txBody>
                    <a:bodyPr/>
                    <a:lstStyle/>
                    <a:p>
                      <a:pPr algn="ctr">
                        <a:spcAft>
                          <a:spcPts val="0"/>
                        </a:spcAft>
                      </a:pPr>
                      <a:r>
                        <a:rPr lang="en-IN" sz="1400">
                          <a:solidFill>
                            <a:schemeClr val="tx1"/>
                          </a:solidFill>
                          <a:effectLst/>
                        </a:rPr>
                        <a:t>D.2.3</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400">
                          <a:solidFill>
                            <a:schemeClr val="tx1"/>
                          </a:solidFill>
                          <a:effectLst/>
                        </a:rPr>
                        <a:t>25</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111.9</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114.5</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117.1</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123.8</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125.1</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128.9</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132.2</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135.3</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138.6</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7927">
                <a:tc>
                  <a:txBody>
                    <a:bodyPr/>
                    <a:lstStyle/>
                    <a:p>
                      <a:pPr algn="ctr">
                        <a:spcAft>
                          <a:spcPts val="0"/>
                        </a:spcAft>
                      </a:pPr>
                      <a:r>
                        <a:rPr lang="en-IN" sz="1400">
                          <a:solidFill>
                            <a:schemeClr val="tx1"/>
                          </a:solidFill>
                          <a:effectLst/>
                        </a:rPr>
                        <a:t>D.2.4</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400">
                          <a:solidFill>
                            <a:schemeClr val="tx1"/>
                          </a:solidFill>
                          <a:effectLst/>
                        </a:rPr>
                        <a:t>20</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110.8</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113.9</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118.8</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118.3</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126.3</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129.1</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130.7</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a:solidFill>
                            <a:schemeClr val="tx1"/>
                          </a:solidFill>
                          <a:effectLst/>
                        </a:rPr>
                        <a:t>133.2</a:t>
                      </a:r>
                      <a:endParaRPr lang="en-IN" sz="140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400" dirty="0">
                          <a:solidFill>
                            <a:schemeClr val="tx1"/>
                          </a:solidFill>
                          <a:effectLst/>
                        </a:rPr>
                        <a:t>135.6</a:t>
                      </a:r>
                      <a:endParaRPr lang="en-IN" sz="1400" dirty="0">
                        <a:solidFill>
                          <a:schemeClr val="tx1"/>
                        </a:solidFill>
                        <a:effectLst/>
                        <a:latin typeface="Times New Roman"/>
                        <a:ea typeface="Times New Roman"/>
                      </a:endParaRPr>
                    </a:p>
                  </a:txBody>
                  <a:tcPr marL="96631" marR="966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239254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02E3F9F-4358-4476-8CC1-A38A4470B4C1}" type="slidenum">
              <a:rPr lang="ja-JP" altLang="en-GB"/>
              <a:pPr/>
              <a:t>2</a:t>
            </a:fld>
            <a:endParaRPr lang="en-GB" altLang="ja-JP"/>
          </a:p>
        </p:txBody>
      </p:sp>
      <p:sp>
        <p:nvSpPr>
          <p:cNvPr id="622594" name="Rectangle 2"/>
          <p:cNvSpPr>
            <a:spLocks noGrp="1" noChangeArrowheads="1"/>
          </p:cNvSpPr>
          <p:nvPr>
            <p:ph type="title"/>
          </p:nvPr>
        </p:nvSpPr>
        <p:spPr>
          <a:xfrm>
            <a:off x="457200" y="620688"/>
            <a:ext cx="8229600" cy="796950"/>
          </a:xfrm>
        </p:spPr>
        <p:txBody>
          <a:bodyPr>
            <a:normAutofit/>
          </a:bodyPr>
          <a:lstStyle/>
          <a:p>
            <a:pPr algn="l"/>
            <a:r>
              <a:rPr lang="en-US" altLang="ja-JP" sz="3600" b="1" dirty="0">
                <a:ea typeface="ＭＳ Ｐゴシック" pitchFamily="50" charset="-128"/>
              </a:rPr>
              <a:t>Contents – Session </a:t>
            </a:r>
            <a:r>
              <a:rPr lang="en-US" altLang="ja-JP" sz="3600" b="1" dirty="0" smtClean="0">
                <a:ea typeface="ＭＳ Ｐゴシック" pitchFamily="50" charset="-128"/>
              </a:rPr>
              <a:t>VIII</a:t>
            </a:r>
            <a:endParaRPr lang="en-US" altLang="ja-JP" sz="3600" b="1" dirty="0">
              <a:ea typeface="ＭＳ Ｐゴシック" pitchFamily="50" charset="-128"/>
            </a:endParaRPr>
          </a:p>
        </p:txBody>
      </p:sp>
      <p:sp>
        <p:nvSpPr>
          <p:cNvPr id="622595" name="Rectangle 3"/>
          <p:cNvSpPr>
            <a:spLocks noGrp="1" noChangeArrowheads="1"/>
          </p:cNvSpPr>
          <p:nvPr>
            <p:ph type="body" idx="1"/>
          </p:nvPr>
        </p:nvSpPr>
        <p:spPr>
          <a:xfrm>
            <a:off x="827584" y="1600200"/>
            <a:ext cx="7859216" cy="4525963"/>
          </a:xfrm>
        </p:spPr>
        <p:txBody>
          <a:bodyPr>
            <a:normAutofit/>
          </a:bodyPr>
          <a:lstStyle/>
          <a:p>
            <a:pPr lvl="0"/>
            <a:r>
              <a:rPr lang="en-IN" sz="2400" b="1" dirty="0"/>
              <a:t>Treatment of Missing Prices and other adjustments</a:t>
            </a:r>
          </a:p>
          <a:p>
            <a:pPr lvl="1"/>
            <a:r>
              <a:rPr lang="en-IN" sz="2400" i="1" dirty="0"/>
              <a:t>Calculation of price relatives and elementary indices </a:t>
            </a:r>
            <a:endParaRPr lang="en-IN" sz="2400" dirty="0"/>
          </a:p>
          <a:p>
            <a:pPr lvl="1"/>
            <a:r>
              <a:rPr lang="en-IN" sz="2400" i="1" dirty="0"/>
              <a:t>Index aggregation </a:t>
            </a:r>
            <a:endParaRPr lang="en-IN" sz="2400" dirty="0"/>
          </a:p>
          <a:p>
            <a:pPr lvl="1"/>
            <a:r>
              <a:rPr lang="en-IN" sz="2400" i="1" dirty="0"/>
              <a:t>Alignment of expenditure and price reference base</a:t>
            </a:r>
            <a:endParaRPr lang="en-IN" sz="2400" dirty="0"/>
          </a:p>
          <a:p>
            <a:pPr lvl="1"/>
            <a:r>
              <a:rPr lang="en-IN" sz="2400" i="1" dirty="0"/>
              <a:t>Chaining re-weighted indices</a:t>
            </a:r>
            <a:endParaRPr lang="en-IN" sz="2400" dirty="0"/>
          </a:p>
          <a:p>
            <a:pPr lvl="0"/>
            <a:r>
              <a:rPr lang="en-IN" sz="2400" b="1" dirty="0"/>
              <a:t>Adjustments for  Seasonal products</a:t>
            </a:r>
          </a:p>
          <a:p>
            <a:pPr lvl="0"/>
            <a:r>
              <a:rPr lang="en-IN" sz="2400" b="1" dirty="0"/>
              <a:t>Adjustments for  Quality changes</a:t>
            </a:r>
          </a:p>
          <a:p>
            <a:pPr lvl="0"/>
            <a:r>
              <a:rPr lang="en-IN" sz="2400" b="1" dirty="0"/>
              <a:t>Data </a:t>
            </a:r>
            <a:r>
              <a:rPr lang="en-IN" sz="2400" b="1" dirty="0" smtClean="0"/>
              <a:t>editing</a:t>
            </a:r>
            <a:endParaRPr lang="en-IN" sz="2400" b="1" dirty="0"/>
          </a:p>
          <a:p>
            <a:pPr marL="0" indent="0">
              <a:lnSpc>
                <a:spcPct val="114000"/>
              </a:lnSpc>
              <a:spcBef>
                <a:spcPts val="600"/>
              </a:spcBef>
              <a:buNone/>
            </a:pPr>
            <a:endParaRPr lang="en-US" altLang="ja-JP" sz="2400" dirty="0">
              <a:ea typeface="ＭＳ Ｐゴシック" pitchFamily="50" charset="-128"/>
            </a:endParaRPr>
          </a:p>
        </p:txBody>
      </p:sp>
    </p:spTree>
    <p:extLst>
      <p:ext uri="{BB962C8B-B14F-4D97-AF65-F5344CB8AC3E}">
        <p14:creationId xmlns:p14="http://schemas.microsoft.com/office/powerpoint/2010/main" val="1138770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435280" cy="652934"/>
          </a:xfrm>
        </p:spPr>
        <p:txBody>
          <a:bodyPr>
            <a:normAutofit/>
          </a:bodyPr>
          <a:lstStyle/>
          <a:p>
            <a:r>
              <a:rPr lang="en-IN" sz="2800" b="1" dirty="0"/>
              <a:t>Example 27: Seasonal Adjustment – Variable </a:t>
            </a:r>
            <a:r>
              <a:rPr lang="en-IN" sz="2800" b="1" dirty="0" smtClean="0"/>
              <a:t>Weight (2)</a:t>
            </a:r>
            <a:endParaRPr lang="en-IN" sz="2800" dirty="0"/>
          </a:p>
        </p:txBody>
      </p:sp>
      <p:sp>
        <p:nvSpPr>
          <p:cNvPr id="3" name="TextBox 2"/>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Dealing with Seasonal Product</a:t>
            </a:r>
          </a:p>
        </p:txBody>
      </p:sp>
      <p:graphicFrame>
        <p:nvGraphicFramePr>
          <p:cNvPr id="4" name="Table 3"/>
          <p:cNvGraphicFramePr>
            <a:graphicFrameLocks noGrp="1"/>
          </p:cNvGraphicFramePr>
          <p:nvPr>
            <p:extLst>
              <p:ext uri="{D42A27DB-BD31-4B8C-83A1-F6EECF244321}">
                <p14:modId xmlns:p14="http://schemas.microsoft.com/office/powerpoint/2010/main" val="3053996320"/>
              </p:ext>
            </p:extLst>
          </p:nvPr>
        </p:nvGraphicFramePr>
        <p:xfrm>
          <a:off x="432001" y="2132856"/>
          <a:ext cx="8373008" cy="4068001"/>
        </p:xfrm>
        <a:graphic>
          <a:graphicData uri="http://schemas.openxmlformats.org/drawingml/2006/table">
            <a:tbl>
              <a:tblPr firstRow="1" firstCol="1" bandRow="1">
                <a:tableStyleId>{5C22544A-7EE6-4342-B048-85BDC9FD1C3A}</a:tableStyleId>
              </a:tblPr>
              <a:tblGrid>
                <a:gridCol w="982560"/>
                <a:gridCol w="651103"/>
                <a:gridCol w="805236"/>
                <a:gridCol w="640311"/>
                <a:gridCol w="671802"/>
                <a:gridCol w="671802"/>
                <a:gridCol w="569842"/>
                <a:gridCol w="569842"/>
                <a:gridCol w="643344"/>
                <a:gridCol w="643344"/>
                <a:gridCol w="761911"/>
                <a:gridCol w="761911"/>
              </a:tblGrid>
              <a:tr h="478583">
                <a:tc rowSpan="2">
                  <a:txBody>
                    <a:bodyPr/>
                    <a:lstStyle/>
                    <a:p>
                      <a:pPr algn="ctr">
                        <a:spcAft>
                          <a:spcPts val="0"/>
                        </a:spcAft>
                      </a:pPr>
                      <a:r>
                        <a:rPr lang="en-IN" sz="1200" dirty="0">
                          <a:solidFill>
                            <a:schemeClr val="tx1"/>
                          </a:solidFill>
                          <a:effectLst/>
                        </a:rPr>
                        <a:t>Elementary aggregate</a:t>
                      </a:r>
                      <a:endParaRPr lang="en-IN" sz="12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ctr">
                        <a:spcAft>
                          <a:spcPts val="0"/>
                        </a:spcAft>
                      </a:pPr>
                      <a:r>
                        <a:rPr lang="en-IN" sz="1300" dirty="0">
                          <a:solidFill>
                            <a:schemeClr val="tx1"/>
                          </a:solidFill>
                          <a:effectLst/>
                        </a:rPr>
                        <a:t>weight (%) in  group D.2</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IN"/>
                    </a:p>
                  </a:txBody>
                  <a:tcPr/>
                </a:tc>
                <a:tc gridSpan="9">
                  <a:txBody>
                    <a:bodyPr/>
                    <a:lstStyle/>
                    <a:p>
                      <a:pPr algn="ctr">
                        <a:spcAft>
                          <a:spcPts val="0"/>
                        </a:spcAft>
                      </a:pPr>
                      <a:r>
                        <a:rPr lang="en-IN" sz="1300">
                          <a:solidFill>
                            <a:schemeClr val="tx1"/>
                          </a:solidFill>
                          <a:effectLst/>
                        </a:rPr>
                        <a:t>elementary index in current period</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478583">
                <a:tc vMerge="1">
                  <a:txBody>
                    <a:bodyPr/>
                    <a:lstStyle/>
                    <a:p>
                      <a:endParaRPr lang="en-IN"/>
                    </a:p>
                  </a:txBody>
                  <a:tcPr/>
                </a:tc>
                <a:tc>
                  <a:txBody>
                    <a:bodyPr/>
                    <a:lstStyle/>
                    <a:p>
                      <a:pPr>
                        <a:spcAft>
                          <a:spcPts val="0"/>
                        </a:spcAft>
                      </a:pPr>
                      <a:r>
                        <a:rPr lang="en-IN" sz="1300">
                          <a:solidFill>
                            <a:schemeClr val="tx1"/>
                          </a:solidFill>
                          <a:effectLst/>
                        </a:rPr>
                        <a:t>initial</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IN" sz="1300" dirty="0">
                          <a:solidFill>
                            <a:schemeClr val="tx1"/>
                          </a:solidFill>
                          <a:effectLst/>
                        </a:rPr>
                        <a:t>adjusted</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300" dirty="0">
                          <a:solidFill>
                            <a:schemeClr val="tx1"/>
                          </a:solidFill>
                          <a:effectLst/>
                        </a:rPr>
                        <a:t>Jan.</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300" dirty="0">
                          <a:solidFill>
                            <a:schemeClr val="tx1"/>
                          </a:solidFill>
                          <a:effectLst/>
                        </a:rPr>
                        <a:t>Feb.</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300" dirty="0">
                          <a:solidFill>
                            <a:schemeClr val="tx1"/>
                          </a:solidFill>
                          <a:effectLst/>
                        </a:rPr>
                        <a:t>Mar.</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300" dirty="0">
                          <a:solidFill>
                            <a:schemeClr val="tx1"/>
                          </a:solidFill>
                          <a:effectLst/>
                        </a:rPr>
                        <a:t>Apr.</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300" dirty="0">
                          <a:solidFill>
                            <a:schemeClr val="tx1"/>
                          </a:solidFill>
                          <a:effectLst/>
                        </a:rPr>
                        <a:t>May</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300" dirty="0">
                          <a:solidFill>
                            <a:schemeClr val="tx1"/>
                          </a:solidFill>
                          <a:effectLst/>
                        </a:rPr>
                        <a:t>June</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300" dirty="0">
                          <a:solidFill>
                            <a:schemeClr val="tx1"/>
                          </a:solidFill>
                          <a:effectLst/>
                        </a:rPr>
                        <a:t>July</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300" dirty="0">
                          <a:solidFill>
                            <a:schemeClr val="tx1"/>
                          </a:solidFill>
                          <a:effectLst/>
                        </a:rPr>
                        <a:t>Aug</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300" dirty="0">
                          <a:solidFill>
                            <a:schemeClr val="tx1"/>
                          </a:solidFill>
                          <a:effectLst/>
                        </a:rPr>
                        <a:t>Sept.</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622167">
                <a:tc>
                  <a:txBody>
                    <a:bodyPr/>
                    <a:lstStyle/>
                    <a:p>
                      <a:pPr algn="ctr">
                        <a:spcAft>
                          <a:spcPts val="0"/>
                        </a:spcAft>
                      </a:pPr>
                      <a:r>
                        <a:rPr lang="en-IN" sz="1300">
                          <a:solidFill>
                            <a:schemeClr val="tx1"/>
                          </a:solidFill>
                          <a:effectLst/>
                        </a:rPr>
                        <a:t>D.2</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300" dirty="0">
                          <a:solidFill>
                            <a:schemeClr val="tx1"/>
                          </a:solidFill>
                          <a:effectLst/>
                        </a:rPr>
                        <a:t>100</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300" dirty="0">
                          <a:solidFill>
                            <a:schemeClr val="tx1"/>
                          </a:solidFill>
                          <a:effectLst/>
                        </a:rPr>
                        <a:t>100</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b="1" dirty="0">
                          <a:solidFill>
                            <a:srgbClr val="000000"/>
                          </a:solidFill>
                          <a:effectLst/>
                          <a:latin typeface="Calibri"/>
                          <a:ea typeface="Times New Roman"/>
                        </a:rPr>
                        <a:t>110.9</a:t>
                      </a:r>
                      <a:endParaRPr lang="en-IN" sz="1300" dirty="0">
                        <a:effectLst/>
                        <a:latin typeface="Times New Roman"/>
                        <a:ea typeface="Times New Roman"/>
                      </a:endParaRPr>
                    </a:p>
                  </a:txBody>
                  <a:tcPr marL="69350" marR="693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b="1" dirty="0">
                          <a:solidFill>
                            <a:srgbClr val="000000"/>
                          </a:solidFill>
                          <a:effectLst/>
                          <a:latin typeface="Calibri"/>
                          <a:ea typeface="Times New Roman"/>
                        </a:rPr>
                        <a:t>114.3</a:t>
                      </a:r>
                      <a:endParaRPr lang="en-IN" sz="1300" dirty="0">
                        <a:effectLst/>
                        <a:latin typeface="Times New Roman"/>
                        <a:ea typeface="Times New Roman"/>
                      </a:endParaRPr>
                    </a:p>
                  </a:txBody>
                  <a:tcPr marL="69350" marR="693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127.9</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130.8</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124.8</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133.6</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137.8</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140.8</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b="1" kern="1200" dirty="0" smtClean="0">
                          <a:solidFill>
                            <a:srgbClr val="000000"/>
                          </a:solidFill>
                          <a:effectLst/>
                          <a:latin typeface="Calibri"/>
                          <a:ea typeface="Times New Roman"/>
                          <a:cs typeface="+mn-cs"/>
                        </a:rPr>
                        <a:t>138.9</a:t>
                      </a:r>
                      <a:r>
                        <a:rPr lang="en-IN" sz="1300" b="1" kern="1200" dirty="0">
                          <a:solidFill>
                            <a:srgbClr val="000000"/>
                          </a:solidFill>
                          <a:effectLst/>
                          <a:latin typeface="Calibri"/>
                          <a:ea typeface="Times New Roman"/>
                          <a:cs typeface="+mn-cs"/>
                        </a:rPr>
                        <a:t> </a:t>
                      </a: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2167">
                <a:tc>
                  <a:txBody>
                    <a:bodyPr/>
                    <a:lstStyle/>
                    <a:p>
                      <a:pPr algn="ctr">
                        <a:spcAft>
                          <a:spcPts val="0"/>
                        </a:spcAft>
                      </a:pPr>
                      <a:r>
                        <a:rPr lang="en-IN" sz="1300">
                          <a:solidFill>
                            <a:schemeClr val="tx1"/>
                          </a:solidFill>
                          <a:effectLst/>
                        </a:rPr>
                        <a:t>D.2.1</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300">
                          <a:solidFill>
                            <a:schemeClr val="tx1"/>
                          </a:solidFill>
                          <a:effectLst/>
                        </a:rPr>
                        <a:t>22</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300">
                          <a:solidFill>
                            <a:schemeClr val="tx1"/>
                          </a:solidFill>
                          <a:effectLst/>
                        </a:rPr>
                        <a:t>32.8</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110.0</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dirty="0">
                          <a:solidFill>
                            <a:schemeClr val="tx1"/>
                          </a:solidFill>
                          <a:effectLst/>
                        </a:rPr>
                        <a:t>114.3</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dirty="0">
                          <a:solidFill>
                            <a:schemeClr val="tx1"/>
                          </a:solidFill>
                          <a:effectLst/>
                        </a:rPr>
                        <a:t>118.2</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dirty="0">
                          <a:solidFill>
                            <a:schemeClr val="tx1"/>
                          </a:solidFill>
                          <a:effectLst/>
                        </a:rPr>
                        <a:t>128.5</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dirty="0">
                          <a:solidFill>
                            <a:schemeClr val="tx1"/>
                          </a:solidFill>
                          <a:effectLst/>
                        </a:rPr>
                        <a:t>129.0</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dirty="0">
                          <a:solidFill>
                            <a:schemeClr val="tx1"/>
                          </a:solidFill>
                          <a:effectLst/>
                        </a:rPr>
                        <a:t>134.6</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137.5</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140.2</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142.3</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2167">
                <a:tc>
                  <a:txBody>
                    <a:bodyPr/>
                    <a:lstStyle/>
                    <a:p>
                      <a:pPr algn="ctr">
                        <a:spcAft>
                          <a:spcPts val="0"/>
                        </a:spcAft>
                      </a:pPr>
                      <a:r>
                        <a:rPr lang="en-IN" sz="1300">
                          <a:solidFill>
                            <a:schemeClr val="tx1"/>
                          </a:solidFill>
                          <a:effectLst/>
                        </a:rPr>
                        <a:t>D.2.2</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300">
                          <a:solidFill>
                            <a:schemeClr val="tx1"/>
                          </a:solidFill>
                          <a:effectLst/>
                        </a:rPr>
                        <a:t>33</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300">
                          <a:solidFill>
                            <a:schemeClr val="tx1"/>
                          </a:solidFill>
                          <a:effectLst/>
                        </a:rPr>
                        <a:t> 0</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n.a.</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n.a.</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148.2</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145.2</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120.9</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139.4</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dirty="0">
                          <a:solidFill>
                            <a:schemeClr val="tx1"/>
                          </a:solidFill>
                          <a:effectLst/>
                        </a:rPr>
                        <a:t>146.4</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dirty="0">
                          <a:solidFill>
                            <a:schemeClr val="tx1"/>
                          </a:solidFill>
                          <a:effectLst/>
                        </a:rPr>
                        <a:t>150.0</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n.a.</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2167">
                <a:tc>
                  <a:txBody>
                    <a:bodyPr/>
                    <a:lstStyle/>
                    <a:p>
                      <a:pPr algn="ctr">
                        <a:spcAft>
                          <a:spcPts val="0"/>
                        </a:spcAft>
                      </a:pPr>
                      <a:r>
                        <a:rPr lang="en-IN" sz="1300">
                          <a:solidFill>
                            <a:schemeClr val="tx1"/>
                          </a:solidFill>
                          <a:effectLst/>
                        </a:rPr>
                        <a:t>D.2.3</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300">
                          <a:solidFill>
                            <a:schemeClr val="tx1"/>
                          </a:solidFill>
                          <a:effectLst/>
                        </a:rPr>
                        <a:t>25</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300">
                          <a:solidFill>
                            <a:schemeClr val="tx1"/>
                          </a:solidFill>
                          <a:effectLst/>
                        </a:rPr>
                        <a:t>37.3</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111.9</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114.5</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117.1</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123.8</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125.1</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128.9</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132.2</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dirty="0">
                          <a:solidFill>
                            <a:schemeClr val="tx1"/>
                          </a:solidFill>
                          <a:effectLst/>
                        </a:rPr>
                        <a:t>135.3</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dirty="0">
                          <a:solidFill>
                            <a:schemeClr val="tx1"/>
                          </a:solidFill>
                          <a:effectLst/>
                        </a:rPr>
                        <a:t>138.6</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2167">
                <a:tc>
                  <a:txBody>
                    <a:bodyPr/>
                    <a:lstStyle/>
                    <a:p>
                      <a:pPr algn="ctr">
                        <a:spcAft>
                          <a:spcPts val="0"/>
                        </a:spcAft>
                      </a:pPr>
                      <a:r>
                        <a:rPr lang="en-IN" sz="1300">
                          <a:solidFill>
                            <a:schemeClr val="tx1"/>
                          </a:solidFill>
                          <a:effectLst/>
                        </a:rPr>
                        <a:t>D.2.4</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300">
                          <a:solidFill>
                            <a:schemeClr val="tx1"/>
                          </a:solidFill>
                          <a:effectLst/>
                        </a:rPr>
                        <a:t>20</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300">
                          <a:solidFill>
                            <a:schemeClr val="tx1"/>
                          </a:solidFill>
                          <a:effectLst/>
                        </a:rPr>
                        <a:t>29.9</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110.8</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113.9</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118.8</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118.3</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126.3</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129.1</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130.7</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a:solidFill>
                            <a:schemeClr val="tx1"/>
                          </a:solidFill>
                          <a:effectLst/>
                        </a:rPr>
                        <a:t>133.2</a:t>
                      </a:r>
                      <a:endParaRPr lang="en-IN" sz="130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300" dirty="0">
                          <a:solidFill>
                            <a:schemeClr val="tx1"/>
                          </a:solidFill>
                          <a:effectLst/>
                        </a:rPr>
                        <a:t>135.6</a:t>
                      </a:r>
                      <a:endParaRPr lang="en-IN" sz="1300" dirty="0">
                        <a:solidFill>
                          <a:schemeClr val="tx1"/>
                        </a:solidFill>
                        <a:effectLst/>
                        <a:latin typeface="Times New Roman"/>
                        <a:ea typeface="Times New Roman"/>
                      </a:endParaRPr>
                    </a:p>
                  </a:txBody>
                  <a:tcPr marL="90516" marR="905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ounded Rectangle 4"/>
          <p:cNvSpPr/>
          <p:nvPr/>
        </p:nvSpPr>
        <p:spPr>
          <a:xfrm rot="16200000">
            <a:off x="827584" y="4293096"/>
            <a:ext cx="3312368" cy="72008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rPr>
              <a:t>Calculate these values in your workbook</a:t>
            </a:r>
          </a:p>
        </p:txBody>
      </p:sp>
      <p:sp>
        <p:nvSpPr>
          <p:cNvPr id="6" name="Rounded Rectangle 5"/>
          <p:cNvSpPr/>
          <p:nvPr/>
        </p:nvSpPr>
        <p:spPr>
          <a:xfrm>
            <a:off x="2987824" y="3212976"/>
            <a:ext cx="1152128" cy="36004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ounded Rectangle 6"/>
          <p:cNvSpPr/>
          <p:nvPr/>
        </p:nvSpPr>
        <p:spPr>
          <a:xfrm>
            <a:off x="8028384" y="3212976"/>
            <a:ext cx="792088" cy="36004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06814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6"/>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US" altLang="en-US" sz="1400">
                <a:latin typeface="Times New Roman" pitchFamily="18" charset="0"/>
              </a:rPr>
              <a:t> </a:t>
            </a:r>
          </a:p>
        </p:txBody>
      </p:sp>
      <p:sp>
        <p:nvSpPr>
          <p:cNvPr id="8195" name="Rectangle 3"/>
          <p:cNvSpPr>
            <a:spLocks noGrp="1" noChangeArrowheads="1"/>
          </p:cNvSpPr>
          <p:nvPr>
            <p:ph type="body" idx="4294967295"/>
          </p:nvPr>
        </p:nvSpPr>
        <p:spPr>
          <a:xfrm>
            <a:off x="683568" y="1921396"/>
            <a:ext cx="7848872" cy="3015208"/>
          </a:xfrm>
          <a:ln w="38100">
            <a:solidFill>
              <a:srgbClr val="0000FF"/>
            </a:solidFill>
            <a:miter lim="800000"/>
            <a:headEnd/>
            <a:tailEnd/>
          </a:ln>
        </p:spPr>
        <p:txBody>
          <a:bodyPr>
            <a:normAutofit/>
          </a:bodyPr>
          <a:lstStyle/>
          <a:p>
            <a:pPr algn="ctr" eaLnBrk="1" hangingPunct="1">
              <a:buFontTx/>
              <a:buNone/>
            </a:pPr>
            <a:endParaRPr lang="en-GB" altLang="en-US" sz="2000" dirty="0" smtClean="0">
              <a:solidFill>
                <a:schemeClr val="bg2"/>
              </a:solidFill>
            </a:endParaRPr>
          </a:p>
          <a:p>
            <a:pPr algn="ctr" eaLnBrk="1" hangingPunct="1">
              <a:buFontTx/>
              <a:buNone/>
            </a:pPr>
            <a:endParaRPr lang="en-GB" altLang="en-US" sz="2000" dirty="0" smtClean="0">
              <a:solidFill>
                <a:schemeClr val="bg2"/>
              </a:solidFill>
            </a:endParaRPr>
          </a:p>
          <a:p>
            <a:pPr algn="ctr" eaLnBrk="1" hangingPunct="1">
              <a:buFontTx/>
              <a:buNone/>
            </a:pPr>
            <a:endParaRPr lang="en-GB" altLang="en-US" sz="2000" dirty="0" smtClean="0">
              <a:solidFill>
                <a:schemeClr val="bg2"/>
              </a:solidFill>
            </a:endParaRPr>
          </a:p>
          <a:p>
            <a:pPr marL="0" lvl="0" indent="0" algn="ctr">
              <a:buNone/>
            </a:pPr>
            <a:r>
              <a:rPr lang="en-IN" sz="2800" b="1" dirty="0" smtClean="0">
                <a:solidFill>
                  <a:srgbClr val="0033CC"/>
                </a:solidFill>
                <a:latin typeface="Times New Roman" pitchFamily="18" charset="0"/>
                <a:cs typeface="Times New Roman" pitchFamily="18" charset="0"/>
              </a:rPr>
              <a:t>Quality Adjustments</a:t>
            </a:r>
            <a:endParaRPr lang="en-IN" sz="2800" b="1"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35304718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Autofit/>
          </a:bodyPr>
          <a:lstStyle/>
          <a:p>
            <a:pPr algn="l" eaLnBrk="1" hangingPunct="1"/>
            <a:r>
              <a:rPr lang="en-US" altLang="en-US" sz="3200" b="1" dirty="0" smtClean="0">
                <a:solidFill>
                  <a:srgbClr val="666666"/>
                </a:solidFill>
              </a:rPr>
              <a:t>Quality adjustment</a:t>
            </a:r>
          </a:p>
        </p:txBody>
      </p:sp>
      <p:sp>
        <p:nvSpPr>
          <p:cNvPr id="23555" name="Rectangle 3"/>
          <p:cNvSpPr>
            <a:spLocks noGrp="1" noChangeArrowheads="1"/>
          </p:cNvSpPr>
          <p:nvPr>
            <p:ph idx="4294967295"/>
          </p:nvPr>
        </p:nvSpPr>
        <p:spPr>
          <a:xfrm>
            <a:off x="609600" y="1412776"/>
            <a:ext cx="8077200" cy="4911824"/>
          </a:xfrm>
        </p:spPr>
        <p:txBody>
          <a:bodyPr>
            <a:noAutofit/>
          </a:bodyPr>
          <a:lstStyle/>
          <a:p>
            <a:pPr>
              <a:lnSpc>
                <a:spcPct val="114000"/>
              </a:lnSpc>
            </a:pPr>
            <a:r>
              <a:rPr lang="en-IN" sz="2400" dirty="0"/>
              <a:t>W</a:t>
            </a:r>
            <a:r>
              <a:rPr lang="en-IN" sz="2400" dirty="0" smtClean="0"/>
              <a:t>hen an </a:t>
            </a:r>
            <a:r>
              <a:rPr lang="en-IN" sz="2400" dirty="0"/>
              <a:t>“old” product </a:t>
            </a:r>
            <a:r>
              <a:rPr lang="en-IN" sz="2400" dirty="0" smtClean="0"/>
              <a:t>is replaced by </a:t>
            </a:r>
            <a:r>
              <a:rPr lang="en-IN" sz="2400" dirty="0"/>
              <a:t>a “new” product of different quality, it is essential to make a quality </a:t>
            </a:r>
            <a:r>
              <a:rPr lang="en-IN" sz="2400" dirty="0" smtClean="0"/>
              <a:t>adjustment.</a:t>
            </a:r>
          </a:p>
          <a:p>
            <a:pPr>
              <a:lnSpc>
                <a:spcPct val="114000"/>
              </a:lnSpc>
            </a:pPr>
            <a:r>
              <a:rPr lang="en-IN" sz="2400" dirty="0"/>
              <a:t>A quality adjustment of the replacement item’s price is to multiply the “new” product’s price by a coefficient (α). </a:t>
            </a:r>
            <a:endParaRPr lang="en-IN" sz="2400" dirty="0" smtClean="0"/>
          </a:p>
          <a:p>
            <a:pPr>
              <a:lnSpc>
                <a:spcPct val="114000"/>
              </a:lnSpc>
            </a:pPr>
            <a:r>
              <a:rPr lang="en-IN" sz="2400" dirty="0" smtClean="0"/>
              <a:t>(</a:t>
            </a:r>
            <a:r>
              <a:rPr lang="en-IN" sz="2400" dirty="0"/>
              <a:t>1 / α) represents the part of the price change </a:t>
            </a:r>
            <a:r>
              <a:rPr lang="en-IN" sz="2400" dirty="0" smtClean="0"/>
              <a:t>owing to quality </a:t>
            </a:r>
            <a:r>
              <a:rPr lang="en-IN" sz="2400" dirty="0"/>
              <a:t>difference between the “replaced” and </a:t>
            </a:r>
            <a:r>
              <a:rPr lang="en-IN" sz="2400" dirty="0" smtClean="0"/>
              <a:t>“replacement</a:t>
            </a:r>
            <a:r>
              <a:rPr lang="en-IN" sz="2400" dirty="0"/>
              <a:t>” items. </a:t>
            </a:r>
            <a:endParaRPr lang="en-IN" sz="2400" dirty="0" smtClean="0"/>
          </a:p>
          <a:p>
            <a:pPr>
              <a:lnSpc>
                <a:spcPct val="114000"/>
              </a:lnSpc>
            </a:pPr>
            <a:r>
              <a:rPr lang="en-IN" sz="2400" dirty="0"/>
              <a:t>In practice, an estimate of the coefficient is obtained from data available.</a:t>
            </a: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a:solidFill>
                  <a:srgbClr val="FFFF00"/>
                </a:solidFill>
                <a:latin typeface="Times New Roman" pitchFamily="18" charset="0"/>
              </a:rPr>
              <a:t>Calculation in Practice– </a:t>
            </a:r>
            <a:r>
              <a:rPr lang="en-US" altLang="en-US" sz="2000" b="1" dirty="0" smtClean="0">
                <a:solidFill>
                  <a:srgbClr val="FFFF00"/>
                </a:solidFill>
                <a:latin typeface="Times New Roman" pitchFamily="18" charset="0"/>
              </a:rPr>
              <a:t>Quality Adjustment</a:t>
            </a:r>
          </a:p>
        </p:txBody>
      </p:sp>
    </p:spTree>
    <p:extLst>
      <p:ext uri="{BB962C8B-B14F-4D97-AF65-F5344CB8AC3E}">
        <p14:creationId xmlns:p14="http://schemas.microsoft.com/office/powerpoint/2010/main" val="17652772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548680"/>
            <a:ext cx="6781800" cy="381000"/>
          </a:xfrm>
        </p:spPr>
        <p:txBody>
          <a:bodyPr>
            <a:noAutofit/>
          </a:bodyPr>
          <a:lstStyle/>
          <a:p>
            <a:pPr algn="l" eaLnBrk="1" hangingPunct="1"/>
            <a:r>
              <a:rPr lang="en-US" altLang="en-US" sz="3200" b="1" dirty="0" smtClean="0">
                <a:solidFill>
                  <a:srgbClr val="666666"/>
                </a:solidFill>
              </a:rPr>
              <a:t>Measuring Change in Quality</a:t>
            </a:r>
          </a:p>
        </p:txBody>
      </p:sp>
      <p:sp>
        <p:nvSpPr>
          <p:cNvPr id="23555" name="Rectangle 3"/>
          <p:cNvSpPr>
            <a:spLocks noGrp="1" noChangeArrowheads="1"/>
          </p:cNvSpPr>
          <p:nvPr>
            <p:ph idx="4294967295"/>
          </p:nvPr>
        </p:nvSpPr>
        <p:spPr>
          <a:xfrm>
            <a:off x="609600" y="1124744"/>
            <a:ext cx="8077200" cy="5199856"/>
          </a:xfrm>
        </p:spPr>
        <p:txBody>
          <a:bodyPr>
            <a:noAutofit/>
          </a:bodyPr>
          <a:lstStyle/>
          <a:p>
            <a:pPr marL="0" indent="0">
              <a:buNone/>
            </a:pPr>
            <a:r>
              <a:rPr lang="en-IN" sz="2400" dirty="0"/>
              <a:t>The two situations discussed below are most common:</a:t>
            </a:r>
          </a:p>
          <a:p>
            <a:pPr lvl="0" algn="just"/>
            <a:r>
              <a:rPr lang="en-IN" sz="2400" dirty="0"/>
              <a:t>The “old” and “new” products have been available simultaneously for some time in reasonable quantities. </a:t>
            </a:r>
            <a:endParaRPr lang="en-IN" sz="2400" dirty="0" smtClean="0"/>
          </a:p>
          <a:p>
            <a:pPr marL="723900" lvl="0" indent="0">
              <a:buNone/>
            </a:pPr>
            <a:r>
              <a:rPr lang="en-IN" sz="2200" dirty="0" smtClean="0"/>
              <a:t>If </a:t>
            </a:r>
            <a:r>
              <a:rPr lang="en-IN" sz="2200" dirty="0"/>
              <a:t>the prices of both have been fairly stable, it is assumed that the price difference between the products is attributable to the difference in quality of the products. </a:t>
            </a:r>
          </a:p>
          <a:p>
            <a:pPr lvl="0"/>
            <a:r>
              <a:rPr lang="en-IN" sz="2400" dirty="0"/>
              <a:t>The two products are not available at the same time or if their prices have been unstable. </a:t>
            </a:r>
            <a:endParaRPr lang="en-IN" sz="2400" dirty="0" smtClean="0"/>
          </a:p>
          <a:p>
            <a:pPr marL="723900" indent="0">
              <a:buNone/>
            </a:pPr>
            <a:r>
              <a:rPr lang="en-IN" sz="2200" dirty="0"/>
              <a:t>T</a:t>
            </a:r>
            <a:r>
              <a:rPr lang="en-IN" sz="2200" dirty="0" smtClean="0"/>
              <a:t>he </a:t>
            </a:r>
            <a:r>
              <a:rPr lang="en-IN" sz="2200" dirty="0"/>
              <a:t>ratio of production costs of the two is used along with judgement based on other </a:t>
            </a:r>
            <a:r>
              <a:rPr lang="en-IN" sz="2200" dirty="0" smtClean="0"/>
              <a:t>information.</a:t>
            </a:r>
            <a:endParaRPr lang="en-IN" sz="2200" dirty="0"/>
          </a:p>
          <a:p>
            <a:pPr marL="0" indent="0">
              <a:buNone/>
            </a:pPr>
            <a:r>
              <a:rPr lang="en-IN" sz="2400" dirty="0"/>
              <a:t>In situation (</a:t>
            </a:r>
            <a:r>
              <a:rPr lang="en-IN" sz="2400" dirty="0" err="1"/>
              <a:t>i</a:t>
            </a:r>
            <a:r>
              <a:rPr lang="en-IN" sz="2400" dirty="0"/>
              <a:t>), the new series is simply spliced to the old one. The procedure is illustrated in Example 28 below. </a:t>
            </a: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a:solidFill>
                  <a:srgbClr val="FFFF00"/>
                </a:solidFill>
                <a:latin typeface="Times New Roman" pitchFamily="18" charset="0"/>
              </a:rPr>
              <a:t>Calculation in Practice– </a:t>
            </a:r>
            <a:r>
              <a:rPr lang="en-US" altLang="en-US" sz="2000" b="1" dirty="0" smtClean="0">
                <a:solidFill>
                  <a:srgbClr val="FFFF00"/>
                </a:solidFill>
                <a:latin typeface="Times New Roman" pitchFamily="18" charset="0"/>
              </a:rPr>
              <a:t>Quality Adjustment</a:t>
            </a:r>
          </a:p>
        </p:txBody>
      </p:sp>
    </p:spTree>
    <p:extLst>
      <p:ext uri="{BB962C8B-B14F-4D97-AF65-F5344CB8AC3E}">
        <p14:creationId xmlns:p14="http://schemas.microsoft.com/office/powerpoint/2010/main" val="42066412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706563" indent="-1706563" algn="l"/>
            <a:r>
              <a:rPr lang="en-IN" sz="2800" b="1" dirty="0"/>
              <a:t>Example 28: Quality Adjustment – Assuming price difference is attributable to quality </a:t>
            </a:r>
            <a:r>
              <a:rPr lang="en-IN" sz="2800" b="1" dirty="0" smtClean="0"/>
              <a:t>difference</a:t>
            </a:r>
            <a:endParaRPr lang="en-IN" sz="2800" dirty="0"/>
          </a:p>
        </p:txBody>
      </p:sp>
      <p:sp>
        <p:nvSpPr>
          <p:cNvPr id="3" name="Rectangle 2"/>
          <p:cNvSpPr/>
          <p:nvPr/>
        </p:nvSpPr>
        <p:spPr>
          <a:xfrm>
            <a:off x="611560" y="1409007"/>
            <a:ext cx="7992888" cy="1200329"/>
          </a:xfrm>
          <a:prstGeom prst="rect">
            <a:avLst/>
          </a:prstGeom>
        </p:spPr>
        <p:txBody>
          <a:bodyPr wrap="square">
            <a:spAutoFit/>
          </a:bodyPr>
          <a:lstStyle/>
          <a:p>
            <a:r>
              <a:rPr lang="en-IN" dirty="0"/>
              <a:t>The “old” product is available in the market till June. The “new” product has been available since January. We calculate the relative prices of the two products and use the average relative price as the coefficient for price adjustment by dividing the prices of the “new” product in July, Aug. &amp; Sept. by the coefficient. </a:t>
            </a:r>
          </a:p>
        </p:txBody>
      </p:sp>
      <p:graphicFrame>
        <p:nvGraphicFramePr>
          <p:cNvPr id="4" name="Table 3"/>
          <p:cNvGraphicFramePr>
            <a:graphicFrameLocks noGrp="1"/>
          </p:cNvGraphicFramePr>
          <p:nvPr>
            <p:extLst>
              <p:ext uri="{D42A27DB-BD31-4B8C-83A1-F6EECF244321}">
                <p14:modId xmlns:p14="http://schemas.microsoft.com/office/powerpoint/2010/main" val="153402650"/>
              </p:ext>
            </p:extLst>
          </p:nvPr>
        </p:nvGraphicFramePr>
        <p:xfrm>
          <a:off x="612000" y="2852936"/>
          <a:ext cx="7920000" cy="2952000"/>
        </p:xfrm>
        <a:graphic>
          <a:graphicData uri="http://schemas.openxmlformats.org/drawingml/2006/table">
            <a:tbl>
              <a:tblPr firstRow="1" firstCol="1" bandRow="1">
                <a:tableStyleId>{5C22544A-7EE6-4342-B048-85BDC9FD1C3A}</a:tableStyleId>
              </a:tblPr>
              <a:tblGrid>
                <a:gridCol w="1262305"/>
                <a:gridCol w="700839"/>
                <a:gridCol w="818689"/>
                <a:gridCol w="818689"/>
                <a:gridCol w="747801"/>
                <a:gridCol w="747801"/>
                <a:gridCol w="682670"/>
                <a:gridCol w="719792"/>
                <a:gridCol w="719792"/>
                <a:gridCol w="701622"/>
              </a:tblGrid>
              <a:tr h="349399">
                <a:tc rowSpan="2">
                  <a:txBody>
                    <a:bodyPr/>
                    <a:lstStyle/>
                    <a:p>
                      <a:pPr>
                        <a:spcAft>
                          <a:spcPts val="0"/>
                        </a:spcAft>
                      </a:pPr>
                      <a:r>
                        <a:rPr lang="en-IN" sz="1600" dirty="0">
                          <a:solidFill>
                            <a:schemeClr val="tx1"/>
                          </a:solidFill>
                          <a:effectLst/>
                        </a:rPr>
                        <a:t>Product</a:t>
                      </a:r>
                      <a:endParaRPr lang="en-IN" sz="1600" dirty="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9">
                  <a:txBody>
                    <a:bodyPr/>
                    <a:lstStyle/>
                    <a:p>
                      <a:pPr algn="ctr">
                        <a:spcAft>
                          <a:spcPts val="0"/>
                        </a:spcAft>
                      </a:pPr>
                      <a:r>
                        <a:rPr lang="en-IN" sz="1600" dirty="0">
                          <a:solidFill>
                            <a:schemeClr val="tx1"/>
                          </a:solidFill>
                          <a:effectLst/>
                        </a:rPr>
                        <a:t>prices in current period</a:t>
                      </a:r>
                      <a:endParaRPr lang="en-IN" sz="1600" dirty="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49399">
                <a:tc vMerge="1">
                  <a:txBody>
                    <a:bodyPr/>
                    <a:lstStyle/>
                    <a:p>
                      <a:endParaRPr lang="en-IN"/>
                    </a:p>
                  </a:txBody>
                  <a:tcPr/>
                </a:tc>
                <a:tc>
                  <a:txBody>
                    <a:bodyPr/>
                    <a:lstStyle/>
                    <a:p>
                      <a:pPr algn="r">
                        <a:spcAft>
                          <a:spcPts val="0"/>
                        </a:spcAft>
                      </a:pPr>
                      <a:r>
                        <a:rPr lang="en-IN" sz="1600">
                          <a:solidFill>
                            <a:schemeClr val="tx1"/>
                          </a:solidFill>
                          <a:effectLst/>
                        </a:rPr>
                        <a:t>Jan.</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600" dirty="0">
                          <a:solidFill>
                            <a:schemeClr val="tx1"/>
                          </a:solidFill>
                          <a:effectLst/>
                        </a:rPr>
                        <a:t>Feb.</a:t>
                      </a:r>
                      <a:endParaRPr lang="en-IN" sz="1600" dirty="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600" dirty="0">
                          <a:solidFill>
                            <a:schemeClr val="tx1"/>
                          </a:solidFill>
                          <a:effectLst/>
                        </a:rPr>
                        <a:t>Mar.</a:t>
                      </a:r>
                      <a:endParaRPr lang="en-IN" sz="1600" dirty="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600" dirty="0">
                          <a:solidFill>
                            <a:schemeClr val="tx1"/>
                          </a:solidFill>
                          <a:effectLst/>
                        </a:rPr>
                        <a:t>Apr.</a:t>
                      </a:r>
                      <a:endParaRPr lang="en-IN" sz="1600" dirty="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600" dirty="0">
                          <a:solidFill>
                            <a:schemeClr val="tx1"/>
                          </a:solidFill>
                          <a:effectLst/>
                        </a:rPr>
                        <a:t>May</a:t>
                      </a:r>
                      <a:endParaRPr lang="en-IN" sz="1600" dirty="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600" dirty="0">
                          <a:solidFill>
                            <a:schemeClr val="tx1"/>
                          </a:solidFill>
                          <a:effectLst/>
                        </a:rPr>
                        <a:t>June</a:t>
                      </a:r>
                      <a:endParaRPr lang="en-IN" sz="1600" dirty="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600" dirty="0">
                          <a:solidFill>
                            <a:schemeClr val="tx1"/>
                          </a:solidFill>
                          <a:effectLst/>
                        </a:rPr>
                        <a:t>July</a:t>
                      </a:r>
                      <a:endParaRPr lang="en-IN" sz="1600" dirty="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indent="35560" algn="r">
                        <a:spcAft>
                          <a:spcPts val="0"/>
                        </a:spcAft>
                      </a:pPr>
                      <a:r>
                        <a:rPr lang="en-IN" sz="1600" dirty="0">
                          <a:solidFill>
                            <a:schemeClr val="tx1"/>
                          </a:solidFill>
                          <a:effectLst/>
                        </a:rPr>
                        <a:t>Aug</a:t>
                      </a:r>
                      <a:endParaRPr lang="en-IN" sz="1600" dirty="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r>
                        <a:rPr lang="en-IN" sz="1600" dirty="0">
                          <a:solidFill>
                            <a:schemeClr val="tx1"/>
                          </a:solidFill>
                          <a:effectLst/>
                        </a:rPr>
                        <a:t>Sept.</a:t>
                      </a:r>
                      <a:endParaRPr lang="en-IN" sz="1600" dirty="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62377">
                <a:tc>
                  <a:txBody>
                    <a:bodyPr/>
                    <a:lstStyle/>
                    <a:p>
                      <a:pPr>
                        <a:spcAft>
                          <a:spcPts val="0"/>
                        </a:spcAft>
                      </a:pPr>
                      <a:r>
                        <a:rPr lang="en-IN" sz="1600">
                          <a:solidFill>
                            <a:schemeClr val="tx1"/>
                          </a:solidFill>
                          <a:effectLst/>
                        </a:rPr>
                        <a:t>old</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14.5</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14.7</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15.5</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15.5</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15.7</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16.0</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62377">
                <a:tc>
                  <a:txBody>
                    <a:bodyPr/>
                    <a:lstStyle/>
                    <a:p>
                      <a:pPr>
                        <a:spcAft>
                          <a:spcPts val="0"/>
                        </a:spcAft>
                      </a:pPr>
                      <a:r>
                        <a:rPr lang="en-IN" sz="1600">
                          <a:solidFill>
                            <a:schemeClr val="tx1"/>
                          </a:solidFill>
                          <a:effectLst/>
                        </a:rPr>
                        <a:t>new</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18.0</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18.1</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19.8</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19.3</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19.9</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20.5</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20.4</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21.1</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22.0</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64224">
                <a:tc>
                  <a:txBody>
                    <a:bodyPr/>
                    <a:lstStyle/>
                    <a:p>
                      <a:pPr>
                        <a:spcAft>
                          <a:spcPts val="0"/>
                        </a:spcAft>
                      </a:pPr>
                      <a:r>
                        <a:rPr lang="en-IN" sz="1600">
                          <a:solidFill>
                            <a:schemeClr val="tx1"/>
                          </a:solidFill>
                          <a:effectLst/>
                        </a:rPr>
                        <a:t>relative price</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1.24</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1.23</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1.28</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1.25</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1.27</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1.28</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600">
                          <a:solidFill>
                            <a:schemeClr val="tx1"/>
                          </a:solidFill>
                          <a:effectLst/>
                        </a:rPr>
                        <a:t> </a:t>
                      </a:r>
                      <a:endParaRPr lang="en-IN" sz="1600">
                        <a:solidFill>
                          <a:schemeClr val="tx1"/>
                        </a:solidFill>
                        <a:effectLst/>
                        <a:latin typeface="Times New Roman"/>
                        <a:ea typeface="Times New Roman"/>
                      </a:endParaRPr>
                    </a:p>
                  </a:txBody>
                  <a:tcPr marL="92364" marR="92364"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600">
                          <a:solidFill>
                            <a:schemeClr val="tx1"/>
                          </a:solidFill>
                          <a:effectLst/>
                        </a:rPr>
                        <a:t> </a:t>
                      </a:r>
                      <a:endParaRPr lang="en-IN" sz="1600">
                        <a:solidFill>
                          <a:schemeClr val="tx1"/>
                        </a:solidFill>
                        <a:effectLst/>
                        <a:latin typeface="Times New Roman"/>
                        <a:ea typeface="Times New Roman"/>
                      </a:endParaRPr>
                    </a:p>
                  </a:txBody>
                  <a:tcPr marL="92364" marR="92364"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600">
                          <a:solidFill>
                            <a:schemeClr val="tx1"/>
                          </a:solidFill>
                          <a:effectLst/>
                        </a:rPr>
                        <a:t> </a:t>
                      </a:r>
                      <a:endParaRPr lang="en-IN" sz="1600">
                        <a:solidFill>
                          <a:schemeClr val="tx1"/>
                        </a:solidFill>
                        <a:effectLst/>
                        <a:latin typeface="Times New Roman"/>
                        <a:ea typeface="Times New Roman"/>
                      </a:endParaRPr>
                    </a:p>
                  </a:txBody>
                  <a:tcPr marL="92364" marR="92364"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64224">
                <a:tc>
                  <a:txBody>
                    <a:bodyPr/>
                    <a:lstStyle/>
                    <a:p>
                      <a:pPr>
                        <a:spcAft>
                          <a:spcPts val="0"/>
                        </a:spcAft>
                      </a:pPr>
                      <a:r>
                        <a:rPr lang="en-IN" sz="1600">
                          <a:solidFill>
                            <a:schemeClr val="tx1"/>
                          </a:solidFill>
                          <a:effectLst/>
                        </a:rPr>
                        <a:t>adjusted price</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14.5</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14.7</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15.5</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15.5</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15.7</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16.0</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16.2</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a:solidFill>
                            <a:schemeClr val="tx1"/>
                          </a:solidFill>
                          <a:effectLst/>
                        </a:rPr>
                        <a:t>16.8</a:t>
                      </a:r>
                      <a:endParaRPr lang="en-IN" sz="160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dirty="0">
                          <a:solidFill>
                            <a:schemeClr val="tx1"/>
                          </a:solidFill>
                          <a:effectLst/>
                        </a:rPr>
                        <a:t>17.5</a:t>
                      </a:r>
                      <a:endParaRPr lang="en-IN" sz="1600" dirty="0">
                        <a:solidFill>
                          <a:schemeClr val="tx1"/>
                        </a:solidFill>
                        <a:effectLst/>
                        <a:latin typeface="Times New Roman"/>
                        <a:ea typeface="Times New Roman"/>
                      </a:endParaRPr>
                    </a:p>
                  </a:txBody>
                  <a:tcPr marL="92364" marR="923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ounded Rectangle 4"/>
          <p:cNvSpPr/>
          <p:nvPr/>
        </p:nvSpPr>
        <p:spPr>
          <a:xfrm>
            <a:off x="6372200" y="5085184"/>
            <a:ext cx="2592288" cy="792088"/>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rPr>
              <a:t>Calculate these values in your workbook</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a:solidFill>
                  <a:srgbClr val="FFFF00"/>
                </a:solidFill>
                <a:latin typeface="Times New Roman" pitchFamily="18" charset="0"/>
              </a:rPr>
              <a:t>Calculation in Practice– </a:t>
            </a:r>
            <a:r>
              <a:rPr lang="en-US" altLang="en-US" sz="2000" b="1" dirty="0" smtClean="0">
                <a:solidFill>
                  <a:srgbClr val="FFFF00"/>
                </a:solidFill>
                <a:latin typeface="Times New Roman" pitchFamily="18" charset="0"/>
              </a:rPr>
              <a:t>Quality Adjustment</a:t>
            </a:r>
          </a:p>
        </p:txBody>
      </p:sp>
    </p:spTree>
    <p:extLst>
      <p:ext uri="{BB962C8B-B14F-4D97-AF65-F5344CB8AC3E}">
        <p14:creationId xmlns:p14="http://schemas.microsoft.com/office/powerpoint/2010/main" val="3542467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400110"/>
            <a:ext cx="7850832" cy="742890"/>
          </a:xfrm>
        </p:spPr>
        <p:txBody>
          <a:bodyPr>
            <a:noAutofit/>
          </a:bodyPr>
          <a:lstStyle/>
          <a:p>
            <a:pPr algn="l" eaLnBrk="1" hangingPunct="1"/>
            <a:r>
              <a:rPr lang="en-US" altLang="en-US" sz="2800" b="1" dirty="0" smtClean="0">
                <a:solidFill>
                  <a:srgbClr val="666666"/>
                </a:solidFill>
              </a:rPr>
              <a:t>Quality adjustment – without measure of quality change</a:t>
            </a:r>
          </a:p>
        </p:txBody>
      </p:sp>
      <p:sp>
        <p:nvSpPr>
          <p:cNvPr id="23555" name="Rectangle 3"/>
          <p:cNvSpPr>
            <a:spLocks noGrp="1" noChangeArrowheads="1"/>
          </p:cNvSpPr>
          <p:nvPr>
            <p:ph idx="4294967295"/>
          </p:nvPr>
        </p:nvSpPr>
        <p:spPr>
          <a:xfrm>
            <a:off x="609600" y="1412776"/>
            <a:ext cx="8077200" cy="4911824"/>
          </a:xfrm>
        </p:spPr>
        <p:txBody>
          <a:bodyPr>
            <a:noAutofit/>
          </a:bodyPr>
          <a:lstStyle/>
          <a:p>
            <a:pPr marL="0" indent="0">
              <a:buNone/>
            </a:pPr>
            <a:r>
              <a:rPr lang="en-IN" sz="2400" dirty="0" smtClean="0"/>
              <a:t>One </a:t>
            </a:r>
            <a:r>
              <a:rPr lang="en-IN" sz="2400" dirty="0"/>
              <a:t>of the following alternatives is adopted:</a:t>
            </a:r>
          </a:p>
          <a:p>
            <a:pPr lvl="0"/>
            <a:r>
              <a:rPr lang="en-IN" sz="2400" dirty="0"/>
              <a:t>Any quality differences is ignored, </a:t>
            </a:r>
            <a:r>
              <a:rPr lang="en-IN" sz="2400" i="1" dirty="0"/>
              <a:t>i.e.</a:t>
            </a:r>
            <a:r>
              <a:rPr lang="en-IN" sz="2400" dirty="0"/>
              <a:t>, if there is any price difference it is treated as a genuine price movement. </a:t>
            </a:r>
          </a:p>
          <a:p>
            <a:r>
              <a:rPr lang="en-IN" sz="2400" dirty="0"/>
              <a:t>In this case the price of the new variety can be compared directly with that of the old variety, and 100% of the price difference is reflected in the index. </a:t>
            </a:r>
          </a:p>
          <a:p>
            <a:pPr lvl="0"/>
            <a:r>
              <a:rPr lang="en-IN" sz="2400" dirty="0"/>
              <a:t>Assuming that the entire price difference is due to quality difference. There are several ways </a:t>
            </a:r>
            <a:r>
              <a:rPr lang="en-IN" sz="2400" dirty="0" smtClean="0"/>
              <a:t>of doing this: </a:t>
            </a:r>
            <a:endParaRPr lang="en-IN" sz="2400" dirty="0"/>
          </a:p>
          <a:p>
            <a:pPr lvl="1"/>
            <a:r>
              <a:rPr lang="en-IN" sz="2000" dirty="0"/>
              <a:t>First, by overlap imputation, discussed earlier. Underlying assumption is that the price difference is due to quality differences. </a:t>
            </a:r>
          </a:p>
          <a:p>
            <a:pPr lvl="1"/>
            <a:r>
              <a:rPr lang="en-IN" sz="2000" dirty="0"/>
              <a:t>If there is no overlap period, </a:t>
            </a:r>
            <a:r>
              <a:rPr lang="en-IN" sz="2000" dirty="0" smtClean="0"/>
              <a:t>imputed price movement is created by class mean or overall </a:t>
            </a:r>
            <a:r>
              <a:rPr lang="en-IN" sz="2000" dirty="0"/>
              <a:t>mean imputation. </a:t>
            </a: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a:solidFill>
                  <a:srgbClr val="FFFF00"/>
                </a:solidFill>
                <a:latin typeface="Times New Roman" pitchFamily="18" charset="0"/>
              </a:rPr>
              <a:t>Calculation in Practice– </a:t>
            </a:r>
            <a:r>
              <a:rPr lang="en-US" altLang="en-US" sz="2000" b="1" dirty="0" smtClean="0">
                <a:solidFill>
                  <a:srgbClr val="FFFF00"/>
                </a:solidFill>
                <a:latin typeface="Times New Roman" pitchFamily="18" charset="0"/>
              </a:rPr>
              <a:t>Quality Adjustment</a:t>
            </a:r>
          </a:p>
        </p:txBody>
      </p:sp>
    </p:spTree>
    <p:extLst>
      <p:ext uri="{BB962C8B-B14F-4D97-AF65-F5344CB8AC3E}">
        <p14:creationId xmlns:p14="http://schemas.microsoft.com/office/powerpoint/2010/main" val="236085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6"/>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US" altLang="en-US" sz="1400">
                <a:latin typeface="Times New Roman" pitchFamily="18" charset="0"/>
              </a:rPr>
              <a:t> </a:t>
            </a:r>
          </a:p>
        </p:txBody>
      </p:sp>
      <p:sp>
        <p:nvSpPr>
          <p:cNvPr id="8195" name="Rectangle 3"/>
          <p:cNvSpPr>
            <a:spLocks noGrp="1" noChangeArrowheads="1"/>
          </p:cNvSpPr>
          <p:nvPr>
            <p:ph type="body" idx="4294967295"/>
          </p:nvPr>
        </p:nvSpPr>
        <p:spPr>
          <a:xfrm>
            <a:off x="683568" y="1921396"/>
            <a:ext cx="7848872" cy="3015208"/>
          </a:xfrm>
          <a:ln w="38100">
            <a:solidFill>
              <a:srgbClr val="0000FF"/>
            </a:solidFill>
            <a:miter lim="800000"/>
            <a:headEnd/>
            <a:tailEnd/>
          </a:ln>
        </p:spPr>
        <p:txBody>
          <a:bodyPr>
            <a:normAutofit/>
          </a:bodyPr>
          <a:lstStyle/>
          <a:p>
            <a:pPr algn="ctr" eaLnBrk="1" hangingPunct="1">
              <a:buFontTx/>
              <a:buNone/>
            </a:pPr>
            <a:endParaRPr lang="en-GB" altLang="en-US" sz="2000" dirty="0" smtClean="0">
              <a:solidFill>
                <a:schemeClr val="bg2"/>
              </a:solidFill>
            </a:endParaRPr>
          </a:p>
          <a:p>
            <a:pPr algn="ctr" eaLnBrk="1" hangingPunct="1">
              <a:buFontTx/>
              <a:buNone/>
            </a:pPr>
            <a:endParaRPr lang="en-GB" altLang="en-US" sz="2000" dirty="0" smtClean="0">
              <a:solidFill>
                <a:schemeClr val="bg2"/>
              </a:solidFill>
            </a:endParaRPr>
          </a:p>
          <a:p>
            <a:pPr algn="ctr" eaLnBrk="1" hangingPunct="1">
              <a:buFontTx/>
              <a:buNone/>
            </a:pPr>
            <a:endParaRPr lang="en-GB" altLang="en-US" sz="2000" dirty="0" smtClean="0">
              <a:solidFill>
                <a:schemeClr val="bg2"/>
              </a:solidFill>
            </a:endParaRPr>
          </a:p>
          <a:p>
            <a:pPr marL="0" lvl="0" indent="0" algn="ctr">
              <a:buNone/>
            </a:pPr>
            <a:r>
              <a:rPr lang="en-IN" sz="2800" b="1" dirty="0" smtClean="0">
                <a:solidFill>
                  <a:srgbClr val="0033CC"/>
                </a:solidFill>
                <a:latin typeface="Times New Roman" pitchFamily="18" charset="0"/>
                <a:cs typeface="Times New Roman" pitchFamily="18" charset="0"/>
              </a:rPr>
              <a:t>Data Editing</a:t>
            </a:r>
            <a:endParaRPr lang="en-IN" sz="2800" b="1"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35304718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Autofit/>
          </a:bodyPr>
          <a:lstStyle/>
          <a:p>
            <a:pPr algn="l" eaLnBrk="1" hangingPunct="1"/>
            <a:r>
              <a:rPr lang="en-US" altLang="en-US" sz="3200" b="1" dirty="0" smtClean="0">
                <a:solidFill>
                  <a:srgbClr val="666666"/>
                </a:solidFill>
              </a:rPr>
              <a:t>Validation</a:t>
            </a:r>
          </a:p>
        </p:txBody>
      </p:sp>
      <p:sp>
        <p:nvSpPr>
          <p:cNvPr id="23555" name="Rectangle 3"/>
          <p:cNvSpPr>
            <a:spLocks noGrp="1" noChangeArrowheads="1"/>
          </p:cNvSpPr>
          <p:nvPr>
            <p:ph idx="4294967295"/>
          </p:nvPr>
        </p:nvSpPr>
        <p:spPr>
          <a:xfrm>
            <a:off x="609600" y="1412776"/>
            <a:ext cx="8077200" cy="4911824"/>
          </a:xfrm>
        </p:spPr>
        <p:txBody>
          <a:bodyPr>
            <a:noAutofit/>
          </a:bodyPr>
          <a:lstStyle/>
          <a:p>
            <a:pPr hangingPunct="0">
              <a:lnSpc>
                <a:spcPct val="114000"/>
              </a:lnSpc>
            </a:pPr>
            <a:r>
              <a:rPr lang="en-IN" sz="2400" dirty="0" smtClean="0"/>
              <a:t>Validation or data editing is an integral part of survey data processing. </a:t>
            </a:r>
          </a:p>
          <a:p>
            <a:pPr hangingPunct="0">
              <a:lnSpc>
                <a:spcPct val="114000"/>
              </a:lnSpc>
            </a:pPr>
            <a:r>
              <a:rPr lang="en-IN" sz="2400" dirty="0" smtClean="0"/>
              <a:t>Different types of checks or edit rules – or simply </a:t>
            </a:r>
            <a:r>
              <a:rPr lang="en-IN" sz="2400" b="1" i="1" dirty="0" smtClean="0"/>
              <a:t>edits</a:t>
            </a:r>
            <a:r>
              <a:rPr lang="en-IN" sz="2400" dirty="0" smtClean="0"/>
              <a:t> – are used for this purpose.</a:t>
            </a:r>
          </a:p>
          <a:p>
            <a:pPr hangingPunct="0">
              <a:lnSpc>
                <a:spcPct val="114000"/>
              </a:lnSpc>
            </a:pPr>
            <a:r>
              <a:rPr lang="en-IN" sz="2400" dirty="0" smtClean="0"/>
              <a:t>Most commonly used edit for price data is range checks on change in price.</a:t>
            </a:r>
          </a:p>
          <a:p>
            <a:pPr hangingPunct="0">
              <a:lnSpc>
                <a:spcPct val="114000"/>
              </a:lnSpc>
            </a:pPr>
            <a:r>
              <a:rPr lang="en-IN" sz="2400" dirty="0" smtClean="0"/>
              <a:t>Range checks are set for each item and are applied on all the quotations on it. These are used for </a:t>
            </a:r>
          </a:p>
          <a:p>
            <a:pPr lvl="1" hangingPunct="0">
              <a:lnSpc>
                <a:spcPct val="114000"/>
              </a:lnSpc>
            </a:pPr>
            <a:r>
              <a:rPr lang="en-IN" sz="2000" i="1" dirty="0" smtClean="0"/>
              <a:t>Price level </a:t>
            </a:r>
          </a:p>
          <a:p>
            <a:pPr lvl="1" hangingPunct="0">
              <a:lnSpc>
                <a:spcPct val="114000"/>
              </a:lnSpc>
            </a:pPr>
            <a:r>
              <a:rPr lang="en-IN" sz="2000" i="1" dirty="0" smtClean="0"/>
              <a:t>Change in price </a:t>
            </a:r>
            <a:r>
              <a:rPr lang="en-IN" sz="2000" dirty="0" smtClean="0"/>
              <a:t>with respect to previous period, or previous quarter or corresponding period of the previous year etc. </a:t>
            </a:r>
            <a:endParaRPr lang="en-IN" sz="2400" dirty="0"/>
          </a:p>
          <a:p>
            <a:pPr marL="0" indent="0" hangingPunct="0">
              <a:lnSpc>
                <a:spcPct val="114000"/>
              </a:lnSpc>
              <a:buNone/>
            </a:pPr>
            <a:r>
              <a:rPr lang="en-IN" sz="2400" dirty="0" smtClean="0"/>
              <a:t> </a:t>
            </a:r>
            <a:endParaRPr lang="en-IN" sz="2400" dirty="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a:solidFill>
                  <a:srgbClr val="FFFF00"/>
                </a:solidFill>
                <a:latin typeface="Times New Roman" pitchFamily="18" charset="0"/>
              </a:rPr>
              <a:t>Calculation in </a:t>
            </a:r>
            <a:r>
              <a:rPr lang="en-US" altLang="en-US" sz="2000" b="1" dirty="0" smtClean="0">
                <a:solidFill>
                  <a:srgbClr val="FFFF00"/>
                </a:solidFill>
                <a:latin typeface="Times New Roman" pitchFamily="18" charset="0"/>
              </a:rPr>
              <a:t>Practice – Data Editing</a:t>
            </a:r>
          </a:p>
        </p:txBody>
      </p:sp>
    </p:spTree>
    <p:extLst>
      <p:ext uri="{BB962C8B-B14F-4D97-AF65-F5344CB8AC3E}">
        <p14:creationId xmlns:p14="http://schemas.microsoft.com/office/powerpoint/2010/main" val="228964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Autofit/>
          </a:bodyPr>
          <a:lstStyle/>
          <a:p>
            <a:pPr algn="l" eaLnBrk="1" hangingPunct="1"/>
            <a:r>
              <a:rPr lang="en-US" altLang="en-US" sz="3200" b="1" dirty="0" smtClean="0">
                <a:solidFill>
                  <a:srgbClr val="666666"/>
                </a:solidFill>
              </a:rPr>
              <a:t>Identification of error</a:t>
            </a:r>
          </a:p>
        </p:txBody>
      </p:sp>
      <p:sp>
        <p:nvSpPr>
          <p:cNvPr id="23555" name="Rectangle 3"/>
          <p:cNvSpPr>
            <a:spLocks noGrp="1" noChangeArrowheads="1"/>
          </p:cNvSpPr>
          <p:nvPr>
            <p:ph idx="4294967295"/>
          </p:nvPr>
        </p:nvSpPr>
        <p:spPr>
          <a:xfrm>
            <a:off x="609600" y="1412776"/>
            <a:ext cx="8077200" cy="4911824"/>
          </a:xfrm>
        </p:spPr>
        <p:txBody>
          <a:bodyPr>
            <a:noAutofit/>
          </a:bodyPr>
          <a:lstStyle/>
          <a:p>
            <a:pPr marL="0" indent="0">
              <a:lnSpc>
                <a:spcPct val="114000"/>
              </a:lnSpc>
              <a:buNone/>
            </a:pPr>
            <a:r>
              <a:rPr lang="en-IN" sz="2400" dirty="0"/>
              <a:t>Identification of errors is carried out by:</a:t>
            </a:r>
          </a:p>
          <a:p>
            <a:pPr lvl="0">
              <a:lnSpc>
                <a:spcPct val="114000"/>
              </a:lnSpc>
            </a:pPr>
            <a:r>
              <a:rPr lang="en-IN" sz="2400" dirty="0"/>
              <a:t>non-statistical checking of input </a:t>
            </a:r>
            <a:r>
              <a:rPr lang="en-IN" sz="2400" dirty="0" smtClean="0"/>
              <a:t>data</a:t>
            </a:r>
            <a:endParaRPr lang="en-IN" sz="2400" dirty="0"/>
          </a:p>
          <a:p>
            <a:pPr lvl="0">
              <a:lnSpc>
                <a:spcPct val="114000"/>
              </a:lnSpc>
            </a:pPr>
            <a:r>
              <a:rPr lang="en-IN" sz="2400" dirty="0"/>
              <a:t>statistical checking of input data and output checking.</a:t>
            </a:r>
          </a:p>
          <a:p>
            <a:pPr marL="0" indent="0" hangingPunct="0">
              <a:lnSpc>
                <a:spcPct val="114000"/>
              </a:lnSpc>
              <a:buNone/>
            </a:pPr>
            <a:endParaRPr lang="en-IN" sz="2400" dirty="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a:solidFill>
                  <a:srgbClr val="FFFF00"/>
                </a:solidFill>
                <a:latin typeface="Times New Roman" pitchFamily="18" charset="0"/>
              </a:rPr>
              <a:t>Calculation in </a:t>
            </a:r>
            <a:r>
              <a:rPr lang="en-US" altLang="en-US" sz="2000" b="1" dirty="0" smtClean="0">
                <a:solidFill>
                  <a:srgbClr val="FFFF00"/>
                </a:solidFill>
                <a:latin typeface="Times New Roman" pitchFamily="18" charset="0"/>
              </a:rPr>
              <a:t>Practice – Data Editing</a:t>
            </a:r>
          </a:p>
        </p:txBody>
      </p:sp>
    </p:spTree>
    <p:extLst>
      <p:ext uri="{BB962C8B-B14F-4D97-AF65-F5344CB8AC3E}">
        <p14:creationId xmlns:p14="http://schemas.microsoft.com/office/powerpoint/2010/main" val="7476251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11560" y="548680"/>
            <a:ext cx="6781800" cy="720080"/>
          </a:xfrm>
        </p:spPr>
        <p:txBody>
          <a:bodyPr>
            <a:noAutofit/>
          </a:bodyPr>
          <a:lstStyle/>
          <a:p>
            <a:pPr algn="l"/>
            <a:r>
              <a:rPr lang="en-IN" sz="3200" b="1" dirty="0" smtClean="0">
                <a:solidFill>
                  <a:srgbClr val="666666"/>
                </a:solidFill>
              </a:rPr>
              <a:t>Non-statistical </a:t>
            </a:r>
            <a:r>
              <a:rPr lang="en-IN" sz="3200" b="1" dirty="0">
                <a:solidFill>
                  <a:srgbClr val="666666"/>
                </a:solidFill>
              </a:rPr>
              <a:t>checking of input data </a:t>
            </a:r>
            <a:endParaRPr lang="en-US" altLang="en-US" sz="3200" b="1" dirty="0">
              <a:solidFill>
                <a:srgbClr val="666666"/>
              </a:solidFill>
            </a:endParaRPr>
          </a:p>
        </p:txBody>
      </p:sp>
      <p:sp>
        <p:nvSpPr>
          <p:cNvPr id="23555" name="Rectangle 3"/>
          <p:cNvSpPr>
            <a:spLocks noGrp="1" noChangeArrowheads="1"/>
          </p:cNvSpPr>
          <p:nvPr>
            <p:ph idx="4294967295"/>
          </p:nvPr>
        </p:nvSpPr>
        <p:spPr>
          <a:xfrm>
            <a:off x="609600" y="1556792"/>
            <a:ext cx="8077200" cy="4691608"/>
          </a:xfrm>
        </p:spPr>
        <p:txBody>
          <a:bodyPr>
            <a:noAutofit/>
          </a:bodyPr>
          <a:lstStyle/>
          <a:p>
            <a:pPr marL="0" indent="0">
              <a:buNone/>
            </a:pPr>
            <a:r>
              <a:rPr lang="en-IN" sz="2400" dirty="0"/>
              <a:t>Non-statistical checking is undertaken </a:t>
            </a:r>
            <a:r>
              <a:rPr lang="en-IN" sz="2400" dirty="0" smtClean="0"/>
              <a:t>mainly by </a:t>
            </a:r>
            <a:r>
              <a:rPr lang="en-IN" sz="2400" dirty="0"/>
              <a:t>manually checking of the survey data. </a:t>
            </a:r>
            <a:r>
              <a:rPr lang="en-IN" sz="2400" dirty="0" smtClean="0"/>
              <a:t>The </a:t>
            </a:r>
            <a:r>
              <a:rPr lang="en-IN" sz="2400" dirty="0"/>
              <a:t>manual checking is mainly undertaken to </a:t>
            </a:r>
          </a:p>
          <a:p>
            <a:pPr lvl="1"/>
            <a:r>
              <a:rPr lang="en-IN" sz="2200" dirty="0"/>
              <a:t>examine completeness of the data received – this is called checking the coverage, </a:t>
            </a:r>
          </a:p>
          <a:p>
            <a:pPr lvl="1"/>
            <a:r>
              <a:rPr lang="en-IN" sz="2200" dirty="0"/>
              <a:t>identifying some kind of errors relating to ID particulars and</a:t>
            </a:r>
          </a:p>
          <a:p>
            <a:pPr lvl="1"/>
            <a:r>
              <a:rPr lang="en-IN" sz="2200" dirty="0"/>
              <a:t>detecting a selected kind of errors in price quotations. </a:t>
            </a:r>
          </a:p>
          <a:p>
            <a:r>
              <a:rPr lang="en-IN" sz="2400" dirty="0"/>
              <a:t>The checking of the first two kinds is essential at the manual checking </a:t>
            </a:r>
            <a:r>
              <a:rPr lang="en-IN" sz="2400" dirty="0" smtClean="0"/>
              <a:t>stage.</a:t>
            </a:r>
          </a:p>
          <a:p>
            <a:r>
              <a:rPr lang="en-IN" sz="2400" dirty="0" smtClean="0"/>
              <a:t>Detecting </a:t>
            </a:r>
            <a:r>
              <a:rPr lang="en-IN" sz="2400" dirty="0"/>
              <a:t>errors in price data by manual examination, however, is extremely time-consuming and does not ensure identification of all errors. </a:t>
            </a:r>
            <a:endParaRPr lang="en-IN" sz="2400" dirty="0" smtClean="0"/>
          </a:p>
          <a:p>
            <a:pPr hangingPunct="0">
              <a:lnSpc>
                <a:spcPct val="114000"/>
              </a:lnSpc>
            </a:pPr>
            <a:endParaRPr lang="en-IN" sz="2400" dirty="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a:solidFill>
                  <a:srgbClr val="FFFF00"/>
                </a:solidFill>
                <a:latin typeface="Times New Roman" pitchFamily="18" charset="0"/>
              </a:rPr>
              <a:t>Calculation in </a:t>
            </a:r>
            <a:r>
              <a:rPr lang="en-US" altLang="en-US" sz="2000" b="1" dirty="0" smtClean="0">
                <a:solidFill>
                  <a:srgbClr val="FFFF00"/>
                </a:solidFill>
                <a:latin typeface="Times New Roman" pitchFamily="18" charset="0"/>
              </a:rPr>
              <a:t>Practice – Data Editing &amp; Imputation</a:t>
            </a:r>
          </a:p>
        </p:txBody>
      </p:sp>
    </p:spTree>
    <p:extLst>
      <p:ext uri="{BB962C8B-B14F-4D97-AF65-F5344CB8AC3E}">
        <p14:creationId xmlns:p14="http://schemas.microsoft.com/office/powerpoint/2010/main" val="1810588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6"/>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US" altLang="en-US" sz="1400">
                <a:latin typeface="Times New Roman" pitchFamily="18" charset="0"/>
              </a:rPr>
              <a:t> </a:t>
            </a:r>
          </a:p>
        </p:txBody>
      </p:sp>
      <p:sp>
        <p:nvSpPr>
          <p:cNvPr id="8195" name="Rectangle 3"/>
          <p:cNvSpPr>
            <a:spLocks noGrp="1" noChangeArrowheads="1"/>
          </p:cNvSpPr>
          <p:nvPr>
            <p:ph type="body" idx="4294967295"/>
          </p:nvPr>
        </p:nvSpPr>
        <p:spPr>
          <a:xfrm>
            <a:off x="683568" y="1921396"/>
            <a:ext cx="7848872" cy="3015208"/>
          </a:xfrm>
          <a:ln w="38100">
            <a:solidFill>
              <a:srgbClr val="0000FF"/>
            </a:solidFill>
            <a:miter lim="800000"/>
            <a:headEnd/>
            <a:tailEnd/>
          </a:ln>
        </p:spPr>
        <p:txBody>
          <a:bodyPr>
            <a:normAutofit/>
          </a:bodyPr>
          <a:lstStyle/>
          <a:p>
            <a:pPr algn="ctr" eaLnBrk="1" hangingPunct="1">
              <a:buFontTx/>
              <a:buNone/>
            </a:pPr>
            <a:endParaRPr lang="en-GB" altLang="en-US" sz="2800" dirty="0" smtClean="0">
              <a:solidFill>
                <a:schemeClr val="bg2"/>
              </a:solidFill>
            </a:endParaRPr>
          </a:p>
          <a:p>
            <a:pPr algn="ctr" eaLnBrk="1" hangingPunct="1">
              <a:buFontTx/>
              <a:buNone/>
            </a:pPr>
            <a:endParaRPr lang="en-GB" altLang="en-US" sz="2000" dirty="0" smtClean="0">
              <a:solidFill>
                <a:schemeClr val="bg2"/>
              </a:solidFill>
            </a:endParaRPr>
          </a:p>
          <a:p>
            <a:pPr marL="0" lvl="0" indent="0" algn="ctr">
              <a:buNone/>
            </a:pPr>
            <a:r>
              <a:rPr lang="en-IN" sz="2800" b="1" dirty="0" smtClean="0">
                <a:solidFill>
                  <a:srgbClr val="0033CC"/>
                </a:solidFill>
                <a:latin typeface="Times New Roman" pitchFamily="18" charset="0"/>
                <a:cs typeface="Times New Roman" pitchFamily="18" charset="0"/>
              </a:rPr>
              <a:t>Treatment </a:t>
            </a:r>
            <a:r>
              <a:rPr lang="en-IN" sz="2800" b="1" dirty="0">
                <a:solidFill>
                  <a:srgbClr val="0033CC"/>
                </a:solidFill>
                <a:latin typeface="Times New Roman" pitchFamily="18" charset="0"/>
                <a:cs typeface="Times New Roman" pitchFamily="18" charset="0"/>
              </a:rPr>
              <a:t>of Missing Prices </a:t>
            </a:r>
            <a:endParaRPr lang="en-IN" sz="2800" b="1" dirty="0" smtClean="0">
              <a:solidFill>
                <a:srgbClr val="0033CC"/>
              </a:solidFill>
              <a:latin typeface="Times New Roman" pitchFamily="18" charset="0"/>
              <a:cs typeface="Times New Roman" pitchFamily="18" charset="0"/>
            </a:endParaRPr>
          </a:p>
          <a:p>
            <a:pPr marL="0" lvl="0" indent="0" algn="ctr">
              <a:buNone/>
            </a:pPr>
            <a:r>
              <a:rPr lang="en-IN" sz="2800" b="1" dirty="0" smtClean="0">
                <a:solidFill>
                  <a:srgbClr val="0033CC"/>
                </a:solidFill>
                <a:latin typeface="Times New Roman" pitchFamily="18" charset="0"/>
                <a:cs typeface="Times New Roman" pitchFamily="18" charset="0"/>
              </a:rPr>
              <a:t>and </a:t>
            </a:r>
          </a:p>
          <a:p>
            <a:pPr marL="0" lvl="0" indent="0" algn="ctr">
              <a:buNone/>
            </a:pPr>
            <a:r>
              <a:rPr lang="en-IN" sz="2800" b="1" dirty="0" smtClean="0">
                <a:solidFill>
                  <a:srgbClr val="0033CC"/>
                </a:solidFill>
                <a:latin typeface="Times New Roman" pitchFamily="18" charset="0"/>
                <a:cs typeface="Times New Roman" pitchFamily="18" charset="0"/>
              </a:rPr>
              <a:t>other </a:t>
            </a:r>
            <a:r>
              <a:rPr lang="en-IN" sz="2800" b="1" dirty="0">
                <a:solidFill>
                  <a:srgbClr val="0033CC"/>
                </a:solidFill>
                <a:latin typeface="Times New Roman" pitchFamily="18" charset="0"/>
                <a:cs typeface="Times New Roman" pitchFamily="18" charset="0"/>
              </a:rPr>
              <a:t>adjustments</a:t>
            </a:r>
          </a:p>
        </p:txBody>
      </p:sp>
    </p:spTree>
    <p:extLst>
      <p:ext uri="{BB962C8B-B14F-4D97-AF65-F5344CB8AC3E}">
        <p14:creationId xmlns:p14="http://schemas.microsoft.com/office/powerpoint/2010/main" val="35418124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11560" y="548680"/>
            <a:ext cx="7920880" cy="720080"/>
          </a:xfrm>
        </p:spPr>
        <p:txBody>
          <a:bodyPr>
            <a:noAutofit/>
          </a:bodyPr>
          <a:lstStyle/>
          <a:p>
            <a:pPr algn="l"/>
            <a:r>
              <a:rPr lang="en-IN" sz="3200" b="1" dirty="0" smtClean="0">
                <a:solidFill>
                  <a:srgbClr val="666666"/>
                </a:solidFill>
              </a:rPr>
              <a:t>Statistical checking</a:t>
            </a:r>
            <a:endParaRPr lang="en-US" altLang="en-US" sz="3200" b="1" dirty="0">
              <a:solidFill>
                <a:srgbClr val="666666"/>
              </a:solidFill>
            </a:endParaRPr>
          </a:p>
        </p:txBody>
      </p:sp>
      <p:sp>
        <p:nvSpPr>
          <p:cNvPr id="23555" name="Rectangle 3"/>
          <p:cNvSpPr>
            <a:spLocks noGrp="1" noChangeArrowheads="1"/>
          </p:cNvSpPr>
          <p:nvPr>
            <p:ph idx="4294967295"/>
          </p:nvPr>
        </p:nvSpPr>
        <p:spPr>
          <a:xfrm>
            <a:off x="609600" y="1340768"/>
            <a:ext cx="8077200" cy="4907632"/>
          </a:xfrm>
        </p:spPr>
        <p:txBody>
          <a:bodyPr>
            <a:noAutofit/>
          </a:bodyPr>
          <a:lstStyle/>
          <a:p>
            <a:pPr>
              <a:lnSpc>
                <a:spcPct val="114000"/>
              </a:lnSpc>
            </a:pPr>
            <a:r>
              <a:rPr lang="en-IN" sz="2400" dirty="0" smtClean="0"/>
              <a:t>The </a:t>
            </a:r>
            <a:r>
              <a:rPr lang="en-IN" sz="2400" dirty="0"/>
              <a:t>statistical techniques used for this purpose are based mainly on filtering of the following three broad kinds:</a:t>
            </a:r>
          </a:p>
          <a:p>
            <a:pPr lvl="1">
              <a:lnSpc>
                <a:spcPct val="114000"/>
              </a:lnSpc>
            </a:pPr>
            <a:r>
              <a:rPr lang="en-IN" sz="2200" dirty="0"/>
              <a:t>tests based on the median and quartiles of price changes </a:t>
            </a:r>
          </a:p>
          <a:p>
            <a:pPr lvl="1">
              <a:lnSpc>
                <a:spcPct val="114000"/>
              </a:lnSpc>
            </a:pPr>
            <a:r>
              <a:rPr lang="en-IN" sz="2200" dirty="0"/>
              <a:t>based on the log normal distribution of price changes.</a:t>
            </a:r>
          </a:p>
          <a:p>
            <a:pPr lvl="1">
              <a:lnSpc>
                <a:spcPct val="114000"/>
              </a:lnSpc>
            </a:pPr>
            <a:r>
              <a:rPr lang="en-IN" sz="2200" dirty="0"/>
              <a:t>checking by impact, or data output checking.</a:t>
            </a:r>
          </a:p>
          <a:p>
            <a:pPr>
              <a:lnSpc>
                <a:spcPct val="114000"/>
              </a:lnSpc>
            </a:pPr>
            <a:r>
              <a:rPr lang="en-IN" sz="2400" dirty="0">
                <a:solidFill>
                  <a:srgbClr val="C00000"/>
                </a:solidFill>
              </a:rPr>
              <a:t>The first two are beyond the scope of this module. </a:t>
            </a:r>
            <a:endParaRPr lang="en-IN" sz="2400" dirty="0" smtClean="0">
              <a:solidFill>
                <a:srgbClr val="C00000"/>
              </a:solidFill>
            </a:endParaRPr>
          </a:p>
          <a:p>
            <a:pPr>
              <a:lnSpc>
                <a:spcPct val="114000"/>
              </a:lnSpc>
            </a:pPr>
            <a:r>
              <a:rPr lang="en-IN" sz="2400" dirty="0" smtClean="0">
                <a:solidFill>
                  <a:srgbClr val="C00000"/>
                </a:solidFill>
              </a:rPr>
              <a:t>The </a:t>
            </a:r>
            <a:r>
              <a:rPr lang="en-IN" sz="2400" dirty="0">
                <a:solidFill>
                  <a:srgbClr val="C00000"/>
                </a:solidFill>
              </a:rPr>
              <a:t>third </a:t>
            </a:r>
            <a:r>
              <a:rPr lang="en-IN" sz="2400" dirty="0" smtClean="0">
                <a:solidFill>
                  <a:srgbClr val="C00000"/>
                </a:solidFill>
              </a:rPr>
              <a:t>method is described in the next slide. </a:t>
            </a:r>
            <a:endParaRPr lang="en-IN" sz="2400" dirty="0">
              <a:solidFill>
                <a:srgbClr val="C00000"/>
              </a:solidFill>
            </a:endParaRP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a:solidFill>
                  <a:srgbClr val="FFFF00"/>
                </a:solidFill>
                <a:latin typeface="Times New Roman" pitchFamily="18" charset="0"/>
              </a:rPr>
              <a:t>Calculation in </a:t>
            </a:r>
            <a:r>
              <a:rPr lang="en-US" altLang="en-US" sz="2000" b="1" dirty="0" smtClean="0">
                <a:solidFill>
                  <a:srgbClr val="FFFF00"/>
                </a:solidFill>
                <a:latin typeface="Times New Roman" pitchFamily="18" charset="0"/>
              </a:rPr>
              <a:t>Practice – Data Editing &amp; Imputation</a:t>
            </a:r>
          </a:p>
        </p:txBody>
      </p:sp>
    </p:spTree>
    <p:extLst>
      <p:ext uri="{BB962C8B-B14F-4D97-AF65-F5344CB8AC3E}">
        <p14:creationId xmlns:p14="http://schemas.microsoft.com/office/powerpoint/2010/main" val="29214708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11560" y="548680"/>
            <a:ext cx="7920880" cy="720080"/>
          </a:xfrm>
        </p:spPr>
        <p:txBody>
          <a:bodyPr>
            <a:noAutofit/>
          </a:bodyPr>
          <a:lstStyle/>
          <a:p>
            <a:pPr algn="l"/>
            <a:r>
              <a:rPr lang="en-IN" sz="3200" b="1" dirty="0" smtClean="0">
                <a:solidFill>
                  <a:srgbClr val="666666"/>
                </a:solidFill>
              </a:rPr>
              <a:t>Output </a:t>
            </a:r>
            <a:r>
              <a:rPr lang="en-IN" sz="3200" b="1" dirty="0">
                <a:solidFill>
                  <a:srgbClr val="666666"/>
                </a:solidFill>
              </a:rPr>
              <a:t>checking</a:t>
            </a:r>
            <a:endParaRPr lang="en-US" altLang="en-US" sz="3200" b="1" dirty="0">
              <a:solidFill>
                <a:srgbClr val="666666"/>
              </a:solidFill>
            </a:endParaRPr>
          </a:p>
        </p:txBody>
      </p:sp>
      <p:sp>
        <p:nvSpPr>
          <p:cNvPr id="23555" name="Rectangle 3"/>
          <p:cNvSpPr>
            <a:spLocks noGrp="1" noChangeArrowheads="1"/>
          </p:cNvSpPr>
          <p:nvPr>
            <p:ph idx="4294967295"/>
          </p:nvPr>
        </p:nvSpPr>
        <p:spPr>
          <a:xfrm>
            <a:off x="609600" y="1340768"/>
            <a:ext cx="8077200" cy="4907632"/>
          </a:xfrm>
        </p:spPr>
        <p:txBody>
          <a:bodyPr>
            <a:noAutofit/>
          </a:bodyPr>
          <a:lstStyle/>
          <a:p>
            <a:r>
              <a:rPr lang="en-IN" sz="2400" dirty="0" smtClean="0"/>
              <a:t>Filtering </a:t>
            </a:r>
            <a:r>
              <a:rPr lang="en-IN" sz="2400" dirty="0"/>
              <a:t>by impact, or output editing, is based on calculating the impact that an individual price change has on an index to which it contributes. </a:t>
            </a:r>
            <a:endParaRPr lang="en-IN" sz="2400" dirty="0" smtClean="0"/>
          </a:p>
          <a:p>
            <a:r>
              <a:rPr lang="en-IN" sz="2400" dirty="0" smtClean="0"/>
              <a:t>The </a:t>
            </a:r>
            <a:r>
              <a:rPr lang="en-IN" sz="2400" dirty="0"/>
              <a:t>index can be an elementary aggregate index, the total index, or some other aggregate index. </a:t>
            </a:r>
            <a:endParaRPr lang="en-IN" sz="2400" dirty="0" smtClean="0"/>
          </a:p>
          <a:p>
            <a:r>
              <a:rPr lang="en-IN" sz="2400" dirty="0" smtClean="0"/>
              <a:t>A </a:t>
            </a:r>
            <a:r>
              <a:rPr lang="en-IN" sz="2400" dirty="0"/>
              <a:t>minimum value for this impact – the product of percentage change and effective weight – is set, so that all price changes that cause an impact greater than this change can be flagged for review. </a:t>
            </a: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a:solidFill>
                  <a:srgbClr val="FFFF00"/>
                </a:solidFill>
                <a:latin typeface="Times New Roman" pitchFamily="18" charset="0"/>
              </a:rPr>
              <a:t>Calculation in </a:t>
            </a:r>
            <a:r>
              <a:rPr lang="en-US" altLang="en-US" sz="2000" b="1" dirty="0" smtClean="0">
                <a:solidFill>
                  <a:srgbClr val="FFFF00"/>
                </a:solidFill>
                <a:latin typeface="Times New Roman" pitchFamily="18" charset="0"/>
              </a:rPr>
              <a:t>Practice – Data Editing &amp; Imputation</a:t>
            </a:r>
          </a:p>
        </p:txBody>
      </p:sp>
    </p:spTree>
    <p:extLst>
      <p:ext uri="{BB962C8B-B14F-4D97-AF65-F5344CB8AC3E}">
        <p14:creationId xmlns:p14="http://schemas.microsoft.com/office/powerpoint/2010/main" val="38268248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11560" y="548680"/>
            <a:ext cx="7920880" cy="720080"/>
          </a:xfrm>
        </p:spPr>
        <p:txBody>
          <a:bodyPr>
            <a:noAutofit/>
          </a:bodyPr>
          <a:lstStyle/>
          <a:p>
            <a:pPr algn="l"/>
            <a:r>
              <a:rPr lang="en-IN" sz="3200" b="1" dirty="0">
                <a:solidFill>
                  <a:srgbClr val="666666"/>
                </a:solidFill>
              </a:rPr>
              <a:t>Dealing with </a:t>
            </a:r>
            <a:r>
              <a:rPr lang="en-IN" sz="3200" b="1" dirty="0" smtClean="0">
                <a:solidFill>
                  <a:srgbClr val="666666"/>
                </a:solidFill>
              </a:rPr>
              <a:t>errors</a:t>
            </a:r>
            <a:endParaRPr lang="en-US" altLang="en-US" sz="3200" b="1" dirty="0">
              <a:solidFill>
                <a:srgbClr val="666666"/>
              </a:solidFill>
            </a:endParaRPr>
          </a:p>
        </p:txBody>
      </p:sp>
      <p:sp>
        <p:nvSpPr>
          <p:cNvPr id="23555" name="Rectangle 3"/>
          <p:cNvSpPr>
            <a:spLocks noGrp="1" noChangeArrowheads="1"/>
          </p:cNvSpPr>
          <p:nvPr>
            <p:ph idx="4294967295"/>
          </p:nvPr>
        </p:nvSpPr>
        <p:spPr>
          <a:xfrm>
            <a:off x="609600" y="1340768"/>
            <a:ext cx="8077200" cy="4907632"/>
          </a:xfrm>
        </p:spPr>
        <p:txBody>
          <a:bodyPr>
            <a:noAutofit/>
          </a:bodyPr>
          <a:lstStyle/>
          <a:p>
            <a:r>
              <a:rPr lang="en-IN" sz="2400" i="1" dirty="0"/>
              <a:t>Treatment of outliers</a:t>
            </a:r>
            <a:r>
              <a:rPr lang="en-IN" sz="2400" dirty="0"/>
              <a:t>: We are here concerned with the extreme values that have been verified as being correct. </a:t>
            </a:r>
            <a:r>
              <a:rPr lang="en-IN" sz="2400" dirty="0" smtClean="0"/>
              <a:t>The </a:t>
            </a:r>
            <a:r>
              <a:rPr lang="en-IN" sz="2400" dirty="0"/>
              <a:t>outlier adjustment essentially consists of imputation based on comparable set of prices. </a:t>
            </a:r>
          </a:p>
          <a:p>
            <a:r>
              <a:rPr lang="en-IN" sz="2400" i="1" dirty="0"/>
              <a:t>Treatment of missing price observations</a:t>
            </a:r>
            <a:r>
              <a:rPr lang="en-IN" sz="2400" dirty="0"/>
              <a:t>: </a:t>
            </a:r>
            <a:r>
              <a:rPr lang="en-IN" sz="2400" dirty="0" smtClean="0"/>
              <a:t>Treatments </a:t>
            </a:r>
            <a:r>
              <a:rPr lang="en-IN" sz="2400" dirty="0"/>
              <a:t>of </a:t>
            </a:r>
            <a:r>
              <a:rPr lang="en-IN" sz="2400" i="1" dirty="0"/>
              <a:t>temporarily missing</a:t>
            </a:r>
            <a:r>
              <a:rPr lang="en-IN" sz="2400" dirty="0"/>
              <a:t> price </a:t>
            </a:r>
            <a:r>
              <a:rPr lang="en-IN" sz="2400" dirty="0" smtClean="0"/>
              <a:t>data and </a:t>
            </a:r>
            <a:r>
              <a:rPr lang="en-IN" sz="2400" i="1" dirty="0" smtClean="0"/>
              <a:t>permanently missing</a:t>
            </a:r>
            <a:r>
              <a:rPr lang="en-IN" sz="2400" dirty="0" smtClean="0"/>
              <a:t> price data have </a:t>
            </a:r>
            <a:r>
              <a:rPr lang="en-IN" sz="2400" dirty="0"/>
              <a:t>already been discussed earlier in this session.</a:t>
            </a:r>
          </a:p>
          <a:p>
            <a:pPr marL="0" indent="0">
              <a:buNone/>
            </a:pPr>
            <a:endParaRPr lang="en-IN" sz="2400" dirty="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a:solidFill>
                  <a:srgbClr val="FFFF00"/>
                </a:solidFill>
                <a:latin typeface="Times New Roman" pitchFamily="18" charset="0"/>
              </a:rPr>
              <a:t>Calculation in </a:t>
            </a:r>
            <a:r>
              <a:rPr lang="en-US" altLang="en-US" sz="2000" b="1" dirty="0" smtClean="0">
                <a:solidFill>
                  <a:srgbClr val="FFFF00"/>
                </a:solidFill>
                <a:latin typeface="Times New Roman" pitchFamily="18" charset="0"/>
              </a:rPr>
              <a:t>Practice – Data Editing &amp; Imputation</a:t>
            </a:r>
          </a:p>
        </p:txBody>
      </p:sp>
    </p:spTree>
    <p:extLst>
      <p:ext uri="{BB962C8B-B14F-4D97-AF65-F5344CB8AC3E}">
        <p14:creationId xmlns:p14="http://schemas.microsoft.com/office/powerpoint/2010/main" val="19963101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16832"/>
            <a:ext cx="8229600" cy="2367136"/>
          </a:xfrm>
        </p:spPr>
        <p:txBody>
          <a:bodyPr>
            <a:normAutofit/>
          </a:bodyPr>
          <a:lstStyle/>
          <a:p>
            <a:r>
              <a:rPr lang="en-IN" sz="4000" b="1" dirty="0" smtClean="0">
                <a:solidFill>
                  <a:srgbClr val="C00000"/>
                </a:solidFill>
              </a:rPr>
              <a:t>End of Module “Price index”</a:t>
            </a:r>
            <a:r>
              <a:rPr lang="en-IN" b="1" dirty="0" smtClean="0">
                <a:solidFill>
                  <a:srgbClr val="C00000"/>
                </a:solidFill>
              </a:rPr>
              <a:t/>
            </a:r>
            <a:br>
              <a:rPr lang="en-IN" b="1" dirty="0" smtClean="0">
                <a:solidFill>
                  <a:srgbClr val="C00000"/>
                </a:solidFill>
              </a:rPr>
            </a:br>
            <a:r>
              <a:rPr lang="en-IN" b="1" dirty="0">
                <a:solidFill>
                  <a:srgbClr val="C00000"/>
                </a:solidFill>
              </a:rPr>
              <a:t/>
            </a:r>
            <a:br>
              <a:rPr lang="en-IN" b="1" dirty="0">
                <a:solidFill>
                  <a:srgbClr val="C00000"/>
                </a:solidFill>
              </a:rPr>
            </a:br>
            <a:r>
              <a:rPr lang="en-IN" b="1" dirty="0" smtClean="0">
                <a:solidFill>
                  <a:srgbClr val="C00000"/>
                </a:solidFill>
              </a:rPr>
              <a:t>Thanks</a:t>
            </a:r>
            <a:endParaRPr lang="en-IN" b="1" dirty="0">
              <a:solidFill>
                <a:srgbClr val="C00000"/>
              </a:solidFill>
            </a:endParaRPr>
          </a:p>
        </p:txBody>
      </p:sp>
    </p:spTree>
    <p:extLst>
      <p:ext uri="{BB962C8B-B14F-4D97-AF65-F5344CB8AC3E}">
        <p14:creationId xmlns:p14="http://schemas.microsoft.com/office/powerpoint/2010/main" val="825912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Autofit/>
          </a:bodyPr>
          <a:lstStyle/>
          <a:p>
            <a:pPr algn="l" eaLnBrk="1" hangingPunct="1"/>
            <a:r>
              <a:rPr lang="en-US" altLang="en-US" sz="3200" b="1" dirty="0" smtClean="0">
                <a:solidFill>
                  <a:srgbClr val="666666"/>
                </a:solidFill>
              </a:rPr>
              <a:t>Calculating Price Index</a:t>
            </a:r>
          </a:p>
        </p:txBody>
      </p:sp>
      <p:sp>
        <p:nvSpPr>
          <p:cNvPr id="23555" name="Rectangle 3"/>
          <p:cNvSpPr>
            <a:spLocks noGrp="1" noChangeArrowheads="1"/>
          </p:cNvSpPr>
          <p:nvPr>
            <p:ph idx="4294967295"/>
          </p:nvPr>
        </p:nvSpPr>
        <p:spPr>
          <a:xfrm>
            <a:off x="609600" y="1412776"/>
            <a:ext cx="8077200" cy="4911824"/>
          </a:xfrm>
        </p:spPr>
        <p:txBody>
          <a:bodyPr>
            <a:noAutofit/>
          </a:bodyPr>
          <a:lstStyle/>
          <a:p>
            <a:r>
              <a:rPr lang="en-IN" sz="2400" dirty="0"/>
              <a:t>Recall that compilation of a price index </a:t>
            </a:r>
            <a:r>
              <a:rPr lang="en-IN" sz="2400" dirty="0" smtClean="0"/>
              <a:t>is done in three stages.</a:t>
            </a:r>
          </a:p>
          <a:p>
            <a:r>
              <a:rPr lang="en-IN" sz="2400" dirty="0" smtClean="0"/>
              <a:t>Its calculation also requires</a:t>
            </a:r>
            <a:endParaRPr lang="en-IN" sz="2400" dirty="0"/>
          </a:p>
          <a:p>
            <a:pPr lvl="1"/>
            <a:r>
              <a:rPr lang="en-IN" sz="2200" dirty="0"/>
              <a:t>aligning weight and price reference periods with the index reference period and</a:t>
            </a:r>
          </a:p>
          <a:p>
            <a:pPr lvl="1"/>
            <a:r>
              <a:rPr lang="en-IN" sz="2200" dirty="0"/>
              <a:t>chaining re-weighted indices. </a:t>
            </a:r>
          </a:p>
          <a:p>
            <a:r>
              <a:rPr lang="en-IN" sz="2400" dirty="0" smtClean="0"/>
              <a:t>In </a:t>
            </a:r>
            <a:r>
              <a:rPr lang="en-IN" sz="2400" dirty="0"/>
              <a:t>addition, calculation of an index also includes adjustments made for </a:t>
            </a:r>
          </a:p>
          <a:p>
            <a:pPr lvl="1"/>
            <a:r>
              <a:rPr lang="en-IN" sz="2200" dirty="0"/>
              <a:t>missing price observations</a:t>
            </a:r>
          </a:p>
          <a:p>
            <a:pPr lvl="1"/>
            <a:r>
              <a:rPr lang="en-IN" sz="2200" dirty="0"/>
              <a:t>seasonal items and</a:t>
            </a:r>
          </a:p>
          <a:p>
            <a:pPr lvl="1"/>
            <a:r>
              <a:rPr lang="en-IN" sz="2200" dirty="0"/>
              <a:t>quality change. </a:t>
            </a: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spTree>
    <p:extLst>
      <p:ext uri="{BB962C8B-B14F-4D97-AF65-F5344CB8AC3E}">
        <p14:creationId xmlns:p14="http://schemas.microsoft.com/office/powerpoint/2010/main" val="232492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55">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Autofit/>
          </a:bodyPr>
          <a:lstStyle/>
          <a:p>
            <a:pPr algn="l"/>
            <a:r>
              <a:rPr lang="en-US" altLang="en-US" sz="3200" b="1" dirty="0">
                <a:solidFill>
                  <a:srgbClr val="666666"/>
                </a:solidFill>
              </a:rPr>
              <a:t>Calculating Elementary Price Index</a:t>
            </a:r>
            <a:endParaRPr lang="en-US" altLang="en-US" sz="3200" b="1" dirty="0" smtClean="0">
              <a:solidFill>
                <a:srgbClr val="666666"/>
              </a:solidFill>
            </a:endParaRPr>
          </a:p>
        </p:txBody>
      </p:sp>
      <p:sp>
        <p:nvSpPr>
          <p:cNvPr id="23555" name="Rectangle 3"/>
          <p:cNvSpPr>
            <a:spLocks noGrp="1" noChangeArrowheads="1"/>
          </p:cNvSpPr>
          <p:nvPr>
            <p:ph idx="4294967295"/>
          </p:nvPr>
        </p:nvSpPr>
        <p:spPr>
          <a:xfrm>
            <a:off x="609600" y="1412776"/>
            <a:ext cx="8077200" cy="4911824"/>
          </a:xfrm>
        </p:spPr>
        <p:txBody>
          <a:bodyPr>
            <a:noAutofit/>
          </a:bodyPr>
          <a:lstStyle/>
          <a:p>
            <a:pPr marL="0" indent="0" hangingPunct="0">
              <a:lnSpc>
                <a:spcPct val="114000"/>
              </a:lnSpc>
              <a:buNone/>
            </a:pPr>
            <a:r>
              <a:rPr lang="en-IN" sz="2400" dirty="0" smtClean="0"/>
              <a:t>Issues involved:</a:t>
            </a:r>
          </a:p>
          <a:p>
            <a:pPr marL="723900" indent="-368300" hangingPunct="0">
              <a:lnSpc>
                <a:spcPct val="114000"/>
              </a:lnSpc>
            </a:pPr>
            <a:r>
              <a:rPr lang="en-IN" sz="2400" u="sng" dirty="0" smtClean="0"/>
              <a:t>Weights within elementary index</a:t>
            </a:r>
            <a:r>
              <a:rPr lang="en-IN" sz="2400" dirty="0" smtClean="0"/>
              <a:t>: Usually, calculated as averages with no explicit weights, but sometimes requires implicit weights  </a:t>
            </a:r>
            <a:r>
              <a:rPr lang="en-IN" sz="2400" dirty="0"/>
              <a:t>introduced by the sampling selection procedure</a:t>
            </a:r>
            <a:r>
              <a:rPr lang="en-IN" sz="2400" dirty="0" smtClean="0"/>
              <a:t>.</a:t>
            </a:r>
          </a:p>
          <a:p>
            <a:pPr marL="723900" indent="-368300" hangingPunct="0">
              <a:lnSpc>
                <a:spcPct val="114000"/>
              </a:lnSpc>
            </a:pPr>
            <a:r>
              <a:rPr lang="en-IN" sz="2400" dirty="0"/>
              <a:t>Missing </a:t>
            </a:r>
            <a:r>
              <a:rPr lang="en-IN" sz="2400" dirty="0" smtClean="0"/>
              <a:t>price observations</a:t>
            </a:r>
          </a:p>
          <a:p>
            <a:pPr marL="723900" indent="-368300" hangingPunct="0">
              <a:lnSpc>
                <a:spcPct val="114000"/>
              </a:lnSpc>
            </a:pPr>
            <a:r>
              <a:rPr lang="en-IN" sz="2400" dirty="0" smtClean="0"/>
              <a:t>Seasonal items</a:t>
            </a:r>
          </a:p>
          <a:p>
            <a:pPr marL="723900" indent="-368300" hangingPunct="0">
              <a:lnSpc>
                <a:spcPct val="114000"/>
              </a:lnSpc>
            </a:pPr>
            <a:r>
              <a:rPr lang="en-IN" sz="2400" dirty="0" smtClean="0"/>
              <a:t>Quality adjustment</a:t>
            </a:r>
          </a:p>
          <a:p>
            <a:pPr marL="355600" indent="0" hangingPunct="0">
              <a:lnSpc>
                <a:spcPct val="114000"/>
              </a:lnSpc>
              <a:buNone/>
            </a:pPr>
            <a:endParaRPr lang="en-IN" sz="2400" dirty="0"/>
          </a:p>
          <a:p>
            <a:pPr marL="723900" indent="-368300" hangingPunct="0">
              <a:lnSpc>
                <a:spcPct val="114000"/>
              </a:lnSpc>
            </a:pPr>
            <a:endParaRPr lang="en-IN" sz="2400" dirty="0" smtClean="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spTree>
    <p:extLst>
      <p:ext uri="{BB962C8B-B14F-4D97-AF65-F5344CB8AC3E}">
        <p14:creationId xmlns:p14="http://schemas.microsoft.com/office/powerpoint/2010/main" val="2041163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Autofit/>
          </a:bodyPr>
          <a:lstStyle/>
          <a:p>
            <a:pPr algn="l" eaLnBrk="1" hangingPunct="1"/>
            <a:r>
              <a:rPr lang="en-US" altLang="en-US" sz="3200" b="1" dirty="0" smtClean="0">
                <a:solidFill>
                  <a:srgbClr val="666666"/>
                </a:solidFill>
              </a:rPr>
              <a:t>Missing Data</a:t>
            </a:r>
          </a:p>
        </p:txBody>
      </p:sp>
      <p:sp>
        <p:nvSpPr>
          <p:cNvPr id="23555" name="Rectangle 3"/>
          <p:cNvSpPr>
            <a:spLocks noGrp="1" noChangeArrowheads="1"/>
          </p:cNvSpPr>
          <p:nvPr>
            <p:ph idx="4294967295"/>
          </p:nvPr>
        </p:nvSpPr>
        <p:spPr>
          <a:xfrm>
            <a:off x="609600" y="1412776"/>
            <a:ext cx="8077200" cy="4911824"/>
          </a:xfrm>
        </p:spPr>
        <p:txBody>
          <a:bodyPr>
            <a:noAutofit/>
          </a:bodyPr>
          <a:lstStyle/>
          <a:p>
            <a:pPr marL="0" indent="0">
              <a:lnSpc>
                <a:spcPct val="114000"/>
              </a:lnSpc>
              <a:buNone/>
            </a:pPr>
            <a:r>
              <a:rPr lang="en-IN" sz="2400" i="1" dirty="0"/>
              <a:t>Temporarily missing prices of non-seasonal products</a:t>
            </a:r>
            <a:r>
              <a:rPr lang="en-IN" sz="2400" dirty="0"/>
              <a:t>: </a:t>
            </a:r>
            <a:r>
              <a:rPr lang="en-IN" sz="2400" dirty="0" smtClean="0"/>
              <a:t>Methods </a:t>
            </a:r>
            <a:r>
              <a:rPr lang="en-IN" sz="2400" dirty="0"/>
              <a:t>most frequently used </a:t>
            </a:r>
            <a:r>
              <a:rPr lang="en-IN" sz="2400" dirty="0" smtClean="0"/>
              <a:t>are </a:t>
            </a:r>
            <a:r>
              <a:rPr lang="en-IN" sz="2400" dirty="0"/>
              <a:t>as follows:</a:t>
            </a:r>
          </a:p>
          <a:p>
            <a:pPr lvl="0">
              <a:lnSpc>
                <a:spcPct val="114000"/>
              </a:lnSpc>
            </a:pPr>
            <a:r>
              <a:rPr lang="en-IN" sz="2400" dirty="0"/>
              <a:t>taking no action;</a:t>
            </a:r>
          </a:p>
          <a:p>
            <a:pPr lvl="0">
              <a:lnSpc>
                <a:spcPct val="114000"/>
              </a:lnSpc>
            </a:pPr>
            <a:r>
              <a:rPr lang="en-IN" sz="2400" dirty="0"/>
              <a:t>carrying forward the last available price;</a:t>
            </a:r>
          </a:p>
          <a:p>
            <a:pPr lvl="0">
              <a:lnSpc>
                <a:spcPct val="114000"/>
              </a:lnSpc>
            </a:pPr>
            <a:r>
              <a:rPr lang="en-IN" sz="2400" dirty="0"/>
              <a:t>imputing prices.</a:t>
            </a:r>
          </a:p>
          <a:p>
            <a:pPr marL="355600" indent="0" hangingPunct="0">
              <a:lnSpc>
                <a:spcPct val="114000"/>
              </a:lnSpc>
              <a:buNone/>
            </a:pPr>
            <a:endParaRPr lang="en-IN" sz="2400" dirty="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spTree>
    <p:extLst>
      <p:ext uri="{BB962C8B-B14F-4D97-AF65-F5344CB8AC3E}">
        <p14:creationId xmlns:p14="http://schemas.microsoft.com/office/powerpoint/2010/main" val="2178298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Autofit/>
          </a:bodyPr>
          <a:lstStyle/>
          <a:p>
            <a:pPr algn="l" eaLnBrk="1" hangingPunct="1"/>
            <a:r>
              <a:rPr lang="en-US" altLang="en-US" sz="3200" b="1" dirty="0" smtClean="0">
                <a:solidFill>
                  <a:srgbClr val="666666"/>
                </a:solidFill>
              </a:rPr>
              <a:t>Missing Data – no action</a:t>
            </a:r>
          </a:p>
        </p:txBody>
      </p:sp>
      <p:sp>
        <p:nvSpPr>
          <p:cNvPr id="23555" name="Rectangle 3"/>
          <p:cNvSpPr>
            <a:spLocks noGrp="1" noChangeArrowheads="1"/>
          </p:cNvSpPr>
          <p:nvPr>
            <p:ph idx="4294967295"/>
          </p:nvPr>
        </p:nvSpPr>
        <p:spPr>
          <a:xfrm>
            <a:off x="609600" y="1412776"/>
            <a:ext cx="8077200" cy="4911824"/>
          </a:xfrm>
        </p:spPr>
        <p:txBody>
          <a:bodyPr>
            <a:noAutofit/>
          </a:bodyPr>
          <a:lstStyle/>
          <a:p>
            <a:pPr marL="698500" hangingPunct="0">
              <a:lnSpc>
                <a:spcPct val="114000"/>
              </a:lnSpc>
            </a:pPr>
            <a:r>
              <a:rPr lang="en-IN" sz="2400" dirty="0" smtClean="0"/>
              <a:t>The observation gets omitted </a:t>
            </a:r>
            <a:r>
              <a:rPr lang="en-IN" sz="2400" dirty="0"/>
              <a:t>from the calculations till </a:t>
            </a:r>
            <a:r>
              <a:rPr lang="en-IN" sz="2400" dirty="0" smtClean="0"/>
              <a:t>the </a:t>
            </a:r>
            <a:r>
              <a:rPr lang="en-IN" sz="2400" dirty="0"/>
              <a:t>missing price returns. </a:t>
            </a:r>
            <a:endParaRPr lang="en-IN" sz="2400" dirty="0" smtClean="0"/>
          </a:p>
          <a:p>
            <a:pPr marL="698500" hangingPunct="0">
              <a:lnSpc>
                <a:spcPct val="114000"/>
              </a:lnSpc>
            </a:pPr>
            <a:r>
              <a:rPr lang="en-IN" sz="2400" dirty="0" smtClean="0"/>
              <a:t>The </a:t>
            </a:r>
            <a:r>
              <a:rPr lang="en-IN" sz="2400" dirty="0"/>
              <a:t>index </a:t>
            </a:r>
            <a:r>
              <a:rPr lang="en-IN" sz="2400" dirty="0" smtClean="0"/>
              <a:t>suffers from </a:t>
            </a:r>
            <a:r>
              <a:rPr lang="en-IN" sz="2400" dirty="0"/>
              <a:t>a systematic upward or downward bias, </a:t>
            </a:r>
            <a:endParaRPr lang="en-IN" sz="2400" dirty="0" smtClean="0"/>
          </a:p>
          <a:p>
            <a:pPr marL="812800" lvl="1" indent="0" hangingPunct="0">
              <a:lnSpc>
                <a:spcPct val="114000"/>
              </a:lnSpc>
              <a:buNone/>
            </a:pPr>
            <a:r>
              <a:rPr lang="en-IN" sz="2000" dirty="0" smtClean="0"/>
              <a:t>depending </a:t>
            </a:r>
            <a:r>
              <a:rPr lang="en-IN" sz="2000" dirty="0"/>
              <a:t>upon whether the price movement of the missing product is flatter or sharper than the rest of the items in the elementary aggregate. </a:t>
            </a:r>
            <a:endParaRPr lang="en-IN" sz="2000" dirty="0" smtClean="0"/>
          </a:p>
          <a:p>
            <a:pPr marL="698500" hangingPunct="0">
              <a:lnSpc>
                <a:spcPct val="114000"/>
              </a:lnSpc>
            </a:pPr>
            <a:r>
              <a:rPr lang="en-IN" sz="2400" dirty="0" smtClean="0"/>
              <a:t>Thus</a:t>
            </a:r>
            <a:r>
              <a:rPr lang="en-IN" sz="2400" dirty="0"/>
              <a:t>, a better method is to use imputed prices for all the periods when observations cannot be made. </a:t>
            </a: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spTree>
    <p:extLst>
      <p:ext uri="{BB962C8B-B14F-4D97-AF65-F5344CB8AC3E}">
        <p14:creationId xmlns:p14="http://schemas.microsoft.com/office/powerpoint/2010/main" val="2352446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a:t>Example 24: No Action taken for missing price data in elementary </a:t>
            </a:r>
            <a:r>
              <a:rPr lang="en-IN" sz="2800" b="1" dirty="0" smtClean="0"/>
              <a:t>aggregation</a:t>
            </a:r>
            <a:endParaRPr lang="en-IN" sz="2800" dirty="0"/>
          </a:p>
        </p:txBody>
      </p:sp>
      <p:sp>
        <p:nvSpPr>
          <p:cNvPr id="3" name="TextBox 2"/>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graphicFrame>
        <p:nvGraphicFramePr>
          <p:cNvPr id="4" name="Table 3"/>
          <p:cNvGraphicFramePr>
            <a:graphicFrameLocks noGrp="1"/>
          </p:cNvGraphicFramePr>
          <p:nvPr>
            <p:extLst>
              <p:ext uri="{D42A27DB-BD31-4B8C-83A1-F6EECF244321}">
                <p14:modId xmlns:p14="http://schemas.microsoft.com/office/powerpoint/2010/main" val="49428806"/>
              </p:ext>
            </p:extLst>
          </p:nvPr>
        </p:nvGraphicFramePr>
        <p:xfrm>
          <a:off x="432000" y="1628800"/>
          <a:ext cx="8280989" cy="4392000"/>
        </p:xfrm>
        <a:graphic>
          <a:graphicData uri="http://schemas.openxmlformats.org/drawingml/2006/table">
            <a:tbl>
              <a:tblPr firstRow="1" firstCol="1" bandRow="1">
                <a:tableStyleId>{5C22544A-7EE6-4342-B048-85BDC9FD1C3A}</a:tableStyleId>
              </a:tblPr>
              <a:tblGrid>
                <a:gridCol w="975546"/>
                <a:gridCol w="891910"/>
                <a:gridCol w="918883"/>
                <a:gridCol w="895652"/>
                <a:gridCol w="896578"/>
                <a:gridCol w="896578"/>
                <a:gridCol w="895652"/>
                <a:gridCol w="955095"/>
                <a:gridCol w="955095"/>
              </a:tblGrid>
              <a:tr h="403796">
                <a:tc rowSpan="3">
                  <a:txBody>
                    <a:bodyPr/>
                    <a:lstStyle/>
                    <a:p>
                      <a:pPr algn="ctr">
                        <a:spcAft>
                          <a:spcPts val="0"/>
                        </a:spcAft>
                      </a:pPr>
                      <a:r>
                        <a:rPr lang="en-IN" sz="1700" dirty="0">
                          <a:effectLst/>
                        </a:rPr>
                        <a:t>quotation number</a:t>
                      </a:r>
                      <a:endParaRPr lang="en-IN" sz="1700" dirty="0">
                        <a:effectLst/>
                        <a:latin typeface="Times New Roman"/>
                        <a:ea typeface="Times New Roman"/>
                      </a:endParaRPr>
                    </a:p>
                  </a:txBody>
                  <a:tcPr marL="26464" marR="53864" marT="0" marB="0" anchor="ctr">
                    <a:lnB w="12700" cap="flat" cmpd="sng" algn="ctr">
                      <a:solidFill>
                        <a:schemeClr val="tx1"/>
                      </a:solidFill>
                      <a:prstDash val="solid"/>
                      <a:round/>
                      <a:headEnd type="none" w="med" len="med"/>
                      <a:tailEnd type="none" w="med" len="med"/>
                    </a:lnB>
                  </a:tcPr>
                </a:tc>
                <a:tc gridSpan="8">
                  <a:txBody>
                    <a:bodyPr/>
                    <a:lstStyle/>
                    <a:p>
                      <a:pPr algn="ctr">
                        <a:spcAft>
                          <a:spcPts val="0"/>
                        </a:spcAft>
                      </a:pPr>
                      <a:r>
                        <a:rPr lang="en-IN" sz="1800" dirty="0">
                          <a:effectLst/>
                        </a:rPr>
                        <a:t>prices in </a:t>
                      </a:r>
                      <a:endParaRPr lang="en-IN" sz="1800" dirty="0">
                        <a:effectLst/>
                        <a:latin typeface="Times New Roman"/>
                        <a:ea typeface="Times New Roman"/>
                      </a:endParaRPr>
                    </a:p>
                  </a:txBody>
                  <a:tcPr marL="26464" marR="53864" marT="0" marB="0" anchor="ctr">
                    <a:lnB w="12700" cap="flat" cmpd="sng" algn="ctr">
                      <a:solidFill>
                        <a:schemeClr val="tx1"/>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403796">
                <a:tc vMerge="1">
                  <a:txBody>
                    <a:bodyPr/>
                    <a:lstStyle/>
                    <a:p>
                      <a:endParaRPr lang="en-IN"/>
                    </a:p>
                  </a:txBody>
                  <a:tcPr/>
                </a:tc>
                <a:tc rowSpan="2">
                  <a:txBody>
                    <a:bodyPr/>
                    <a:lstStyle/>
                    <a:p>
                      <a:pPr algn="ctr">
                        <a:spcAft>
                          <a:spcPts val="0"/>
                        </a:spcAft>
                      </a:pPr>
                      <a:r>
                        <a:rPr lang="en-IN" sz="1800" dirty="0">
                          <a:effectLst/>
                        </a:rPr>
                        <a:t>Base period</a:t>
                      </a:r>
                      <a:endParaRPr lang="en-IN" sz="1800" dirty="0">
                        <a:effectLst/>
                        <a:latin typeface="Times New Roman"/>
                        <a:ea typeface="Times New Roman"/>
                      </a:endParaRPr>
                    </a:p>
                  </a:txBody>
                  <a:tcPr marL="26464" marR="53864"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algn="ctr">
                        <a:spcAft>
                          <a:spcPts val="0"/>
                        </a:spcAft>
                      </a:pPr>
                      <a:r>
                        <a:rPr lang="en-IN" sz="1800" dirty="0">
                          <a:effectLst/>
                        </a:rPr>
                        <a:t>Current period</a:t>
                      </a:r>
                      <a:endParaRPr lang="en-IN" sz="1800" dirty="0">
                        <a:effectLst/>
                        <a:latin typeface="Times New Roman"/>
                        <a:ea typeface="Times New Roman"/>
                      </a:endParaRPr>
                    </a:p>
                  </a:txBody>
                  <a:tcPr marL="26464" marR="53864"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403796">
                <a:tc vMerge="1">
                  <a:txBody>
                    <a:bodyPr/>
                    <a:lstStyle/>
                    <a:p>
                      <a:endParaRPr lang="en-IN"/>
                    </a:p>
                  </a:txBody>
                  <a:tcPr/>
                </a:tc>
                <a:tc vMerge="1">
                  <a:txBody>
                    <a:bodyPr/>
                    <a:lstStyle/>
                    <a:p>
                      <a:endParaRPr lang="en-IN"/>
                    </a:p>
                  </a:txBody>
                  <a:tcPr/>
                </a:tc>
                <a:tc>
                  <a:txBody>
                    <a:bodyPr/>
                    <a:lstStyle/>
                    <a:p>
                      <a:pPr algn="ctr">
                        <a:spcAft>
                          <a:spcPts val="0"/>
                        </a:spcAft>
                      </a:pPr>
                      <a:r>
                        <a:rPr lang="en-IN" sz="1800" dirty="0">
                          <a:effectLst/>
                        </a:rPr>
                        <a:t>1</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IN" sz="1800" dirty="0">
                          <a:effectLst/>
                        </a:rPr>
                        <a:t>2</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IN" sz="1800" dirty="0">
                          <a:effectLst/>
                        </a:rPr>
                        <a:t>3</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IN" sz="1800" dirty="0">
                          <a:effectLst/>
                        </a:rPr>
                        <a:t>4</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IN" sz="1800">
                          <a:effectLst/>
                        </a:rPr>
                        <a:t>5</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IN" sz="1800" dirty="0">
                          <a:effectLst/>
                        </a:rPr>
                        <a:t>6</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IN" sz="1800" dirty="0">
                          <a:effectLst/>
                        </a:rPr>
                        <a:t>7</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3796">
                <a:tc gridSpan="2">
                  <a:txBody>
                    <a:bodyPr/>
                    <a:lstStyle/>
                    <a:p>
                      <a:pPr algn="ctr">
                        <a:spcAft>
                          <a:spcPts val="0"/>
                        </a:spcAft>
                      </a:pPr>
                      <a:r>
                        <a:rPr lang="en-IN" sz="1800" dirty="0">
                          <a:solidFill>
                            <a:schemeClr val="tx1"/>
                          </a:solidFill>
                          <a:effectLst/>
                        </a:rPr>
                        <a:t>Jevon's</a:t>
                      </a:r>
                      <a:endParaRPr lang="en-IN" sz="1800" dirty="0">
                        <a:solidFill>
                          <a:schemeClr val="tx1"/>
                        </a:solidFill>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algn="ctr">
                        <a:spcAft>
                          <a:spcPts val="0"/>
                        </a:spcAft>
                      </a:pPr>
                      <a:r>
                        <a:rPr lang="en-IN" sz="1800" dirty="0">
                          <a:effectLst/>
                        </a:rPr>
                        <a:t>108.0</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a:effectLst/>
                        </a:rPr>
                        <a:t>114.3</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a:effectLst/>
                        </a:rPr>
                        <a:t>124.4</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a:effectLst/>
                        </a:rPr>
                        <a:t>142.2</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a:effectLst/>
                        </a:rPr>
                        <a:t>154.6</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a:effectLst/>
                        </a:rPr>
                        <a:t>171.4</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dirty="0">
                          <a:effectLst/>
                        </a:rPr>
                        <a:t>177.5</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796">
                <a:tc gridSpan="2">
                  <a:txBody>
                    <a:bodyPr/>
                    <a:lstStyle/>
                    <a:p>
                      <a:pPr algn="ctr">
                        <a:spcAft>
                          <a:spcPts val="0"/>
                        </a:spcAft>
                      </a:pPr>
                      <a:r>
                        <a:rPr lang="en-IN" sz="1800" dirty="0">
                          <a:solidFill>
                            <a:schemeClr val="tx1"/>
                          </a:solidFill>
                          <a:effectLst/>
                        </a:rPr>
                        <a:t>Carli's</a:t>
                      </a:r>
                      <a:endParaRPr lang="en-IN" sz="1800" dirty="0">
                        <a:solidFill>
                          <a:schemeClr val="tx1"/>
                        </a:solidFill>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algn="ctr">
                        <a:spcAft>
                          <a:spcPts val="0"/>
                        </a:spcAft>
                      </a:pPr>
                      <a:r>
                        <a:rPr lang="en-IN" sz="1800" dirty="0">
                          <a:effectLst/>
                        </a:rPr>
                        <a:t>108.1</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dirty="0">
                          <a:effectLst/>
                        </a:rPr>
                        <a:t>114.4</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dirty="0">
                          <a:effectLst/>
                        </a:rPr>
                        <a:t>124.8</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dirty="0">
                          <a:effectLst/>
                        </a:rPr>
                        <a:t>142.8</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a:effectLst/>
                        </a:rPr>
                        <a:t>155.1</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a:effectLst/>
                        </a:rPr>
                        <a:t>174.6</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dirty="0">
                          <a:effectLst/>
                        </a:rPr>
                        <a:t>181.4</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796">
                <a:tc gridSpan="2">
                  <a:txBody>
                    <a:bodyPr/>
                    <a:lstStyle/>
                    <a:p>
                      <a:pPr algn="ctr">
                        <a:spcAft>
                          <a:spcPts val="0"/>
                        </a:spcAft>
                      </a:pPr>
                      <a:r>
                        <a:rPr lang="en-IN" sz="1800" dirty="0" err="1">
                          <a:solidFill>
                            <a:schemeClr val="tx1"/>
                          </a:solidFill>
                          <a:effectLst/>
                        </a:rPr>
                        <a:t>Dutot's</a:t>
                      </a:r>
                      <a:endParaRPr lang="en-IN" sz="1800" dirty="0">
                        <a:solidFill>
                          <a:schemeClr val="tx1"/>
                        </a:solidFill>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algn="ctr">
                        <a:spcAft>
                          <a:spcPts val="0"/>
                        </a:spcAft>
                      </a:pPr>
                      <a:r>
                        <a:rPr lang="en-IN" sz="1800" dirty="0">
                          <a:effectLst/>
                        </a:rPr>
                        <a:t>108.2</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a:effectLst/>
                        </a:rPr>
                        <a:t>114.4</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a:effectLst/>
                        </a:rPr>
                        <a:t>124.6</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dirty="0">
                          <a:effectLst/>
                        </a:rPr>
                        <a:t>142.9</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dirty="0">
                          <a:effectLst/>
                        </a:rPr>
                        <a:t>155.0</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dirty="0">
                          <a:effectLst/>
                        </a:rPr>
                        <a:t>174.1</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800" dirty="0">
                          <a:effectLst/>
                        </a:rPr>
                        <a:t>181.1</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2306">
                <a:tc>
                  <a:txBody>
                    <a:bodyPr/>
                    <a:lstStyle/>
                    <a:p>
                      <a:pPr algn="ctr">
                        <a:spcAft>
                          <a:spcPts val="0"/>
                        </a:spcAft>
                      </a:pPr>
                      <a:r>
                        <a:rPr lang="en-IN" sz="1800" dirty="0">
                          <a:solidFill>
                            <a:schemeClr val="tx1"/>
                          </a:solidFill>
                          <a:effectLst/>
                        </a:rPr>
                        <a:t>1</a:t>
                      </a:r>
                      <a:endParaRPr lang="en-IN" sz="1800" dirty="0">
                        <a:solidFill>
                          <a:schemeClr val="tx1"/>
                        </a:solidFill>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15.3</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16.7</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17.9</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19.8</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24.7</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25.9</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29.5</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34.8</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2306">
                <a:tc>
                  <a:txBody>
                    <a:bodyPr/>
                    <a:lstStyle/>
                    <a:p>
                      <a:pPr algn="ctr">
                        <a:spcAft>
                          <a:spcPts val="0"/>
                        </a:spcAft>
                      </a:pPr>
                      <a:r>
                        <a:rPr lang="en-IN" sz="1800" dirty="0">
                          <a:solidFill>
                            <a:schemeClr val="tx1"/>
                          </a:solidFill>
                          <a:effectLst/>
                        </a:rPr>
                        <a:t>2</a:t>
                      </a:r>
                      <a:endParaRPr lang="en-IN" sz="1800" dirty="0">
                        <a:solidFill>
                          <a:schemeClr val="tx1"/>
                        </a:solidFill>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15.5</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17.9</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18.0</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17.4</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21.0</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21.6</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20.2</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19.8</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2306">
                <a:tc>
                  <a:txBody>
                    <a:bodyPr/>
                    <a:lstStyle/>
                    <a:p>
                      <a:pPr algn="ctr">
                        <a:spcAft>
                          <a:spcPts val="0"/>
                        </a:spcAft>
                      </a:pPr>
                      <a:r>
                        <a:rPr lang="en-IN" sz="1800" dirty="0">
                          <a:solidFill>
                            <a:schemeClr val="tx1"/>
                          </a:solidFill>
                          <a:effectLst/>
                        </a:rPr>
                        <a:t>3</a:t>
                      </a:r>
                      <a:endParaRPr lang="en-IN" sz="1800" dirty="0">
                        <a:solidFill>
                          <a:schemeClr val="tx1"/>
                        </a:solidFill>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14.8</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14.7</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16.4</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19.7</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19.4</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23.2</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29.7</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28.4</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2306">
                <a:tc>
                  <a:txBody>
                    <a:bodyPr/>
                    <a:lstStyle/>
                    <a:p>
                      <a:pPr algn="ctr">
                        <a:spcAft>
                          <a:spcPts val="0"/>
                        </a:spcAft>
                      </a:pPr>
                      <a:r>
                        <a:rPr lang="en-IN" sz="1800" dirty="0">
                          <a:solidFill>
                            <a:schemeClr val="tx1"/>
                          </a:solidFill>
                          <a:effectLst/>
                        </a:rPr>
                        <a:t>4</a:t>
                      </a:r>
                      <a:endParaRPr lang="en-IN" sz="1800" dirty="0">
                        <a:solidFill>
                          <a:schemeClr val="tx1"/>
                        </a:solidFill>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a:effectLst/>
                        </a:rPr>
                        <a:t>14.5</a:t>
                      </a:r>
                      <a:endParaRPr lang="en-IN" sz="180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15.7</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a:effectLst/>
                        </a:rPr>
                        <a:t>16.5</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800" dirty="0" err="1">
                          <a:effectLst/>
                        </a:rPr>
                        <a:t>n.a</a:t>
                      </a:r>
                      <a:r>
                        <a:rPr lang="en-IN" sz="1800" dirty="0">
                          <a:effectLst/>
                        </a:rPr>
                        <a:t>.</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r">
                        <a:spcAft>
                          <a:spcPts val="0"/>
                        </a:spcAft>
                      </a:pPr>
                      <a:r>
                        <a:rPr lang="en-IN" sz="1800" dirty="0" err="1">
                          <a:effectLst/>
                        </a:rPr>
                        <a:t>n.a</a:t>
                      </a:r>
                      <a:r>
                        <a:rPr lang="en-IN" sz="1800" dirty="0">
                          <a:effectLst/>
                        </a:rPr>
                        <a:t>.</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r">
                        <a:spcAft>
                          <a:spcPts val="0"/>
                        </a:spcAft>
                      </a:pPr>
                      <a:r>
                        <a:rPr lang="en-IN" sz="1800" dirty="0" err="1">
                          <a:effectLst/>
                        </a:rPr>
                        <a:t>n.a</a:t>
                      </a:r>
                      <a:r>
                        <a:rPr lang="en-IN" sz="1800" dirty="0">
                          <a:effectLst/>
                        </a:rPr>
                        <a:t>.</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r">
                        <a:spcAft>
                          <a:spcPts val="0"/>
                        </a:spcAft>
                      </a:pPr>
                      <a:r>
                        <a:rPr lang="en-IN" sz="1800" dirty="0" err="1">
                          <a:effectLst/>
                        </a:rPr>
                        <a:t>n.a</a:t>
                      </a:r>
                      <a:r>
                        <a:rPr lang="en-IN" sz="1800" dirty="0">
                          <a:effectLst/>
                        </a:rPr>
                        <a:t>.</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r">
                        <a:spcAft>
                          <a:spcPts val="0"/>
                        </a:spcAft>
                      </a:pPr>
                      <a:r>
                        <a:rPr lang="en-IN" sz="1800" dirty="0">
                          <a:effectLst/>
                        </a:rPr>
                        <a:t>25.9</a:t>
                      </a:r>
                      <a:endParaRPr lang="en-IN" sz="1800" dirty="0">
                        <a:effectLst/>
                        <a:latin typeface="Times New Roman"/>
                        <a:ea typeface="Times New Roman"/>
                      </a:endParaRPr>
                    </a:p>
                  </a:txBody>
                  <a:tcPr marL="26464" marR="5386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ounded Rectangle 4"/>
          <p:cNvSpPr/>
          <p:nvPr/>
        </p:nvSpPr>
        <p:spPr>
          <a:xfrm>
            <a:off x="4067944" y="2852936"/>
            <a:ext cx="3672408" cy="1224136"/>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rPr>
              <a:t>Calculate these values in your workbook</a:t>
            </a:r>
          </a:p>
        </p:txBody>
      </p:sp>
    </p:spTree>
    <p:extLst>
      <p:ext uri="{BB962C8B-B14F-4D97-AF65-F5344CB8AC3E}">
        <p14:creationId xmlns:p14="http://schemas.microsoft.com/office/powerpoint/2010/main" val="337196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Autofit/>
          </a:bodyPr>
          <a:lstStyle/>
          <a:p>
            <a:pPr algn="l" eaLnBrk="1" hangingPunct="1"/>
            <a:r>
              <a:rPr lang="en-US" altLang="en-US" sz="3200" b="1" dirty="0" smtClean="0">
                <a:solidFill>
                  <a:srgbClr val="666666"/>
                </a:solidFill>
              </a:rPr>
              <a:t>Missing Data – Carrying forward</a:t>
            </a:r>
          </a:p>
        </p:txBody>
      </p:sp>
      <p:sp>
        <p:nvSpPr>
          <p:cNvPr id="23555" name="Rectangle 3"/>
          <p:cNvSpPr>
            <a:spLocks noGrp="1" noChangeArrowheads="1"/>
          </p:cNvSpPr>
          <p:nvPr>
            <p:ph idx="4294967295"/>
          </p:nvPr>
        </p:nvSpPr>
        <p:spPr>
          <a:xfrm>
            <a:off x="609600" y="1412776"/>
            <a:ext cx="8077200" cy="4911824"/>
          </a:xfrm>
        </p:spPr>
        <p:txBody>
          <a:bodyPr>
            <a:noAutofit/>
          </a:bodyPr>
          <a:lstStyle/>
          <a:p>
            <a:r>
              <a:rPr lang="en-IN" sz="2400" dirty="0"/>
              <a:t>A common treatment </a:t>
            </a:r>
            <a:r>
              <a:rPr lang="en-IN" sz="2400" dirty="0" smtClean="0"/>
              <a:t>is </a:t>
            </a:r>
            <a:r>
              <a:rPr lang="en-IN" sz="2400" u="sng" dirty="0"/>
              <a:t>carrying forward</a:t>
            </a:r>
            <a:r>
              <a:rPr lang="en-IN" sz="2400" dirty="0"/>
              <a:t> the last available price to the months when prices are not available. </a:t>
            </a:r>
            <a:endParaRPr lang="en-IN" sz="2400" dirty="0" smtClean="0"/>
          </a:p>
          <a:p>
            <a:r>
              <a:rPr lang="en-IN" sz="2400" dirty="0" smtClean="0"/>
              <a:t>Evidently</a:t>
            </a:r>
            <a:r>
              <a:rPr lang="en-IN" sz="2400" dirty="0"/>
              <a:t>, this leads to biased indices for the months the price remains missing.  </a:t>
            </a:r>
            <a:endParaRPr lang="en-IN" sz="2400" dirty="0" smtClean="0"/>
          </a:p>
          <a:p>
            <a:r>
              <a:rPr lang="en-IN" sz="2400" dirty="0" smtClean="0"/>
              <a:t>As </a:t>
            </a:r>
            <a:r>
              <a:rPr lang="en-IN" sz="2400" dirty="0"/>
              <a:t>the price relatives in question will remain flat when prices are not available, </a:t>
            </a:r>
            <a:endParaRPr lang="en-IN" sz="2400" dirty="0" smtClean="0"/>
          </a:p>
          <a:p>
            <a:pPr lvl="1"/>
            <a:r>
              <a:rPr lang="en-IN" sz="2200" dirty="0" smtClean="0"/>
              <a:t>the </a:t>
            </a:r>
            <a:r>
              <a:rPr lang="en-IN" sz="2200" dirty="0"/>
              <a:t>bias will be downwards in rising-price situations and </a:t>
            </a:r>
            <a:endParaRPr lang="en-IN" sz="2200" dirty="0" smtClean="0"/>
          </a:p>
          <a:p>
            <a:pPr lvl="1"/>
            <a:r>
              <a:rPr lang="en-IN" sz="2200" dirty="0" smtClean="0"/>
              <a:t>the </a:t>
            </a:r>
            <a:r>
              <a:rPr lang="en-IN" sz="2200" dirty="0"/>
              <a:t>bias will be upwards in falling-price situations. </a:t>
            </a:r>
            <a:endParaRPr lang="en-IN" sz="2200" dirty="0" smtClean="0"/>
          </a:p>
          <a:p>
            <a:r>
              <a:rPr lang="en-IN" sz="2400" dirty="0" smtClean="0"/>
              <a:t>There </a:t>
            </a:r>
            <a:r>
              <a:rPr lang="en-IN" sz="2400" dirty="0"/>
              <a:t>is also likely to be a large step-change in the index when the price becomes available again. </a:t>
            </a: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Treatment of missing price data</a:t>
            </a:r>
          </a:p>
        </p:txBody>
      </p:sp>
    </p:spTree>
    <p:extLst>
      <p:ext uri="{BB962C8B-B14F-4D97-AF65-F5344CB8AC3E}">
        <p14:creationId xmlns:p14="http://schemas.microsoft.com/office/powerpoint/2010/main" val="2802506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14766</TotalTime>
  <Words>2846</Words>
  <Application>Microsoft Office PowerPoint</Application>
  <PresentationFormat>On-screen Show (4:3)</PresentationFormat>
  <Paragraphs>737</Paragraphs>
  <Slides>33</Slides>
  <Notes>24</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Module 16: Price Index</vt:lpstr>
      <vt:lpstr>Contents – Session VIII</vt:lpstr>
      <vt:lpstr>PowerPoint Presentation</vt:lpstr>
      <vt:lpstr>Calculating Price Index</vt:lpstr>
      <vt:lpstr>Calculating Elementary Price Index</vt:lpstr>
      <vt:lpstr>Missing Data</vt:lpstr>
      <vt:lpstr>Missing Data – no action</vt:lpstr>
      <vt:lpstr>Example 24: No Action taken for missing price data in elementary aggregation</vt:lpstr>
      <vt:lpstr>Missing Data – Carrying forward</vt:lpstr>
      <vt:lpstr>Example 25: Carrying forward the last available price </vt:lpstr>
      <vt:lpstr>Missing Data – Imputation (1)</vt:lpstr>
      <vt:lpstr>Missing Data – Imputation (2)</vt:lpstr>
      <vt:lpstr>Missing Data – Index aggregation</vt:lpstr>
      <vt:lpstr>Alignment of weight and price reference base</vt:lpstr>
      <vt:lpstr>Chaining re-weighted indices</vt:lpstr>
      <vt:lpstr>Example 26: Annually Chained price index</vt:lpstr>
      <vt:lpstr>PowerPoint Presentation</vt:lpstr>
      <vt:lpstr>Dealing with Seasonal Product</vt:lpstr>
      <vt:lpstr>Example 27: Seasonal Adjustment – Variable Weight (1)</vt:lpstr>
      <vt:lpstr>Example 27: Seasonal Adjustment – Variable Weight (2)</vt:lpstr>
      <vt:lpstr>PowerPoint Presentation</vt:lpstr>
      <vt:lpstr>Quality adjustment</vt:lpstr>
      <vt:lpstr>Measuring Change in Quality</vt:lpstr>
      <vt:lpstr>Example 28: Quality Adjustment – Assuming price difference is attributable to quality difference</vt:lpstr>
      <vt:lpstr>Quality adjustment – without measure of quality change</vt:lpstr>
      <vt:lpstr>PowerPoint Presentation</vt:lpstr>
      <vt:lpstr>Validation</vt:lpstr>
      <vt:lpstr>Identification of error</vt:lpstr>
      <vt:lpstr>Non-statistical checking of input data </vt:lpstr>
      <vt:lpstr>Statistical checking</vt:lpstr>
      <vt:lpstr>Output checking</vt:lpstr>
      <vt:lpstr>Dealing with errors</vt:lpstr>
      <vt:lpstr>End of Module “Price index”  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239</cp:revision>
  <dcterms:created xsi:type="dcterms:W3CDTF">2018-05-04T13:05:47Z</dcterms:created>
  <dcterms:modified xsi:type="dcterms:W3CDTF">2018-08-19T22:06:02Z</dcterms:modified>
</cp:coreProperties>
</file>