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handoutMasterIdLst>
    <p:handoutMasterId r:id="rId45"/>
  </p:handoutMasterIdLst>
  <p:sldIdLst>
    <p:sldId id="256" r:id="rId2"/>
    <p:sldId id="264" r:id="rId3"/>
    <p:sldId id="336" r:id="rId4"/>
    <p:sldId id="337" r:id="rId5"/>
    <p:sldId id="265" r:id="rId6"/>
    <p:sldId id="266" r:id="rId7"/>
    <p:sldId id="288" r:id="rId8"/>
    <p:sldId id="284" r:id="rId9"/>
    <p:sldId id="278" r:id="rId10"/>
    <p:sldId id="285" r:id="rId11"/>
    <p:sldId id="287" r:id="rId12"/>
    <p:sldId id="271" r:id="rId13"/>
    <p:sldId id="268" r:id="rId14"/>
    <p:sldId id="270" r:id="rId15"/>
    <p:sldId id="274" r:id="rId16"/>
    <p:sldId id="305" r:id="rId17"/>
    <p:sldId id="331" r:id="rId18"/>
    <p:sldId id="328" r:id="rId19"/>
    <p:sldId id="289" r:id="rId20"/>
    <p:sldId id="334" r:id="rId21"/>
    <p:sldId id="335" r:id="rId22"/>
    <p:sldId id="283" r:id="rId23"/>
    <p:sldId id="297" r:id="rId24"/>
    <p:sldId id="282" r:id="rId25"/>
    <p:sldId id="307" r:id="rId26"/>
    <p:sldId id="298" r:id="rId27"/>
    <p:sldId id="316" r:id="rId28"/>
    <p:sldId id="317" r:id="rId29"/>
    <p:sldId id="318" r:id="rId30"/>
    <p:sldId id="319" r:id="rId31"/>
    <p:sldId id="300" r:id="rId32"/>
    <p:sldId id="308" r:id="rId33"/>
    <p:sldId id="309" r:id="rId34"/>
    <p:sldId id="310" r:id="rId35"/>
    <p:sldId id="329" r:id="rId36"/>
    <p:sldId id="330" r:id="rId37"/>
    <p:sldId id="325" r:id="rId38"/>
    <p:sldId id="327" r:id="rId39"/>
    <p:sldId id="320" r:id="rId40"/>
    <p:sldId id="315" r:id="rId41"/>
    <p:sldId id="272" r:id="rId42"/>
    <p:sldId id="322" r:id="rId43"/>
  </p:sldIdLst>
  <p:sldSz cx="12192000" cy="6858000"/>
  <p:notesSz cx="6881813" cy="10002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26" autoAdjust="0"/>
    <p:restoredTop sz="94660"/>
  </p:normalViewPr>
  <p:slideViewPr>
    <p:cSldViewPr snapToGrid="0">
      <p:cViewPr varScale="1">
        <p:scale>
          <a:sx n="74" d="100"/>
          <a:sy n="74" d="100"/>
        </p:scale>
        <p:origin x="2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501650"/>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sz="quarter" idx="1"/>
          </p:nvPr>
        </p:nvSpPr>
        <p:spPr>
          <a:xfrm>
            <a:off x="3897313" y="0"/>
            <a:ext cx="2982912" cy="501650"/>
          </a:xfrm>
          <a:prstGeom prst="rect">
            <a:avLst/>
          </a:prstGeom>
        </p:spPr>
        <p:txBody>
          <a:bodyPr vert="horz" lIns="91440" tIns="45720" rIns="91440" bIns="45720" rtlCol="0"/>
          <a:lstStyle>
            <a:lvl1pPr algn="r">
              <a:defRPr sz="1200"/>
            </a:lvl1pPr>
          </a:lstStyle>
          <a:p>
            <a:fld id="{C3AED9E9-EF0A-4934-8C03-333D67295636}" type="datetimeFigureOut">
              <a:rPr lang="en-NZ" smtClean="0"/>
              <a:t>21/06/2018</a:t>
            </a:fld>
            <a:endParaRPr lang="en-NZ" dirty="0"/>
          </a:p>
        </p:txBody>
      </p:sp>
      <p:sp>
        <p:nvSpPr>
          <p:cNvPr id="4" name="Footer Placeholder 3"/>
          <p:cNvSpPr>
            <a:spLocks noGrp="1"/>
          </p:cNvSpPr>
          <p:nvPr>
            <p:ph type="ftr" sz="quarter" idx="2"/>
          </p:nvPr>
        </p:nvSpPr>
        <p:spPr>
          <a:xfrm>
            <a:off x="0" y="9501188"/>
            <a:ext cx="2982913" cy="501650"/>
          </a:xfrm>
          <a:prstGeom prst="rect">
            <a:avLst/>
          </a:prstGeom>
        </p:spPr>
        <p:txBody>
          <a:bodyPr vert="horz" lIns="91440" tIns="45720" rIns="91440" bIns="45720" rtlCol="0" anchor="b"/>
          <a:lstStyle>
            <a:lvl1pPr algn="l">
              <a:defRPr sz="1200"/>
            </a:lvl1pPr>
          </a:lstStyle>
          <a:p>
            <a:endParaRPr lang="en-NZ" dirty="0"/>
          </a:p>
        </p:txBody>
      </p:sp>
      <p:sp>
        <p:nvSpPr>
          <p:cNvPr id="5" name="Slide Number Placeholder 4"/>
          <p:cNvSpPr>
            <a:spLocks noGrp="1"/>
          </p:cNvSpPr>
          <p:nvPr>
            <p:ph type="sldNum" sz="quarter" idx="3"/>
          </p:nvPr>
        </p:nvSpPr>
        <p:spPr>
          <a:xfrm>
            <a:off x="3897313" y="9501188"/>
            <a:ext cx="2982912" cy="501650"/>
          </a:xfrm>
          <a:prstGeom prst="rect">
            <a:avLst/>
          </a:prstGeom>
        </p:spPr>
        <p:txBody>
          <a:bodyPr vert="horz" lIns="91440" tIns="45720" rIns="91440" bIns="45720" rtlCol="0" anchor="b"/>
          <a:lstStyle>
            <a:lvl1pPr algn="r">
              <a:defRPr sz="1200"/>
            </a:lvl1pPr>
          </a:lstStyle>
          <a:p>
            <a:fld id="{8170C1C7-1076-4019-90D9-88A5FBA5457F}" type="slidenum">
              <a:rPr lang="en-NZ" smtClean="0"/>
              <a:t>‹#›</a:t>
            </a:fld>
            <a:endParaRPr lang="en-NZ" dirty="0"/>
          </a:p>
        </p:txBody>
      </p:sp>
    </p:spTree>
    <p:extLst>
      <p:ext uri="{BB962C8B-B14F-4D97-AF65-F5344CB8AC3E}">
        <p14:creationId xmlns:p14="http://schemas.microsoft.com/office/powerpoint/2010/main" val="1811132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1879"/>
          </a:xfrm>
          <a:prstGeom prst="rect">
            <a:avLst/>
          </a:prstGeom>
        </p:spPr>
        <p:txBody>
          <a:bodyPr vert="horz" lIns="96478" tIns="48239" rIns="96478" bIns="48239" rtlCol="0"/>
          <a:lstStyle>
            <a:lvl1pPr algn="l">
              <a:defRPr sz="1300"/>
            </a:lvl1pPr>
          </a:lstStyle>
          <a:p>
            <a:endParaRPr lang="en-NZ" dirty="0"/>
          </a:p>
        </p:txBody>
      </p:sp>
      <p:sp>
        <p:nvSpPr>
          <p:cNvPr id="3" name="Date Placeholder 2"/>
          <p:cNvSpPr>
            <a:spLocks noGrp="1"/>
          </p:cNvSpPr>
          <p:nvPr>
            <p:ph type="dt" idx="1"/>
          </p:nvPr>
        </p:nvSpPr>
        <p:spPr>
          <a:xfrm>
            <a:off x="3898102" y="0"/>
            <a:ext cx="2982119" cy="501879"/>
          </a:xfrm>
          <a:prstGeom prst="rect">
            <a:avLst/>
          </a:prstGeom>
        </p:spPr>
        <p:txBody>
          <a:bodyPr vert="horz" lIns="96478" tIns="48239" rIns="96478" bIns="48239" rtlCol="0"/>
          <a:lstStyle>
            <a:lvl1pPr algn="r">
              <a:defRPr sz="1300"/>
            </a:lvl1pPr>
          </a:lstStyle>
          <a:p>
            <a:fld id="{F82EF817-3552-486D-AB02-169F12A4E1BE}" type="datetimeFigureOut">
              <a:rPr lang="en-NZ" smtClean="0"/>
              <a:t>21/06/2018</a:t>
            </a:fld>
            <a:endParaRPr lang="en-NZ" dirty="0"/>
          </a:p>
        </p:txBody>
      </p:sp>
      <p:sp>
        <p:nvSpPr>
          <p:cNvPr id="4" name="Slide Image Placeholder 3"/>
          <p:cNvSpPr>
            <a:spLocks noGrp="1" noRot="1" noChangeAspect="1"/>
          </p:cNvSpPr>
          <p:nvPr>
            <p:ph type="sldImg" idx="2"/>
          </p:nvPr>
        </p:nvSpPr>
        <p:spPr>
          <a:xfrm>
            <a:off x="442913" y="1250950"/>
            <a:ext cx="5997575" cy="3375025"/>
          </a:xfrm>
          <a:prstGeom prst="rect">
            <a:avLst/>
          </a:prstGeom>
          <a:noFill/>
          <a:ln w="12700">
            <a:solidFill>
              <a:prstClr val="black"/>
            </a:solidFill>
          </a:ln>
        </p:spPr>
        <p:txBody>
          <a:bodyPr vert="horz" lIns="96478" tIns="48239" rIns="96478" bIns="48239" rtlCol="0" anchor="ctr"/>
          <a:lstStyle/>
          <a:p>
            <a:endParaRPr lang="en-NZ" dirty="0"/>
          </a:p>
        </p:txBody>
      </p:sp>
      <p:sp>
        <p:nvSpPr>
          <p:cNvPr id="5" name="Notes Placeholder 4"/>
          <p:cNvSpPr>
            <a:spLocks noGrp="1"/>
          </p:cNvSpPr>
          <p:nvPr>
            <p:ph type="body" sz="quarter" idx="3"/>
          </p:nvPr>
        </p:nvSpPr>
        <p:spPr>
          <a:xfrm>
            <a:off x="688182" y="4813866"/>
            <a:ext cx="5505450" cy="3938617"/>
          </a:xfrm>
          <a:prstGeom prst="rect">
            <a:avLst/>
          </a:prstGeom>
        </p:spPr>
        <p:txBody>
          <a:bodyPr vert="horz" lIns="96478" tIns="48239" rIns="96478" bIns="4823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500961"/>
            <a:ext cx="2982119" cy="501878"/>
          </a:xfrm>
          <a:prstGeom prst="rect">
            <a:avLst/>
          </a:prstGeom>
        </p:spPr>
        <p:txBody>
          <a:bodyPr vert="horz" lIns="96478" tIns="48239" rIns="96478" bIns="48239" rtlCol="0" anchor="b"/>
          <a:lstStyle>
            <a:lvl1pPr algn="l">
              <a:defRPr sz="1300"/>
            </a:lvl1pPr>
          </a:lstStyle>
          <a:p>
            <a:endParaRPr lang="en-NZ" dirty="0"/>
          </a:p>
        </p:txBody>
      </p:sp>
      <p:sp>
        <p:nvSpPr>
          <p:cNvPr id="7" name="Slide Number Placeholder 6"/>
          <p:cNvSpPr>
            <a:spLocks noGrp="1"/>
          </p:cNvSpPr>
          <p:nvPr>
            <p:ph type="sldNum" sz="quarter" idx="5"/>
          </p:nvPr>
        </p:nvSpPr>
        <p:spPr>
          <a:xfrm>
            <a:off x="3898102" y="9500961"/>
            <a:ext cx="2982119" cy="501878"/>
          </a:xfrm>
          <a:prstGeom prst="rect">
            <a:avLst/>
          </a:prstGeom>
        </p:spPr>
        <p:txBody>
          <a:bodyPr vert="horz" lIns="96478" tIns="48239" rIns="96478" bIns="48239" rtlCol="0" anchor="b"/>
          <a:lstStyle>
            <a:lvl1pPr algn="r">
              <a:defRPr sz="1300"/>
            </a:lvl1pPr>
          </a:lstStyle>
          <a:p>
            <a:fld id="{0431E0BD-FF19-4822-AFCD-DDFD9DE0C1A0}" type="slidenum">
              <a:rPr lang="en-NZ" smtClean="0"/>
              <a:t>‹#›</a:t>
            </a:fld>
            <a:endParaRPr lang="en-NZ" dirty="0"/>
          </a:p>
        </p:txBody>
      </p:sp>
    </p:spTree>
    <p:extLst>
      <p:ext uri="{BB962C8B-B14F-4D97-AF65-F5344CB8AC3E}">
        <p14:creationId xmlns:p14="http://schemas.microsoft.com/office/powerpoint/2010/main" val="2434398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0431E0BD-FF19-4822-AFCD-DDFD9DE0C1A0}" type="slidenum">
              <a:rPr lang="en-NZ" smtClean="0"/>
              <a:t>1</a:t>
            </a:fld>
            <a:endParaRPr lang="en-NZ" dirty="0"/>
          </a:p>
        </p:txBody>
      </p:sp>
    </p:spTree>
    <p:extLst>
      <p:ext uri="{BB962C8B-B14F-4D97-AF65-F5344CB8AC3E}">
        <p14:creationId xmlns:p14="http://schemas.microsoft.com/office/powerpoint/2010/main" val="1502820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pPr eaLnBrk="1" hangingPunct="1"/>
            <a:endParaRPr lang="en-US" dirty="0" smtClean="0"/>
          </a:p>
        </p:txBody>
      </p:sp>
    </p:spTree>
    <p:extLst>
      <p:ext uri="{BB962C8B-B14F-4D97-AF65-F5344CB8AC3E}">
        <p14:creationId xmlns:p14="http://schemas.microsoft.com/office/powerpoint/2010/main" val="1780017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0431E0BD-FF19-4822-AFCD-DDFD9DE0C1A0}" type="slidenum">
              <a:rPr lang="en-NZ" smtClean="0"/>
              <a:t>40</a:t>
            </a:fld>
            <a:endParaRPr lang="en-NZ" dirty="0"/>
          </a:p>
        </p:txBody>
      </p:sp>
    </p:spTree>
    <p:extLst>
      <p:ext uri="{BB962C8B-B14F-4D97-AF65-F5344CB8AC3E}">
        <p14:creationId xmlns:p14="http://schemas.microsoft.com/office/powerpoint/2010/main" val="4015003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N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NZ"/>
          </a:p>
        </p:txBody>
      </p:sp>
      <p:sp>
        <p:nvSpPr>
          <p:cNvPr id="7" name="Date Placeholder 6"/>
          <p:cNvSpPr>
            <a:spLocks noGrp="1"/>
          </p:cNvSpPr>
          <p:nvPr>
            <p:ph type="dt" sz="half" idx="10"/>
          </p:nvPr>
        </p:nvSpPr>
        <p:spPr/>
        <p:txBody>
          <a:bodyPr/>
          <a:lstStyle/>
          <a:p>
            <a:r>
              <a:rPr lang="en-US" dirty="0" smtClean="0"/>
              <a:t>MF</a:t>
            </a:r>
            <a:endParaRPr lang="en-NZ" dirty="0"/>
          </a:p>
        </p:txBody>
      </p:sp>
      <p:sp>
        <p:nvSpPr>
          <p:cNvPr id="8" name="Footer Placeholder 7"/>
          <p:cNvSpPr>
            <a:spLocks noGrp="1"/>
          </p:cNvSpPr>
          <p:nvPr>
            <p:ph type="ftr" sz="quarter" idx="11"/>
          </p:nvPr>
        </p:nvSpPr>
        <p:spPr/>
        <p:txBody>
          <a:bodyPr/>
          <a:lstStyle/>
          <a:p>
            <a:r>
              <a:rPr lang="en-NZ" dirty="0" smtClean="0"/>
              <a:t>MF Module 2 version 2</a:t>
            </a:r>
            <a:endParaRPr lang="en-NZ" dirty="0"/>
          </a:p>
        </p:txBody>
      </p:sp>
      <p:sp>
        <p:nvSpPr>
          <p:cNvPr id="9" name="Slide Number Placeholder 8"/>
          <p:cNvSpPr>
            <a:spLocks noGrp="1"/>
          </p:cNvSpPr>
          <p:nvPr>
            <p:ph type="sldNum" sz="quarter" idx="12"/>
          </p:nvPr>
        </p:nvSpPr>
        <p:spPr/>
        <p:txBody>
          <a:bodyPr/>
          <a:lstStyle/>
          <a:p>
            <a:fld id="{C8581192-FBE9-4AD0-9557-EA68BF9CCA88}" type="slidenum">
              <a:rPr lang="en-NZ" smtClean="0"/>
              <a:t>‹#›</a:t>
            </a:fld>
            <a:endParaRPr lang="en-NZ" dirty="0"/>
          </a:p>
        </p:txBody>
      </p:sp>
    </p:spTree>
    <p:extLst>
      <p:ext uri="{BB962C8B-B14F-4D97-AF65-F5344CB8AC3E}">
        <p14:creationId xmlns:p14="http://schemas.microsoft.com/office/powerpoint/2010/main" val="34476642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a:lvl1pPr>
          </a:lstStyle>
          <a:p>
            <a:r>
              <a:rPr lang="en-US" dirty="0" smtClean="0"/>
              <a:t>MF</a:t>
            </a:r>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
        <p:nvSpPr>
          <p:cNvPr id="6" name="Slide Number Placeholder 5"/>
          <p:cNvSpPr>
            <a:spLocks noGrp="1"/>
          </p:cNvSpPr>
          <p:nvPr>
            <p:ph type="sldNum" sz="quarter" idx="12"/>
          </p:nvPr>
        </p:nvSpPr>
        <p:spPr/>
        <p:txBody>
          <a:bodyPr/>
          <a:lstStyle/>
          <a:p>
            <a:fld id="{C8581192-FBE9-4AD0-9557-EA68BF9CCA88}" type="slidenum">
              <a:rPr lang="en-NZ" smtClean="0"/>
              <a:t>‹#›</a:t>
            </a:fld>
            <a:endParaRPr lang="en-NZ" dirty="0"/>
          </a:p>
        </p:txBody>
      </p:sp>
    </p:spTree>
    <p:extLst>
      <p:ext uri="{BB962C8B-B14F-4D97-AF65-F5344CB8AC3E}">
        <p14:creationId xmlns:p14="http://schemas.microsoft.com/office/powerpoint/2010/main" val="115769392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4" name="Date Placeholder 3"/>
          <p:cNvSpPr>
            <a:spLocks noGrp="1"/>
          </p:cNvSpPr>
          <p:nvPr>
            <p:ph type="dt" sz="half" idx="10"/>
          </p:nvPr>
        </p:nvSpPr>
        <p:spPr/>
        <p:txBody>
          <a:bodyPr/>
          <a:lstStyle>
            <a:lvl1pPr>
              <a:defRPr/>
            </a:lvl1pPr>
          </a:lstStyle>
          <a:p>
            <a:r>
              <a:rPr lang="en-US" dirty="0" smtClean="0"/>
              <a:t>MF</a:t>
            </a:r>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
        <p:nvSpPr>
          <p:cNvPr id="6" name="Slide Number Placeholder 5"/>
          <p:cNvSpPr>
            <a:spLocks noGrp="1"/>
          </p:cNvSpPr>
          <p:nvPr>
            <p:ph type="sldNum" sz="quarter" idx="12"/>
          </p:nvPr>
        </p:nvSpPr>
        <p:spPr/>
        <p:txBody>
          <a:bodyPr/>
          <a:lstStyle/>
          <a:p>
            <a:fld id="{C8581192-FBE9-4AD0-9557-EA68BF9CCA88}" type="slidenum">
              <a:rPr lang="en-NZ" smtClean="0"/>
              <a:t>‹#›</a:t>
            </a:fld>
            <a:endParaRPr lang="en-NZ" dirty="0"/>
          </a:p>
        </p:txBody>
      </p:sp>
    </p:spTree>
    <p:extLst>
      <p:ext uri="{BB962C8B-B14F-4D97-AF65-F5344CB8AC3E}">
        <p14:creationId xmlns:p14="http://schemas.microsoft.com/office/powerpoint/2010/main" val="25933520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a:lvl1pPr>
          </a:lstStyle>
          <a:p>
            <a:r>
              <a:rPr lang="en-US" dirty="0" smtClean="0"/>
              <a:t>MF</a:t>
            </a:r>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
        <p:nvSpPr>
          <p:cNvPr id="6" name="Slide Number Placeholder 5"/>
          <p:cNvSpPr>
            <a:spLocks noGrp="1"/>
          </p:cNvSpPr>
          <p:nvPr>
            <p:ph type="sldNum" sz="quarter" idx="12"/>
          </p:nvPr>
        </p:nvSpPr>
        <p:spPr/>
        <p:txBody>
          <a:bodyPr/>
          <a:lstStyle/>
          <a:p>
            <a:fld id="{C8581192-FBE9-4AD0-9557-EA68BF9CCA88}" type="slidenum">
              <a:rPr lang="en-NZ" smtClean="0"/>
              <a:t>‹#›</a:t>
            </a:fld>
            <a:endParaRPr lang="en-NZ" dirty="0"/>
          </a:p>
        </p:txBody>
      </p:sp>
    </p:spTree>
    <p:extLst>
      <p:ext uri="{BB962C8B-B14F-4D97-AF65-F5344CB8AC3E}">
        <p14:creationId xmlns:p14="http://schemas.microsoft.com/office/powerpoint/2010/main" val="9056275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N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MF</a:t>
            </a:r>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
        <p:nvSpPr>
          <p:cNvPr id="6" name="Slide Number Placeholder 5"/>
          <p:cNvSpPr>
            <a:spLocks noGrp="1"/>
          </p:cNvSpPr>
          <p:nvPr>
            <p:ph type="sldNum" sz="quarter" idx="12"/>
          </p:nvPr>
        </p:nvSpPr>
        <p:spPr/>
        <p:txBody>
          <a:bodyPr/>
          <a:lstStyle/>
          <a:p>
            <a:fld id="{C8581192-FBE9-4AD0-9557-EA68BF9CCA88}" type="slidenum">
              <a:rPr lang="en-NZ" smtClean="0"/>
              <a:t>‹#›</a:t>
            </a:fld>
            <a:endParaRPr lang="en-NZ" dirty="0"/>
          </a:p>
        </p:txBody>
      </p:sp>
    </p:spTree>
    <p:extLst>
      <p:ext uri="{BB962C8B-B14F-4D97-AF65-F5344CB8AC3E}">
        <p14:creationId xmlns:p14="http://schemas.microsoft.com/office/powerpoint/2010/main" val="42449230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lvl1pPr>
              <a:defRPr/>
            </a:lvl1pPr>
          </a:lstStyle>
          <a:p>
            <a:r>
              <a:rPr lang="en-US" dirty="0" smtClean="0"/>
              <a:t>MF</a:t>
            </a:r>
            <a:endParaRPr lang="en-NZ" dirty="0"/>
          </a:p>
        </p:txBody>
      </p:sp>
      <p:sp>
        <p:nvSpPr>
          <p:cNvPr id="6" name="Footer Placeholder 5"/>
          <p:cNvSpPr>
            <a:spLocks noGrp="1"/>
          </p:cNvSpPr>
          <p:nvPr>
            <p:ph type="ftr" sz="quarter" idx="11"/>
          </p:nvPr>
        </p:nvSpPr>
        <p:spPr/>
        <p:txBody>
          <a:bodyPr/>
          <a:lstStyle/>
          <a:p>
            <a:r>
              <a:rPr lang="en-NZ" dirty="0" smtClean="0"/>
              <a:t>MF Module 2 version 2</a:t>
            </a:r>
            <a:endParaRPr lang="en-NZ" dirty="0"/>
          </a:p>
        </p:txBody>
      </p:sp>
      <p:sp>
        <p:nvSpPr>
          <p:cNvPr id="7" name="Slide Number Placeholder 6"/>
          <p:cNvSpPr>
            <a:spLocks noGrp="1"/>
          </p:cNvSpPr>
          <p:nvPr>
            <p:ph type="sldNum" sz="quarter" idx="12"/>
          </p:nvPr>
        </p:nvSpPr>
        <p:spPr/>
        <p:txBody>
          <a:bodyPr/>
          <a:lstStyle/>
          <a:p>
            <a:fld id="{C8581192-FBE9-4AD0-9557-EA68BF9CCA88}" type="slidenum">
              <a:rPr lang="en-NZ" smtClean="0"/>
              <a:t>‹#›</a:t>
            </a:fld>
            <a:endParaRPr lang="en-NZ" dirty="0"/>
          </a:p>
        </p:txBody>
      </p:sp>
    </p:spTree>
    <p:extLst>
      <p:ext uri="{BB962C8B-B14F-4D97-AF65-F5344CB8AC3E}">
        <p14:creationId xmlns:p14="http://schemas.microsoft.com/office/powerpoint/2010/main" val="14515051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N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lvl1pPr>
              <a:defRPr/>
            </a:lvl1pPr>
          </a:lstStyle>
          <a:p>
            <a:r>
              <a:rPr lang="en-US" dirty="0" smtClean="0"/>
              <a:t>MF</a:t>
            </a:r>
            <a:endParaRPr lang="en-NZ" dirty="0"/>
          </a:p>
        </p:txBody>
      </p:sp>
      <p:sp>
        <p:nvSpPr>
          <p:cNvPr id="8" name="Footer Placeholder 7"/>
          <p:cNvSpPr>
            <a:spLocks noGrp="1"/>
          </p:cNvSpPr>
          <p:nvPr>
            <p:ph type="ftr" sz="quarter" idx="11"/>
          </p:nvPr>
        </p:nvSpPr>
        <p:spPr/>
        <p:txBody>
          <a:bodyPr/>
          <a:lstStyle/>
          <a:p>
            <a:r>
              <a:rPr lang="en-NZ" dirty="0" smtClean="0"/>
              <a:t>MF Module 2 version 2</a:t>
            </a:r>
            <a:endParaRPr lang="en-NZ" dirty="0"/>
          </a:p>
        </p:txBody>
      </p:sp>
      <p:sp>
        <p:nvSpPr>
          <p:cNvPr id="9" name="Slide Number Placeholder 8"/>
          <p:cNvSpPr>
            <a:spLocks noGrp="1"/>
          </p:cNvSpPr>
          <p:nvPr>
            <p:ph type="sldNum" sz="quarter" idx="12"/>
          </p:nvPr>
        </p:nvSpPr>
        <p:spPr/>
        <p:txBody>
          <a:bodyPr/>
          <a:lstStyle/>
          <a:p>
            <a:fld id="{C8581192-FBE9-4AD0-9557-EA68BF9CCA88}" type="slidenum">
              <a:rPr lang="en-NZ" smtClean="0"/>
              <a:t>‹#›</a:t>
            </a:fld>
            <a:endParaRPr lang="en-NZ" dirty="0"/>
          </a:p>
        </p:txBody>
      </p:sp>
    </p:spTree>
    <p:extLst>
      <p:ext uri="{BB962C8B-B14F-4D97-AF65-F5344CB8AC3E}">
        <p14:creationId xmlns:p14="http://schemas.microsoft.com/office/powerpoint/2010/main" val="40721852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lvl1pPr>
              <a:defRPr/>
            </a:lvl1pPr>
          </a:lstStyle>
          <a:p>
            <a:r>
              <a:rPr lang="en-US" dirty="0" smtClean="0"/>
              <a:t>MF</a:t>
            </a:r>
            <a:endParaRPr lang="en-NZ" dirty="0"/>
          </a:p>
        </p:txBody>
      </p:sp>
      <p:sp>
        <p:nvSpPr>
          <p:cNvPr id="4" name="Footer Placeholder 3"/>
          <p:cNvSpPr>
            <a:spLocks noGrp="1"/>
          </p:cNvSpPr>
          <p:nvPr>
            <p:ph type="ftr" sz="quarter" idx="11"/>
          </p:nvPr>
        </p:nvSpPr>
        <p:spPr/>
        <p:txBody>
          <a:bodyPr/>
          <a:lstStyle/>
          <a:p>
            <a:r>
              <a:rPr lang="en-NZ" dirty="0" smtClean="0"/>
              <a:t>MF Module 2 version 2</a:t>
            </a:r>
            <a:endParaRPr lang="en-NZ" dirty="0"/>
          </a:p>
        </p:txBody>
      </p:sp>
      <p:sp>
        <p:nvSpPr>
          <p:cNvPr id="5" name="Slide Number Placeholder 4"/>
          <p:cNvSpPr>
            <a:spLocks noGrp="1"/>
          </p:cNvSpPr>
          <p:nvPr>
            <p:ph type="sldNum" sz="quarter" idx="12"/>
          </p:nvPr>
        </p:nvSpPr>
        <p:spPr/>
        <p:txBody>
          <a:bodyPr/>
          <a:lstStyle/>
          <a:p>
            <a:fld id="{C8581192-FBE9-4AD0-9557-EA68BF9CCA88}" type="slidenum">
              <a:rPr lang="en-NZ" smtClean="0"/>
              <a:t>‹#›</a:t>
            </a:fld>
            <a:endParaRPr lang="en-NZ" dirty="0"/>
          </a:p>
        </p:txBody>
      </p:sp>
    </p:spTree>
    <p:extLst>
      <p:ext uri="{BB962C8B-B14F-4D97-AF65-F5344CB8AC3E}">
        <p14:creationId xmlns:p14="http://schemas.microsoft.com/office/powerpoint/2010/main" val="357862765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MF</a:t>
            </a:r>
            <a:endParaRPr lang="en-NZ" dirty="0"/>
          </a:p>
        </p:txBody>
      </p:sp>
      <p:sp>
        <p:nvSpPr>
          <p:cNvPr id="3" name="Footer Placeholder 2"/>
          <p:cNvSpPr>
            <a:spLocks noGrp="1"/>
          </p:cNvSpPr>
          <p:nvPr>
            <p:ph type="ftr" sz="quarter" idx="11"/>
          </p:nvPr>
        </p:nvSpPr>
        <p:spPr/>
        <p:txBody>
          <a:bodyPr/>
          <a:lstStyle/>
          <a:p>
            <a:r>
              <a:rPr lang="en-NZ" dirty="0" smtClean="0"/>
              <a:t>MF Module 2 version 2</a:t>
            </a:r>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a:t>
            </a:fld>
            <a:endParaRPr lang="en-NZ" dirty="0"/>
          </a:p>
        </p:txBody>
      </p:sp>
    </p:spTree>
    <p:extLst>
      <p:ext uri="{BB962C8B-B14F-4D97-AF65-F5344CB8AC3E}">
        <p14:creationId xmlns:p14="http://schemas.microsoft.com/office/powerpoint/2010/main" val="23069000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MF</a:t>
            </a:r>
            <a:endParaRPr lang="en-NZ" dirty="0"/>
          </a:p>
        </p:txBody>
      </p:sp>
      <p:sp>
        <p:nvSpPr>
          <p:cNvPr id="6" name="Footer Placeholder 5"/>
          <p:cNvSpPr>
            <a:spLocks noGrp="1"/>
          </p:cNvSpPr>
          <p:nvPr>
            <p:ph type="ftr" sz="quarter" idx="11"/>
          </p:nvPr>
        </p:nvSpPr>
        <p:spPr/>
        <p:txBody>
          <a:bodyPr/>
          <a:lstStyle/>
          <a:p>
            <a:r>
              <a:rPr lang="en-NZ" dirty="0" smtClean="0"/>
              <a:t>MF Module 2 version 2</a:t>
            </a:r>
            <a:endParaRPr lang="en-NZ" dirty="0"/>
          </a:p>
        </p:txBody>
      </p:sp>
      <p:sp>
        <p:nvSpPr>
          <p:cNvPr id="7" name="Slide Number Placeholder 6"/>
          <p:cNvSpPr>
            <a:spLocks noGrp="1"/>
          </p:cNvSpPr>
          <p:nvPr>
            <p:ph type="sldNum" sz="quarter" idx="12"/>
          </p:nvPr>
        </p:nvSpPr>
        <p:spPr/>
        <p:txBody>
          <a:bodyPr/>
          <a:lstStyle/>
          <a:p>
            <a:fld id="{C8581192-FBE9-4AD0-9557-EA68BF9CCA88}" type="slidenum">
              <a:rPr lang="en-NZ" smtClean="0"/>
              <a:t>‹#›</a:t>
            </a:fld>
            <a:endParaRPr lang="en-NZ" dirty="0"/>
          </a:p>
        </p:txBody>
      </p:sp>
    </p:spTree>
    <p:extLst>
      <p:ext uri="{BB962C8B-B14F-4D97-AF65-F5344CB8AC3E}">
        <p14:creationId xmlns:p14="http://schemas.microsoft.com/office/powerpoint/2010/main" val="157145308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MF</a:t>
            </a:r>
            <a:endParaRPr lang="en-NZ" dirty="0"/>
          </a:p>
        </p:txBody>
      </p:sp>
      <p:sp>
        <p:nvSpPr>
          <p:cNvPr id="6" name="Footer Placeholder 5"/>
          <p:cNvSpPr>
            <a:spLocks noGrp="1"/>
          </p:cNvSpPr>
          <p:nvPr>
            <p:ph type="ftr" sz="quarter" idx="11"/>
          </p:nvPr>
        </p:nvSpPr>
        <p:spPr/>
        <p:txBody>
          <a:bodyPr/>
          <a:lstStyle/>
          <a:p>
            <a:r>
              <a:rPr lang="en-NZ" dirty="0" smtClean="0"/>
              <a:t>MF Module 2 version 2</a:t>
            </a:r>
            <a:endParaRPr lang="en-NZ" dirty="0"/>
          </a:p>
        </p:txBody>
      </p:sp>
      <p:sp>
        <p:nvSpPr>
          <p:cNvPr id="7" name="Slide Number Placeholder 6"/>
          <p:cNvSpPr>
            <a:spLocks noGrp="1"/>
          </p:cNvSpPr>
          <p:nvPr>
            <p:ph type="sldNum" sz="quarter" idx="12"/>
          </p:nvPr>
        </p:nvSpPr>
        <p:spPr/>
        <p:txBody>
          <a:bodyPr/>
          <a:lstStyle/>
          <a:p>
            <a:fld id="{C8581192-FBE9-4AD0-9557-EA68BF9CCA88}" type="slidenum">
              <a:rPr lang="en-NZ" smtClean="0"/>
              <a:t>‹#›</a:t>
            </a:fld>
            <a:endParaRPr lang="en-NZ" dirty="0"/>
          </a:p>
        </p:txBody>
      </p:sp>
    </p:spTree>
    <p:extLst>
      <p:ext uri="{BB962C8B-B14F-4D97-AF65-F5344CB8AC3E}">
        <p14:creationId xmlns:p14="http://schemas.microsoft.com/office/powerpoint/2010/main" val="6884031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MF</a:t>
            </a:r>
            <a:endParaRPr lang="en-NZ"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NZ" dirty="0" smtClean="0"/>
              <a:t>MF Module 2 version 2</a:t>
            </a:r>
            <a:endParaRPr lang="en-NZ"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581192-FBE9-4AD0-9557-EA68BF9CCA88}" type="slidenum">
              <a:rPr lang="en-NZ" smtClean="0"/>
              <a:t>‹#›</a:t>
            </a:fld>
            <a:endParaRPr lang="en-NZ" dirty="0"/>
          </a:p>
        </p:txBody>
      </p:sp>
    </p:spTree>
    <p:extLst>
      <p:ext uri="{BB962C8B-B14F-4D97-AF65-F5344CB8AC3E}">
        <p14:creationId xmlns:p14="http://schemas.microsoft.com/office/powerpoint/2010/main" val="608780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unescap.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unstats.un.org/" TargetMode="External"/><Relationship Id="rId2" Type="http://schemas.openxmlformats.org/officeDocument/2006/relationships/hyperlink" Target="http://www.unescap.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unstats.un.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unescap.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389017"/>
          </a:xfrm>
        </p:spPr>
        <p:txBody>
          <a:bodyPr/>
          <a:lstStyle/>
          <a:p>
            <a:r>
              <a:rPr lang="en-NZ" dirty="0" smtClean="0"/>
              <a:t>Module 2: overview</a:t>
            </a:r>
            <a:endParaRPr lang="en-NZ" dirty="0"/>
          </a:p>
        </p:txBody>
      </p:sp>
      <p:sp>
        <p:nvSpPr>
          <p:cNvPr id="3" name="Subtitle 2"/>
          <p:cNvSpPr>
            <a:spLocks noGrp="1"/>
          </p:cNvSpPr>
          <p:nvPr>
            <p:ph type="subTitle" idx="1"/>
          </p:nvPr>
        </p:nvSpPr>
        <p:spPr>
          <a:xfrm>
            <a:off x="1524000" y="3614917"/>
            <a:ext cx="9144000" cy="1655762"/>
          </a:xfrm>
        </p:spPr>
        <p:txBody>
          <a:bodyPr/>
          <a:lstStyle/>
          <a:p>
            <a:pPr algn="l"/>
            <a:r>
              <a:rPr lang="en-NZ" dirty="0" smtClean="0"/>
              <a:t>ESCAP Statistics Division</a:t>
            </a:r>
          </a:p>
          <a:p>
            <a:pPr algn="l"/>
            <a:r>
              <a:rPr lang="en-NZ" dirty="0" smtClean="0"/>
              <a:t>Regional Programme on Economic Statistics</a:t>
            </a:r>
          </a:p>
          <a:p>
            <a:pPr algn="l"/>
            <a:r>
              <a:rPr lang="en-NZ" dirty="0" smtClean="0"/>
              <a:t>2018</a:t>
            </a:r>
            <a:endParaRPr lang="en-NZ" dirty="0"/>
          </a:p>
        </p:txBody>
      </p:sp>
    </p:spTree>
    <p:extLst>
      <p:ext uri="{BB962C8B-B14F-4D97-AF65-F5344CB8AC3E}">
        <p14:creationId xmlns:p14="http://schemas.microsoft.com/office/powerpoint/2010/main" val="4638231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statistics are in the Core Set?</a:t>
            </a:r>
            <a:endParaRPr lang="en-NZ" dirty="0"/>
          </a:p>
        </p:txBody>
      </p:sp>
      <p:sp>
        <p:nvSpPr>
          <p:cNvPr id="3" name="Content Placeholder 2"/>
          <p:cNvSpPr>
            <a:spLocks noGrp="1"/>
          </p:cNvSpPr>
          <p:nvPr>
            <p:ph idx="1"/>
          </p:nvPr>
        </p:nvSpPr>
        <p:spPr/>
        <p:txBody>
          <a:bodyPr>
            <a:normAutofit fontScale="92500" lnSpcReduction="10000"/>
          </a:bodyPr>
          <a:lstStyle/>
          <a:p>
            <a:r>
              <a:rPr lang="en-NZ" dirty="0" smtClean="0">
                <a:solidFill>
                  <a:srgbClr val="0070C0"/>
                </a:solidFill>
              </a:rPr>
              <a:t>Prices and costs</a:t>
            </a:r>
          </a:p>
          <a:p>
            <a:r>
              <a:rPr lang="en-NZ" dirty="0" smtClean="0">
                <a:solidFill>
                  <a:srgbClr val="0070C0"/>
                </a:solidFill>
              </a:rPr>
              <a:t>Demand and output</a:t>
            </a:r>
          </a:p>
          <a:p>
            <a:r>
              <a:rPr lang="en-NZ" dirty="0" smtClean="0"/>
              <a:t>Income and wealth</a:t>
            </a:r>
          </a:p>
          <a:p>
            <a:r>
              <a:rPr lang="en-NZ" dirty="0" smtClean="0"/>
              <a:t>Money and banking</a:t>
            </a:r>
          </a:p>
          <a:p>
            <a:r>
              <a:rPr lang="en-NZ" dirty="0" smtClean="0"/>
              <a:t>Government</a:t>
            </a:r>
          </a:p>
          <a:p>
            <a:r>
              <a:rPr lang="en-NZ" dirty="0" smtClean="0"/>
              <a:t>Labour market</a:t>
            </a:r>
          </a:p>
          <a:p>
            <a:r>
              <a:rPr lang="en-NZ" dirty="0" smtClean="0">
                <a:solidFill>
                  <a:srgbClr val="0070C0"/>
                </a:solidFill>
              </a:rPr>
              <a:t>Natural resources and the environment</a:t>
            </a:r>
          </a:p>
          <a:p>
            <a:endParaRPr lang="en-NZ" dirty="0">
              <a:solidFill>
                <a:srgbClr val="0070C0"/>
              </a:solidFill>
            </a:endParaRPr>
          </a:p>
          <a:p>
            <a:r>
              <a:rPr lang="en-NZ" dirty="0"/>
              <a:t>Further information on </a:t>
            </a:r>
            <a:r>
              <a:rPr lang="en-NZ" dirty="0" smtClean="0"/>
              <a:t>the </a:t>
            </a:r>
            <a:r>
              <a:rPr lang="en-NZ" dirty="0"/>
              <a:t>Core Statistics </a:t>
            </a:r>
            <a:r>
              <a:rPr lang="en-NZ" dirty="0" smtClean="0"/>
              <a:t>may </a:t>
            </a:r>
            <a:r>
              <a:rPr lang="en-NZ" dirty="0"/>
              <a:t>be found on the ESCAP website http://</a:t>
            </a:r>
            <a:r>
              <a:rPr lang="en-NZ" u="sng" dirty="0">
                <a:hlinkClick r:id="rId2"/>
              </a:rPr>
              <a:t>www.unescap.org</a:t>
            </a:r>
            <a:endParaRPr lang="en-NZ" dirty="0">
              <a:solidFill>
                <a:srgbClr val="0070C0"/>
              </a:solidFill>
            </a:endParaRPr>
          </a:p>
        </p:txBody>
      </p:sp>
      <p:sp>
        <p:nvSpPr>
          <p:cNvPr id="4" name="Slide Number Placeholder 3"/>
          <p:cNvSpPr>
            <a:spLocks noGrp="1"/>
          </p:cNvSpPr>
          <p:nvPr>
            <p:ph type="sldNum" sz="quarter" idx="12"/>
          </p:nvPr>
        </p:nvSpPr>
        <p:spPr/>
        <p:txBody>
          <a:bodyPr/>
          <a:lstStyle/>
          <a:p>
            <a:fld id="{C8581192-FBE9-4AD0-9557-EA68BF9CCA88}" type="slidenum">
              <a:rPr lang="en-NZ" smtClean="0"/>
              <a:t>10</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387523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rmAutofit fontScale="90000"/>
          </a:bodyPr>
          <a:lstStyle/>
          <a:p>
            <a:r>
              <a:rPr lang="en-NZ" dirty="0" smtClean="0"/>
              <a:t>Skill domains for statisticians </a:t>
            </a:r>
            <a:endParaRPr lang="en-NZ" dirty="0"/>
          </a:p>
        </p:txBody>
      </p:sp>
      <p:sp>
        <p:nvSpPr>
          <p:cNvPr id="3" name="Content Placeholder 2"/>
          <p:cNvSpPr>
            <a:spLocks noGrp="1"/>
          </p:cNvSpPr>
          <p:nvPr>
            <p:ph idx="1"/>
          </p:nvPr>
        </p:nvSpPr>
        <p:spPr>
          <a:xfrm>
            <a:off x="838200" y="953038"/>
            <a:ext cx="10515600" cy="5403312"/>
          </a:xfrm>
        </p:spPr>
        <p:txBody>
          <a:bodyPr>
            <a:normAutofit fontScale="92500"/>
          </a:bodyPr>
          <a:lstStyle/>
          <a:p>
            <a:r>
              <a:rPr lang="en-NZ" dirty="0" smtClean="0"/>
              <a:t>Economic survey skills (that is, associated classifications, SNA concepts in surveys)</a:t>
            </a:r>
          </a:p>
          <a:p>
            <a:r>
              <a:rPr lang="en-NZ" dirty="0" smtClean="0"/>
              <a:t>Basic skills for price statisticians (that is, index number theory)</a:t>
            </a:r>
          </a:p>
          <a:p>
            <a:r>
              <a:rPr lang="en-NZ" dirty="0" smtClean="0"/>
              <a:t>Integrating household surveys into price statistics (that is, rebasing)</a:t>
            </a:r>
          </a:p>
          <a:p>
            <a:r>
              <a:rPr lang="en-NZ" dirty="0" smtClean="0"/>
              <a:t>ICT-enabled data analysis skills</a:t>
            </a:r>
          </a:p>
          <a:p>
            <a:r>
              <a:rPr lang="en-NZ" dirty="0" smtClean="0"/>
              <a:t>Quantitative measures (that is, volume measures –employment, labour, production)</a:t>
            </a:r>
          </a:p>
          <a:p>
            <a:r>
              <a:rPr lang="en-NZ" dirty="0"/>
              <a:t>T</a:t>
            </a:r>
            <a:r>
              <a:rPr lang="en-NZ" dirty="0" smtClean="0"/>
              <a:t>he </a:t>
            </a:r>
            <a:r>
              <a:rPr lang="en-NZ" dirty="0"/>
              <a:t>2030 agenda for sustainable </a:t>
            </a:r>
            <a:r>
              <a:rPr lang="en-NZ" dirty="0" smtClean="0"/>
              <a:t>development</a:t>
            </a:r>
          </a:p>
          <a:p>
            <a:r>
              <a:rPr lang="en-NZ" dirty="0" smtClean="0"/>
              <a:t>The UN fundamental principles of official statistics</a:t>
            </a:r>
          </a:p>
          <a:p>
            <a:r>
              <a:rPr lang="en-NZ" dirty="0"/>
              <a:t>Further information on </a:t>
            </a:r>
            <a:r>
              <a:rPr lang="en-NZ" dirty="0" smtClean="0"/>
              <a:t>the </a:t>
            </a:r>
            <a:r>
              <a:rPr lang="en-NZ" dirty="0"/>
              <a:t>Skill Domains for Statisticians may be found on the ESCAP website </a:t>
            </a:r>
            <a:r>
              <a:rPr lang="en-NZ" dirty="0">
                <a:hlinkClick r:id="rId2"/>
              </a:rPr>
              <a:t>http://</a:t>
            </a:r>
            <a:r>
              <a:rPr lang="en-NZ" u="sng" dirty="0" smtClean="0">
                <a:hlinkClick r:id="rId2"/>
              </a:rPr>
              <a:t>www.unescap.org</a:t>
            </a:r>
            <a:r>
              <a:rPr lang="en-NZ" u="sng" dirty="0" smtClean="0"/>
              <a:t> </a:t>
            </a:r>
            <a:r>
              <a:rPr lang="en-NZ" dirty="0"/>
              <a:t>a</a:t>
            </a:r>
            <a:r>
              <a:rPr lang="en-NZ" dirty="0" smtClean="0"/>
              <a:t>nd on the Fundamental </a:t>
            </a:r>
            <a:r>
              <a:rPr lang="en-NZ" dirty="0"/>
              <a:t>P</a:t>
            </a:r>
            <a:r>
              <a:rPr lang="en-NZ" dirty="0" smtClean="0"/>
              <a:t>rinciples at the UN </a:t>
            </a:r>
            <a:r>
              <a:rPr lang="en-NZ" dirty="0"/>
              <a:t>Statistics Division </a:t>
            </a:r>
            <a:r>
              <a:rPr lang="en-NZ" dirty="0" smtClean="0"/>
              <a:t>website </a:t>
            </a:r>
            <a:r>
              <a:rPr lang="en-NZ" u="sng" dirty="0" smtClean="0">
                <a:hlinkClick r:id="rId3"/>
              </a:rPr>
              <a:t>https</a:t>
            </a:r>
            <a:r>
              <a:rPr lang="en-NZ" u="sng" dirty="0">
                <a:hlinkClick r:id="rId3"/>
              </a:rPr>
              <a:t>://unstats.un.org</a:t>
            </a:r>
            <a:r>
              <a:rPr lang="en-NZ" dirty="0"/>
              <a:t>.  </a:t>
            </a:r>
          </a:p>
          <a:p>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11</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16858116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GDP and much, much more</a:t>
            </a:r>
            <a:endParaRPr lang="en-NZ" dirty="0"/>
          </a:p>
        </p:txBody>
      </p:sp>
      <p:sp>
        <p:nvSpPr>
          <p:cNvPr id="3" name="Content Placeholder 2"/>
          <p:cNvSpPr>
            <a:spLocks noGrp="1"/>
          </p:cNvSpPr>
          <p:nvPr>
            <p:ph idx="1"/>
          </p:nvPr>
        </p:nvSpPr>
        <p:spPr>
          <a:xfrm>
            <a:off x="838200" y="1378039"/>
            <a:ext cx="10515600" cy="4798924"/>
          </a:xfrm>
        </p:spPr>
        <p:txBody>
          <a:bodyPr>
            <a:normAutofit/>
          </a:bodyPr>
          <a:lstStyle/>
          <a:p>
            <a:r>
              <a:rPr lang="en-NZ" dirty="0" smtClean="0"/>
              <a:t>Changes in GDP (production and/or expenditure based) in volume terms give information on growth rates</a:t>
            </a:r>
          </a:p>
          <a:p>
            <a:pPr lvl="1"/>
            <a:r>
              <a:rPr lang="en-NZ" dirty="0"/>
              <a:t>a</a:t>
            </a:r>
            <a:r>
              <a:rPr lang="en-NZ" dirty="0" smtClean="0"/>
              <a:t> central statistic of the national accounts</a:t>
            </a:r>
          </a:p>
          <a:p>
            <a:r>
              <a:rPr lang="en-NZ" dirty="0" smtClean="0"/>
              <a:t>but other important information also arises from detailed GDP estimates:</a:t>
            </a:r>
          </a:p>
          <a:p>
            <a:pPr lvl="1"/>
            <a:r>
              <a:rPr lang="en-NZ" dirty="0" smtClean="0"/>
              <a:t>information by industry and institutional sector</a:t>
            </a:r>
          </a:p>
          <a:p>
            <a:pPr lvl="1"/>
            <a:r>
              <a:rPr lang="en-NZ" dirty="0"/>
              <a:t>o</a:t>
            </a:r>
            <a:r>
              <a:rPr lang="en-NZ" dirty="0" smtClean="0"/>
              <a:t>ther information about changing prices</a:t>
            </a:r>
          </a:p>
          <a:p>
            <a:pPr lvl="1"/>
            <a:r>
              <a:rPr lang="en-NZ" dirty="0"/>
              <a:t>v</a:t>
            </a:r>
            <a:r>
              <a:rPr lang="en-NZ" dirty="0" smtClean="0"/>
              <a:t>alues and volumes</a:t>
            </a:r>
          </a:p>
          <a:p>
            <a:r>
              <a:rPr lang="en-NZ" dirty="0" smtClean="0"/>
              <a:t>And much more beyond GDP</a:t>
            </a:r>
          </a:p>
          <a:p>
            <a:r>
              <a:rPr lang="en-NZ" dirty="0"/>
              <a:t>Also central are two measures of price changes – the CPI and the GDP deflator </a:t>
            </a:r>
          </a:p>
          <a:p>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12</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24745327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8824"/>
          </a:xfrm>
        </p:spPr>
        <p:txBody>
          <a:bodyPr/>
          <a:lstStyle/>
          <a:p>
            <a:r>
              <a:rPr lang="en-NZ" dirty="0" smtClean="0"/>
              <a:t>The </a:t>
            </a:r>
            <a:r>
              <a:rPr lang="en-NZ" i="1" dirty="0" smtClean="0"/>
              <a:t>System of National Accounts </a:t>
            </a:r>
            <a:r>
              <a:rPr lang="en-NZ" dirty="0" smtClean="0"/>
              <a:t>(SNA 2008)</a:t>
            </a:r>
            <a:endParaRPr lang="en-NZ" dirty="0"/>
          </a:p>
        </p:txBody>
      </p:sp>
      <p:sp>
        <p:nvSpPr>
          <p:cNvPr id="3" name="Content Placeholder 2"/>
          <p:cNvSpPr>
            <a:spLocks noGrp="1"/>
          </p:cNvSpPr>
          <p:nvPr>
            <p:ph idx="1"/>
          </p:nvPr>
        </p:nvSpPr>
        <p:spPr>
          <a:xfrm>
            <a:off x="838200" y="1493950"/>
            <a:ext cx="10515600" cy="4683013"/>
          </a:xfrm>
        </p:spPr>
        <p:txBody>
          <a:bodyPr>
            <a:normAutofit fontScale="92500"/>
          </a:bodyPr>
          <a:lstStyle/>
          <a:p>
            <a:r>
              <a:rPr lang="en-NZ" dirty="0" smtClean="0"/>
              <a:t>An internationally agreed set of standards to measure economic activity</a:t>
            </a:r>
          </a:p>
          <a:p>
            <a:r>
              <a:rPr lang="en-NZ" dirty="0" smtClean="0"/>
              <a:t>Provides a framework that allows us to describe the economy’s many transactors and transactions </a:t>
            </a:r>
          </a:p>
          <a:p>
            <a:r>
              <a:rPr lang="en-NZ" dirty="0" smtClean="0"/>
              <a:t>By organising (classifying) and condensing this information in a  meaningful way </a:t>
            </a:r>
          </a:p>
          <a:p>
            <a:r>
              <a:rPr lang="en-NZ" dirty="0" smtClean="0"/>
              <a:t>Following conventions based on economic principles</a:t>
            </a:r>
          </a:p>
          <a:p>
            <a:r>
              <a:rPr lang="en-NZ" dirty="0" smtClean="0"/>
              <a:t>With an agreed set of concepts, definitions, classifications and accounting rules applying to all parts of the SNA system</a:t>
            </a:r>
          </a:p>
          <a:p>
            <a:r>
              <a:rPr lang="en-NZ" dirty="0" smtClean="0"/>
              <a:t>Giving rise to a comprehensive, consistent and integrated set of statistics that record </a:t>
            </a:r>
            <a:r>
              <a:rPr lang="en-US" dirty="0"/>
              <a:t>economic activities within given period and the levels of an economy’s assets and liabilities at particular points of </a:t>
            </a:r>
            <a:r>
              <a:rPr lang="en-US" dirty="0" smtClean="0"/>
              <a:t>time </a:t>
            </a:r>
            <a:endParaRPr lang="en-GB" dirty="0"/>
          </a:p>
          <a:p>
            <a:endParaRPr lang="en-NZ" dirty="0" smtClean="0"/>
          </a:p>
          <a:p>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13</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11452842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SNA: General principles</a:t>
            </a:r>
            <a:endParaRPr lang="en-NZ" dirty="0"/>
          </a:p>
        </p:txBody>
      </p:sp>
      <p:sp>
        <p:nvSpPr>
          <p:cNvPr id="3" name="Content Placeholder 2"/>
          <p:cNvSpPr>
            <a:spLocks noGrp="1"/>
          </p:cNvSpPr>
          <p:nvPr>
            <p:ph idx="1"/>
          </p:nvPr>
        </p:nvSpPr>
        <p:spPr/>
        <p:txBody>
          <a:bodyPr>
            <a:normAutofit/>
          </a:bodyPr>
          <a:lstStyle/>
          <a:p>
            <a:r>
              <a:rPr lang="en-NZ" dirty="0" smtClean="0"/>
              <a:t>Comprehensive – all designated activities are covered, and a great mass of detailed information lies ‘beneath’ the aggregated information</a:t>
            </a:r>
          </a:p>
          <a:p>
            <a:r>
              <a:rPr lang="en-NZ" dirty="0" smtClean="0"/>
              <a:t>Consistent – the SNA has consistent rules for concepts, definitions, classifications and accounting rules so that the same values are used for recording all sides of a single transaction </a:t>
            </a:r>
          </a:p>
          <a:p>
            <a:r>
              <a:rPr lang="en-NZ" dirty="0" smtClean="0"/>
              <a:t>Integrated – all consequences of a single action are captured in the accounts and balance sheets, so altogether the system is balanced and closed</a:t>
            </a:r>
          </a:p>
          <a:p>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14</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33149170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Basic information identified in the accounts</a:t>
            </a:r>
            <a:endParaRPr lang="en-NZ" dirty="0"/>
          </a:p>
        </p:txBody>
      </p:sp>
      <p:sp>
        <p:nvSpPr>
          <p:cNvPr id="3" name="Content Placeholder 2"/>
          <p:cNvSpPr>
            <a:spLocks noGrp="1"/>
          </p:cNvSpPr>
          <p:nvPr>
            <p:ph idx="1"/>
          </p:nvPr>
        </p:nvSpPr>
        <p:spPr/>
        <p:txBody>
          <a:bodyPr>
            <a:normAutofit lnSpcReduction="10000"/>
          </a:bodyPr>
          <a:lstStyle/>
          <a:p>
            <a:r>
              <a:rPr lang="en-NZ" dirty="0" smtClean="0"/>
              <a:t>Who?</a:t>
            </a:r>
          </a:p>
          <a:p>
            <a:r>
              <a:rPr lang="en-NZ" dirty="0" smtClean="0"/>
              <a:t>Does what?</a:t>
            </a:r>
          </a:p>
          <a:p>
            <a:r>
              <a:rPr lang="en-NZ" dirty="0" smtClean="0"/>
              <a:t>Concerning what?</a:t>
            </a:r>
          </a:p>
          <a:p>
            <a:r>
              <a:rPr lang="en-NZ" dirty="0" smtClean="0"/>
              <a:t>With whom?</a:t>
            </a:r>
          </a:p>
          <a:p>
            <a:r>
              <a:rPr lang="en-NZ" dirty="0" smtClean="0"/>
              <a:t>For what purposes?</a:t>
            </a:r>
          </a:p>
          <a:p>
            <a:r>
              <a:rPr lang="en-NZ" dirty="0" smtClean="0"/>
              <a:t>When?</a:t>
            </a:r>
          </a:p>
          <a:p>
            <a:r>
              <a:rPr lang="en-NZ" dirty="0" smtClean="0"/>
              <a:t>How to measure?</a:t>
            </a:r>
          </a:p>
          <a:p>
            <a:r>
              <a:rPr lang="en-NZ" dirty="0" smtClean="0"/>
              <a:t>How does this affect the stocks of non-financial assets and the financial assets and liabilities of the economy?</a:t>
            </a:r>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15</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3661061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1"/>
          <p:cNvSpPr>
            <a:spLocks noGrp="1"/>
          </p:cNvSpPr>
          <p:nvPr>
            <p:ph type="title" idx="4294967295"/>
          </p:nvPr>
        </p:nvSpPr>
        <p:spPr/>
        <p:txBody>
          <a:bodyPr/>
          <a:lstStyle/>
          <a:p>
            <a:r>
              <a:rPr lang="en-US" dirty="0" smtClean="0">
                <a:sym typeface="Symbol" pitchFamily="18" charset="2"/>
              </a:rPr>
              <a:t>The Main Structure of the Accounts	</a:t>
            </a:r>
            <a:endParaRPr lang="en-GB" dirty="0" smtClean="0"/>
          </a:p>
        </p:txBody>
      </p:sp>
      <p:sp>
        <p:nvSpPr>
          <p:cNvPr id="19460" name="Content Placeholder 2"/>
          <p:cNvSpPr>
            <a:spLocks noGrp="1"/>
          </p:cNvSpPr>
          <p:nvPr>
            <p:ph idx="4294967295"/>
          </p:nvPr>
        </p:nvSpPr>
        <p:spPr/>
        <p:txBody>
          <a:bodyPr/>
          <a:lstStyle/>
          <a:p>
            <a:r>
              <a:rPr lang="en-GB" dirty="0" smtClean="0"/>
              <a:t>Goods and services</a:t>
            </a:r>
          </a:p>
          <a:p>
            <a:r>
              <a:rPr lang="en-GB" dirty="0" smtClean="0"/>
              <a:t>Sequence of accounts</a:t>
            </a:r>
          </a:p>
          <a:p>
            <a:pPr lvl="1"/>
            <a:r>
              <a:rPr lang="en-GB" dirty="0" smtClean="0"/>
              <a:t>Current accounts</a:t>
            </a:r>
          </a:p>
          <a:p>
            <a:pPr lvl="1"/>
            <a:r>
              <a:rPr lang="en-GB" dirty="0" smtClean="0"/>
              <a:t>Accumulation accounts</a:t>
            </a:r>
          </a:p>
          <a:p>
            <a:pPr lvl="1"/>
            <a:r>
              <a:rPr lang="en-GB" dirty="0" smtClean="0"/>
              <a:t>Balance sheets</a:t>
            </a:r>
          </a:p>
          <a:p>
            <a:r>
              <a:rPr lang="en-GB" dirty="0" smtClean="0"/>
              <a:t>Other accounts</a:t>
            </a:r>
          </a:p>
          <a:p>
            <a:pPr lvl="1"/>
            <a:r>
              <a:rPr lang="en-GB" dirty="0" smtClean="0"/>
              <a:t>Supply and use tables</a:t>
            </a:r>
          </a:p>
          <a:p>
            <a:pPr lvl="1"/>
            <a:r>
              <a:rPr lang="en-GB" dirty="0" smtClean="0"/>
              <a:t>Accounts in volume terms</a:t>
            </a:r>
          </a:p>
          <a:p>
            <a:endParaRPr lang="en-GB" dirty="0" smtClean="0"/>
          </a:p>
          <a:p>
            <a:endParaRPr lang="en-GB" dirty="0" smtClean="0"/>
          </a:p>
        </p:txBody>
      </p:sp>
      <p:sp>
        <p:nvSpPr>
          <p:cNvPr id="4" name="Slide Number Placeholder 3"/>
          <p:cNvSpPr txBox="1">
            <a:spLocks noGrp="1"/>
          </p:cNvSpPr>
          <p:nvPr/>
        </p:nvSpPr>
        <p:spPr bwMode="auto">
          <a:xfrm>
            <a:off x="8077200" y="6381750"/>
            <a:ext cx="2133600" cy="476250"/>
          </a:xfrm>
          <a:prstGeom prst="rect">
            <a:avLst/>
          </a:prstGeom>
          <a:noFill/>
          <a:ln>
            <a:miter lim="800000"/>
            <a:headEnd/>
            <a:tailEnd/>
          </a:ln>
        </p:spPr>
        <p:txBody>
          <a:bodyPr/>
          <a:lstStyle/>
          <a:p>
            <a:pPr algn="r">
              <a:defRPr/>
            </a:pPr>
            <a:endParaRPr lang="en-US" sz="1200" dirty="0">
              <a:latin typeface="+mj-lt"/>
            </a:endParaRPr>
          </a:p>
        </p:txBody>
      </p:sp>
      <p:sp>
        <p:nvSpPr>
          <p:cNvPr id="2" name="Slide Number Placeholder 1"/>
          <p:cNvSpPr>
            <a:spLocks noGrp="1"/>
          </p:cNvSpPr>
          <p:nvPr>
            <p:ph type="sldNum" sz="quarter" idx="12"/>
          </p:nvPr>
        </p:nvSpPr>
        <p:spPr/>
        <p:txBody>
          <a:bodyPr/>
          <a:lstStyle/>
          <a:p>
            <a:fld id="{C8581192-FBE9-4AD0-9557-EA68BF9CCA88}" type="slidenum">
              <a:rPr lang="en-NZ" smtClean="0"/>
              <a:t>16</a:t>
            </a:fld>
            <a:endParaRPr lang="en-NZ" dirty="0"/>
          </a:p>
        </p:txBody>
      </p:sp>
      <p:sp>
        <p:nvSpPr>
          <p:cNvPr id="3" name="Footer Placeholder 2"/>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2481985726"/>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goods and services account</a:t>
            </a:r>
            <a:endParaRPr lang="en-NZ"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242577021"/>
              </p:ext>
            </p:extLst>
          </p:nvPr>
        </p:nvGraphicFramePr>
        <p:xfrm>
          <a:off x="1842052" y="1577011"/>
          <a:ext cx="9511748" cy="4765866"/>
        </p:xfrm>
        <a:graphic>
          <a:graphicData uri="http://schemas.openxmlformats.org/drawingml/2006/table">
            <a:tbl>
              <a:tblPr firstRow="1" firstCol="1" bandRow="1"/>
              <a:tblGrid>
                <a:gridCol w="4755874"/>
                <a:gridCol w="4755874"/>
              </a:tblGrid>
              <a:tr h="571500">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uses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resources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571500">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intermediate consumption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output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final consumption expenditure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imports of goods and services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gross capital formation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      gross fixed capital formations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taxes on products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      changes in inventories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NZ" sz="2400" i="1" dirty="0">
                          <a:effectLst/>
                          <a:latin typeface="+mn-lt"/>
                          <a:ea typeface="Calibri" panose="020F0502020204030204" pitchFamily="34" charset="0"/>
                          <a:cs typeface="Times New Roman" panose="02020603050405020304" pitchFamily="18" charset="0"/>
                        </a:rPr>
                        <a:t>less</a:t>
                      </a:r>
                      <a:r>
                        <a:rPr lang="en-NZ" sz="2400" dirty="0">
                          <a:effectLst/>
                          <a:latin typeface="+mn-lt"/>
                          <a:ea typeface="Calibri" panose="020F0502020204030204" pitchFamily="34" charset="0"/>
                          <a:cs typeface="Times New Roman" panose="02020603050405020304" pitchFamily="18" charset="0"/>
                        </a:rPr>
                        <a:t> subsidies on products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      acquisitions less disposals of </a:t>
                      </a:r>
                      <a:r>
                        <a:rPr lang="en-NZ" sz="2400" dirty="0" smtClean="0">
                          <a:effectLst/>
                          <a:latin typeface="+mn-lt"/>
                          <a:ea typeface="Calibri" panose="020F0502020204030204" pitchFamily="34" charset="0"/>
                          <a:cs typeface="Times New Roman" panose="02020603050405020304" pitchFamily="18" charset="0"/>
                        </a:rPr>
                        <a:t>                valuables</a:t>
                      </a:r>
                      <a:endParaRPr lang="en-NZ"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00">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exports of goods and services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NZ" sz="2400" dirty="0">
                          <a:effectLst/>
                          <a:latin typeface="+mn-lt"/>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sz="quarter" idx="11"/>
          </p:nvPr>
        </p:nvSpPr>
        <p:spPr/>
        <p:txBody>
          <a:bodyPr/>
          <a:lstStyle/>
          <a:p>
            <a:r>
              <a:rPr lang="en-NZ" dirty="0" smtClean="0"/>
              <a:t>MF Module 2 version 2</a:t>
            </a:r>
            <a:endParaRPr lang="en-NZ" dirty="0"/>
          </a:p>
        </p:txBody>
      </p:sp>
      <p:sp>
        <p:nvSpPr>
          <p:cNvPr id="5" name="Slide Number Placeholder 4"/>
          <p:cNvSpPr>
            <a:spLocks noGrp="1"/>
          </p:cNvSpPr>
          <p:nvPr>
            <p:ph type="sldNum" sz="quarter" idx="12"/>
          </p:nvPr>
        </p:nvSpPr>
        <p:spPr/>
        <p:txBody>
          <a:bodyPr/>
          <a:lstStyle/>
          <a:p>
            <a:fld id="{C8581192-FBE9-4AD0-9557-EA68BF9CCA88}" type="slidenum">
              <a:rPr lang="en-NZ" smtClean="0"/>
              <a:t>17</a:t>
            </a:fld>
            <a:endParaRPr lang="en-NZ" dirty="0"/>
          </a:p>
        </p:txBody>
      </p:sp>
      <p:sp>
        <p:nvSpPr>
          <p:cNvPr id="9" name="Rectangle 2"/>
          <p:cNvSpPr>
            <a:spLocks noChangeArrowheads="1"/>
          </p:cNvSpPr>
          <p:nvPr/>
        </p:nvSpPr>
        <p:spPr bwMode="auto">
          <a:xfrm>
            <a:off x="3233738" y="29622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NZ" dirty="0"/>
          </a:p>
        </p:txBody>
      </p:sp>
    </p:spTree>
    <p:extLst>
      <p:ext uri="{BB962C8B-B14F-4D97-AF65-F5344CB8AC3E}">
        <p14:creationId xmlns:p14="http://schemas.microsoft.com/office/powerpoint/2010/main" val="31335656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Three measures of GDP</a:t>
            </a:r>
            <a:endParaRPr lang="en-NZ" dirty="0"/>
          </a:p>
        </p:txBody>
      </p:sp>
      <p:sp>
        <p:nvSpPr>
          <p:cNvPr id="3" name="Content Placeholder 2"/>
          <p:cNvSpPr>
            <a:spLocks noGrp="1"/>
          </p:cNvSpPr>
          <p:nvPr>
            <p:ph idx="1"/>
          </p:nvPr>
        </p:nvSpPr>
        <p:spPr/>
        <p:txBody>
          <a:bodyPr/>
          <a:lstStyle/>
          <a:p>
            <a:pPr marL="0" indent="0">
              <a:buNone/>
            </a:pPr>
            <a:r>
              <a:rPr lang="en-NZ" dirty="0" smtClean="0"/>
              <a:t>There are three different approaches to measuring GDP</a:t>
            </a:r>
          </a:p>
          <a:p>
            <a:r>
              <a:rPr lang="en-NZ" dirty="0" smtClean="0"/>
              <a:t>the </a:t>
            </a:r>
            <a:r>
              <a:rPr lang="en-NZ" dirty="0" smtClean="0">
                <a:solidFill>
                  <a:schemeClr val="accent6">
                    <a:lumMod val="75000"/>
                  </a:schemeClr>
                </a:solidFill>
              </a:rPr>
              <a:t>production</a:t>
            </a:r>
            <a:r>
              <a:rPr lang="en-NZ" dirty="0" smtClean="0"/>
              <a:t> approach</a:t>
            </a:r>
          </a:p>
          <a:p>
            <a:r>
              <a:rPr lang="en-NZ" dirty="0"/>
              <a:t>t</a:t>
            </a:r>
            <a:r>
              <a:rPr lang="en-NZ" dirty="0" smtClean="0"/>
              <a:t>he </a:t>
            </a:r>
            <a:r>
              <a:rPr lang="en-NZ" dirty="0" smtClean="0">
                <a:solidFill>
                  <a:schemeClr val="accent6">
                    <a:lumMod val="75000"/>
                  </a:schemeClr>
                </a:solidFill>
              </a:rPr>
              <a:t>expenditure</a:t>
            </a:r>
            <a:r>
              <a:rPr lang="en-NZ" dirty="0" smtClean="0"/>
              <a:t> approach</a:t>
            </a:r>
          </a:p>
          <a:p>
            <a:r>
              <a:rPr lang="en-NZ" dirty="0"/>
              <a:t>t</a:t>
            </a:r>
            <a:r>
              <a:rPr lang="en-NZ" dirty="0" smtClean="0"/>
              <a:t>he </a:t>
            </a:r>
            <a:r>
              <a:rPr lang="en-NZ" dirty="0" smtClean="0">
                <a:solidFill>
                  <a:schemeClr val="accent6">
                    <a:lumMod val="75000"/>
                  </a:schemeClr>
                </a:solidFill>
              </a:rPr>
              <a:t>income</a:t>
            </a:r>
            <a:r>
              <a:rPr lang="en-NZ" dirty="0" smtClean="0"/>
              <a:t> approach</a:t>
            </a:r>
          </a:p>
          <a:p>
            <a:endParaRPr lang="en-NZ" dirty="0"/>
          </a:p>
          <a:p>
            <a:r>
              <a:rPr lang="en-NZ" dirty="0" smtClean="0"/>
              <a:t>Many data sources are used for estimating these different approaches</a:t>
            </a:r>
          </a:p>
          <a:p>
            <a:r>
              <a:rPr lang="en-NZ" dirty="0" smtClean="0"/>
              <a:t>This means there will be discrepancies among the three measures</a:t>
            </a:r>
            <a:endParaRPr lang="en-NZ" dirty="0"/>
          </a:p>
        </p:txBody>
      </p:sp>
      <p:sp>
        <p:nvSpPr>
          <p:cNvPr id="4" name="Footer Placeholder 3"/>
          <p:cNvSpPr>
            <a:spLocks noGrp="1"/>
          </p:cNvSpPr>
          <p:nvPr>
            <p:ph type="ftr" sz="quarter" idx="11"/>
          </p:nvPr>
        </p:nvSpPr>
        <p:spPr/>
        <p:txBody>
          <a:bodyPr/>
          <a:lstStyle/>
          <a:p>
            <a:r>
              <a:rPr lang="en-NZ" dirty="0" smtClean="0"/>
              <a:t>MF Module 2 version 2</a:t>
            </a:r>
            <a:endParaRPr lang="en-NZ" dirty="0"/>
          </a:p>
        </p:txBody>
      </p:sp>
      <p:sp>
        <p:nvSpPr>
          <p:cNvPr id="5" name="Slide Number Placeholder 4"/>
          <p:cNvSpPr>
            <a:spLocks noGrp="1"/>
          </p:cNvSpPr>
          <p:nvPr>
            <p:ph type="sldNum" sz="quarter" idx="12"/>
          </p:nvPr>
        </p:nvSpPr>
        <p:spPr/>
        <p:txBody>
          <a:bodyPr/>
          <a:lstStyle/>
          <a:p>
            <a:fld id="{C8581192-FBE9-4AD0-9557-EA68BF9CCA88}" type="slidenum">
              <a:rPr lang="en-NZ" smtClean="0"/>
              <a:t>18</a:t>
            </a:fld>
            <a:endParaRPr lang="en-NZ" dirty="0"/>
          </a:p>
        </p:txBody>
      </p:sp>
    </p:spTree>
    <p:extLst>
      <p:ext uri="{BB962C8B-B14F-4D97-AF65-F5344CB8AC3E}">
        <p14:creationId xmlns:p14="http://schemas.microsoft.com/office/powerpoint/2010/main" val="2797921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A</a:t>
            </a:r>
            <a:r>
              <a:rPr lang="en-NZ" dirty="0" smtClean="0"/>
              <a:t>ccounts of the system</a:t>
            </a:r>
            <a:endParaRPr lang="en-NZ" dirty="0"/>
          </a:p>
        </p:txBody>
      </p:sp>
      <p:sp>
        <p:nvSpPr>
          <p:cNvPr id="3" name="Content Placeholder 2"/>
          <p:cNvSpPr>
            <a:spLocks noGrp="1"/>
          </p:cNvSpPr>
          <p:nvPr>
            <p:ph idx="1"/>
          </p:nvPr>
        </p:nvSpPr>
        <p:spPr/>
        <p:txBody>
          <a:bodyPr>
            <a:normAutofit fontScale="92500" lnSpcReduction="20000"/>
          </a:bodyPr>
          <a:lstStyle/>
          <a:p>
            <a:pPr marL="0" indent="0">
              <a:buNone/>
            </a:pPr>
            <a:r>
              <a:rPr lang="en-NZ" dirty="0" smtClean="0"/>
              <a:t>Measure three kinds of economic activities: production, consumption and accumulation:</a:t>
            </a:r>
          </a:p>
          <a:p>
            <a:r>
              <a:rPr lang="en-NZ" dirty="0" smtClean="0">
                <a:solidFill>
                  <a:srgbClr val="C00000"/>
                </a:solidFill>
              </a:rPr>
              <a:t>Production</a:t>
            </a:r>
            <a:r>
              <a:rPr lang="en-NZ" dirty="0" smtClean="0"/>
              <a:t> </a:t>
            </a:r>
          </a:p>
          <a:p>
            <a:pPr lvl="1"/>
            <a:r>
              <a:rPr lang="en-NZ" dirty="0" smtClean="0"/>
              <a:t>providing the goods and services required by  households, businesses, government and the rest of the world</a:t>
            </a:r>
          </a:p>
          <a:p>
            <a:r>
              <a:rPr lang="en-NZ" dirty="0" smtClean="0">
                <a:solidFill>
                  <a:srgbClr val="C00000"/>
                </a:solidFill>
              </a:rPr>
              <a:t>Consumption</a:t>
            </a:r>
            <a:r>
              <a:rPr lang="en-NZ" dirty="0" smtClean="0"/>
              <a:t> </a:t>
            </a:r>
          </a:p>
          <a:p>
            <a:pPr lvl="1"/>
            <a:r>
              <a:rPr lang="en-NZ" dirty="0" smtClean="0"/>
              <a:t>satisfying wants and needs immediately </a:t>
            </a:r>
          </a:p>
          <a:p>
            <a:pPr lvl="1"/>
            <a:r>
              <a:rPr lang="en-NZ" dirty="0" smtClean="0"/>
              <a:t>using goods and services to produce more goods and services in the future</a:t>
            </a:r>
          </a:p>
          <a:p>
            <a:r>
              <a:rPr lang="en-NZ" dirty="0" smtClean="0">
                <a:solidFill>
                  <a:srgbClr val="C00000"/>
                </a:solidFill>
              </a:rPr>
              <a:t>Accumulation</a:t>
            </a:r>
            <a:r>
              <a:rPr lang="en-NZ" dirty="0" smtClean="0"/>
              <a:t> </a:t>
            </a:r>
          </a:p>
          <a:p>
            <a:pPr lvl="1"/>
            <a:r>
              <a:rPr lang="en-NZ" dirty="0"/>
              <a:t>retaining goods, services and assets for future </a:t>
            </a:r>
            <a:r>
              <a:rPr lang="en-NZ" dirty="0" smtClean="0"/>
              <a:t>use; and/or </a:t>
            </a:r>
            <a:endParaRPr lang="en-NZ" dirty="0"/>
          </a:p>
          <a:p>
            <a:pPr lvl="1"/>
            <a:r>
              <a:rPr lang="en-NZ" dirty="0"/>
              <a:t>incurring </a:t>
            </a:r>
            <a:r>
              <a:rPr lang="en-NZ" dirty="0" smtClean="0"/>
              <a:t>liabilities</a:t>
            </a:r>
          </a:p>
          <a:p>
            <a:r>
              <a:rPr lang="en-NZ" dirty="0"/>
              <a:t>F</a:t>
            </a:r>
            <a:r>
              <a:rPr lang="en-NZ" dirty="0" smtClean="0"/>
              <a:t>ocus </a:t>
            </a:r>
            <a:r>
              <a:rPr lang="en-NZ" dirty="0"/>
              <a:t>in this course is </a:t>
            </a:r>
            <a:r>
              <a:rPr lang="en-NZ" dirty="0" smtClean="0"/>
              <a:t>on production, consumption and capital formation</a:t>
            </a:r>
          </a:p>
          <a:p>
            <a:pPr lvl="1"/>
            <a:endParaRPr lang="en-NZ" dirty="0" smtClean="0"/>
          </a:p>
          <a:p>
            <a:pPr marL="0" indent="0">
              <a:buNone/>
            </a:pPr>
            <a:endParaRPr lang="en-NZ" dirty="0" smtClean="0"/>
          </a:p>
          <a:p>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19</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2024124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Introduction</a:t>
            </a:r>
            <a:endParaRPr lang="en-NZ" dirty="0"/>
          </a:p>
        </p:txBody>
      </p:sp>
      <p:sp>
        <p:nvSpPr>
          <p:cNvPr id="3" name="Content Placeholder 2"/>
          <p:cNvSpPr>
            <a:spLocks noGrp="1"/>
          </p:cNvSpPr>
          <p:nvPr>
            <p:ph idx="1"/>
          </p:nvPr>
        </p:nvSpPr>
        <p:spPr/>
        <p:txBody>
          <a:bodyPr>
            <a:normAutofit/>
          </a:bodyPr>
          <a:lstStyle/>
          <a:p>
            <a:r>
              <a:rPr lang="en-NZ" dirty="0" smtClean="0"/>
              <a:t>The economy</a:t>
            </a:r>
          </a:p>
          <a:p>
            <a:r>
              <a:rPr lang="en-NZ" dirty="0"/>
              <a:t>Sustainable Development Goals (SDGs)</a:t>
            </a:r>
          </a:p>
          <a:p>
            <a:r>
              <a:rPr lang="en-NZ" dirty="0" smtClean="0"/>
              <a:t>Core Set of Economic Statistics</a:t>
            </a:r>
          </a:p>
          <a:p>
            <a:r>
              <a:rPr lang="en-NZ" dirty="0" smtClean="0"/>
              <a:t>2008 SNA as a framework for measuring economic activity</a:t>
            </a:r>
          </a:p>
          <a:p>
            <a:r>
              <a:rPr lang="en-NZ" dirty="0" smtClean="0"/>
              <a:t>Links </a:t>
            </a:r>
            <a:r>
              <a:rPr lang="en-NZ" dirty="0"/>
              <a:t>to other macro-economic data sets</a:t>
            </a:r>
          </a:p>
          <a:p>
            <a:r>
              <a:rPr lang="en-NZ" dirty="0" smtClean="0"/>
              <a:t>Uses and users of </a:t>
            </a:r>
            <a:r>
              <a:rPr lang="en-NZ" dirty="0" smtClean="0"/>
              <a:t>macro-economic </a:t>
            </a:r>
            <a:r>
              <a:rPr lang="en-NZ" dirty="0" smtClean="0"/>
              <a:t>statistics</a:t>
            </a:r>
          </a:p>
        </p:txBody>
      </p:sp>
      <p:sp>
        <p:nvSpPr>
          <p:cNvPr id="4" name="Slide Number Placeholder 3"/>
          <p:cNvSpPr>
            <a:spLocks noGrp="1"/>
          </p:cNvSpPr>
          <p:nvPr>
            <p:ph type="sldNum" sz="quarter" idx="12"/>
          </p:nvPr>
        </p:nvSpPr>
        <p:spPr/>
        <p:txBody>
          <a:bodyPr/>
          <a:lstStyle/>
          <a:p>
            <a:fld id="{C8581192-FBE9-4AD0-9557-EA68BF9CCA88}" type="slidenum">
              <a:rPr lang="en-NZ" smtClean="0"/>
              <a:t>2</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11305227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80" y="-97201"/>
            <a:ext cx="10515600" cy="978794"/>
          </a:xfrm>
        </p:spPr>
        <p:txBody>
          <a:bodyPr>
            <a:normAutofit/>
          </a:bodyPr>
          <a:lstStyle/>
          <a:p>
            <a:r>
              <a:rPr lang="en-NZ" dirty="0" smtClean="0"/>
              <a:t>Current accounts of the SNA</a:t>
            </a:r>
            <a:endParaRPr lang="en-NZ" dirty="0"/>
          </a:p>
        </p:txBody>
      </p:sp>
      <p:sp>
        <p:nvSpPr>
          <p:cNvPr id="3" name="Slide Number Placeholder 2"/>
          <p:cNvSpPr>
            <a:spLocks noGrp="1"/>
          </p:cNvSpPr>
          <p:nvPr>
            <p:ph type="sldNum" sz="quarter" idx="12"/>
          </p:nvPr>
        </p:nvSpPr>
        <p:spPr>
          <a:xfrm>
            <a:off x="3286323" y="6267961"/>
            <a:ext cx="6160316" cy="519899"/>
          </a:xfrm>
        </p:spPr>
        <p:txBody>
          <a:bodyPr/>
          <a:lstStyle/>
          <a:p>
            <a:fld id="{C8581192-FBE9-4AD0-9557-EA68BF9CCA88}" type="slidenum">
              <a:rPr lang="en-NZ" smtClean="0"/>
              <a:t>20</a:t>
            </a:fld>
            <a:endParaRPr lang="en-NZ" dirty="0"/>
          </a:p>
        </p:txBody>
      </p:sp>
      <p:sp>
        <p:nvSpPr>
          <p:cNvPr id="5" name="TextBox 4"/>
          <p:cNvSpPr txBox="1"/>
          <p:nvPr/>
        </p:nvSpPr>
        <p:spPr>
          <a:xfrm>
            <a:off x="1661377" y="985751"/>
            <a:ext cx="3045852" cy="646331"/>
          </a:xfrm>
          <a:prstGeom prst="rect">
            <a:avLst/>
          </a:prstGeom>
          <a:noFill/>
          <a:ln w="6350">
            <a:solidFill>
              <a:schemeClr val="tx1"/>
            </a:solidFill>
          </a:ln>
        </p:spPr>
        <p:txBody>
          <a:bodyPr wrap="square" rtlCol="0">
            <a:spAutoFit/>
          </a:bodyPr>
          <a:lstStyle/>
          <a:p>
            <a:r>
              <a:rPr lang="en-NZ" dirty="0"/>
              <a:t>p</a:t>
            </a:r>
            <a:r>
              <a:rPr lang="en-NZ" dirty="0" smtClean="0"/>
              <a:t>roduction account</a:t>
            </a:r>
          </a:p>
          <a:p>
            <a:r>
              <a:rPr lang="en-NZ" i="1" dirty="0">
                <a:solidFill>
                  <a:srgbClr val="0070C0"/>
                </a:solidFill>
              </a:rPr>
              <a:t>v</a:t>
            </a:r>
            <a:r>
              <a:rPr lang="en-NZ" i="1" dirty="0" smtClean="0">
                <a:solidFill>
                  <a:srgbClr val="0070C0"/>
                </a:solidFill>
              </a:rPr>
              <a:t>alue added</a:t>
            </a:r>
            <a:endParaRPr lang="en-NZ" i="1" dirty="0">
              <a:solidFill>
                <a:srgbClr val="0070C0"/>
              </a:solidFill>
            </a:endParaRPr>
          </a:p>
        </p:txBody>
      </p:sp>
      <p:sp>
        <p:nvSpPr>
          <p:cNvPr id="6" name="TextBox 5"/>
          <p:cNvSpPr txBox="1"/>
          <p:nvPr/>
        </p:nvSpPr>
        <p:spPr>
          <a:xfrm flipH="1">
            <a:off x="1262129" y="1968821"/>
            <a:ext cx="4378817" cy="646331"/>
          </a:xfrm>
          <a:prstGeom prst="rect">
            <a:avLst/>
          </a:prstGeom>
          <a:noFill/>
          <a:ln w="6350">
            <a:solidFill>
              <a:schemeClr val="tx1"/>
            </a:solidFill>
          </a:ln>
        </p:spPr>
        <p:txBody>
          <a:bodyPr wrap="square" rtlCol="0">
            <a:spAutoFit/>
          </a:bodyPr>
          <a:lstStyle/>
          <a:p>
            <a:r>
              <a:rPr lang="en-NZ" dirty="0" smtClean="0"/>
              <a:t>generation of income account</a:t>
            </a:r>
          </a:p>
          <a:p>
            <a:r>
              <a:rPr lang="en-NZ" i="1" dirty="0" smtClean="0">
                <a:solidFill>
                  <a:srgbClr val="0070C0"/>
                </a:solidFill>
              </a:rPr>
              <a:t>operating surplus/mixed income</a:t>
            </a:r>
            <a:endParaRPr lang="en-NZ" i="1" dirty="0">
              <a:solidFill>
                <a:srgbClr val="0070C0"/>
              </a:solidFill>
            </a:endParaRPr>
          </a:p>
        </p:txBody>
      </p:sp>
      <p:sp>
        <p:nvSpPr>
          <p:cNvPr id="7" name="TextBox 6"/>
          <p:cNvSpPr txBox="1"/>
          <p:nvPr/>
        </p:nvSpPr>
        <p:spPr>
          <a:xfrm>
            <a:off x="1262130" y="3172861"/>
            <a:ext cx="4378817" cy="646331"/>
          </a:xfrm>
          <a:prstGeom prst="rect">
            <a:avLst/>
          </a:prstGeom>
          <a:noFill/>
          <a:ln w="6350">
            <a:solidFill>
              <a:schemeClr val="tx1"/>
            </a:solidFill>
          </a:ln>
        </p:spPr>
        <p:txBody>
          <a:bodyPr wrap="square" rtlCol="0">
            <a:spAutoFit/>
          </a:bodyPr>
          <a:lstStyle/>
          <a:p>
            <a:r>
              <a:rPr lang="en-NZ" dirty="0"/>
              <a:t>a</a:t>
            </a:r>
            <a:r>
              <a:rPr lang="en-NZ" dirty="0" smtClean="0"/>
              <a:t>llocation of primary income account</a:t>
            </a:r>
          </a:p>
          <a:p>
            <a:r>
              <a:rPr lang="en-NZ" i="1" dirty="0">
                <a:solidFill>
                  <a:srgbClr val="0070C0"/>
                </a:solidFill>
              </a:rPr>
              <a:t>b</a:t>
            </a:r>
            <a:r>
              <a:rPr lang="en-NZ" i="1" dirty="0" smtClean="0">
                <a:solidFill>
                  <a:srgbClr val="0070C0"/>
                </a:solidFill>
              </a:rPr>
              <a:t>alance of primary incomes</a:t>
            </a:r>
            <a:endParaRPr lang="en-NZ" i="1" dirty="0">
              <a:solidFill>
                <a:srgbClr val="0070C0"/>
              </a:solidFill>
            </a:endParaRPr>
          </a:p>
        </p:txBody>
      </p:sp>
      <p:sp>
        <p:nvSpPr>
          <p:cNvPr id="9" name="TextBox 8"/>
          <p:cNvSpPr txBox="1"/>
          <p:nvPr/>
        </p:nvSpPr>
        <p:spPr>
          <a:xfrm>
            <a:off x="2349447" y="4098880"/>
            <a:ext cx="3271233" cy="369332"/>
          </a:xfrm>
          <a:prstGeom prst="rect">
            <a:avLst/>
          </a:prstGeom>
          <a:noFill/>
        </p:spPr>
        <p:txBody>
          <a:bodyPr wrap="square" rtlCol="0">
            <a:spAutoFit/>
          </a:bodyPr>
          <a:lstStyle/>
          <a:p>
            <a:endParaRPr lang="en-NZ" dirty="0"/>
          </a:p>
        </p:txBody>
      </p:sp>
      <p:sp>
        <p:nvSpPr>
          <p:cNvPr id="11" name="TextBox 10"/>
          <p:cNvSpPr txBox="1"/>
          <p:nvPr/>
        </p:nvSpPr>
        <p:spPr>
          <a:xfrm>
            <a:off x="1262130" y="4364053"/>
            <a:ext cx="4378818" cy="646331"/>
          </a:xfrm>
          <a:prstGeom prst="rect">
            <a:avLst/>
          </a:prstGeom>
          <a:noFill/>
          <a:ln w="6350">
            <a:solidFill>
              <a:schemeClr val="tx1"/>
            </a:solidFill>
          </a:ln>
        </p:spPr>
        <p:txBody>
          <a:bodyPr wrap="square" rtlCol="0">
            <a:spAutoFit/>
          </a:bodyPr>
          <a:lstStyle/>
          <a:p>
            <a:r>
              <a:rPr lang="en-NZ" dirty="0"/>
              <a:t>s</a:t>
            </a:r>
            <a:r>
              <a:rPr lang="en-NZ" dirty="0" smtClean="0"/>
              <a:t>econdary distribution of income account</a:t>
            </a:r>
          </a:p>
          <a:p>
            <a:r>
              <a:rPr lang="en-NZ" i="1" dirty="0" smtClean="0">
                <a:solidFill>
                  <a:srgbClr val="0070C0"/>
                </a:solidFill>
              </a:rPr>
              <a:t>disposable income</a:t>
            </a:r>
            <a:endParaRPr lang="en-NZ" i="1" dirty="0">
              <a:solidFill>
                <a:srgbClr val="0070C0"/>
              </a:solidFill>
            </a:endParaRPr>
          </a:p>
        </p:txBody>
      </p:sp>
      <p:sp>
        <p:nvSpPr>
          <p:cNvPr id="12" name="TextBox 11"/>
          <p:cNvSpPr txBox="1"/>
          <p:nvPr/>
        </p:nvSpPr>
        <p:spPr>
          <a:xfrm>
            <a:off x="1262129" y="5555245"/>
            <a:ext cx="4378817" cy="646331"/>
          </a:xfrm>
          <a:prstGeom prst="rect">
            <a:avLst/>
          </a:prstGeom>
          <a:noFill/>
          <a:ln w="6350">
            <a:solidFill>
              <a:schemeClr val="tx1"/>
            </a:solidFill>
          </a:ln>
        </p:spPr>
        <p:txBody>
          <a:bodyPr wrap="square" rtlCol="0">
            <a:spAutoFit/>
          </a:bodyPr>
          <a:lstStyle/>
          <a:p>
            <a:r>
              <a:rPr lang="en-NZ" dirty="0"/>
              <a:t>u</a:t>
            </a:r>
            <a:r>
              <a:rPr lang="en-NZ" dirty="0" smtClean="0"/>
              <a:t>se of disposable income account</a:t>
            </a:r>
          </a:p>
          <a:p>
            <a:r>
              <a:rPr lang="en-NZ" i="1" dirty="0" smtClean="0">
                <a:solidFill>
                  <a:srgbClr val="0070C0"/>
                </a:solidFill>
              </a:rPr>
              <a:t>saving</a:t>
            </a:r>
            <a:endParaRPr lang="en-NZ" i="1" dirty="0">
              <a:solidFill>
                <a:srgbClr val="0070C0"/>
              </a:solidFill>
            </a:endParaRPr>
          </a:p>
        </p:txBody>
      </p:sp>
      <p:sp>
        <p:nvSpPr>
          <p:cNvPr id="13" name="TextBox 12"/>
          <p:cNvSpPr txBox="1"/>
          <p:nvPr/>
        </p:nvSpPr>
        <p:spPr>
          <a:xfrm>
            <a:off x="7418232" y="4381901"/>
            <a:ext cx="3948448" cy="646331"/>
          </a:xfrm>
          <a:prstGeom prst="rect">
            <a:avLst/>
          </a:prstGeom>
          <a:blipFill>
            <a:blip r:embed="rId2"/>
            <a:tile tx="0" ty="0" sx="100000" sy="100000" flip="none" algn="tl"/>
          </a:blipFill>
          <a:ln w="3175">
            <a:solidFill>
              <a:schemeClr val="tx1"/>
            </a:solidFill>
            <a:prstDash val="dashDot"/>
          </a:ln>
        </p:spPr>
        <p:txBody>
          <a:bodyPr wrap="square" rtlCol="0">
            <a:spAutoFit/>
          </a:bodyPr>
          <a:lstStyle/>
          <a:p>
            <a:r>
              <a:rPr lang="en-NZ" dirty="0" smtClean="0"/>
              <a:t>redistribution of income in kind account </a:t>
            </a:r>
          </a:p>
          <a:p>
            <a:r>
              <a:rPr lang="en-NZ" i="1" dirty="0">
                <a:solidFill>
                  <a:schemeClr val="accent2"/>
                </a:solidFill>
              </a:rPr>
              <a:t>a</a:t>
            </a:r>
            <a:r>
              <a:rPr lang="en-NZ" i="1" dirty="0" smtClean="0">
                <a:solidFill>
                  <a:schemeClr val="accent2"/>
                </a:solidFill>
              </a:rPr>
              <a:t>djusted disposable income</a:t>
            </a:r>
            <a:endParaRPr lang="en-NZ" i="1" dirty="0">
              <a:solidFill>
                <a:schemeClr val="accent2"/>
              </a:solidFill>
            </a:endParaRPr>
          </a:p>
        </p:txBody>
      </p:sp>
      <p:sp>
        <p:nvSpPr>
          <p:cNvPr id="14" name="TextBox 13"/>
          <p:cNvSpPr txBox="1"/>
          <p:nvPr/>
        </p:nvSpPr>
        <p:spPr>
          <a:xfrm>
            <a:off x="7293198" y="5555245"/>
            <a:ext cx="4172755" cy="646331"/>
          </a:xfrm>
          <a:prstGeom prst="rect">
            <a:avLst/>
          </a:prstGeom>
          <a:blipFill>
            <a:blip r:embed="rId2"/>
            <a:tile tx="0" ty="0" sx="100000" sy="100000" flip="none" algn="tl"/>
          </a:blipFill>
          <a:ln w="3175">
            <a:solidFill>
              <a:schemeClr val="tx1"/>
            </a:solidFill>
            <a:prstDash val="dashDot"/>
          </a:ln>
        </p:spPr>
        <p:txBody>
          <a:bodyPr wrap="square" rtlCol="0">
            <a:spAutoFit/>
          </a:bodyPr>
          <a:lstStyle/>
          <a:p>
            <a:r>
              <a:rPr lang="en-NZ" dirty="0"/>
              <a:t>u</a:t>
            </a:r>
            <a:r>
              <a:rPr lang="en-NZ" dirty="0" smtClean="0"/>
              <a:t>se of adjusted disposable income account</a:t>
            </a:r>
          </a:p>
          <a:p>
            <a:r>
              <a:rPr lang="en-NZ" i="1" dirty="0" smtClean="0">
                <a:solidFill>
                  <a:schemeClr val="accent2"/>
                </a:solidFill>
              </a:rPr>
              <a:t>saving</a:t>
            </a:r>
            <a:endParaRPr lang="en-NZ" i="1" dirty="0">
              <a:solidFill>
                <a:schemeClr val="accent2"/>
              </a:solidFill>
            </a:endParaRPr>
          </a:p>
        </p:txBody>
      </p:sp>
      <p:sp>
        <p:nvSpPr>
          <p:cNvPr id="24" name="Down Arrow 23"/>
          <p:cNvSpPr/>
          <p:nvPr/>
        </p:nvSpPr>
        <p:spPr>
          <a:xfrm>
            <a:off x="3039414" y="5010384"/>
            <a:ext cx="321972" cy="5448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7" name="Down Arrow 26"/>
          <p:cNvSpPr/>
          <p:nvPr/>
        </p:nvSpPr>
        <p:spPr>
          <a:xfrm>
            <a:off x="3039414" y="3833706"/>
            <a:ext cx="321971" cy="5303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8" name="Down Arrow 27"/>
          <p:cNvSpPr/>
          <p:nvPr/>
        </p:nvSpPr>
        <p:spPr>
          <a:xfrm>
            <a:off x="3055419" y="2602023"/>
            <a:ext cx="305965" cy="5839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31" name="Quad Arrow 30"/>
          <p:cNvSpPr/>
          <p:nvPr/>
        </p:nvSpPr>
        <p:spPr>
          <a:xfrm>
            <a:off x="5640946" y="4714875"/>
            <a:ext cx="45719" cy="45719"/>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solidFill>
                <a:srgbClr val="FFC000"/>
              </a:solidFill>
            </a:endParaRPr>
          </a:p>
        </p:txBody>
      </p:sp>
      <p:sp>
        <p:nvSpPr>
          <p:cNvPr id="32" name="Right Arrow 31"/>
          <p:cNvSpPr/>
          <p:nvPr/>
        </p:nvSpPr>
        <p:spPr>
          <a:xfrm>
            <a:off x="5640946" y="4680429"/>
            <a:ext cx="1764406" cy="2519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35" name="Down Arrow 34"/>
          <p:cNvSpPr/>
          <p:nvPr/>
        </p:nvSpPr>
        <p:spPr>
          <a:xfrm>
            <a:off x="10072688" y="5300663"/>
            <a:ext cx="45719" cy="457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36" name="Down Arrow 35"/>
          <p:cNvSpPr/>
          <p:nvPr/>
        </p:nvSpPr>
        <p:spPr>
          <a:xfrm>
            <a:off x="9158287" y="5010384"/>
            <a:ext cx="200025" cy="5448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37" name="Down Arrow 36"/>
          <p:cNvSpPr/>
          <p:nvPr/>
        </p:nvSpPr>
        <p:spPr>
          <a:xfrm flipH="1">
            <a:off x="9124668" y="6201576"/>
            <a:ext cx="200025" cy="3420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38" name="Left Arrow 37"/>
          <p:cNvSpPr/>
          <p:nvPr/>
        </p:nvSpPr>
        <p:spPr>
          <a:xfrm>
            <a:off x="3244563" y="6402984"/>
            <a:ext cx="5996927" cy="1873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39" name="Down Arrow 38"/>
          <p:cNvSpPr/>
          <p:nvPr/>
        </p:nvSpPr>
        <p:spPr>
          <a:xfrm>
            <a:off x="3039414" y="6206664"/>
            <a:ext cx="321971" cy="5811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Tree>
    <p:extLst>
      <p:ext uri="{BB962C8B-B14F-4D97-AF65-F5344CB8AC3E}">
        <p14:creationId xmlns:p14="http://schemas.microsoft.com/office/powerpoint/2010/main" val="115175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1" grpId="0" animBg="1"/>
      <p:bldP spid="12" grpId="0" animBg="1"/>
      <p:bldP spid="13" grpId="0" animBg="1"/>
      <p:bldP spid="14" grpId="0" animBg="1"/>
      <p:bldP spid="24" grpId="0" animBg="1"/>
      <p:bldP spid="27" grpId="0" animBg="1"/>
      <p:bldP spid="28" grpId="0" animBg="1"/>
      <p:bldP spid="32" grpId="0" animBg="1"/>
      <p:bldP spid="37" grpId="0" animBg="1"/>
      <p:bldP spid="38" grpId="0" animBg="1"/>
      <p:bldP spid="3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6983"/>
            <a:ext cx="10515600" cy="831272"/>
          </a:xfrm>
        </p:spPr>
        <p:txBody>
          <a:bodyPr>
            <a:normAutofit/>
          </a:bodyPr>
          <a:lstStyle/>
          <a:p>
            <a:r>
              <a:rPr lang="en-NZ" sz="4000" dirty="0" smtClean="0"/>
              <a:t>Capital and financial accounts and balance sheets</a:t>
            </a:r>
            <a:endParaRPr lang="en-NZ" sz="4000" dirty="0"/>
          </a:p>
        </p:txBody>
      </p:sp>
      <p:sp>
        <p:nvSpPr>
          <p:cNvPr id="3" name="Slide Number Placeholder 2"/>
          <p:cNvSpPr>
            <a:spLocks noGrp="1"/>
          </p:cNvSpPr>
          <p:nvPr>
            <p:ph type="sldNum" sz="quarter" idx="12"/>
          </p:nvPr>
        </p:nvSpPr>
        <p:spPr/>
        <p:txBody>
          <a:bodyPr/>
          <a:lstStyle/>
          <a:p>
            <a:fld id="{C8581192-FBE9-4AD0-9557-EA68BF9CCA88}" type="slidenum">
              <a:rPr lang="en-NZ" smtClean="0"/>
              <a:t>21</a:t>
            </a:fld>
            <a:endParaRPr lang="en-NZ" dirty="0"/>
          </a:p>
        </p:txBody>
      </p:sp>
      <p:sp>
        <p:nvSpPr>
          <p:cNvPr id="4" name="TextBox 3"/>
          <p:cNvSpPr txBox="1"/>
          <p:nvPr/>
        </p:nvSpPr>
        <p:spPr>
          <a:xfrm>
            <a:off x="2854039" y="1856509"/>
            <a:ext cx="2757054" cy="1477328"/>
          </a:xfrm>
          <a:prstGeom prst="rect">
            <a:avLst/>
          </a:prstGeom>
          <a:noFill/>
          <a:ln w="6350">
            <a:solidFill>
              <a:schemeClr val="tx1"/>
            </a:solidFill>
          </a:ln>
        </p:spPr>
        <p:txBody>
          <a:bodyPr wrap="square" rtlCol="0">
            <a:spAutoFit/>
          </a:bodyPr>
          <a:lstStyle/>
          <a:p>
            <a:r>
              <a:rPr lang="en-NZ" dirty="0" smtClean="0"/>
              <a:t>capital account</a:t>
            </a:r>
          </a:p>
          <a:p>
            <a:endParaRPr lang="en-NZ" dirty="0"/>
          </a:p>
          <a:p>
            <a:endParaRPr lang="en-NZ" dirty="0" smtClean="0"/>
          </a:p>
          <a:p>
            <a:r>
              <a:rPr lang="en-NZ" i="1" dirty="0">
                <a:solidFill>
                  <a:srgbClr val="0070C0"/>
                </a:solidFill>
              </a:rPr>
              <a:t>n</a:t>
            </a:r>
            <a:r>
              <a:rPr lang="en-NZ" i="1" dirty="0" smtClean="0">
                <a:solidFill>
                  <a:srgbClr val="0070C0"/>
                </a:solidFill>
              </a:rPr>
              <a:t>et lending(+)/net borrowing</a:t>
            </a:r>
          </a:p>
        </p:txBody>
      </p:sp>
      <p:sp>
        <p:nvSpPr>
          <p:cNvPr id="5" name="TextBox 4"/>
          <p:cNvSpPr txBox="1"/>
          <p:nvPr/>
        </p:nvSpPr>
        <p:spPr>
          <a:xfrm>
            <a:off x="838200" y="1856509"/>
            <a:ext cx="1226127" cy="4247317"/>
          </a:xfrm>
          <a:prstGeom prst="rect">
            <a:avLst/>
          </a:prstGeom>
          <a:noFill/>
          <a:ln w="6350">
            <a:solidFill>
              <a:schemeClr val="tx1"/>
            </a:solidFill>
          </a:ln>
        </p:spPr>
        <p:txBody>
          <a:bodyPr wrap="square" rtlCol="0">
            <a:spAutoFit/>
          </a:bodyPr>
          <a:lstStyle/>
          <a:p>
            <a:r>
              <a:rPr lang="en-NZ" dirty="0"/>
              <a:t>o</a:t>
            </a:r>
            <a:r>
              <a:rPr lang="en-NZ" dirty="0" smtClean="0"/>
              <a:t>pening balance sheet</a:t>
            </a:r>
          </a:p>
          <a:p>
            <a:endParaRPr lang="en-NZ" dirty="0"/>
          </a:p>
          <a:p>
            <a:endParaRPr lang="en-NZ" dirty="0" smtClean="0"/>
          </a:p>
          <a:p>
            <a:endParaRPr lang="en-NZ" dirty="0"/>
          </a:p>
          <a:p>
            <a:endParaRPr lang="en-NZ" dirty="0" smtClean="0"/>
          </a:p>
          <a:p>
            <a:endParaRPr lang="en-NZ" dirty="0" smtClean="0"/>
          </a:p>
          <a:p>
            <a:endParaRPr lang="en-NZ" dirty="0" smtClean="0"/>
          </a:p>
          <a:p>
            <a:endParaRPr lang="en-NZ" dirty="0"/>
          </a:p>
          <a:p>
            <a:endParaRPr lang="en-NZ" dirty="0"/>
          </a:p>
          <a:p>
            <a:endParaRPr lang="en-NZ" i="1" dirty="0">
              <a:solidFill>
                <a:srgbClr val="0070C0"/>
              </a:solidFill>
            </a:endParaRPr>
          </a:p>
          <a:p>
            <a:r>
              <a:rPr lang="en-NZ" i="1" dirty="0">
                <a:solidFill>
                  <a:srgbClr val="0070C0"/>
                </a:solidFill>
              </a:rPr>
              <a:t>n</a:t>
            </a:r>
            <a:r>
              <a:rPr lang="en-NZ" i="1" dirty="0" smtClean="0">
                <a:solidFill>
                  <a:srgbClr val="0070C0"/>
                </a:solidFill>
              </a:rPr>
              <a:t>et worth</a:t>
            </a:r>
          </a:p>
          <a:p>
            <a:endParaRPr lang="en-NZ" i="1" dirty="0">
              <a:solidFill>
                <a:srgbClr val="0070C0"/>
              </a:solidFill>
            </a:endParaRPr>
          </a:p>
          <a:p>
            <a:endParaRPr lang="en-NZ" i="1" dirty="0">
              <a:solidFill>
                <a:srgbClr val="0070C0"/>
              </a:solidFill>
            </a:endParaRPr>
          </a:p>
        </p:txBody>
      </p:sp>
      <p:sp>
        <p:nvSpPr>
          <p:cNvPr id="6" name="TextBox 5"/>
          <p:cNvSpPr txBox="1"/>
          <p:nvPr/>
        </p:nvSpPr>
        <p:spPr>
          <a:xfrm>
            <a:off x="2826330" y="3564669"/>
            <a:ext cx="2784762" cy="2585323"/>
          </a:xfrm>
          <a:prstGeom prst="rect">
            <a:avLst/>
          </a:prstGeom>
          <a:noFill/>
          <a:ln w="6350">
            <a:solidFill>
              <a:schemeClr val="tx1"/>
            </a:solidFill>
          </a:ln>
        </p:spPr>
        <p:txBody>
          <a:bodyPr wrap="square" rtlCol="0">
            <a:spAutoFit/>
          </a:bodyPr>
          <a:lstStyle/>
          <a:p>
            <a:r>
              <a:rPr lang="en-NZ" dirty="0" smtClean="0"/>
              <a:t>financial account</a:t>
            </a:r>
          </a:p>
          <a:p>
            <a:endParaRPr lang="en-NZ" dirty="0"/>
          </a:p>
          <a:p>
            <a:endParaRPr lang="en-NZ" dirty="0" smtClean="0"/>
          </a:p>
          <a:p>
            <a:endParaRPr lang="en-NZ" dirty="0"/>
          </a:p>
          <a:p>
            <a:endParaRPr lang="en-NZ" dirty="0" smtClean="0"/>
          </a:p>
          <a:p>
            <a:endParaRPr lang="en-NZ" dirty="0"/>
          </a:p>
          <a:p>
            <a:endParaRPr lang="en-NZ" dirty="0" smtClean="0"/>
          </a:p>
          <a:p>
            <a:r>
              <a:rPr lang="en-NZ" i="1" dirty="0">
                <a:solidFill>
                  <a:srgbClr val="0070C0"/>
                </a:solidFill>
              </a:rPr>
              <a:t>net lending(+)/net borrowing</a:t>
            </a:r>
          </a:p>
        </p:txBody>
      </p:sp>
      <p:sp>
        <p:nvSpPr>
          <p:cNvPr id="7" name="TextBox 6"/>
          <p:cNvSpPr txBox="1"/>
          <p:nvPr/>
        </p:nvSpPr>
        <p:spPr>
          <a:xfrm>
            <a:off x="6608618" y="1856509"/>
            <a:ext cx="1108364" cy="4247317"/>
          </a:xfrm>
          <a:prstGeom prst="rect">
            <a:avLst/>
          </a:prstGeom>
          <a:noFill/>
          <a:ln w="6350">
            <a:solidFill>
              <a:schemeClr val="tx1"/>
            </a:solidFill>
          </a:ln>
        </p:spPr>
        <p:txBody>
          <a:bodyPr wrap="square" rtlCol="0">
            <a:spAutoFit/>
          </a:bodyPr>
          <a:lstStyle/>
          <a:p>
            <a:r>
              <a:rPr lang="en-NZ" dirty="0"/>
              <a:t>o</a:t>
            </a:r>
            <a:r>
              <a:rPr lang="en-NZ" dirty="0" smtClean="0"/>
              <a:t>ther changes in volume</a:t>
            </a:r>
          </a:p>
          <a:p>
            <a:r>
              <a:rPr lang="en-NZ" dirty="0"/>
              <a:t>a</a:t>
            </a:r>
            <a:r>
              <a:rPr lang="en-NZ" dirty="0" smtClean="0"/>
              <a:t>ccount</a:t>
            </a:r>
          </a:p>
          <a:p>
            <a:endParaRPr lang="en-NZ" dirty="0"/>
          </a:p>
          <a:p>
            <a:endParaRPr lang="en-NZ" dirty="0" smtClean="0"/>
          </a:p>
          <a:p>
            <a:endParaRPr lang="en-NZ" dirty="0"/>
          </a:p>
          <a:p>
            <a:endParaRPr lang="en-NZ" dirty="0" smtClean="0"/>
          </a:p>
          <a:p>
            <a:endParaRPr lang="en-NZ" dirty="0"/>
          </a:p>
          <a:p>
            <a:endParaRPr lang="en-NZ" dirty="0" smtClean="0"/>
          </a:p>
          <a:p>
            <a:endParaRPr lang="en-NZ" dirty="0"/>
          </a:p>
          <a:p>
            <a:endParaRPr lang="en-NZ" dirty="0" smtClean="0"/>
          </a:p>
          <a:p>
            <a:endParaRPr lang="en-NZ" dirty="0" smtClean="0"/>
          </a:p>
          <a:p>
            <a:endParaRPr lang="en-NZ" dirty="0"/>
          </a:p>
          <a:p>
            <a:endParaRPr lang="en-NZ" i="1" dirty="0">
              <a:solidFill>
                <a:srgbClr val="0070C0"/>
              </a:solidFill>
            </a:endParaRPr>
          </a:p>
        </p:txBody>
      </p:sp>
      <p:sp>
        <p:nvSpPr>
          <p:cNvPr id="8" name="TextBox 7"/>
          <p:cNvSpPr txBox="1"/>
          <p:nvPr/>
        </p:nvSpPr>
        <p:spPr>
          <a:xfrm>
            <a:off x="8368145" y="1856508"/>
            <a:ext cx="1052945" cy="4247317"/>
          </a:xfrm>
          <a:prstGeom prst="rect">
            <a:avLst/>
          </a:prstGeom>
          <a:noFill/>
          <a:ln w="6350">
            <a:solidFill>
              <a:schemeClr val="tx1"/>
            </a:solidFill>
          </a:ln>
        </p:spPr>
        <p:txBody>
          <a:bodyPr wrap="square" rtlCol="0">
            <a:spAutoFit/>
          </a:bodyPr>
          <a:lstStyle/>
          <a:p>
            <a:r>
              <a:rPr lang="en-NZ" dirty="0">
                <a:solidFill>
                  <a:srgbClr val="0070C0"/>
                </a:solidFill>
              </a:rPr>
              <a:t>r</a:t>
            </a:r>
            <a:r>
              <a:rPr lang="en-NZ" dirty="0" smtClean="0">
                <a:solidFill>
                  <a:srgbClr val="0070C0"/>
                </a:solidFill>
              </a:rPr>
              <a:t>evalu-ation </a:t>
            </a:r>
          </a:p>
          <a:p>
            <a:r>
              <a:rPr lang="en-NZ" dirty="0">
                <a:solidFill>
                  <a:srgbClr val="0070C0"/>
                </a:solidFill>
              </a:rPr>
              <a:t>a</a:t>
            </a:r>
            <a:r>
              <a:rPr lang="en-NZ" dirty="0" smtClean="0">
                <a:solidFill>
                  <a:srgbClr val="0070C0"/>
                </a:solidFill>
              </a:rPr>
              <a:t>ccount</a:t>
            </a:r>
          </a:p>
          <a:p>
            <a:endParaRPr lang="en-NZ" dirty="0">
              <a:solidFill>
                <a:srgbClr val="0070C0"/>
              </a:solidFill>
            </a:endParaRPr>
          </a:p>
          <a:p>
            <a:endParaRPr lang="en-NZ" dirty="0" smtClean="0">
              <a:solidFill>
                <a:srgbClr val="0070C0"/>
              </a:solidFill>
            </a:endParaRPr>
          </a:p>
          <a:p>
            <a:endParaRPr lang="en-NZ" dirty="0">
              <a:solidFill>
                <a:srgbClr val="0070C0"/>
              </a:solidFill>
            </a:endParaRPr>
          </a:p>
          <a:p>
            <a:endParaRPr lang="en-NZ" dirty="0" smtClean="0">
              <a:solidFill>
                <a:srgbClr val="0070C0"/>
              </a:solidFill>
            </a:endParaRPr>
          </a:p>
          <a:p>
            <a:endParaRPr lang="en-NZ" dirty="0">
              <a:solidFill>
                <a:srgbClr val="0070C0"/>
              </a:solidFill>
            </a:endParaRPr>
          </a:p>
          <a:p>
            <a:endParaRPr lang="en-NZ" dirty="0" smtClean="0">
              <a:solidFill>
                <a:srgbClr val="0070C0"/>
              </a:solidFill>
            </a:endParaRPr>
          </a:p>
          <a:p>
            <a:endParaRPr lang="en-NZ" dirty="0">
              <a:solidFill>
                <a:srgbClr val="0070C0"/>
              </a:solidFill>
            </a:endParaRPr>
          </a:p>
          <a:p>
            <a:endParaRPr lang="en-NZ" dirty="0" smtClean="0">
              <a:solidFill>
                <a:srgbClr val="0070C0"/>
              </a:solidFill>
            </a:endParaRPr>
          </a:p>
          <a:p>
            <a:endParaRPr lang="en-NZ" dirty="0">
              <a:solidFill>
                <a:srgbClr val="0070C0"/>
              </a:solidFill>
            </a:endParaRPr>
          </a:p>
          <a:p>
            <a:endParaRPr lang="en-NZ" dirty="0" smtClean="0">
              <a:solidFill>
                <a:srgbClr val="0070C0"/>
              </a:solidFill>
            </a:endParaRPr>
          </a:p>
          <a:p>
            <a:endParaRPr lang="en-NZ" dirty="0" smtClean="0">
              <a:solidFill>
                <a:srgbClr val="0070C0"/>
              </a:solidFill>
            </a:endParaRPr>
          </a:p>
          <a:p>
            <a:endParaRPr lang="en-NZ" dirty="0">
              <a:solidFill>
                <a:srgbClr val="0070C0"/>
              </a:solidFill>
            </a:endParaRPr>
          </a:p>
        </p:txBody>
      </p:sp>
      <p:sp>
        <p:nvSpPr>
          <p:cNvPr id="9" name="TextBox 8"/>
          <p:cNvSpPr txBox="1"/>
          <p:nvPr/>
        </p:nvSpPr>
        <p:spPr>
          <a:xfrm>
            <a:off x="9947564" y="1856508"/>
            <a:ext cx="1260763" cy="4247317"/>
          </a:xfrm>
          <a:prstGeom prst="rect">
            <a:avLst/>
          </a:prstGeom>
          <a:noFill/>
          <a:ln w="6350">
            <a:solidFill>
              <a:schemeClr val="tx1"/>
            </a:solidFill>
          </a:ln>
        </p:spPr>
        <p:txBody>
          <a:bodyPr wrap="square" rtlCol="0">
            <a:spAutoFit/>
          </a:bodyPr>
          <a:lstStyle/>
          <a:p>
            <a:r>
              <a:rPr lang="en-NZ" dirty="0"/>
              <a:t>c</a:t>
            </a:r>
            <a:r>
              <a:rPr lang="en-NZ" dirty="0" smtClean="0"/>
              <a:t>losing balance sheet</a:t>
            </a:r>
          </a:p>
          <a:p>
            <a:endParaRPr lang="en-NZ" dirty="0" smtClean="0"/>
          </a:p>
          <a:p>
            <a:endParaRPr lang="en-NZ" dirty="0" smtClean="0"/>
          </a:p>
          <a:p>
            <a:endParaRPr lang="en-NZ" dirty="0" smtClean="0"/>
          </a:p>
          <a:p>
            <a:endParaRPr lang="en-NZ" dirty="0" smtClean="0"/>
          </a:p>
          <a:p>
            <a:endParaRPr lang="en-NZ" dirty="0" smtClean="0"/>
          </a:p>
          <a:p>
            <a:endParaRPr lang="en-NZ" dirty="0" smtClean="0"/>
          </a:p>
          <a:p>
            <a:endParaRPr lang="en-NZ" dirty="0" smtClean="0"/>
          </a:p>
          <a:p>
            <a:endParaRPr lang="en-NZ" dirty="0" smtClean="0"/>
          </a:p>
          <a:p>
            <a:endParaRPr lang="en-NZ" dirty="0" smtClean="0"/>
          </a:p>
          <a:p>
            <a:r>
              <a:rPr lang="en-NZ" i="1" dirty="0" smtClean="0">
                <a:solidFill>
                  <a:srgbClr val="0070C0"/>
                </a:solidFill>
              </a:rPr>
              <a:t>net worth</a:t>
            </a:r>
          </a:p>
          <a:p>
            <a:endParaRPr lang="en-NZ" i="1" dirty="0">
              <a:solidFill>
                <a:srgbClr val="0070C0"/>
              </a:solidFill>
            </a:endParaRPr>
          </a:p>
          <a:p>
            <a:endParaRPr lang="en-NZ" i="1" dirty="0">
              <a:solidFill>
                <a:srgbClr val="0070C0"/>
              </a:solidFill>
            </a:endParaRPr>
          </a:p>
        </p:txBody>
      </p:sp>
      <p:sp>
        <p:nvSpPr>
          <p:cNvPr id="10" name="Down Arrow 9"/>
          <p:cNvSpPr/>
          <p:nvPr/>
        </p:nvSpPr>
        <p:spPr>
          <a:xfrm>
            <a:off x="3896740" y="1275312"/>
            <a:ext cx="321971" cy="5811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1" name="Right Arrow 10"/>
          <p:cNvSpPr/>
          <p:nvPr/>
        </p:nvSpPr>
        <p:spPr>
          <a:xfrm>
            <a:off x="2092036" y="2595173"/>
            <a:ext cx="762003" cy="3419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2" name="Right Arrow 11"/>
          <p:cNvSpPr/>
          <p:nvPr/>
        </p:nvSpPr>
        <p:spPr>
          <a:xfrm>
            <a:off x="2064327" y="4821382"/>
            <a:ext cx="762003" cy="332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3" name="Right Arrow 12"/>
          <p:cNvSpPr/>
          <p:nvPr/>
        </p:nvSpPr>
        <p:spPr>
          <a:xfrm>
            <a:off x="5583381" y="2595174"/>
            <a:ext cx="997526" cy="3419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4" name="Right Arrow 13"/>
          <p:cNvSpPr/>
          <p:nvPr/>
        </p:nvSpPr>
        <p:spPr>
          <a:xfrm>
            <a:off x="7716982" y="3647288"/>
            <a:ext cx="651163" cy="3419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9" name="Right Arrow 18"/>
          <p:cNvSpPr/>
          <p:nvPr/>
        </p:nvSpPr>
        <p:spPr>
          <a:xfrm>
            <a:off x="9421090" y="3647288"/>
            <a:ext cx="526473" cy="3419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0" name="Right Arrow 19"/>
          <p:cNvSpPr/>
          <p:nvPr/>
        </p:nvSpPr>
        <p:spPr>
          <a:xfrm flipV="1">
            <a:off x="5611092" y="4821382"/>
            <a:ext cx="1007912" cy="3325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Tree>
    <p:extLst>
      <p:ext uri="{BB962C8B-B14F-4D97-AF65-F5344CB8AC3E}">
        <p14:creationId xmlns:p14="http://schemas.microsoft.com/office/powerpoint/2010/main" val="33874518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087" y="120462"/>
            <a:ext cx="10503794" cy="499053"/>
          </a:xfrm>
        </p:spPr>
        <p:txBody>
          <a:bodyPr>
            <a:normAutofit fontScale="90000"/>
          </a:bodyPr>
          <a:lstStyle/>
          <a:p>
            <a:r>
              <a:rPr lang="en-NZ" dirty="0" smtClean="0"/>
              <a:t>the integrated accounts – picture of the economy</a:t>
            </a:r>
            <a:endParaRPr lang="en-NZ" dirty="0"/>
          </a:p>
        </p:txBody>
      </p:sp>
      <p:grpSp>
        <p:nvGrpSpPr>
          <p:cNvPr id="3" name="Group 2"/>
          <p:cNvGrpSpPr/>
          <p:nvPr/>
        </p:nvGrpSpPr>
        <p:grpSpPr>
          <a:xfrm>
            <a:off x="838200" y="990601"/>
            <a:ext cx="10314904" cy="4876798"/>
            <a:chOff x="215153" y="336826"/>
            <a:chExt cx="8624047" cy="6368774"/>
          </a:xfrm>
        </p:grpSpPr>
        <p:sp>
          <p:nvSpPr>
            <p:cNvPr id="4" name="AutoShape 2"/>
            <p:cNvSpPr>
              <a:spLocks noChangeArrowheads="1"/>
            </p:cNvSpPr>
            <p:nvPr/>
          </p:nvSpPr>
          <p:spPr bwMode="auto">
            <a:xfrm>
              <a:off x="7010400" y="3657600"/>
              <a:ext cx="1828800" cy="1066800"/>
            </a:xfrm>
            <a:prstGeom prst="roundRect">
              <a:avLst>
                <a:gd name="adj" fmla="val 16667"/>
              </a:avLst>
            </a:prstGeom>
            <a:solidFill>
              <a:srgbClr val="4F81BD"/>
            </a:solidFill>
            <a:ln w="38100">
              <a:noFill/>
              <a:round/>
              <a:headEnd/>
              <a:tailEnd/>
            </a:ln>
            <a:effectLst>
              <a:outerShdw dist="28398" dir="3806097" algn="ctr" rotWithShape="0">
                <a:srgbClr val="243F60">
                  <a:alpha val="50000"/>
                </a:srgbClr>
              </a:outerShdw>
            </a:effectLst>
          </p:spPr>
          <p:txBody>
            <a:bodyPr vert="horz" wrap="square" lIns="91440" tIns="45720" rIns="9144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fontAlgn="base">
                <a:spcBef>
                  <a:spcPct val="0"/>
                </a:spcBef>
                <a:spcAft>
                  <a:spcPts val="1000"/>
                </a:spcAft>
              </a:pPr>
              <a:r>
                <a:rPr lang="en-US" b="1" dirty="0" smtClean="0">
                  <a:solidFill>
                    <a:srgbClr val="FFFFFF"/>
                  </a:solidFill>
                  <a:latin typeface="Calibri" pitchFamily="34" charset="0"/>
                  <a:cs typeface="Calibri" pitchFamily="34" charset="0"/>
                </a:rPr>
                <a:t>Closing </a:t>
              </a:r>
              <a:r>
                <a:rPr kumimoji="0" lang="en-US" b="1" i="0" u="none" strike="noStrike" cap="none" normalizeH="0" baseline="0" dirty="0" smtClean="0">
                  <a:ln>
                    <a:noFill/>
                  </a:ln>
                  <a:solidFill>
                    <a:srgbClr val="FFFFFF"/>
                  </a:solidFill>
                  <a:effectLst/>
                  <a:latin typeface="Calibri" pitchFamily="34" charset="0"/>
                  <a:cs typeface="Calibri" pitchFamily="34" charset="0"/>
                </a:rPr>
                <a:t>Stock</a:t>
              </a:r>
              <a:endParaRPr kumimoji="0" lang="en-US" b="0" i="0" u="none" strike="noStrike" cap="none" normalizeH="0" baseline="0" dirty="0" smtClean="0">
                <a:ln>
                  <a:noFill/>
                </a:ln>
                <a:solidFill>
                  <a:schemeClr val="tx1"/>
                </a:solidFill>
                <a:effectLst/>
                <a:latin typeface="Calibri" pitchFamily="34" charset="0"/>
                <a:cs typeface="Calibri" pitchFamily="34" charset="0"/>
              </a:endParaRPr>
            </a:p>
          </p:txBody>
        </p:sp>
        <p:grpSp>
          <p:nvGrpSpPr>
            <p:cNvPr id="5" name="Group 4"/>
            <p:cNvGrpSpPr/>
            <p:nvPr/>
          </p:nvGrpSpPr>
          <p:grpSpPr>
            <a:xfrm>
              <a:off x="215153" y="336826"/>
              <a:ext cx="6780959" cy="6368774"/>
              <a:chOff x="215153" y="336826"/>
              <a:chExt cx="6780959" cy="6368774"/>
            </a:xfrm>
          </p:grpSpPr>
          <p:sp>
            <p:nvSpPr>
              <p:cNvPr id="6" name="AutoShape 6"/>
              <p:cNvSpPr>
                <a:spLocks noChangeArrowheads="1"/>
              </p:cNvSpPr>
              <p:nvPr/>
            </p:nvSpPr>
            <p:spPr bwMode="auto">
              <a:xfrm rot="16200000">
                <a:off x="1789114" y="3773487"/>
                <a:ext cx="673100" cy="898525"/>
              </a:xfrm>
              <a:prstGeom prst="downArrow">
                <a:avLst>
                  <a:gd name="adj1" fmla="val 50000"/>
                  <a:gd name="adj2" fmla="val 33373"/>
                </a:avLst>
              </a:prstGeom>
              <a:solidFill>
                <a:srgbClr val="B8CCE4"/>
              </a:solidFill>
              <a:ln w="9525">
                <a:noFill/>
                <a:miter lim="800000"/>
                <a:headEnd/>
                <a:tailEnd/>
              </a:ln>
            </p:spPr>
            <p:txBody>
              <a:bodyPr vert="horz" wrap="square" lIns="91440" tIns="45720" rIns="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7" name="AutoShape 3"/>
              <p:cNvSpPr>
                <a:spLocks noChangeArrowheads="1"/>
              </p:cNvSpPr>
              <p:nvPr/>
            </p:nvSpPr>
            <p:spPr bwMode="auto">
              <a:xfrm rot="16200000">
                <a:off x="3998913" y="3773487"/>
                <a:ext cx="673100" cy="898525"/>
              </a:xfrm>
              <a:prstGeom prst="downArrow">
                <a:avLst>
                  <a:gd name="adj1" fmla="val 50000"/>
                  <a:gd name="adj2" fmla="val 33373"/>
                </a:avLst>
              </a:prstGeom>
              <a:solidFill>
                <a:srgbClr val="B8CCE4"/>
              </a:solidFill>
              <a:ln w="9525">
                <a:noFill/>
                <a:miter lim="800000"/>
                <a:headEnd/>
                <a:tailEnd/>
              </a:ln>
            </p:spPr>
            <p:txBody>
              <a:bodyPr vert="horz" wrap="square" lIns="91440" tIns="45720" rIns="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nvGrpSpPr>
              <p:cNvPr id="8" name="Group 7"/>
              <p:cNvGrpSpPr/>
              <p:nvPr/>
            </p:nvGrpSpPr>
            <p:grpSpPr>
              <a:xfrm>
                <a:off x="215153" y="3657600"/>
                <a:ext cx="2021634" cy="3048000"/>
                <a:chOff x="62753" y="3276600"/>
                <a:chExt cx="2021634" cy="3048000"/>
              </a:xfrm>
            </p:grpSpPr>
            <p:sp>
              <p:nvSpPr>
                <p:cNvPr id="22" name="AutoShape 4"/>
                <p:cNvSpPr>
                  <a:spLocks noChangeArrowheads="1"/>
                </p:cNvSpPr>
                <p:nvPr/>
              </p:nvSpPr>
              <p:spPr bwMode="auto">
                <a:xfrm>
                  <a:off x="228600" y="3429000"/>
                  <a:ext cx="1855787" cy="2895600"/>
                </a:xfrm>
                <a:prstGeom prst="roundRect">
                  <a:avLst>
                    <a:gd name="adj" fmla="val 16667"/>
                  </a:avLst>
                </a:prstGeom>
                <a:solidFill>
                  <a:srgbClr val="B8CCE4"/>
                </a:solidFill>
                <a:ln w="38100">
                  <a:noFill/>
                  <a:round/>
                  <a:headEnd/>
                  <a:tailEnd/>
                </a:ln>
                <a:effectLst>
                  <a:outerShdw dist="28398" dir="3806097" algn="ctr" rotWithShape="0">
                    <a:srgbClr val="243F60">
                      <a:alpha val="50000"/>
                    </a:srgbClr>
                  </a:outerShdw>
                </a:effectLst>
              </p:spPr>
              <p:txBody>
                <a:bodyPr vert="horz" wrap="square" lIns="0" tIns="45720" rIns="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lvl="0" indent="-228600"/>
                  <a:endParaRPr lang="en-US" sz="1600" dirty="0" smtClean="0"/>
                </a:p>
                <a:p>
                  <a:pPr marL="228600" lvl="0" indent="-228600"/>
                  <a:endParaRPr lang="en-US" sz="1600" dirty="0" smtClean="0"/>
                </a:p>
                <a:p>
                  <a:pPr marL="228600" lvl="0" indent="-228600">
                    <a:buFont typeface="Arial" pitchFamily="34" charset="0"/>
                    <a:buChar char="•"/>
                  </a:pPr>
                  <a:r>
                    <a:rPr lang="en-US" sz="1400" dirty="0" smtClean="0">
                      <a:latin typeface="Calibri" pitchFamily="34" charset="0"/>
                      <a:cs typeface="Calibri" pitchFamily="34" charset="0"/>
                    </a:rPr>
                    <a:t>Non-financial Assets</a:t>
                  </a:r>
                </a:p>
                <a:p>
                  <a:pPr marL="228600" lvl="0" indent="-228600">
                    <a:buFont typeface="Arial" pitchFamily="34" charset="0"/>
                    <a:buChar char="•"/>
                  </a:pPr>
                  <a:r>
                    <a:rPr lang="en-US" sz="1400" dirty="0" smtClean="0">
                      <a:latin typeface="Calibri" pitchFamily="34" charset="0"/>
                      <a:cs typeface="Calibri" pitchFamily="34" charset="0"/>
                    </a:rPr>
                    <a:t>Financial assets</a:t>
                  </a:r>
                </a:p>
                <a:p>
                  <a:pPr marL="228600" lvl="0" indent="-228600">
                    <a:buFont typeface="Arial" pitchFamily="34" charset="0"/>
                    <a:buChar char="•"/>
                  </a:pPr>
                  <a:r>
                    <a:rPr lang="en-US" sz="1400" dirty="0" smtClean="0">
                      <a:latin typeface="Calibri" pitchFamily="34" charset="0"/>
                      <a:cs typeface="Calibri" pitchFamily="34" charset="0"/>
                    </a:rPr>
                    <a:t>Liabilities</a:t>
                  </a:r>
                </a:p>
                <a:p>
                  <a:pPr marL="228600" lvl="0" indent="-228600">
                    <a:buFont typeface="Arial" pitchFamily="34" charset="0"/>
                    <a:buChar char="•"/>
                  </a:pPr>
                  <a:r>
                    <a:rPr lang="en-US" sz="1400" dirty="0" smtClean="0">
                      <a:latin typeface="Calibri" pitchFamily="34" charset="0"/>
                      <a:cs typeface="Calibri" pitchFamily="34" charset="0"/>
                    </a:rPr>
                    <a:t>Net worth</a:t>
                  </a:r>
                </a:p>
              </p:txBody>
            </p:sp>
            <p:sp>
              <p:nvSpPr>
                <p:cNvPr id="23" name="AutoShape 5"/>
                <p:cNvSpPr>
                  <a:spLocks noChangeArrowheads="1"/>
                </p:cNvSpPr>
                <p:nvPr/>
              </p:nvSpPr>
              <p:spPr bwMode="auto">
                <a:xfrm>
                  <a:off x="62753" y="3276600"/>
                  <a:ext cx="1994647" cy="1066800"/>
                </a:xfrm>
                <a:prstGeom prst="roundRect">
                  <a:avLst>
                    <a:gd name="adj" fmla="val 50000"/>
                  </a:avLst>
                </a:prstGeom>
                <a:solidFill>
                  <a:srgbClr val="4F81BD"/>
                </a:solidFill>
                <a:ln w="38100">
                  <a:noFill/>
                  <a:round/>
                  <a:headEnd/>
                  <a:tailEnd/>
                </a:ln>
                <a:effectLst>
                  <a:outerShdw dist="28398" dir="3806097" algn="ctr" rotWithShape="0">
                    <a:srgbClr val="243F60">
                      <a:alpha val="50000"/>
                    </a:srgbClr>
                  </a:outerShdw>
                </a:effectLst>
              </p:spPr>
              <p:txBody>
                <a:bodyPr vert="horz" wrap="square" lIns="91440" tIns="45720" rIns="9144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rgbClr val="FFFFFF"/>
                      </a:solidFill>
                      <a:effectLst/>
                      <a:latin typeface="Calibri" pitchFamily="34" charset="0"/>
                      <a:cs typeface="Calibri" pitchFamily="34" charset="0"/>
                    </a:rPr>
                    <a:t>Opening Stock</a:t>
                  </a:r>
                  <a:endParaRPr kumimoji="0" lang="en-US" b="0" i="0" u="none" strike="noStrike" cap="none" normalizeH="0" baseline="0" dirty="0" smtClean="0">
                    <a:ln>
                      <a:noFill/>
                    </a:ln>
                    <a:solidFill>
                      <a:schemeClr val="tx1"/>
                    </a:solidFill>
                    <a:effectLst/>
                    <a:latin typeface="Calibri" pitchFamily="34" charset="0"/>
                    <a:cs typeface="Calibri" pitchFamily="34" charset="0"/>
                  </a:endParaRPr>
                </a:p>
              </p:txBody>
            </p:sp>
          </p:grpSp>
          <p:sp>
            <p:nvSpPr>
              <p:cNvPr id="9" name="AutoShape 10"/>
              <p:cNvSpPr>
                <a:spLocks noChangeArrowheads="1"/>
              </p:cNvSpPr>
              <p:nvPr/>
            </p:nvSpPr>
            <p:spPr bwMode="auto">
              <a:xfrm rot="16200000">
                <a:off x="6209506" y="3772694"/>
                <a:ext cx="673100" cy="900112"/>
              </a:xfrm>
              <a:prstGeom prst="downArrow">
                <a:avLst>
                  <a:gd name="adj1" fmla="val 50000"/>
                  <a:gd name="adj2" fmla="val 33432"/>
                </a:avLst>
              </a:prstGeom>
              <a:solidFill>
                <a:srgbClr val="B8CCE4"/>
              </a:solidFill>
              <a:ln w="9525">
                <a:noFill/>
                <a:miter lim="800000"/>
                <a:headEnd/>
                <a:tailEnd/>
              </a:ln>
            </p:spPr>
            <p:txBody>
              <a:bodyPr vert="horz" wrap="square" lIns="91440" tIns="45720" rIns="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0" name="AutoShape 14"/>
              <p:cNvSpPr>
                <a:spLocks noChangeArrowheads="1"/>
              </p:cNvSpPr>
              <p:nvPr/>
            </p:nvSpPr>
            <p:spPr bwMode="auto">
              <a:xfrm>
                <a:off x="3200400" y="1295400"/>
                <a:ext cx="673100" cy="898525"/>
              </a:xfrm>
              <a:prstGeom prst="downArrow">
                <a:avLst>
                  <a:gd name="adj1" fmla="val 50000"/>
                  <a:gd name="adj2" fmla="val 33373"/>
                </a:avLst>
              </a:prstGeom>
              <a:solidFill>
                <a:srgbClr val="B8CCE4"/>
              </a:solidFill>
              <a:ln w="9525">
                <a:noFill/>
                <a:miter lim="800000"/>
                <a:headEnd/>
                <a:tailEnd/>
              </a:ln>
            </p:spPr>
            <p:txBody>
              <a:bodyPr vert="horz" wrap="square" lIns="91440" tIns="45720" rIns="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1" name="AutoShape 15"/>
              <p:cNvSpPr>
                <a:spLocks noChangeArrowheads="1"/>
              </p:cNvSpPr>
              <p:nvPr/>
            </p:nvSpPr>
            <p:spPr bwMode="auto">
              <a:xfrm>
                <a:off x="2590800" y="336826"/>
                <a:ext cx="1849437" cy="1445936"/>
              </a:xfrm>
              <a:prstGeom prst="roundRect">
                <a:avLst>
                  <a:gd name="adj" fmla="val 16667"/>
                </a:avLst>
              </a:prstGeom>
              <a:solidFill>
                <a:srgbClr val="4F81BD"/>
              </a:solidFill>
              <a:ln w="38100">
                <a:solidFill>
                  <a:schemeClr val="accent2"/>
                </a:solidFill>
                <a:round/>
                <a:headEnd/>
                <a:tailEnd/>
              </a:ln>
              <a:effectLst>
                <a:outerShdw dist="28398" dir="3806097" algn="ctr" rotWithShape="0">
                  <a:srgbClr val="243F60">
                    <a:alpha val="50000"/>
                  </a:srgbClr>
                </a:outerShdw>
              </a:effectLst>
            </p:spPr>
            <p:txBody>
              <a:bodyPr vert="horz" wrap="square" lIns="0" tIns="45720" rIns="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solidFill>
                        <a:schemeClr val="accent2"/>
                      </a:solidFill>
                    </a:ln>
                    <a:solidFill>
                      <a:srgbClr val="FFFFFF"/>
                    </a:solidFill>
                    <a:effectLst/>
                    <a:latin typeface="Calibri" pitchFamily="34" charset="0"/>
                    <a:cs typeface="Calibri" pitchFamily="34" charset="0"/>
                  </a:rPr>
                  <a:t>Production</a:t>
                </a:r>
                <a:endParaRPr kumimoji="0" lang="en-US" b="0" i="0" u="none" strike="noStrike" cap="none" normalizeH="0" baseline="0" dirty="0" smtClean="0">
                  <a:ln>
                    <a:solidFill>
                      <a:schemeClr val="accent2"/>
                    </a:solidFill>
                  </a:ln>
                  <a:solidFill>
                    <a:schemeClr val="tx1"/>
                  </a:solidFill>
                  <a:effectLst/>
                  <a:latin typeface="Calibri" pitchFamily="34" charset="0"/>
                  <a:cs typeface="Calibri" pitchFamily="34" charset="0"/>
                </a:endParaRPr>
              </a:p>
            </p:txBody>
          </p:sp>
          <p:sp>
            <p:nvSpPr>
              <p:cNvPr id="12" name="AutoShape 16"/>
              <p:cNvSpPr>
                <a:spLocks noChangeArrowheads="1"/>
              </p:cNvSpPr>
              <p:nvPr/>
            </p:nvSpPr>
            <p:spPr bwMode="auto">
              <a:xfrm>
                <a:off x="3200400" y="2743200"/>
                <a:ext cx="673100" cy="900112"/>
              </a:xfrm>
              <a:prstGeom prst="downArrow">
                <a:avLst>
                  <a:gd name="adj1" fmla="val 50000"/>
                  <a:gd name="adj2" fmla="val 33432"/>
                </a:avLst>
              </a:prstGeom>
              <a:solidFill>
                <a:srgbClr val="B8CCE4"/>
              </a:solidFill>
              <a:ln w="9525">
                <a:noFill/>
                <a:miter lim="800000"/>
                <a:headEnd/>
                <a:tailEnd/>
              </a:ln>
            </p:spPr>
            <p:txBody>
              <a:bodyPr vert="horz" wrap="square" lIns="91440" tIns="45720" rIns="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3" name="AutoShape 17"/>
              <p:cNvSpPr>
                <a:spLocks noChangeArrowheads="1"/>
              </p:cNvSpPr>
              <p:nvPr/>
            </p:nvSpPr>
            <p:spPr bwMode="auto">
              <a:xfrm>
                <a:off x="2590800" y="1907208"/>
                <a:ext cx="1854200" cy="1369391"/>
              </a:xfrm>
              <a:prstGeom prst="roundRect">
                <a:avLst>
                  <a:gd name="adj" fmla="val 16667"/>
                </a:avLst>
              </a:prstGeom>
              <a:solidFill>
                <a:srgbClr val="4F81BD"/>
              </a:solidFill>
              <a:ln w="38100">
                <a:solidFill>
                  <a:schemeClr val="accent2"/>
                </a:solidFill>
                <a:round/>
                <a:headEnd/>
                <a:tailEnd/>
              </a:ln>
              <a:effectLst>
                <a:outerShdw dist="28398" dir="3806097" algn="ctr" rotWithShape="0">
                  <a:srgbClr val="243F60">
                    <a:alpha val="50000"/>
                  </a:srgbClr>
                </a:outerShdw>
              </a:effectLst>
            </p:spPr>
            <p:txBody>
              <a:bodyPr vert="horz" wrap="square" lIns="0" tIns="45720" rIns="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solidFill>
                        <a:schemeClr val="accent2"/>
                      </a:solidFill>
                    </a:ln>
                    <a:solidFill>
                      <a:srgbClr val="FFFFFF"/>
                    </a:solidFill>
                    <a:effectLst/>
                    <a:latin typeface="Calibri" pitchFamily="34" charset="0"/>
                    <a:cs typeface="Calibri" pitchFamily="34" charset="0"/>
                  </a:rPr>
                  <a:t>Generation, allocation, distribution, and use of income</a:t>
                </a:r>
                <a:endParaRPr kumimoji="0" lang="en-US" b="0" i="0" u="none" strike="noStrike" cap="none" normalizeH="0" baseline="0" dirty="0" smtClean="0">
                  <a:ln>
                    <a:solidFill>
                      <a:schemeClr val="accent2"/>
                    </a:solidFill>
                  </a:ln>
                  <a:solidFill>
                    <a:schemeClr val="tx1"/>
                  </a:solidFill>
                  <a:effectLst/>
                  <a:latin typeface="Calibri" pitchFamily="34" charset="0"/>
                  <a:cs typeface="Calibri" pitchFamily="34" charset="0"/>
                </a:endParaRPr>
              </a:p>
            </p:txBody>
          </p:sp>
          <p:grpSp>
            <p:nvGrpSpPr>
              <p:cNvPr id="14" name="Group 13"/>
              <p:cNvGrpSpPr/>
              <p:nvPr/>
            </p:nvGrpSpPr>
            <p:grpSpPr>
              <a:xfrm>
                <a:off x="4800600" y="3657600"/>
                <a:ext cx="1828800" cy="2362200"/>
                <a:chOff x="4800600" y="3200400"/>
                <a:chExt cx="1828800" cy="2362200"/>
              </a:xfrm>
            </p:grpSpPr>
            <p:sp>
              <p:nvSpPr>
                <p:cNvPr id="18" name="AutoShape 11"/>
                <p:cNvSpPr>
                  <a:spLocks noChangeArrowheads="1"/>
                </p:cNvSpPr>
                <p:nvPr/>
              </p:nvSpPr>
              <p:spPr bwMode="auto">
                <a:xfrm>
                  <a:off x="4800600" y="3200400"/>
                  <a:ext cx="1828800" cy="2362200"/>
                </a:xfrm>
                <a:prstGeom prst="roundRect">
                  <a:avLst>
                    <a:gd name="adj" fmla="val 16667"/>
                  </a:avLst>
                </a:prstGeom>
                <a:solidFill>
                  <a:srgbClr val="4F81BD"/>
                </a:solidFill>
                <a:ln w="38100">
                  <a:noFill/>
                  <a:round/>
                  <a:headEnd/>
                  <a:tailEnd/>
                </a:ln>
                <a:effectLst>
                  <a:outerShdw dist="28398" dir="3806097" algn="ctr" rotWithShape="0">
                    <a:srgbClr val="243F60">
                      <a:alpha val="50000"/>
                    </a:srgbClr>
                  </a:outerShdw>
                </a:effectLst>
              </p:spPr>
              <p:txBody>
                <a:bodyPr vert="horz" wrap="square" lIns="91440" tIns="45720" rIns="9144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p:txBody>
            </p:sp>
            <p:grpSp>
              <p:nvGrpSpPr>
                <p:cNvPr id="19" name="Group 18"/>
                <p:cNvGrpSpPr/>
                <p:nvPr/>
              </p:nvGrpSpPr>
              <p:grpSpPr>
                <a:xfrm>
                  <a:off x="4876800" y="3276600"/>
                  <a:ext cx="1676401" cy="2209800"/>
                  <a:chOff x="4876800" y="3276600"/>
                  <a:chExt cx="1676401" cy="2209800"/>
                </a:xfrm>
              </p:grpSpPr>
              <p:sp>
                <p:nvSpPr>
                  <p:cNvPr id="20" name="AutoShape 13"/>
                  <p:cNvSpPr>
                    <a:spLocks noChangeArrowheads="1"/>
                  </p:cNvSpPr>
                  <p:nvPr/>
                </p:nvSpPr>
                <p:spPr bwMode="auto">
                  <a:xfrm>
                    <a:off x="4876800" y="3276600"/>
                    <a:ext cx="1676400" cy="1066800"/>
                  </a:xfrm>
                  <a:prstGeom prst="roundRect">
                    <a:avLst>
                      <a:gd name="adj" fmla="val 16667"/>
                    </a:avLst>
                  </a:prstGeom>
                  <a:solidFill>
                    <a:srgbClr val="B8CCE4"/>
                  </a:solidFill>
                  <a:ln w="38100">
                    <a:noFill/>
                    <a:round/>
                    <a:headEnd/>
                    <a:tailEnd/>
                  </a:ln>
                  <a:effectLst>
                    <a:outerShdw dist="28398" dir="3806097" algn="ctr" rotWithShape="0">
                      <a:srgbClr val="243F60">
                        <a:alpha val="50000"/>
                      </a:srgbClr>
                    </a:outerShdw>
                  </a:effectLst>
                </p:spPr>
                <p:txBody>
                  <a:bodyPr vert="horz" wrap="square" lIns="45720" tIns="45720" rIns="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lvl="1" indent="-228600" fontAlgn="base">
                      <a:spcBef>
                        <a:spcPct val="0"/>
                      </a:spcBef>
                      <a:spcAft>
                        <a:spcPct val="0"/>
                      </a:spcAft>
                      <a:buFont typeface="Arial" pitchFamily="34" charset="0"/>
                      <a:buChar char="•"/>
                      <a:tabLst>
                        <a:tab pos="168275" algn="l"/>
                      </a:tabLst>
                    </a:pPr>
                    <a:r>
                      <a:rPr lang="en-US" sz="1400" dirty="0" smtClean="0">
                        <a:latin typeface="Calibri" pitchFamily="34" charset="0"/>
                        <a:cs typeface="Calibri" pitchFamily="34" charset="0"/>
                      </a:rPr>
                      <a:t>Other </a:t>
                    </a:r>
                    <a:r>
                      <a:rPr lang="en-US" sz="1400" dirty="0">
                        <a:latin typeface="Calibri" pitchFamily="34" charset="0"/>
                        <a:cs typeface="Calibri" pitchFamily="34" charset="0"/>
                      </a:rPr>
                      <a:t>changes in </a:t>
                    </a:r>
                    <a:r>
                      <a:rPr lang="en-US" sz="1400" dirty="0" smtClean="0">
                        <a:latin typeface="Calibri" pitchFamily="34" charset="0"/>
                        <a:cs typeface="Calibri" pitchFamily="34" charset="0"/>
                      </a:rPr>
                      <a:t>volume of assets account</a:t>
                    </a:r>
                    <a:endParaRPr lang="en-US" sz="1400" dirty="0">
                      <a:latin typeface="Calibri" pitchFamily="34" charset="0"/>
                      <a:cs typeface="Calibri" pitchFamily="34" charset="0"/>
                    </a:endParaRPr>
                  </a:p>
                </p:txBody>
              </p:sp>
              <p:sp>
                <p:nvSpPr>
                  <p:cNvPr id="21" name="AutoShape 13"/>
                  <p:cNvSpPr>
                    <a:spLocks noChangeArrowheads="1"/>
                  </p:cNvSpPr>
                  <p:nvPr/>
                </p:nvSpPr>
                <p:spPr bwMode="auto">
                  <a:xfrm>
                    <a:off x="4876801" y="4419600"/>
                    <a:ext cx="1676400" cy="1066800"/>
                  </a:xfrm>
                  <a:prstGeom prst="roundRect">
                    <a:avLst>
                      <a:gd name="adj" fmla="val 16667"/>
                    </a:avLst>
                  </a:prstGeom>
                  <a:solidFill>
                    <a:srgbClr val="B8CCE4"/>
                  </a:solidFill>
                  <a:ln w="38100">
                    <a:noFill/>
                    <a:round/>
                    <a:headEnd/>
                    <a:tailEnd/>
                  </a:ln>
                  <a:effectLst>
                    <a:outerShdw dist="28398" dir="3806097" algn="ctr" rotWithShape="0">
                      <a:srgbClr val="243F60">
                        <a:alpha val="50000"/>
                      </a:srgbClr>
                    </a:outerShdw>
                  </a:effectLst>
                </p:spPr>
                <p:txBody>
                  <a:bodyPr vert="horz" wrap="square" lIns="45720" tIns="45720" rIns="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lvl="1" indent="-228600" fontAlgn="base">
                      <a:spcBef>
                        <a:spcPct val="0"/>
                      </a:spcBef>
                      <a:spcAft>
                        <a:spcPct val="0"/>
                      </a:spcAft>
                      <a:buFont typeface="Arial" pitchFamily="34" charset="0"/>
                      <a:buChar char="•"/>
                    </a:pPr>
                    <a:endParaRPr lang="en-US" sz="1400" dirty="0" smtClean="0">
                      <a:cs typeface="Calibri" pitchFamily="34" charset="0"/>
                    </a:endParaRPr>
                  </a:p>
                  <a:p>
                    <a:pPr marL="228600" lvl="1" indent="-228600" fontAlgn="base">
                      <a:spcBef>
                        <a:spcPct val="0"/>
                      </a:spcBef>
                      <a:spcAft>
                        <a:spcPct val="0"/>
                      </a:spcAft>
                      <a:buFont typeface="Arial" pitchFamily="34" charset="0"/>
                      <a:buChar char="•"/>
                    </a:pPr>
                    <a:r>
                      <a:rPr lang="en-US" sz="1400" dirty="0" smtClean="0">
                        <a:latin typeface="Calibri" pitchFamily="34" charset="0"/>
                        <a:cs typeface="Calibri" pitchFamily="34" charset="0"/>
                      </a:rPr>
                      <a:t>Revaluation </a:t>
                    </a:r>
                    <a:br>
                      <a:rPr lang="en-US" sz="1400" dirty="0" smtClean="0">
                        <a:latin typeface="Calibri" pitchFamily="34" charset="0"/>
                        <a:cs typeface="Calibri" pitchFamily="34" charset="0"/>
                      </a:rPr>
                    </a:br>
                    <a:r>
                      <a:rPr lang="en-US" sz="1400" dirty="0" smtClean="0">
                        <a:latin typeface="Calibri" pitchFamily="34" charset="0"/>
                        <a:cs typeface="Calibri" pitchFamily="34" charset="0"/>
                      </a:rPr>
                      <a:t>account</a:t>
                    </a:r>
                    <a:endParaRPr lang="en-US" sz="1400" dirty="0">
                      <a:latin typeface="Calibri" pitchFamily="34" charset="0"/>
                      <a:cs typeface="Calibri" pitchFamily="34" charset="0"/>
                    </a:endParaRPr>
                  </a:p>
                  <a:p>
                    <a:pPr marL="457200" marR="0" lvl="1" indent="0" algn="l" defTabSz="914400" rtl="0" eaLnBrk="1" fontAlgn="base" latinLnBrk="0" hangingPunct="1">
                      <a:lnSpc>
                        <a:spcPct val="100000"/>
                      </a:lnSpc>
                      <a:spcBef>
                        <a:spcPct val="0"/>
                      </a:spcBef>
                      <a:spcAft>
                        <a:spcPct val="0"/>
                      </a:spcAft>
                      <a:buClrTx/>
                      <a:buSzTx/>
                      <a:tabLst/>
                    </a:pP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p:txBody>
              </p:sp>
            </p:grpSp>
          </p:grpSp>
          <p:grpSp>
            <p:nvGrpSpPr>
              <p:cNvPr id="15" name="Group 14"/>
              <p:cNvGrpSpPr/>
              <p:nvPr/>
            </p:nvGrpSpPr>
            <p:grpSpPr>
              <a:xfrm>
                <a:off x="2590800" y="3657600"/>
                <a:ext cx="1855787" cy="3048000"/>
                <a:chOff x="2590800" y="3200400"/>
                <a:chExt cx="1855787" cy="3048000"/>
              </a:xfrm>
            </p:grpSpPr>
            <p:sp>
              <p:nvSpPr>
                <p:cNvPr id="16" name="AutoShape 4"/>
                <p:cNvSpPr>
                  <a:spLocks noChangeArrowheads="1"/>
                </p:cNvSpPr>
                <p:nvPr/>
              </p:nvSpPr>
              <p:spPr bwMode="auto">
                <a:xfrm>
                  <a:off x="2590800" y="3733800"/>
                  <a:ext cx="1855787" cy="2514600"/>
                </a:xfrm>
                <a:prstGeom prst="roundRect">
                  <a:avLst>
                    <a:gd name="adj" fmla="val 16667"/>
                  </a:avLst>
                </a:prstGeom>
                <a:solidFill>
                  <a:srgbClr val="B8CCE4"/>
                </a:solidFill>
                <a:ln w="38100">
                  <a:noFill/>
                  <a:round/>
                  <a:headEnd/>
                  <a:tailEnd/>
                </a:ln>
                <a:effectLst>
                  <a:outerShdw dist="28398" dir="3806097" algn="ctr" rotWithShape="0">
                    <a:srgbClr val="243F60">
                      <a:alpha val="50000"/>
                    </a:srgbClr>
                  </a:outerShdw>
                </a:effectLst>
              </p:spPr>
              <p:txBody>
                <a:bodyPr vert="horz" wrap="square" lIns="0" tIns="45720" rIns="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lvl="0" indent="-228600"/>
                  <a:endParaRPr lang="en-US" sz="1600" dirty="0" smtClean="0"/>
                </a:p>
                <a:p>
                  <a:pPr marL="228600" lvl="0" indent="-228600"/>
                  <a:endParaRPr lang="en-US" sz="1400" dirty="0" smtClean="0"/>
                </a:p>
                <a:p>
                  <a:pPr marL="228600" lvl="0" indent="-228600">
                    <a:buFont typeface="Arial" pitchFamily="34" charset="0"/>
                    <a:buChar char="•"/>
                  </a:pPr>
                  <a:r>
                    <a:rPr lang="en-US" sz="1400" dirty="0" smtClean="0">
                      <a:latin typeface="Calibri" pitchFamily="34" charset="0"/>
                      <a:cs typeface="Calibri" pitchFamily="34" charset="0"/>
                    </a:rPr>
                    <a:t>Net acquisitions of non-financial assets</a:t>
                  </a:r>
                </a:p>
                <a:p>
                  <a:pPr marL="228600" lvl="0" indent="-228600">
                    <a:buFont typeface="Arial" pitchFamily="34" charset="0"/>
                    <a:buChar char="•"/>
                  </a:pPr>
                  <a:r>
                    <a:rPr lang="en-US" sz="1400" dirty="0" smtClean="0">
                      <a:latin typeface="Calibri" pitchFamily="34" charset="0"/>
                      <a:cs typeface="Calibri" pitchFamily="34" charset="0"/>
                    </a:rPr>
                    <a:t>Net acquisitions of financial assets</a:t>
                  </a:r>
                </a:p>
                <a:p>
                  <a:pPr marL="228600" lvl="0" indent="-228600">
                    <a:buFont typeface="Arial" pitchFamily="34" charset="0"/>
                    <a:buChar char="•"/>
                  </a:pPr>
                  <a:r>
                    <a:rPr lang="en-US" sz="1400" dirty="0" smtClean="0">
                      <a:latin typeface="Calibri" pitchFamily="34" charset="0"/>
                      <a:cs typeface="Calibri" pitchFamily="34" charset="0"/>
                    </a:rPr>
                    <a:t>Net incurrence of liabilities </a:t>
                  </a:r>
                </a:p>
              </p:txBody>
            </p:sp>
            <p:sp>
              <p:nvSpPr>
                <p:cNvPr id="17" name="AutoShape 9"/>
                <p:cNvSpPr>
                  <a:spLocks noChangeArrowheads="1"/>
                </p:cNvSpPr>
                <p:nvPr/>
              </p:nvSpPr>
              <p:spPr bwMode="auto">
                <a:xfrm>
                  <a:off x="2590800" y="3200400"/>
                  <a:ext cx="1828800" cy="1066800"/>
                </a:xfrm>
                <a:prstGeom prst="roundRect">
                  <a:avLst>
                    <a:gd name="adj" fmla="val 16667"/>
                  </a:avLst>
                </a:prstGeom>
                <a:solidFill>
                  <a:srgbClr val="4F81BD"/>
                </a:solidFill>
                <a:ln w="38100">
                  <a:noFill/>
                  <a:round/>
                  <a:headEnd/>
                  <a:tailEnd/>
                </a:ln>
                <a:effectLst>
                  <a:outerShdw dist="28398" dir="3806097" algn="ctr" rotWithShape="0">
                    <a:srgbClr val="243F60">
                      <a:alpha val="50000"/>
                    </a:srgbClr>
                  </a:outerShdw>
                </a:effectLst>
              </p:spPr>
              <p:txBody>
                <a:bodyPr vert="horz" wrap="square" lIns="0" tIns="45720" rIns="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rgbClr val="FFFFFF"/>
                      </a:solidFill>
                      <a:effectLst/>
                      <a:latin typeface="Calibri" pitchFamily="34" charset="0"/>
                      <a:cs typeface="Calibri" pitchFamily="34" charset="0"/>
                    </a:rPr>
                    <a:t>Accumulation</a:t>
                  </a:r>
                  <a:endParaRPr kumimoji="0" lang="en-US" b="0" i="0" u="none" strike="noStrike" cap="none" normalizeH="0" baseline="0" dirty="0" smtClean="0">
                    <a:ln>
                      <a:noFill/>
                    </a:ln>
                    <a:solidFill>
                      <a:schemeClr val="tx1"/>
                    </a:solidFill>
                    <a:effectLst/>
                    <a:latin typeface="Calibri" pitchFamily="34" charset="0"/>
                    <a:cs typeface="Calibri" pitchFamily="34" charset="0"/>
                  </a:endParaRPr>
                </a:p>
              </p:txBody>
            </p:sp>
          </p:grpSp>
        </p:grpSp>
      </p:grpSp>
      <p:sp>
        <p:nvSpPr>
          <p:cNvPr id="24" name="Slide Number Placeholder 23"/>
          <p:cNvSpPr>
            <a:spLocks noGrp="1"/>
          </p:cNvSpPr>
          <p:nvPr>
            <p:ph type="sldNum" sz="quarter" idx="12"/>
          </p:nvPr>
        </p:nvSpPr>
        <p:spPr/>
        <p:txBody>
          <a:bodyPr/>
          <a:lstStyle/>
          <a:p>
            <a:fld id="{C8581192-FBE9-4AD0-9557-EA68BF9CCA88}" type="slidenum">
              <a:rPr lang="en-NZ" smtClean="0"/>
              <a:t>22</a:t>
            </a:fld>
            <a:endParaRPr lang="en-NZ" dirty="0"/>
          </a:p>
        </p:txBody>
      </p:sp>
      <p:sp>
        <p:nvSpPr>
          <p:cNvPr id="25" name="Footer Placeholder 2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737196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SNA: presentation</a:t>
            </a:r>
            <a:endParaRPr lang="en-NZ" dirty="0"/>
          </a:p>
        </p:txBody>
      </p:sp>
      <p:sp>
        <p:nvSpPr>
          <p:cNvPr id="3" name="Content Placeholder 2"/>
          <p:cNvSpPr>
            <a:spLocks noGrp="1"/>
          </p:cNvSpPr>
          <p:nvPr>
            <p:ph idx="1"/>
          </p:nvPr>
        </p:nvSpPr>
        <p:spPr/>
        <p:txBody>
          <a:bodyPr>
            <a:normAutofit/>
          </a:bodyPr>
          <a:lstStyle/>
          <a:p>
            <a:r>
              <a:rPr lang="en-NZ" dirty="0" smtClean="0"/>
              <a:t>Present time series in</a:t>
            </a:r>
          </a:p>
          <a:p>
            <a:pPr lvl="1"/>
            <a:r>
              <a:rPr lang="en-NZ" dirty="0"/>
              <a:t>m</a:t>
            </a:r>
            <a:r>
              <a:rPr lang="en-NZ" dirty="0" smtClean="0"/>
              <a:t>onetary values</a:t>
            </a:r>
          </a:p>
          <a:p>
            <a:pPr lvl="1"/>
            <a:r>
              <a:rPr lang="en-NZ" dirty="0"/>
              <a:t>i</a:t>
            </a:r>
            <a:r>
              <a:rPr lang="en-NZ" dirty="0" smtClean="0"/>
              <a:t>ndexes</a:t>
            </a:r>
          </a:p>
          <a:p>
            <a:pPr lvl="1"/>
            <a:r>
              <a:rPr lang="en-NZ" dirty="0"/>
              <a:t>g</a:t>
            </a:r>
            <a:r>
              <a:rPr lang="en-NZ" dirty="0" smtClean="0"/>
              <a:t>rowth rates</a:t>
            </a:r>
          </a:p>
          <a:p>
            <a:r>
              <a:rPr lang="en-NZ" dirty="0" smtClean="0"/>
              <a:t>Presentation as</a:t>
            </a:r>
          </a:p>
          <a:p>
            <a:pPr lvl="1"/>
            <a:r>
              <a:rPr lang="en-NZ" dirty="0" smtClean="0"/>
              <a:t>T-accounts</a:t>
            </a:r>
          </a:p>
          <a:p>
            <a:pPr lvl="1"/>
            <a:r>
              <a:rPr lang="en-NZ" dirty="0"/>
              <a:t>m</a:t>
            </a:r>
            <a:r>
              <a:rPr lang="en-NZ" dirty="0" smtClean="0"/>
              <a:t>atrix presentation (SUT)</a:t>
            </a:r>
          </a:p>
          <a:p>
            <a:pPr lvl="1"/>
            <a:r>
              <a:rPr lang="en-NZ" dirty="0" smtClean="0"/>
              <a:t>tables</a:t>
            </a:r>
          </a:p>
          <a:p>
            <a:r>
              <a:rPr lang="en-NZ" dirty="0"/>
              <a:t>g</a:t>
            </a:r>
            <a:r>
              <a:rPr lang="en-NZ" dirty="0" smtClean="0"/>
              <a:t>raphs give pictorial presentation of selected data</a:t>
            </a:r>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23</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16155350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88392" cy="1325563"/>
          </a:xfrm>
        </p:spPr>
        <p:txBody>
          <a:bodyPr/>
          <a:lstStyle/>
          <a:p>
            <a:r>
              <a:rPr lang="en-NZ" dirty="0" smtClean="0"/>
              <a:t>Boundaries – what is included in an economy?</a:t>
            </a:r>
            <a:endParaRPr lang="en-NZ" dirty="0"/>
          </a:p>
        </p:txBody>
      </p:sp>
      <p:sp>
        <p:nvSpPr>
          <p:cNvPr id="3" name="Content Placeholder 2"/>
          <p:cNvSpPr>
            <a:spLocks noGrp="1"/>
          </p:cNvSpPr>
          <p:nvPr>
            <p:ph idx="1"/>
          </p:nvPr>
        </p:nvSpPr>
        <p:spPr/>
        <p:txBody>
          <a:bodyPr/>
          <a:lstStyle/>
          <a:p>
            <a:r>
              <a:rPr lang="en-NZ" dirty="0" smtClean="0"/>
              <a:t>National boundary – defines the residents of an economy</a:t>
            </a:r>
          </a:p>
          <a:p>
            <a:r>
              <a:rPr lang="en-NZ" dirty="0" smtClean="0"/>
              <a:t>It consists of all of the </a:t>
            </a:r>
            <a:r>
              <a:rPr lang="en-NZ" i="1" dirty="0" smtClean="0"/>
              <a:t>economic units </a:t>
            </a:r>
            <a:r>
              <a:rPr lang="en-NZ" dirty="0" smtClean="0"/>
              <a:t>that are </a:t>
            </a:r>
            <a:r>
              <a:rPr lang="en-NZ" i="1" dirty="0" smtClean="0"/>
              <a:t>resident </a:t>
            </a:r>
            <a:r>
              <a:rPr lang="en-NZ" dirty="0" smtClean="0"/>
              <a:t>in the </a:t>
            </a:r>
            <a:r>
              <a:rPr lang="en-NZ" i="1" dirty="0" smtClean="0"/>
              <a:t>economic territory </a:t>
            </a:r>
            <a:r>
              <a:rPr lang="en-NZ" dirty="0" smtClean="0"/>
              <a:t>of a country</a:t>
            </a:r>
          </a:p>
          <a:p>
            <a:r>
              <a:rPr lang="en-NZ" dirty="0" smtClean="0"/>
              <a:t>An economic territory is the area under the effective economic control of a single government</a:t>
            </a:r>
          </a:p>
          <a:p>
            <a:r>
              <a:rPr lang="en-NZ" dirty="0" smtClean="0"/>
              <a:t>An economic entity is </a:t>
            </a:r>
            <a:r>
              <a:rPr lang="en-NZ" i="1" dirty="0" smtClean="0"/>
              <a:t>resident</a:t>
            </a:r>
            <a:r>
              <a:rPr lang="en-NZ" dirty="0" smtClean="0"/>
              <a:t> in one and only one economic territory determined by its </a:t>
            </a:r>
            <a:r>
              <a:rPr lang="en-NZ" i="1" dirty="0" smtClean="0"/>
              <a:t>centre of predominant economic activity</a:t>
            </a:r>
            <a:endParaRPr lang="en-NZ" i="1" dirty="0"/>
          </a:p>
        </p:txBody>
      </p:sp>
      <p:sp>
        <p:nvSpPr>
          <p:cNvPr id="4" name="Slide Number Placeholder 3"/>
          <p:cNvSpPr>
            <a:spLocks noGrp="1"/>
          </p:cNvSpPr>
          <p:nvPr>
            <p:ph type="sldNum" sz="quarter" idx="12"/>
          </p:nvPr>
        </p:nvSpPr>
        <p:spPr/>
        <p:txBody>
          <a:bodyPr/>
          <a:lstStyle/>
          <a:p>
            <a:fld id="{C8581192-FBE9-4AD0-9557-EA68BF9CCA88}" type="slidenum">
              <a:rPr lang="en-NZ" smtClean="0"/>
              <a:t>24</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31552793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a:xfrm>
            <a:off x="2135561" y="720726"/>
            <a:ext cx="8227641" cy="860425"/>
          </a:xfrm>
        </p:spPr>
        <p:txBody>
          <a:bodyPr/>
          <a:lstStyle/>
          <a:p>
            <a:r>
              <a:rPr lang="en-US" b="0" dirty="0"/>
              <a:t>Economic </a:t>
            </a:r>
            <a:r>
              <a:rPr lang="en-US" b="0" dirty="0" smtClean="0"/>
              <a:t>Units</a:t>
            </a:r>
            <a:endParaRPr lang="en-US" b="0" dirty="0"/>
          </a:p>
        </p:txBody>
      </p:sp>
      <p:sp>
        <p:nvSpPr>
          <p:cNvPr id="328708" name="Text Box 4"/>
          <p:cNvSpPr txBox="1">
            <a:spLocks noChangeArrowheads="1"/>
          </p:cNvSpPr>
          <p:nvPr/>
        </p:nvSpPr>
        <p:spPr bwMode="auto">
          <a:xfrm>
            <a:off x="3048000" y="1828801"/>
            <a:ext cx="2351856" cy="480131"/>
          </a:xfrm>
          <a:prstGeom prst="rect">
            <a:avLst/>
          </a:prstGeom>
          <a:noFill/>
          <a:ln w="9525">
            <a:noFill/>
            <a:miter lim="800000"/>
            <a:headEnd/>
            <a:tailEnd/>
          </a:ln>
          <a:effectLst/>
        </p:spPr>
        <p:txBody>
          <a:bodyPr wrap="square">
            <a:spAutoFit/>
          </a:bodyPr>
          <a:lstStyle/>
          <a:p>
            <a:pPr>
              <a:lnSpc>
                <a:spcPct val="90000"/>
              </a:lnSpc>
              <a:spcBef>
                <a:spcPct val="20000"/>
              </a:spcBef>
            </a:pPr>
            <a:r>
              <a:rPr lang="en-US" sz="2800" i="1" dirty="0">
                <a:solidFill>
                  <a:srgbClr val="0070C0"/>
                </a:solidFill>
                <a:latin typeface="Calibri" pitchFamily="34" charset="0"/>
              </a:rPr>
              <a:t>c</a:t>
            </a:r>
            <a:r>
              <a:rPr lang="en-US" sz="2800" i="1" dirty="0" smtClean="0">
                <a:solidFill>
                  <a:srgbClr val="0070C0"/>
                </a:solidFill>
                <a:latin typeface="Calibri" pitchFamily="34" charset="0"/>
              </a:rPr>
              <a:t>omprise</a:t>
            </a:r>
            <a:endParaRPr lang="en-US" sz="2800" i="1" dirty="0">
              <a:solidFill>
                <a:srgbClr val="0070C0"/>
              </a:solidFill>
              <a:latin typeface="Calibri" pitchFamily="34" charset="0"/>
            </a:endParaRPr>
          </a:p>
        </p:txBody>
      </p:sp>
      <p:sp>
        <p:nvSpPr>
          <p:cNvPr id="328709" name="Text Box 5"/>
          <p:cNvSpPr txBox="1">
            <a:spLocks noChangeArrowheads="1"/>
          </p:cNvSpPr>
          <p:nvPr/>
        </p:nvSpPr>
        <p:spPr bwMode="auto">
          <a:xfrm>
            <a:off x="2362200" y="2677180"/>
            <a:ext cx="3048000" cy="523220"/>
          </a:xfrm>
          <a:prstGeom prst="rect">
            <a:avLst/>
          </a:prstGeom>
          <a:noFill/>
          <a:ln w="9525">
            <a:noFill/>
            <a:miter lim="800000"/>
            <a:headEnd/>
            <a:tailEnd/>
          </a:ln>
          <a:effectLst/>
        </p:spPr>
        <p:txBody>
          <a:bodyPr wrap="square">
            <a:spAutoFit/>
          </a:bodyPr>
          <a:lstStyle/>
          <a:p>
            <a:pPr>
              <a:spcBef>
                <a:spcPct val="20000"/>
              </a:spcBef>
            </a:pPr>
            <a:r>
              <a:rPr lang="en-US" sz="2800" dirty="0">
                <a:latin typeface="Calibri" pitchFamily="34" charset="0"/>
              </a:rPr>
              <a:t>Institutional Units</a:t>
            </a:r>
          </a:p>
        </p:txBody>
      </p:sp>
      <p:sp>
        <p:nvSpPr>
          <p:cNvPr id="328710" name="Text Box 6"/>
          <p:cNvSpPr txBox="1">
            <a:spLocks noChangeArrowheads="1"/>
          </p:cNvSpPr>
          <p:nvPr/>
        </p:nvSpPr>
        <p:spPr bwMode="auto">
          <a:xfrm>
            <a:off x="6477000" y="2667000"/>
            <a:ext cx="3429000" cy="523220"/>
          </a:xfrm>
          <a:prstGeom prst="rect">
            <a:avLst/>
          </a:prstGeom>
          <a:noFill/>
          <a:ln w="9525">
            <a:noFill/>
            <a:miter lim="800000"/>
            <a:headEnd/>
            <a:tailEnd/>
          </a:ln>
          <a:effectLst/>
        </p:spPr>
        <p:txBody>
          <a:bodyPr wrap="square">
            <a:spAutoFit/>
          </a:bodyPr>
          <a:lstStyle/>
          <a:p>
            <a:pPr>
              <a:spcBef>
                <a:spcPct val="20000"/>
              </a:spcBef>
            </a:pPr>
            <a:r>
              <a:rPr lang="en-US" sz="2800" dirty="0">
                <a:latin typeface="Calibri" pitchFamily="34" charset="0"/>
              </a:rPr>
              <a:t>Institutional sectors</a:t>
            </a:r>
          </a:p>
        </p:txBody>
      </p:sp>
      <p:sp>
        <p:nvSpPr>
          <p:cNvPr id="328711" name="Text Box 7"/>
          <p:cNvSpPr txBox="1">
            <a:spLocks noChangeArrowheads="1"/>
          </p:cNvSpPr>
          <p:nvPr/>
        </p:nvSpPr>
        <p:spPr bwMode="auto">
          <a:xfrm>
            <a:off x="2133600" y="4653137"/>
            <a:ext cx="3581400" cy="1384995"/>
          </a:xfrm>
          <a:prstGeom prst="rect">
            <a:avLst/>
          </a:prstGeom>
          <a:noFill/>
          <a:ln w="9525">
            <a:noFill/>
            <a:miter lim="800000"/>
            <a:headEnd/>
            <a:tailEnd/>
          </a:ln>
          <a:effectLst/>
        </p:spPr>
        <p:txBody>
          <a:bodyPr wrap="square">
            <a:spAutoFit/>
          </a:bodyPr>
          <a:lstStyle/>
          <a:p>
            <a:pPr algn="ctr">
              <a:spcBef>
                <a:spcPct val="50000"/>
              </a:spcBef>
            </a:pPr>
            <a:r>
              <a:rPr lang="en-US" sz="2800" dirty="0">
                <a:latin typeface="Calibri" pitchFamily="34" charset="0"/>
              </a:rPr>
              <a:t>Establishments, local units, and kind-of-activity units</a:t>
            </a:r>
          </a:p>
        </p:txBody>
      </p:sp>
      <p:sp>
        <p:nvSpPr>
          <p:cNvPr id="328712" name="Text Box 8"/>
          <p:cNvSpPr txBox="1">
            <a:spLocks noChangeArrowheads="1"/>
          </p:cNvSpPr>
          <p:nvPr/>
        </p:nvSpPr>
        <p:spPr bwMode="auto">
          <a:xfrm>
            <a:off x="5943600" y="4800601"/>
            <a:ext cx="3886200" cy="1040285"/>
          </a:xfrm>
          <a:prstGeom prst="rect">
            <a:avLst/>
          </a:prstGeom>
          <a:noFill/>
          <a:ln w="9525">
            <a:noFill/>
            <a:miter lim="800000"/>
            <a:headEnd/>
            <a:tailEnd/>
          </a:ln>
          <a:effectLst/>
        </p:spPr>
        <p:txBody>
          <a:bodyPr wrap="square">
            <a:spAutoFit/>
          </a:bodyPr>
          <a:lstStyle/>
          <a:p>
            <a:pPr algn="ctr">
              <a:spcBef>
                <a:spcPct val="20000"/>
              </a:spcBef>
            </a:pPr>
            <a:r>
              <a:rPr lang="en-US" sz="2800" dirty="0">
                <a:latin typeface="Calibri" pitchFamily="34" charset="0"/>
              </a:rPr>
              <a:t>Industries/</a:t>
            </a:r>
          </a:p>
          <a:p>
            <a:pPr algn="ctr">
              <a:spcBef>
                <a:spcPct val="20000"/>
              </a:spcBef>
            </a:pPr>
            <a:r>
              <a:rPr lang="en-US" sz="2800" dirty="0">
                <a:latin typeface="Calibri" pitchFamily="34" charset="0"/>
              </a:rPr>
              <a:t>Economic activities</a:t>
            </a:r>
          </a:p>
        </p:txBody>
      </p:sp>
      <p:sp>
        <p:nvSpPr>
          <p:cNvPr id="10" name="Text Box 5"/>
          <p:cNvSpPr txBox="1">
            <a:spLocks noChangeArrowheads="1"/>
          </p:cNvSpPr>
          <p:nvPr/>
        </p:nvSpPr>
        <p:spPr bwMode="auto">
          <a:xfrm>
            <a:off x="2577384" y="3632503"/>
            <a:ext cx="6732431" cy="523220"/>
          </a:xfrm>
          <a:prstGeom prst="rect">
            <a:avLst/>
          </a:prstGeom>
          <a:noFill/>
          <a:ln w="9525">
            <a:noFill/>
            <a:miter lim="800000"/>
            <a:headEnd/>
            <a:tailEnd/>
          </a:ln>
          <a:effectLst/>
        </p:spPr>
        <p:txBody>
          <a:bodyPr wrap="square">
            <a:spAutoFit/>
          </a:bodyPr>
          <a:lstStyle/>
          <a:p>
            <a:pPr algn="ctr">
              <a:spcBef>
                <a:spcPct val="20000"/>
              </a:spcBef>
            </a:pPr>
            <a:r>
              <a:rPr lang="en-US" sz="2800" i="1" dirty="0">
                <a:solidFill>
                  <a:srgbClr val="0070C0"/>
                </a:solidFill>
                <a:latin typeface="Calibri" pitchFamily="34" charset="0"/>
              </a:rPr>
              <a:t>w</a:t>
            </a:r>
            <a:r>
              <a:rPr lang="en-US" sz="2800" i="1" dirty="0" smtClean="0">
                <a:solidFill>
                  <a:srgbClr val="0070C0"/>
                </a:solidFill>
                <a:latin typeface="Calibri" pitchFamily="34" charset="0"/>
              </a:rPr>
              <a:t>hich </a:t>
            </a:r>
            <a:r>
              <a:rPr lang="en-US" sz="2800" i="1" dirty="0">
                <a:solidFill>
                  <a:srgbClr val="0070C0"/>
                </a:solidFill>
                <a:latin typeface="Calibri" pitchFamily="34" charset="0"/>
              </a:rPr>
              <a:t>can be partitioned  into</a:t>
            </a:r>
          </a:p>
        </p:txBody>
      </p:sp>
      <p:sp>
        <p:nvSpPr>
          <p:cNvPr id="12" name="Text Box 4"/>
          <p:cNvSpPr txBox="1">
            <a:spLocks noChangeArrowheads="1"/>
          </p:cNvSpPr>
          <p:nvPr/>
        </p:nvSpPr>
        <p:spPr bwMode="auto">
          <a:xfrm>
            <a:off x="6781800" y="1828801"/>
            <a:ext cx="2819400" cy="480131"/>
          </a:xfrm>
          <a:prstGeom prst="rect">
            <a:avLst/>
          </a:prstGeom>
          <a:noFill/>
          <a:ln w="9525">
            <a:noFill/>
            <a:miter lim="800000"/>
            <a:headEnd/>
            <a:tailEnd/>
          </a:ln>
          <a:effectLst/>
        </p:spPr>
        <p:txBody>
          <a:bodyPr wrap="square">
            <a:spAutoFit/>
          </a:bodyPr>
          <a:lstStyle/>
          <a:p>
            <a:pPr>
              <a:lnSpc>
                <a:spcPct val="90000"/>
              </a:lnSpc>
              <a:spcBef>
                <a:spcPct val="20000"/>
              </a:spcBef>
            </a:pPr>
            <a:r>
              <a:rPr lang="en-US" sz="2800" i="1" dirty="0">
                <a:solidFill>
                  <a:srgbClr val="0070C0"/>
                </a:solidFill>
                <a:latin typeface="Calibri" pitchFamily="34" charset="0"/>
              </a:rPr>
              <a:t>a</a:t>
            </a:r>
            <a:r>
              <a:rPr lang="en-US" sz="2800" i="1" dirty="0" smtClean="0">
                <a:solidFill>
                  <a:srgbClr val="0070C0"/>
                </a:solidFill>
                <a:latin typeface="Calibri" pitchFamily="34" charset="0"/>
              </a:rPr>
              <a:t>re </a:t>
            </a:r>
            <a:r>
              <a:rPr lang="en-US" sz="2800" i="1" dirty="0">
                <a:solidFill>
                  <a:srgbClr val="0070C0"/>
                </a:solidFill>
                <a:latin typeface="Calibri" pitchFamily="34" charset="0"/>
              </a:rPr>
              <a:t>grouped to</a:t>
            </a:r>
          </a:p>
        </p:txBody>
      </p:sp>
      <p:sp>
        <p:nvSpPr>
          <p:cNvPr id="2" name="Slide Number Placeholder 1"/>
          <p:cNvSpPr>
            <a:spLocks noGrp="1"/>
          </p:cNvSpPr>
          <p:nvPr>
            <p:ph type="sldNum" sz="quarter" idx="12"/>
          </p:nvPr>
        </p:nvSpPr>
        <p:spPr/>
        <p:txBody>
          <a:bodyPr/>
          <a:lstStyle/>
          <a:p>
            <a:fld id="{C8581192-FBE9-4AD0-9557-EA68BF9CCA88}" type="slidenum">
              <a:rPr lang="en-NZ" smtClean="0"/>
              <a:t>25</a:t>
            </a:fld>
            <a:endParaRPr lang="en-NZ" dirty="0"/>
          </a:p>
        </p:txBody>
      </p:sp>
      <p:sp>
        <p:nvSpPr>
          <p:cNvPr id="3" name="Footer Placeholder 2"/>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1672273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8709"/>
                                        </p:tgtEl>
                                        <p:attrNameLst>
                                          <p:attrName>style.visibility</p:attrName>
                                        </p:attrNameLst>
                                      </p:cBhvr>
                                      <p:to>
                                        <p:strVal val="visible"/>
                                      </p:to>
                                    </p:set>
                                    <p:anim calcmode="lin" valueType="num">
                                      <p:cBhvr additive="base">
                                        <p:cTn id="7" dur="500" fill="hold"/>
                                        <p:tgtEl>
                                          <p:spTgt spid="328709"/>
                                        </p:tgtEl>
                                        <p:attrNameLst>
                                          <p:attrName>ppt_x</p:attrName>
                                        </p:attrNameLst>
                                      </p:cBhvr>
                                      <p:tavLst>
                                        <p:tav tm="0">
                                          <p:val>
                                            <p:strVal val="0-#ppt_w/2"/>
                                          </p:val>
                                        </p:tav>
                                        <p:tav tm="100000">
                                          <p:val>
                                            <p:strVal val="#ppt_x"/>
                                          </p:val>
                                        </p:tav>
                                      </p:tavLst>
                                    </p:anim>
                                    <p:anim calcmode="lin" valueType="num">
                                      <p:cBhvr additive="base">
                                        <p:cTn id="8" dur="500" fill="hold"/>
                                        <p:tgtEl>
                                          <p:spTgt spid="32870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8711"/>
                                        </p:tgtEl>
                                        <p:attrNameLst>
                                          <p:attrName>style.visibility</p:attrName>
                                        </p:attrNameLst>
                                      </p:cBhvr>
                                      <p:to>
                                        <p:strVal val="visible"/>
                                      </p:to>
                                    </p:set>
                                    <p:anim calcmode="lin" valueType="num">
                                      <p:cBhvr additive="base">
                                        <p:cTn id="13" dur="500" fill="hold"/>
                                        <p:tgtEl>
                                          <p:spTgt spid="328711"/>
                                        </p:tgtEl>
                                        <p:attrNameLst>
                                          <p:attrName>ppt_x</p:attrName>
                                        </p:attrNameLst>
                                      </p:cBhvr>
                                      <p:tavLst>
                                        <p:tav tm="0">
                                          <p:val>
                                            <p:strVal val="0-#ppt_w/2"/>
                                          </p:val>
                                        </p:tav>
                                        <p:tav tm="100000">
                                          <p:val>
                                            <p:strVal val="#ppt_x"/>
                                          </p:val>
                                        </p:tav>
                                      </p:tavLst>
                                    </p:anim>
                                    <p:anim calcmode="lin" valueType="num">
                                      <p:cBhvr additive="base">
                                        <p:cTn id="14" dur="500" fill="hold"/>
                                        <p:tgtEl>
                                          <p:spTgt spid="32871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28708"/>
                                        </p:tgtEl>
                                        <p:attrNameLst>
                                          <p:attrName>style.visibility</p:attrName>
                                        </p:attrNameLst>
                                      </p:cBhvr>
                                      <p:to>
                                        <p:strVal val="visible"/>
                                      </p:to>
                                    </p:set>
                                    <p:anim calcmode="lin" valueType="num">
                                      <p:cBhvr additive="base">
                                        <p:cTn id="19" dur="500" fill="hold"/>
                                        <p:tgtEl>
                                          <p:spTgt spid="328708"/>
                                        </p:tgtEl>
                                        <p:attrNameLst>
                                          <p:attrName>ppt_x</p:attrName>
                                        </p:attrNameLst>
                                      </p:cBhvr>
                                      <p:tavLst>
                                        <p:tav tm="0">
                                          <p:val>
                                            <p:strVal val="1+#ppt_w/2"/>
                                          </p:val>
                                        </p:tav>
                                        <p:tav tm="100000">
                                          <p:val>
                                            <p:strVal val="#ppt_x"/>
                                          </p:val>
                                        </p:tav>
                                      </p:tavLst>
                                    </p:anim>
                                    <p:anim calcmode="lin" valueType="num">
                                      <p:cBhvr additive="base">
                                        <p:cTn id="20" dur="500" fill="hold"/>
                                        <p:tgtEl>
                                          <p:spTgt spid="32870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28710"/>
                                        </p:tgtEl>
                                        <p:attrNameLst>
                                          <p:attrName>style.visibility</p:attrName>
                                        </p:attrNameLst>
                                      </p:cBhvr>
                                      <p:to>
                                        <p:strVal val="visible"/>
                                      </p:to>
                                    </p:set>
                                    <p:anim calcmode="lin" valueType="num">
                                      <p:cBhvr additive="base">
                                        <p:cTn id="25" dur="500" fill="hold"/>
                                        <p:tgtEl>
                                          <p:spTgt spid="328710"/>
                                        </p:tgtEl>
                                        <p:attrNameLst>
                                          <p:attrName>ppt_x</p:attrName>
                                        </p:attrNameLst>
                                      </p:cBhvr>
                                      <p:tavLst>
                                        <p:tav tm="0">
                                          <p:val>
                                            <p:strVal val="1+#ppt_w/2"/>
                                          </p:val>
                                        </p:tav>
                                        <p:tav tm="100000">
                                          <p:val>
                                            <p:strVal val="#ppt_x"/>
                                          </p:val>
                                        </p:tav>
                                      </p:tavLst>
                                    </p:anim>
                                    <p:anim calcmode="lin" valueType="num">
                                      <p:cBhvr additive="base">
                                        <p:cTn id="26" dur="500" fill="hold"/>
                                        <p:tgtEl>
                                          <p:spTgt spid="32871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28712"/>
                                        </p:tgtEl>
                                        <p:attrNameLst>
                                          <p:attrName>style.visibility</p:attrName>
                                        </p:attrNameLst>
                                      </p:cBhvr>
                                      <p:to>
                                        <p:strVal val="visible"/>
                                      </p:to>
                                    </p:set>
                                    <p:anim calcmode="lin" valueType="num">
                                      <p:cBhvr additive="base">
                                        <p:cTn id="31" dur="500" fill="hold"/>
                                        <p:tgtEl>
                                          <p:spTgt spid="328712"/>
                                        </p:tgtEl>
                                        <p:attrNameLst>
                                          <p:attrName>ppt_x</p:attrName>
                                        </p:attrNameLst>
                                      </p:cBhvr>
                                      <p:tavLst>
                                        <p:tav tm="0">
                                          <p:val>
                                            <p:strVal val="1+#ppt_w/2"/>
                                          </p:val>
                                        </p:tav>
                                        <p:tav tm="100000">
                                          <p:val>
                                            <p:strVal val="#ppt_x"/>
                                          </p:val>
                                        </p:tav>
                                      </p:tavLst>
                                    </p:anim>
                                    <p:anim calcmode="lin" valueType="num">
                                      <p:cBhvr additive="base">
                                        <p:cTn id="32" dur="500" fill="hold"/>
                                        <p:tgtEl>
                                          <p:spTgt spid="328712"/>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0-#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1+#ppt_w/2"/>
                                          </p:val>
                                        </p:tav>
                                        <p:tav tm="100000">
                                          <p:val>
                                            <p:strVal val="#ppt_x"/>
                                          </p:val>
                                        </p:tav>
                                      </p:tavLst>
                                    </p:anim>
                                    <p:anim calcmode="lin" valueType="num">
                                      <p:cBhvr additive="base">
                                        <p:cTn id="4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708" grpId="0" autoUpdateAnimBg="0"/>
      <p:bldP spid="328709" grpId="0" autoUpdateAnimBg="0"/>
      <p:bldP spid="328710" grpId="0" autoUpdateAnimBg="0"/>
      <p:bldP spid="328711" grpId="0" autoUpdateAnimBg="0"/>
      <p:bldP spid="328712" grpId="0" autoUpdateAnimBg="0"/>
      <p:bldP spid="10" grpId="0" autoUpdateAnimBg="0"/>
      <p:bldP spid="12"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is an institutional unit?</a:t>
            </a:r>
            <a:endParaRPr lang="en-NZ" dirty="0"/>
          </a:p>
        </p:txBody>
      </p:sp>
      <p:sp>
        <p:nvSpPr>
          <p:cNvPr id="3" name="Content Placeholder 2"/>
          <p:cNvSpPr>
            <a:spLocks noGrp="1"/>
          </p:cNvSpPr>
          <p:nvPr>
            <p:ph idx="1"/>
          </p:nvPr>
        </p:nvSpPr>
        <p:spPr/>
        <p:txBody>
          <a:bodyPr>
            <a:normAutofit/>
          </a:bodyPr>
          <a:lstStyle/>
          <a:p>
            <a:r>
              <a:rPr lang="en-NZ" dirty="0" smtClean="0"/>
              <a:t>Fundamental, decision-making unit in the statistical system</a:t>
            </a:r>
          </a:p>
          <a:p>
            <a:r>
              <a:rPr lang="en-NZ" dirty="0" smtClean="0"/>
              <a:t>Capable of owning goods and assets</a:t>
            </a:r>
          </a:p>
          <a:p>
            <a:r>
              <a:rPr lang="en-NZ" dirty="0" smtClean="0"/>
              <a:t>Incurring liabilities</a:t>
            </a:r>
          </a:p>
          <a:p>
            <a:r>
              <a:rPr lang="en-NZ" dirty="0" smtClean="0"/>
              <a:t>Engaging in economic activities and transactions with other units</a:t>
            </a:r>
          </a:p>
          <a:p>
            <a:r>
              <a:rPr lang="en-NZ" b="1" dirty="0" smtClean="0"/>
              <a:t>In its own right</a:t>
            </a:r>
          </a:p>
          <a:p>
            <a:r>
              <a:rPr lang="en-NZ" dirty="0" smtClean="0"/>
              <a:t>Legally responsible for its own actions</a:t>
            </a:r>
          </a:p>
          <a:p>
            <a:r>
              <a:rPr lang="en-NZ" dirty="0" smtClean="0"/>
              <a:t>May be :</a:t>
            </a:r>
          </a:p>
          <a:p>
            <a:pPr lvl="1"/>
            <a:r>
              <a:rPr lang="en-NZ" dirty="0"/>
              <a:t>l</a:t>
            </a:r>
            <a:r>
              <a:rPr lang="en-NZ" dirty="0" smtClean="0"/>
              <a:t>egal entities - corporations, non-profit institutions, government units</a:t>
            </a:r>
          </a:p>
          <a:p>
            <a:pPr lvl="1"/>
            <a:r>
              <a:rPr lang="en-NZ" dirty="0" smtClean="0"/>
              <a:t>households</a:t>
            </a:r>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26</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1946480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2914"/>
          </a:xfrm>
        </p:spPr>
        <p:txBody>
          <a:bodyPr/>
          <a:lstStyle/>
          <a:p>
            <a:r>
              <a:rPr lang="en-NZ" dirty="0" smtClean="0"/>
              <a:t>Flows and stocks</a:t>
            </a:r>
            <a:endParaRPr lang="en-NZ" dirty="0"/>
          </a:p>
        </p:txBody>
      </p:sp>
      <p:sp>
        <p:nvSpPr>
          <p:cNvPr id="3" name="Content Placeholder 2"/>
          <p:cNvSpPr>
            <a:spLocks noGrp="1"/>
          </p:cNvSpPr>
          <p:nvPr>
            <p:ph idx="1"/>
          </p:nvPr>
        </p:nvSpPr>
        <p:spPr>
          <a:xfrm>
            <a:off x="838200" y="1378039"/>
            <a:ext cx="10515600" cy="4798924"/>
          </a:xfrm>
        </p:spPr>
        <p:txBody>
          <a:bodyPr>
            <a:normAutofit/>
          </a:bodyPr>
          <a:lstStyle/>
          <a:p>
            <a:r>
              <a:rPr lang="en-NZ" dirty="0" smtClean="0">
                <a:solidFill>
                  <a:srgbClr val="C00000"/>
                </a:solidFill>
              </a:rPr>
              <a:t>Flows</a:t>
            </a:r>
            <a:r>
              <a:rPr lang="en-NZ" dirty="0" smtClean="0"/>
              <a:t> take place during a period of time</a:t>
            </a:r>
          </a:p>
          <a:p>
            <a:pPr lvl="1"/>
            <a:r>
              <a:rPr lang="en-NZ" dirty="0"/>
              <a:t>i</a:t>
            </a:r>
            <a:r>
              <a:rPr lang="en-NZ" dirty="0" smtClean="0"/>
              <a:t>nvolve creation, transformation, exchange, transfer or extinction of economic value</a:t>
            </a:r>
          </a:p>
          <a:p>
            <a:pPr lvl="1"/>
            <a:r>
              <a:rPr lang="en-NZ" dirty="0"/>
              <a:t>m</a:t>
            </a:r>
            <a:r>
              <a:rPr lang="en-NZ" dirty="0" smtClean="0"/>
              <a:t>ay arise through transactions or other events (called ‘other flows’)</a:t>
            </a:r>
          </a:p>
          <a:p>
            <a:r>
              <a:rPr lang="en-NZ" dirty="0" smtClean="0">
                <a:solidFill>
                  <a:srgbClr val="C00000"/>
                </a:solidFill>
              </a:rPr>
              <a:t>Stocks </a:t>
            </a:r>
            <a:r>
              <a:rPr lang="en-NZ" dirty="0" smtClean="0"/>
              <a:t>are measured at a point in time</a:t>
            </a:r>
          </a:p>
          <a:p>
            <a:pPr lvl="1"/>
            <a:r>
              <a:rPr lang="en-NZ" dirty="0" smtClean="0"/>
              <a:t>holdings </a:t>
            </a:r>
            <a:r>
              <a:rPr lang="en-NZ" dirty="0"/>
              <a:t>of (called ‘positions in’) assets and liabilities</a:t>
            </a:r>
          </a:p>
          <a:p>
            <a:pPr lvl="1"/>
            <a:r>
              <a:rPr lang="en-NZ" dirty="0"/>
              <a:t>r</a:t>
            </a:r>
            <a:r>
              <a:rPr lang="en-NZ" dirty="0" smtClean="0"/>
              <a:t>ecorded </a:t>
            </a:r>
            <a:r>
              <a:rPr lang="en-NZ" dirty="0"/>
              <a:t>in balance </a:t>
            </a:r>
            <a:r>
              <a:rPr lang="en-NZ" dirty="0" smtClean="0"/>
              <a:t>sheets</a:t>
            </a:r>
          </a:p>
          <a:p>
            <a:r>
              <a:rPr lang="en-NZ" dirty="0" smtClean="0">
                <a:solidFill>
                  <a:srgbClr val="C00000"/>
                </a:solidFill>
              </a:rPr>
              <a:t>Stocks and flows are interlinked</a:t>
            </a:r>
          </a:p>
          <a:p>
            <a:pPr lvl="1"/>
            <a:r>
              <a:rPr lang="en-NZ" dirty="0"/>
              <a:t>s</a:t>
            </a:r>
            <a:r>
              <a:rPr lang="en-NZ" dirty="0" smtClean="0"/>
              <a:t>tocks result from the accumulation of previous transactions and other flows</a:t>
            </a:r>
          </a:p>
          <a:p>
            <a:pPr lvl="1"/>
            <a:r>
              <a:rPr lang="en-NZ" dirty="0"/>
              <a:t>s</a:t>
            </a:r>
            <a:r>
              <a:rPr lang="en-NZ" dirty="0" smtClean="0"/>
              <a:t>tocks are changed by transactions and other flows in each period</a:t>
            </a:r>
          </a:p>
          <a:p>
            <a:endParaRPr lang="en-NZ" dirty="0" smtClean="0"/>
          </a:p>
          <a:p>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27</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38202667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Transactions</a:t>
            </a:r>
            <a:endParaRPr lang="en-NZ" dirty="0"/>
          </a:p>
        </p:txBody>
      </p:sp>
      <p:sp>
        <p:nvSpPr>
          <p:cNvPr id="3" name="Content Placeholder 2"/>
          <p:cNvSpPr>
            <a:spLocks noGrp="1"/>
          </p:cNvSpPr>
          <p:nvPr>
            <p:ph idx="1"/>
          </p:nvPr>
        </p:nvSpPr>
        <p:spPr>
          <a:xfrm>
            <a:off x="838200" y="1493948"/>
            <a:ext cx="10515600" cy="4862401"/>
          </a:xfrm>
        </p:spPr>
        <p:txBody>
          <a:bodyPr>
            <a:normAutofit lnSpcReduction="10000"/>
          </a:bodyPr>
          <a:lstStyle/>
          <a:p>
            <a:r>
              <a:rPr lang="en-NZ" dirty="0" smtClean="0"/>
              <a:t>Transactions show how goods, services, assets and liabilities are exchanged between institutional units</a:t>
            </a:r>
            <a:r>
              <a:rPr lang="en-NZ" sz="2000" baseline="30000" dirty="0" smtClean="0"/>
              <a:t>1</a:t>
            </a:r>
            <a:r>
              <a:rPr lang="en-NZ" dirty="0" smtClean="0"/>
              <a:t> by mutual agreement</a:t>
            </a:r>
          </a:p>
          <a:p>
            <a:pPr lvl="1"/>
            <a:r>
              <a:rPr lang="en-NZ" sz="2800" dirty="0" smtClean="0"/>
              <a:t>Supply (domestic output, imports)</a:t>
            </a:r>
          </a:p>
          <a:p>
            <a:pPr lvl="1"/>
            <a:r>
              <a:rPr lang="en-NZ" sz="2800" dirty="0" smtClean="0"/>
              <a:t>Use (consumption, capital formation, exports)</a:t>
            </a:r>
          </a:p>
          <a:p>
            <a:pPr lvl="1"/>
            <a:r>
              <a:rPr lang="en-NZ" sz="2800" dirty="0" smtClean="0"/>
              <a:t>Distributive (such as compensation of employees, interest)</a:t>
            </a:r>
          </a:p>
          <a:p>
            <a:pPr lvl="1"/>
            <a:r>
              <a:rPr lang="en-NZ" sz="2800" dirty="0" smtClean="0"/>
              <a:t>Redistributive (such as taxes on income and wealth)</a:t>
            </a:r>
          </a:p>
          <a:p>
            <a:r>
              <a:rPr lang="en-NZ" dirty="0" smtClean="0"/>
              <a:t>Financial </a:t>
            </a:r>
            <a:r>
              <a:rPr lang="en-NZ" dirty="0"/>
              <a:t>activity </a:t>
            </a:r>
            <a:r>
              <a:rPr lang="en-NZ" dirty="0" smtClean="0"/>
              <a:t>(bank deposits and loans</a:t>
            </a:r>
            <a:r>
              <a:rPr lang="en-NZ" dirty="0"/>
              <a:t>, </a:t>
            </a:r>
            <a:r>
              <a:rPr lang="en-NZ" dirty="0" smtClean="0"/>
              <a:t>sale/purchase of shares</a:t>
            </a:r>
            <a:r>
              <a:rPr lang="en-NZ" dirty="0"/>
              <a:t>)</a:t>
            </a:r>
            <a:endParaRPr lang="en-NZ" dirty="0" smtClean="0"/>
          </a:p>
          <a:p>
            <a:r>
              <a:rPr lang="en-NZ" dirty="0" smtClean="0"/>
              <a:t>Usually but not always in monetary terms (barter, gifts)</a:t>
            </a:r>
          </a:p>
          <a:p>
            <a:pPr marL="0" indent="0">
              <a:buNone/>
            </a:pPr>
            <a:endParaRPr lang="en-NZ" dirty="0"/>
          </a:p>
          <a:p>
            <a:pPr marL="0" indent="0">
              <a:buNone/>
            </a:pPr>
            <a:r>
              <a:rPr lang="en-NZ" sz="2200" baseline="30000" dirty="0" smtClean="0"/>
              <a:t>1 </a:t>
            </a:r>
            <a:r>
              <a:rPr lang="en-NZ" dirty="0" smtClean="0"/>
              <a:t>sometimes, if it is analytically useful, we include transactions within a unit (for example production for own consumption)</a:t>
            </a:r>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28</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42126275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Other flows</a:t>
            </a:r>
            <a:endParaRPr lang="en-NZ" dirty="0"/>
          </a:p>
        </p:txBody>
      </p:sp>
      <p:sp>
        <p:nvSpPr>
          <p:cNvPr id="3" name="Content Placeholder 2"/>
          <p:cNvSpPr>
            <a:spLocks noGrp="1"/>
          </p:cNvSpPr>
          <p:nvPr>
            <p:ph idx="1"/>
          </p:nvPr>
        </p:nvSpPr>
        <p:spPr/>
        <p:txBody>
          <a:bodyPr/>
          <a:lstStyle/>
          <a:p>
            <a:r>
              <a:rPr lang="en-NZ" dirty="0" smtClean="0"/>
              <a:t>Show changes to assets and liabilities that do not arise from transactions</a:t>
            </a:r>
          </a:p>
          <a:p>
            <a:r>
              <a:rPr lang="en-NZ" dirty="0"/>
              <a:t>M</a:t>
            </a:r>
            <a:r>
              <a:rPr lang="en-NZ" dirty="0" smtClean="0"/>
              <a:t>ay be due to:</a:t>
            </a:r>
          </a:p>
          <a:p>
            <a:pPr lvl="1"/>
            <a:r>
              <a:rPr lang="en-NZ" sz="2800" dirty="0"/>
              <a:t>v</a:t>
            </a:r>
            <a:r>
              <a:rPr lang="en-NZ" sz="2800" dirty="0" smtClean="0"/>
              <a:t>olume change (such as the economic appearance of assets, catastrophic losses)</a:t>
            </a:r>
          </a:p>
          <a:p>
            <a:pPr lvl="1"/>
            <a:r>
              <a:rPr lang="en-NZ" sz="2800" dirty="0"/>
              <a:t>p</a:t>
            </a:r>
            <a:r>
              <a:rPr lang="en-NZ" sz="2800" dirty="0" smtClean="0"/>
              <a:t>rice change (nominal holding gains or losses)</a:t>
            </a:r>
          </a:p>
          <a:p>
            <a:pPr marL="0" indent="0">
              <a:buNone/>
            </a:pPr>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29</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1230338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9"/>
            <a:ext cx="10515600" cy="953035"/>
          </a:xfrm>
        </p:spPr>
        <p:txBody>
          <a:bodyPr/>
          <a:lstStyle/>
          <a:p>
            <a:r>
              <a:rPr lang="en-NZ" dirty="0"/>
              <a:t>A</a:t>
            </a:r>
            <a:r>
              <a:rPr lang="en-NZ" dirty="0" smtClean="0"/>
              <a:t>n economy…</a:t>
            </a:r>
            <a:endParaRPr lang="en-NZ" dirty="0"/>
          </a:p>
        </p:txBody>
      </p:sp>
      <p:sp>
        <p:nvSpPr>
          <p:cNvPr id="3" name="Content Placeholder 2"/>
          <p:cNvSpPr>
            <a:spLocks noGrp="1"/>
          </p:cNvSpPr>
          <p:nvPr>
            <p:ph idx="1"/>
          </p:nvPr>
        </p:nvSpPr>
        <p:spPr>
          <a:xfrm>
            <a:off x="838200" y="1223493"/>
            <a:ext cx="10515600" cy="4953470"/>
          </a:xfrm>
        </p:spPr>
        <p:txBody>
          <a:bodyPr>
            <a:normAutofit lnSpcReduction="10000"/>
          </a:bodyPr>
          <a:lstStyle/>
          <a:p>
            <a:r>
              <a:rPr lang="en-NZ" dirty="0" smtClean="0"/>
              <a:t>It’s a place in which many many things going on – people, households, businesses, governments, other organisations are doing things:</a:t>
            </a:r>
          </a:p>
          <a:p>
            <a:r>
              <a:rPr lang="en-NZ" dirty="0" smtClean="0"/>
              <a:t>Making things, growing things, buying and selling, borrowing and lending money…</a:t>
            </a:r>
          </a:p>
          <a:p>
            <a:r>
              <a:rPr lang="en-NZ" dirty="0" smtClean="0"/>
              <a:t>They save and spend, they give things to others… </a:t>
            </a:r>
          </a:p>
          <a:p>
            <a:r>
              <a:rPr lang="en-NZ" dirty="0" smtClean="0"/>
              <a:t>They obtain goods and services from other places, and sell and give things to other places…</a:t>
            </a:r>
          </a:p>
          <a:p>
            <a:r>
              <a:rPr lang="en-NZ" dirty="0" smtClean="0"/>
              <a:t>They use and provide labour and skills, they use natural resources and man-made machines…</a:t>
            </a:r>
          </a:p>
          <a:p>
            <a:r>
              <a:rPr lang="en-NZ" dirty="0" smtClean="0"/>
              <a:t>And we (statisticians and the government and others) would like to make some sense of all of this stuff going on</a:t>
            </a:r>
            <a:endParaRPr lang="en-NZ" dirty="0"/>
          </a:p>
        </p:txBody>
      </p:sp>
      <p:sp>
        <p:nvSpPr>
          <p:cNvPr id="4" name="Footer Placeholder 3"/>
          <p:cNvSpPr>
            <a:spLocks noGrp="1"/>
          </p:cNvSpPr>
          <p:nvPr>
            <p:ph type="ftr" sz="quarter" idx="11"/>
          </p:nvPr>
        </p:nvSpPr>
        <p:spPr/>
        <p:txBody>
          <a:bodyPr/>
          <a:lstStyle/>
          <a:p>
            <a:r>
              <a:rPr lang="en-NZ" dirty="0" smtClean="0"/>
              <a:t>MF Module 2 version 2</a:t>
            </a:r>
            <a:endParaRPr lang="en-NZ" dirty="0"/>
          </a:p>
        </p:txBody>
      </p:sp>
      <p:sp>
        <p:nvSpPr>
          <p:cNvPr id="5" name="Slide Number Placeholder 4"/>
          <p:cNvSpPr>
            <a:spLocks noGrp="1"/>
          </p:cNvSpPr>
          <p:nvPr>
            <p:ph type="sldNum" sz="quarter" idx="12"/>
          </p:nvPr>
        </p:nvSpPr>
        <p:spPr/>
        <p:txBody>
          <a:bodyPr/>
          <a:lstStyle/>
          <a:p>
            <a:fld id="{C8581192-FBE9-4AD0-9557-EA68BF9CCA88}" type="slidenum">
              <a:rPr lang="en-NZ" smtClean="0"/>
              <a:t>3</a:t>
            </a:fld>
            <a:endParaRPr lang="en-NZ" dirty="0"/>
          </a:p>
        </p:txBody>
      </p:sp>
    </p:spTree>
    <p:extLst>
      <p:ext uri="{BB962C8B-B14F-4D97-AF65-F5344CB8AC3E}">
        <p14:creationId xmlns:p14="http://schemas.microsoft.com/office/powerpoint/2010/main" val="39498786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Accounting rules</a:t>
            </a:r>
            <a:endParaRPr lang="en-NZ" dirty="0"/>
          </a:p>
        </p:txBody>
      </p:sp>
      <p:sp>
        <p:nvSpPr>
          <p:cNvPr id="3" name="Content Placeholder 2"/>
          <p:cNvSpPr>
            <a:spLocks noGrp="1"/>
          </p:cNvSpPr>
          <p:nvPr>
            <p:ph idx="1"/>
          </p:nvPr>
        </p:nvSpPr>
        <p:spPr/>
        <p:txBody>
          <a:bodyPr/>
          <a:lstStyle/>
          <a:p>
            <a:r>
              <a:rPr lang="en-NZ" dirty="0" smtClean="0"/>
              <a:t>Double or quadruple accounting entries </a:t>
            </a:r>
          </a:p>
          <a:p>
            <a:pPr lvl="1"/>
            <a:r>
              <a:rPr lang="en-NZ" dirty="0"/>
              <a:t>r</a:t>
            </a:r>
            <a:r>
              <a:rPr lang="en-NZ" dirty="0" smtClean="0"/>
              <a:t>ecord two transactions for each of the parties to a transaction</a:t>
            </a:r>
          </a:p>
          <a:p>
            <a:r>
              <a:rPr lang="en-NZ" dirty="0" smtClean="0"/>
              <a:t>Time of recording </a:t>
            </a:r>
          </a:p>
          <a:p>
            <a:pPr lvl="1"/>
            <a:r>
              <a:rPr lang="en-NZ" dirty="0" smtClean="0"/>
              <a:t>Accrual principle </a:t>
            </a:r>
            <a:r>
              <a:rPr lang="en-NZ" dirty="0"/>
              <a:t>(at the time of change of </a:t>
            </a:r>
            <a:r>
              <a:rPr lang="en-NZ" dirty="0" smtClean="0"/>
              <a:t>ownership)</a:t>
            </a:r>
          </a:p>
          <a:p>
            <a:r>
              <a:rPr lang="en-NZ" dirty="0" smtClean="0"/>
              <a:t>Valuation (same for both parties to the transaction)</a:t>
            </a:r>
          </a:p>
          <a:p>
            <a:pPr lvl="1"/>
            <a:r>
              <a:rPr lang="en-NZ" dirty="0"/>
              <a:t>m</a:t>
            </a:r>
            <a:r>
              <a:rPr lang="en-NZ" dirty="0" smtClean="0"/>
              <a:t>arket prices</a:t>
            </a:r>
          </a:p>
          <a:p>
            <a:pPr lvl="1"/>
            <a:r>
              <a:rPr lang="en-NZ" dirty="0"/>
              <a:t>b</a:t>
            </a:r>
            <a:r>
              <a:rPr lang="en-NZ" dirty="0" smtClean="0"/>
              <a:t>asic or producers’ prices for output</a:t>
            </a:r>
          </a:p>
          <a:p>
            <a:pPr lvl="1"/>
            <a:r>
              <a:rPr lang="en-NZ" dirty="0"/>
              <a:t>p</a:t>
            </a:r>
            <a:r>
              <a:rPr lang="en-NZ" dirty="0" smtClean="0"/>
              <a:t>urchasers’ prices for intermediate consumption</a:t>
            </a:r>
          </a:p>
          <a:p>
            <a:pPr lvl="1"/>
            <a:r>
              <a:rPr lang="en-NZ" dirty="0"/>
              <a:t>c</a:t>
            </a:r>
            <a:r>
              <a:rPr lang="en-NZ" dirty="0" smtClean="0"/>
              <a:t>urrent market value for assets and liabilities (for the balance sheet)</a:t>
            </a:r>
          </a:p>
          <a:p>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30</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14442811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5337"/>
          </a:xfrm>
        </p:spPr>
        <p:txBody>
          <a:bodyPr/>
          <a:lstStyle/>
          <a:p>
            <a:r>
              <a:rPr lang="en-NZ" dirty="0" smtClean="0"/>
              <a:t>Boundaries of the SNA</a:t>
            </a:r>
            <a:endParaRPr lang="en-NZ" dirty="0"/>
          </a:p>
        </p:txBody>
      </p:sp>
      <p:sp>
        <p:nvSpPr>
          <p:cNvPr id="3" name="Content Placeholder 2"/>
          <p:cNvSpPr>
            <a:spLocks noGrp="1"/>
          </p:cNvSpPr>
          <p:nvPr>
            <p:ph idx="1"/>
          </p:nvPr>
        </p:nvSpPr>
        <p:spPr>
          <a:xfrm>
            <a:off x="838200" y="1326524"/>
            <a:ext cx="10515600" cy="4850439"/>
          </a:xfrm>
        </p:spPr>
        <p:txBody>
          <a:bodyPr>
            <a:normAutofit/>
          </a:bodyPr>
          <a:lstStyle/>
          <a:p>
            <a:r>
              <a:rPr lang="en-NZ" dirty="0" smtClean="0"/>
              <a:t>Production boundary</a:t>
            </a:r>
          </a:p>
          <a:p>
            <a:r>
              <a:rPr lang="en-NZ" dirty="0" smtClean="0"/>
              <a:t>Consumption boundary</a:t>
            </a:r>
          </a:p>
          <a:p>
            <a:r>
              <a:rPr lang="en-NZ" dirty="0" smtClean="0"/>
              <a:t>Asset boundary</a:t>
            </a:r>
          </a:p>
          <a:p>
            <a:r>
              <a:rPr lang="en-NZ" dirty="0" smtClean="0"/>
              <a:t>Monetary and non-monetary transactions</a:t>
            </a:r>
          </a:p>
          <a:p>
            <a:r>
              <a:rPr lang="en-NZ" dirty="0"/>
              <a:t>Included are:</a:t>
            </a:r>
          </a:p>
          <a:p>
            <a:pPr lvl="1"/>
            <a:r>
              <a:rPr lang="en-NZ" dirty="0"/>
              <a:t>Legal and illegal activities</a:t>
            </a:r>
          </a:p>
          <a:p>
            <a:pPr lvl="1"/>
            <a:r>
              <a:rPr lang="en-NZ" dirty="0"/>
              <a:t>Formal and informal </a:t>
            </a:r>
            <a:r>
              <a:rPr lang="en-NZ" dirty="0" smtClean="0"/>
              <a:t>activities</a:t>
            </a:r>
          </a:p>
          <a:p>
            <a:r>
              <a:rPr lang="en-NZ" dirty="0" smtClean="0"/>
              <a:t>Note: SNA does not impute transactions where none exist; sometimes values are imputed for transactions without a monetary value</a:t>
            </a:r>
          </a:p>
        </p:txBody>
      </p:sp>
      <p:sp>
        <p:nvSpPr>
          <p:cNvPr id="4" name="Slide Number Placeholder 3"/>
          <p:cNvSpPr>
            <a:spLocks noGrp="1"/>
          </p:cNvSpPr>
          <p:nvPr>
            <p:ph type="sldNum" sz="quarter" idx="12"/>
          </p:nvPr>
        </p:nvSpPr>
        <p:spPr/>
        <p:txBody>
          <a:bodyPr/>
          <a:lstStyle/>
          <a:p>
            <a:fld id="{C8581192-FBE9-4AD0-9557-EA68BF9CCA88}" type="slidenum">
              <a:rPr lang="en-NZ" smtClean="0"/>
              <a:t>31</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37423327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2611"/>
          </a:xfrm>
        </p:spPr>
        <p:txBody>
          <a:bodyPr/>
          <a:lstStyle/>
          <a:p>
            <a:r>
              <a:rPr lang="en-NZ" dirty="0" smtClean="0"/>
              <a:t>Production boundary</a:t>
            </a:r>
            <a:endParaRPr lang="en-NZ" dirty="0"/>
          </a:p>
        </p:txBody>
      </p:sp>
      <p:sp>
        <p:nvSpPr>
          <p:cNvPr id="3" name="Content Placeholder 2"/>
          <p:cNvSpPr>
            <a:spLocks noGrp="1"/>
          </p:cNvSpPr>
          <p:nvPr>
            <p:ph idx="1"/>
          </p:nvPr>
        </p:nvSpPr>
        <p:spPr>
          <a:xfrm>
            <a:off x="838200" y="1197736"/>
            <a:ext cx="10515600" cy="5158614"/>
          </a:xfrm>
        </p:spPr>
        <p:txBody>
          <a:bodyPr>
            <a:normAutofit lnSpcReduction="10000"/>
          </a:bodyPr>
          <a:lstStyle/>
          <a:p>
            <a:r>
              <a:rPr lang="en-NZ" dirty="0" smtClean="0"/>
              <a:t>Include all goods that are produced (do not need to decide whether to sell or use before production occurs)</a:t>
            </a:r>
          </a:p>
          <a:p>
            <a:r>
              <a:rPr lang="en-NZ" dirty="0" smtClean="0"/>
              <a:t>Include services provided to another, separate unit</a:t>
            </a:r>
          </a:p>
          <a:p>
            <a:r>
              <a:rPr lang="en-NZ" dirty="0" smtClean="0"/>
              <a:t>Exclude production of services for own final consumption within households (decision to consume within the household is made before production occurs)</a:t>
            </a:r>
          </a:p>
          <a:p>
            <a:r>
              <a:rPr lang="en-NZ" dirty="0" smtClean="0"/>
              <a:t>Except that rental services attributed to owner-occupied dwellings is included</a:t>
            </a:r>
          </a:p>
          <a:p>
            <a:r>
              <a:rPr lang="en-NZ" dirty="0"/>
              <a:t>I</a:t>
            </a:r>
            <a:r>
              <a:rPr lang="en-NZ" dirty="0" smtClean="0"/>
              <a:t>nclude goods and services provided free to other households or collectively to the community </a:t>
            </a:r>
          </a:p>
          <a:p>
            <a:r>
              <a:rPr lang="en-NZ" dirty="0" smtClean="0"/>
              <a:t>Include legal and illegal activities, market and non-market, formal and informal economy (and as much of the non-observed as is possible)</a:t>
            </a:r>
          </a:p>
          <a:p>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32</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28712693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Consumption boundary</a:t>
            </a:r>
            <a:endParaRPr lang="en-NZ" dirty="0"/>
          </a:p>
        </p:txBody>
      </p:sp>
      <p:sp>
        <p:nvSpPr>
          <p:cNvPr id="3" name="Content Placeholder 2"/>
          <p:cNvSpPr>
            <a:spLocks noGrp="1"/>
          </p:cNvSpPr>
          <p:nvPr>
            <p:ph idx="1"/>
          </p:nvPr>
        </p:nvSpPr>
        <p:spPr>
          <a:xfrm>
            <a:off x="838200" y="1426380"/>
            <a:ext cx="10515600" cy="4929970"/>
          </a:xfrm>
        </p:spPr>
        <p:txBody>
          <a:bodyPr>
            <a:normAutofit/>
          </a:bodyPr>
          <a:lstStyle/>
          <a:p>
            <a:r>
              <a:rPr lang="en-NZ" dirty="0" smtClean="0"/>
              <a:t>SNA differentiates acquisition, expenditure and use</a:t>
            </a:r>
          </a:p>
          <a:p>
            <a:r>
              <a:rPr lang="en-NZ" dirty="0" smtClean="0"/>
              <a:t>Expenditure – what is paid for</a:t>
            </a:r>
          </a:p>
          <a:p>
            <a:r>
              <a:rPr lang="en-NZ" dirty="0" smtClean="0"/>
              <a:t>Acquisition – may be purchased or free of charge </a:t>
            </a:r>
          </a:p>
          <a:p>
            <a:r>
              <a:rPr lang="en-NZ" dirty="0" smtClean="0"/>
              <a:t>Use – products obtained by households in one period may be used over many periods (consumer durables) but are included in household consumption when purchased</a:t>
            </a:r>
          </a:p>
          <a:p>
            <a:r>
              <a:rPr lang="en-NZ" dirty="0" smtClean="0"/>
              <a:t>Note: </a:t>
            </a:r>
          </a:p>
          <a:p>
            <a:pPr lvl="1"/>
            <a:r>
              <a:rPr lang="en-NZ" dirty="0" smtClean="0"/>
              <a:t>do-it-yourself activities by members of a household are excluded – the purchase of materials is included in household consumption</a:t>
            </a:r>
          </a:p>
          <a:p>
            <a:pPr lvl="1"/>
            <a:r>
              <a:rPr lang="en-NZ" dirty="0" smtClean="0"/>
              <a:t>For owner-occupied dwellings, repairs and maintenance are intermediate inputs into the production of the services</a:t>
            </a:r>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33</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29882480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Asset boundary</a:t>
            </a:r>
            <a:endParaRPr lang="en-NZ" dirty="0"/>
          </a:p>
        </p:txBody>
      </p:sp>
      <p:sp>
        <p:nvSpPr>
          <p:cNvPr id="3" name="Content Placeholder 2"/>
          <p:cNvSpPr>
            <a:spLocks noGrp="1"/>
          </p:cNvSpPr>
          <p:nvPr>
            <p:ph idx="1"/>
          </p:nvPr>
        </p:nvSpPr>
        <p:spPr>
          <a:xfrm>
            <a:off x="838200" y="1397000"/>
            <a:ext cx="10515600" cy="4779963"/>
          </a:xfrm>
        </p:spPr>
        <p:txBody>
          <a:bodyPr/>
          <a:lstStyle/>
          <a:p>
            <a:r>
              <a:rPr lang="en-NZ" dirty="0" smtClean="0"/>
              <a:t>An asset is a store of value that must be owned; the economic owner accrues benefits from owning the asset</a:t>
            </a:r>
          </a:p>
          <a:p>
            <a:r>
              <a:rPr lang="en-NZ" dirty="0" smtClean="0"/>
              <a:t>Assets may be real or financial</a:t>
            </a:r>
          </a:p>
          <a:p>
            <a:r>
              <a:rPr lang="en-NZ" dirty="0" smtClean="0"/>
              <a:t>Liabilities are financial only</a:t>
            </a:r>
          </a:p>
          <a:p>
            <a:r>
              <a:rPr lang="en-NZ" dirty="0" smtClean="0"/>
              <a:t>Repairs and maintenance that keep assets in good working order are not included in the asset boundary; but</a:t>
            </a:r>
          </a:p>
          <a:p>
            <a:r>
              <a:rPr lang="en-NZ" dirty="0" smtClean="0"/>
              <a:t>Major improvements, additions and so on, that improve an assets performance or extend its working life are within the asset boundary</a:t>
            </a:r>
          </a:p>
          <a:p>
            <a:r>
              <a:rPr lang="en-NZ" dirty="0"/>
              <a:t>A</a:t>
            </a:r>
            <a:r>
              <a:rPr lang="en-NZ" dirty="0" smtClean="0"/>
              <a:t>ssets arise from prior transactions or other flows (including natural resource assets)</a:t>
            </a:r>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pPr/>
              <a:t>34</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42774273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305"/>
            <a:ext cx="10515600" cy="978794"/>
          </a:xfrm>
        </p:spPr>
        <p:txBody>
          <a:bodyPr/>
          <a:lstStyle/>
          <a:p>
            <a:r>
              <a:rPr lang="en-NZ" dirty="0" smtClean="0"/>
              <a:t>Guidelines for developing price indexes</a:t>
            </a:r>
            <a:endParaRPr lang="en-NZ" dirty="0"/>
          </a:p>
        </p:txBody>
      </p:sp>
      <p:sp>
        <p:nvSpPr>
          <p:cNvPr id="3" name="Content Placeholder 2"/>
          <p:cNvSpPr>
            <a:spLocks noGrp="1"/>
          </p:cNvSpPr>
          <p:nvPr>
            <p:ph idx="1"/>
          </p:nvPr>
        </p:nvSpPr>
        <p:spPr>
          <a:xfrm>
            <a:off x="838200" y="1159099"/>
            <a:ext cx="10515600" cy="5197251"/>
          </a:xfrm>
        </p:spPr>
        <p:txBody>
          <a:bodyPr>
            <a:normAutofit/>
          </a:bodyPr>
          <a:lstStyle/>
          <a:p>
            <a:r>
              <a:rPr lang="en-NZ" dirty="0"/>
              <a:t>Price indexes provide information on changes in price levels over time</a:t>
            </a:r>
          </a:p>
          <a:p>
            <a:r>
              <a:rPr lang="en-NZ" dirty="0" smtClean="0"/>
              <a:t>SNA provides </a:t>
            </a:r>
            <a:r>
              <a:rPr lang="en-NZ" dirty="0"/>
              <a:t>the </a:t>
            </a:r>
            <a:r>
              <a:rPr lang="en-NZ" dirty="0" smtClean="0"/>
              <a:t>framework and guidelines </a:t>
            </a:r>
            <a:r>
              <a:rPr lang="en-NZ" dirty="0"/>
              <a:t>for building </a:t>
            </a:r>
            <a:r>
              <a:rPr lang="en-NZ" dirty="0" smtClean="0"/>
              <a:t>price indexes that cover major economic activities, with:</a:t>
            </a:r>
          </a:p>
          <a:p>
            <a:pPr lvl="1"/>
            <a:r>
              <a:rPr lang="en-NZ" dirty="0" smtClean="0"/>
              <a:t>consistency </a:t>
            </a:r>
            <a:r>
              <a:rPr lang="en-NZ" dirty="0"/>
              <a:t>of </a:t>
            </a:r>
            <a:r>
              <a:rPr lang="en-NZ" dirty="0" smtClean="0"/>
              <a:t>concepts </a:t>
            </a:r>
            <a:r>
              <a:rPr lang="en-NZ" dirty="0"/>
              <a:t>and practical </a:t>
            </a:r>
            <a:r>
              <a:rPr lang="en-NZ" dirty="0" smtClean="0"/>
              <a:t>measurement; </a:t>
            </a:r>
            <a:r>
              <a:rPr lang="en-NZ" dirty="0"/>
              <a:t>and </a:t>
            </a:r>
            <a:endParaRPr lang="en-NZ" dirty="0" smtClean="0"/>
          </a:p>
          <a:p>
            <a:pPr lvl="1"/>
            <a:r>
              <a:rPr lang="en-NZ" dirty="0" smtClean="0"/>
              <a:t>coherence </a:t>
            </a:r>
            <a:r>
              <a:rPr lang="en-NZ" dirty="0"/>
              <a:t>in terms of the definition, classification and measurement of flows and stocks of goods and </a:t>
            </a:r>
            <a:r>
              <a:rPr lang="en-NZ" dirty="0" smtClean="0"/>
              <a:t>services</a:t>
            </a:r>
          </a:p>
          <a:p>
            <a:r>
              <a:rPr lang="en-NZ" dirty="0" smtClean="0"/>
              <a:t>Principal </a:t>
            </a:r>
            <a:r>
              <a:rPr lang="en-NZ" dirty="0"/>
              <a:t>price indices in the system of economic statistics are the PPI, the CPI, and the export and import price indices</a:t>
            </a:r>
          </a:p>
          <a:p>
            <a:r>
              <a:rPr lang="en-NZ" dirty="0"/>
              <a:t>These are all indicators of macro-economic </a:t>
            </a:r>
            <a:r>
              <a:rPr lang="en-NZ" dirty="0" smtClean="0"/>
              <a:t>performance</a:t>
            </a:r>
          </a:p>
          <a:p>
            <a:r>
              <a:rPr lang="en-NZ" dirty="0" smtClean="0"/>
              <a:t>They may be used to deflate current price (value) estimates to give volumes, and to reflate volume estimates to provide value estimates</a:t>
            </a:r>
            <a:endParaRPr lang="en-NZ" dirty="0"/>
          </a:p>
          <a:p>
            <a:endParaRPr lang="en-NZ" dirty="0" smtClean="0"/>
          </a:p>
          <a:p>
            <a:endParaRPr lang="en-NZ" dirty="0"/>
          </a:p>
        </p:txBody>
      </p:sp>
      <p:sp>
        <p:nvSpPr>
          <p:cNvPr id="4" name="Footer Placeholder 3"/>
          <p:cNvSpPr>
            <a:spLocks noGrp="1"/>
          </p:cNvSpPr>
          <p:nvPr>
            <p:ph type="ftr" sz="quarter" idx="11"/>
          </p:nvPr>
        </p:nvSpPr>
        <p:spPr/>
        <p:txBody>
          <a:bodyPr/>
          <a:lstStyle/>
          <a:p>
            <a:r>
              <a:rPr lang="en-NZ" dirty="0" smtClean="0"/>
              <a:t>MF Module 2 version 2</a:t>
            </a:r>
            <a:endParaRPr lang="en-NZ" dirty="0"/>
          </a:p>
        </p:txBody>
      </p:sp>
      <p:sp>
        <p:nvSpPr>
          <p:cNvPr id="5" name="Slide Number Placeholder 4"/>
          <p:cNvSpPr>
            <a:spLocks noGrp="1"/>
          </p:cNvSpPr>
          <p:nvPr>
            <p:ph type="sldNum" sz="quarter" idx="12"/>
          </p:nvPr>
        </p:nvSpPr>
        <p:spPr/>
        <p:txBody>
          <a:bodyPr/>
          <a:lstStyle/>
          <a:p>
            <a:fld id="{C8581192-FBE9-4AD0-9557-EA68BF9CCA88}" type="slidenum">
              <a:rPr lang="en-NZ" smtClean="0"/>
              <a:t>35</a:t>
            </a:fld>
            <a:endParaRPr lang="en-NZ" dirty="0"/>
          </a:p>
        </p:txBody>
      </p:sp>
    </p:spTree>
    <p:extLst>
      <p:ext uri="{BB962C8B-B14F-4D97-AF65-F5344CB8AC3E}">
        <p14:creationId xmlns:p14="http://schemas.microsoft.com/office/powerpoint/2010/main" val="30101035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319407"/>
            <a:ext cx="10515600" cy="45719"/>
          </a:xfrm>
        </p:spPr>
        <p:txBody>
          <a:bodyPr>
            <a:normAutofit fontScale="90000"/>
          </a:bodyPr>
          <a:lstStyle/>
          <a:p>
            <a:r>
              <a:rPr lang="en-NZ" dirty="0" smtClean="0"/>
              <a:t> </a:t>
            </a:r>
            <a:endParaRPr lang="en-NZ" dirty="0"/>
          </a:p>
        </p:txBody>
      </p:sp>
      <p:sp>
        <p:nvSpPr>
          <p:cNvPr id="3" name="Content Placeholder 2"/>
          <p:cNvSpPr>
            <a:spLocks noGrp="1"/>
          </p:cNvSpPr>
          <p:nvPr>
            <p:ph idx="1"/>
          </p:nvPr>
        </p:nvSpPr>
        <p:spPr>
          <a:xfrm>
            <a:off x="838200" y="365126"/>
            <a:ext cx="10515600" cy="5991224"/>
          </a:xfrm>
        </p:spPr>
        <p:txBody>
          <a:bodyPr>
            <a:normAutofit lnSpcReduction="10000"/>
          </a:bodyPr>
          <a:lstStyle/>
          <a:p>
            <a:r>
              <a:rPr lang="en-NZ" dirty="0" smtClean="0">
                <a:solidFill>
                  <a:srgbClr val="C00000"/>
                </a:solidFill>
              </a:rPr>
              <a:t>PPIs: </a:t>
            </a:r>
            <a:endParaRPr lang="en-NZ" b="1" i="1" dirty="0" smtClean="0">
              <a:solidFill>
                <a:srgbClr val="C00000"/>
              </a:solidFill>
            </a:endParaRPr>
          </a:p>
          <a:p>
            <a:pPr lvl="1"/>
            <a:r>
              <a:rPr lang="en-NZ" sz="2600" dirty="0" smtClean="0"/>
              <a:t>measure </a:t>
            </a:r>
            <a:r>
              <a:rPr lang="en-NZ" sz="2600" dirty="0"/>
              <a:t>changes in the prices of domestically produced goods and </a:t>
            </a:r>
            <a:r>
              <a:rPr lang="en-NZ" sz="2600" dirty="0" smtClean="0"/>
              <a:t>services following SNA concepts and definitions</a:t>
            </a:r>
            <a:endParaRPr lang="en-NZ" sz="2600" dirty="0"/>
          </a:p>
          <a:p>
            <a:pPr lvl="1"/>
            <a:r>
              <a:rPr lang="en-NZ" sz="2600" dirty="0" smtClean="0"/>
              <a:t>several </a:t>
            </a:r>
            <a:r>
              <a:rPr lang="en-NZ" sz="2600" dirty="0"/>
              <a:t>pricing levels used in measuring domestic production – basic and producer’s prices for output and producer’s prices for intermediate </a:t>
            </a:r>
            <a:r>
              <a:rPr lang="en-NZ" sz="2600" dirty="0" smtClean="0"/>
              <a:t>inputs</a:t>
            </a:r>
          </a:p>
          <a:p>
            <a:r>
              <a:rPr lang="en-NZ" dirty="0" smtClean="0">
                <a:solidFill>
                  <a:srgbClr val="C00000"/>
                </a:solidFill>
              </a:rPr>
              <a:t>CPI:</a:t>
            </a:r>
            <a:endParaRPr lang="en-NZ" dirty="0">
              <a:solidFill>
                <a:srgbClr val="C00000"/>
              </a:solidFill>
            </a:endParaRPr>
          </a:p>
          <a:p>
            <a:pPr lvl="1"/>
            <a:r>
              <a:rPr lang="en-NZ" sz="2600" dirty="0" smtClean="0"/>
              <a:t>measures </a:t>
            </a:r>
            <a:r>
              <a:rPr lang="en-NZ" sz="2600" dirty="0"/>
              <a:t>changes in the prices of goods and services that </a:t>
            </a:r>
            <a:r>
              <a:rPr lang="en-NZ" sz="2600" dirty="0" smtClean="0"/>
              <a:t>households </a:t>
            </a:r>
            <a:r>
              <a:rPr lang="en-NZ" sz="2600" dirty="0"/>
              <a:t>acquire (or use or pay for) for the purpose of consumption</a:t>
            </a:r>
          </a:p>
          <a:p>
            <a:pPr lvl="1"/>
            <a:r>
              <a:rPr lang="en-NZ" sz="2600" dirty="0"/>
              <a:t>may be used as a macroeconomic indicator of inflation, as a tool</a:t>
            </a:r>
            <a:br>
              <a:rPr lang="en-NZ" sz="2600" dirty="0"/>
            </a:br>
            <a:r>
              <a:rPr lang="en-NZ" sz="2600" dirty="0"/>
              <a:t>by governments and central banks for inflation targeting and for monitoring price stability, and for deflation in the national accounts</a:t>
            </a:r>
          </a:p>
          <a:p>
            <a:r>
              <a:rPr lang="en-NZ" dirty="0" smtClean="0">
                <a:solidFill>
                  <a:srgbClr val="C00000"/>
                </a:solidFill>
              </a:rPr>
              <a:t>XMPIs:</a:t>
            </a:r>
          </a:p>
          <a:p>
            <a:pPr lvl="1"/>
            <a:r>
              <a:rPr lang="en-NZ" sz="2600" dirty="0"/>
              <a:t>measure </a:t>
            </a:r>
            <a:r>
              <a:rPr lang="en-NZ" sz="2600" dirty="0" smtClean="0"/>
              <a:t>changes </a:t>
            </a:r>
            <a:r>
              <a:rPr lang="en-NZ" sz="2600" dirty="0"/>
              <a:t>in </a:t>
            </a:r>
            <a:r>
              <a:rPr lang="en-NZ" sz="2600" dirty="0" smtClean="0"/>
              <a:t>prices of exported </a:t>
            </a:r>
            <a:r>
              <a:rPr lang="en-NZ" sz="2600" dirty="0"/>
              <a:t>and imported goods and </a:t>
            </a:r>
            <a:r>
              <a:rPr lang="en-NZ" sz="2600" dirty="0" smtClean="0"/>
              <a:t>services</a:t>
            </a:r>
            <a:endParaRPr lang="en-NZ" sz="2600" dirty="0"/>
          </a:p>
          <a:p>
            <a:endParaRPr lang="en-NZ" dirty="0" smtClean="0"/>
          </a:p>
          <a:p>
            <a:endParaRPr lang="en-NZ" dirty="0"/>
          </a:p>
        </p:txBody>
      </p:sp>
      <p:sp>
        <p:nvSpPr>
          <p:cNvPr id="4" name="Footer Placeholder 3"/>
          <p:cNvSpPr>
            <a:spLocks noGrp="1"/>
          </p:cNvSpPr>
          <p:nvPr>
            <p:ph type="ftr" sz="quarter" idx="11"/>
          </p:nvPr>
        </p:nvSpPr>
        <p:spPr/>
        <p:txBody>
          <a:bodyPr/>
          <a:lstStyle/>
          <a:p>
            <a:r>
              <a:rPr lang="en-NZ" dirty="0" smtClean="0"/>
              <a:t>MF Module 2 version 2</a:t>
            </a:r>
            <a:endParaRPr lang="en-NZ" dirty="0"/>
          </a:p>
        </p:txBody>
      </p:sp>
      <p:sp>
        <p:nvSpPr>
          <p:cNvPr id="5" name="Slide Number Placeholder 4"/>
          <p:cNvSpPr>
            <a:spLocks noGrp="1"/>
          </p:cNvSpPr>
          <p:nvPr>
            <p:ph type="sldNum" sz="quarter" idx="12"/>
          </p:nvPr>
        </p:nvSpPr>
        <p:spPr/>
        <p:txBody>
          <a:bodyPr/>
          <a:lstStyle/>
          <a:p>
            <a:fld id="{C8581192-FBE9-4AD0-9557-EA68BF9CCA88}" type="slidenum">
              <a:rPr lang="en-NZ" smtClean="0"/>
              <a:t>36</a:t>
            </a:fld>
            <a:endParaRPr lang="en-NZ" dirty="0"/>
          </a:p>
        </p:txBody>
      </p:sp>
    </p:spTree>
    <p:extLst>
      <p:ext uri="{BB962C8B-B14F-4D97-AF65-F5344CB8AC3E}">
        <p14:creationId xmlns:p14="http://schemas.microsoft.com/office/powerpoint/2010/main" val="36013308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1100" y="381001"/>
            <a:ext cx="10515600" cy="5576888"/>
          </a:xfrm>
        </p:spPr>
        <p:txBody>
          <a:bodyPr>
            <a:normAutofit fontScale="90000"/>
          </a:bodyPr>
          <a:lstStyle/>
          <a:p>
            <a:r>
              <a:rPr lang="en-NZ" b="1" dirty="0" smtClean="0"/>
              <a:t>Documentation is an essential part of the work of statistical compilers.</a:t>
            </a:r>
            <a:br>
              <a:rPr lang="en-NZ" b="1" dirty="0" smtClean="0"/>
            </a:br>
            <a:r>
              <a:rPr lang="en-NZ" b="1" dirty="0" smtClean="0"/>
              <a:t/>
            </a:r>
            <a:br>
              <a:rPr lang="en-NZ" b="1" dirty="0" smtClean="0"/>
            </a:br>
            <a:r>
              <a:rPr lang="en-NZ" dirty="0" smtClean="0">
                <a:solidFill>
                  <a:srgbClr val="FF0000"/>
                </a:solidFill>
              </a:rPr>
              <a:t>This is how other compilers know what has been done when they come to compile the statistics (internal, detailed documentation)</a:t>
            </a:r>
            <a:br>
              <a:rPr lang="en-NZ" dirty="0" smtClean="0">
                <a:solidFill>
                  <a:srgbClr val="FF0000"/>
                </a:solidFill>
              </a:rPr>
            </a:br>
            <a:r>
              <a:rPr lang="en-NZ" dirty="0" smtClean="0">
                <a:solidFill>
                  <a:srgbClr val="FF0000"/>
                </a:solidFill>
              </a:rPr>
              <a:t/>
            </a:r>
            <a:br>
              <a:rPr lang="en-NZ" dirty="0" smtClean="0">
                <a:solidFill>
                  <a:srgbClr val="FF0000"/>
                </a:solidFill>
              </a:rPr>
            </a:br>
            <a:r>
              <a:rPr lang="en-NZ" dirty="0" smtClean="0">
                <a:solidFill>
                  <a:srgbClr val="0070C0"/>
                </a:solidFill>
              </a:rPr>
              <a:t>And this is how everyone knows what is contained in the published statistics (metadata)</a:t>
            </a:r>
            <a:endParaRPr lang="en-NZ" dirty="0">
              <a:solidFill>
                <a:srgbClr val="0070C0"/>
              </a:solidFill>
            </a:endParaRPr>
          </a:p>
        </p:txBody>
      </p:sp>
      <p:sp>
        <p:nvSpPr>
          <p:cNvPr id="3" name="Slide Number Placeholder 2"/>
          <p:cNvSpPr>
            <a:spLocks noGrp="1"/>
          </p:cNvSpPr>
          <p:nvPr>
            <p:ph type="sldNum" sz="quarter" idx="12"/>
          </p:nvPr>
        </p:nvSpPr>
        <p:spPr/>
        <p:txBody>
          <a:bodyPr/>
          <a:lstStyle/>
          <a:p>
            <a:fld id="{C8581192-FBE9-4AD0-9557-EA68BF9CCA88}" type="slidenum">
              <a:rPr lang="en-NZ" smtClean="0"/>
              <a:t>37</a:t>
            </a:fld>
            <a:endParaRPr lang="en-NZ" dirty="0"/>
          </a:p>
        </p:txBody>
      </p:sp>
      <p:sp>
        <p:nvSpPr>
          <p:cNvPr id="4" name="Footer Placeholder 3"/>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381250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29"/>
            <a:ext cx="10515600" cy="769472"/>
          </a:xfrm>
        </p:spPr>
        <p:txBody>
          <a:bodyPr>
            <a:noAutofit/>
          </a:bodyPr>
          <a:lstStyle/>
          <a:p>
            <a:pPr algn="ctr"/>
            <a:r>
              <a:rPr lang="en-NZ" sz="3600" dirty="0" smtClean="0"/>
              <a:t>SNA as a co-ordinating framework for </a:t>
            </a:r>
            <a:br>
              <a:rPr lang="en-NZ" sz="3600" dirty="0" smtClean="0"/>
            </a:br>
            <a:r>
              <a:rPr lang="en-NZ" sz="3600" dirty="0" smtClean="0"/>
              <a:t>measuring the economy</a:t>
            </a:r>
            <a:endParaRPr lang="en-NZ" sz="3600" dirty="0"/>
          </a:p>
        </p:txBody>
      </p:sp>
      <p:sp>
        <p:nvSpPr>
          <p:cNvPr id="4" name="Slide Number Placeholder 3"/>
          <p:cNvSpPr>
            <a:spLocks noGrp="1"/>
          </p:cNvSpPr>
          <p:nvPr>
            <p:ph type="sldNum" sz="quarter" idx="12"/>
          </p:nvPr>
        </p:nvSpPr>
        <p:spPr/>
        <p:txBody>
          <a:bodyPr/>
          <a:lstStyle/>
          <a:p>
            <a:fld id="{C8581192-FBE9-4AD0-9557-EA68BF9CCA88}" type="slidenum">
              <a:rPr lang="en-NZ" smtClean="0"/>
              <a:t>38</a:t>
            </a:fld>
            <a:endParaRPr lang="en-NZ" dirty="0"/>
          </a:p>
        </p:txBody>
      </p:sp>
      <p:sp>
        <p:nvSpPr>
          <p:cNvPr id="7" name="TextBox 6"/>
          <p:cNvSpPr txBox="1"/>
          <p:nvPr/>
        </p:nvSpPr>
        <p:spPr>
          <a:xfrm>
            <a:off x="2908300" y="1054100"/>
            <a:ext cx="5448300" cy="369332"/>
          </a:xfrm>
          <a:prstGeom prst="rect">
            <a:avLst/>
          </a:prstGeom>
          <a:noFill/>
          <a:ln w="9525">
            <a:solidFill>
              <a:schemeClr val="tx1"/>
            </a:solidFill>
          </a:ln>
        </p:spPr>
        <p:txBody>
          <a:bodyPr wrap="square" rtlCol="0">
            <a:spAutoFit/>
          </a:bodyPr>
          <a:lstStyle/>
          <a:p>
            <a:pPr algn="ctr"/>
            <a:r>
              <a:rPr lang="en-NZ" b="1" dirty="0"/>
              <a:t>o</a:t>
            </a:r>
            <a:r>
              <a:rPr lang="en-NZ" b="1" dirty="0" smtClean="0"/>
              <a:t>bservation of economic phenomena</a:t>
            </a:r>
            <a:endParaRPr lang="en-NZ" b="1" dirty="0"/>
          </a:p>
        </p:txBody>
      </p:sp>
      <p:sp>
        <p:nvSpPr>
          <p:cNvPr id="8" name="TextBox 7"/>
          <p:cNvSpPr txBox="1"/>
          <p:nvPr/>
        </p:nvSpPr>
        <p:spPr>
          <a:xfrm>
            <a:off x="1949450" y="1844935"/>
            <a:ext cx="7162800" cy="369332"/>
          </a:xfrm>
          <a:prstGeom prst="rect">
            <a:avLst/>
          </a:prstGeom>
          <a:noFill/>
          <a:ln w="9525">
            <a:solidFill>
              <a:schemeClr val="tx1"/>
            </a:solidFill>
          </a:ln>
        </p:spPr>
        <p:txBody>
          <a:bodyPr wrap="square" rtlCol="0">
            <a:spAutoFit/>
          </a:bodyPr>
          <a:lstStyle/>
          <a:p>
            <a:pPr algn="ctr"/>
            <a:r>
              <a:rPr lang="en-NZ" b="1" dirty="0"/>
              <a:t>b</a:t>
            </a:r>
            <a:r>
              <a:rPr lang="en-NZ" b="1" dirty="0" smtClean="0"/>
              <a:t>asic economic statistics</a:t>
            </a:r>
          </a:p>
        </p:txBody>
      </p:sp>
      <p:sp>
        <p:nvSpPr>
          <p:cNvPr id="9" name="TextBox 8"/>
          <p:cNvSpPr txBox="1"/>
          <p:nvPr/>
        </p:nvSpPr>
        <p:spPr>
          <a:xfrm>
            <a:off x="1949450" y="2214267"/>
            <a:ext cx="3079750" cy="646331"/>
          </a:xfrm>
          <a:prstGeom prst="rect">
            <a:avLst/>
          </a:prstGeom>
          <a:noFill/>
          <a:ln w="9525">
            <a:solidFill>
              <a:schemeClr val="tx1"/>
            </a:solidFill>
          </a:ln>
        </p:spPr>
        <p:txBody>
          <a:bodyPr wrap="square" rtlCol="0">
            <a:spAutoFit/>
          </a:bodyPr>
          <a:lstStyle/>
          <a:p>
            <a:r>
              <a:rPr lang="en-NZ" dirty="0"/>
              <a:t>m</a:t>
            </a:r>
            <a:r>
              <a:rPr lang="en-NZ" dirty="0" smtClean="0"/>
              <a:t>anufacturing, construction, prices and so on</a:t>
            </a:r>
            <a:endParaRPr lang="en-NZ" dirty="0"/>
          </a:p>
        </p:txBody>
      </p:sp>
      <p:sp>
        <p:nvSpPr>
          <p:cNvPr id="10" name="TextBox 9"/>
          <p:cNvSpPr txBox="1"/>
          <p:nvPr/>
        </p:nvSpPr>
        <p:spPr>
          <a:xfrm>
            <a:off x="5029200" y="2222837"/>
            <a:ext cx="4083050" cy="646331"/>
          </a:xfrm>
          <a:prstGeom prst="rect">
            <a:avLst/>
          </a:prstGeom>
          <a:noFill/>
          <a:ln w="9525">
            <a:solidFill>
              <a:schemeClr val="tx1"/>
            </a:solidFill>
          </a:ln>
        </p:spPr>
        <p:txBody>
          <a:bodyPr wrap="square" rtlCol="0">
            <a:spAutoFit/>
          </a:bodyPr>
          <a:lstStyle/>
          <a:p>
            <a:r>
              <a:rPr lang="en-NZ" dirty="0"/>
              <a:t>e</a:t>
            </a:r>
            <a:r>
              <a:rPr lang="en-NZ" dirty="0" smtClean="0"/>
              <a:t>xternal sector, monetary and financial and government finance statistics</a:t>
            </a:r>
            <a:endParaRPr lang="en-NZ" dirty="0"/>
          </a:p>
        </p:txBody>
      </p:sp>
      <p:sp>
        <p:nvSpPr>
          <p:cNvPr id="11" name="TextBox 10"/>
          <p:cNvSpPr txBox="1"/>
          <p:nvPr/>
        </p:nvSpPr>
        <p:spPr>
          <a:xfrm>
            <a:off x="1949450" y="3192334"/>
            <a:ext cx="7162800" cy="1200329"/>
          </a:xfrm>
          <a:prstGeom prst="rect">
            <a:avLst/>
          </a:prstGeom>
          <a:noFill/>
          <a:ln w="38100">
            <a:solidFill>
              <a:schemeClr val="tx1"/>
            </a:solidFill>
          </a:ln>
        </p:spPr>
        <p:txBody>
          <a:bodyPr wrap="square" rtlCol="0">
            <a:spAutoFit/>
          </a:bodyPr>
          <a:lstStyle/>
          <a:p>
            <a:pPr algn="ctr"/>
            <a:r>
              <a:rPr lang="en-NZ" b="1" dirty="0"/>
              <a:t>t</a:t>
            </a:r>
            <a:r>
              <a:rPr lang="en-NZ" b="1" dirty="0" smtClean="0"/>
              <a:t>he System of National Accounts</a:t>
            </a:r>
          </a:p>
          <a:p>
            <a:r>
              <a:rPr lang="en-NZ" dirty="0"/>
              <a:t>p</a:t>
            </a:r>
            <a:r>
              <a:rPr lang="en-NZ" dirty="0" smtClean="0"/>
              <a:t>roduction, income, consumption, capital formation, international trade, SUT and analysis, employment, integrated sector accounts, external sector statistics, financial transactions, balance sheets, and so on…</a:t>
            </a:r>
            <a:endParaRPr lang="en-NZ" dirty="0"/>
          </a:p>
        </p:txBody>
      </p:sp>
      <p:sp>
        <p:nvSpPr>
          <p:cNvPr id="13" name="TextBox 12"/>
          <p:cNvSpPr txBox="1"/>
          <p:nvPr/>
        </p:nvSpPr>
        <p:spPr>
          <a:xfrm>
            <a:off x="1949450" y="4724400"/>
            <a:ext cx="7162800" cy="646331"/>
          </a:xfrm>
          <a:prstGeom prst="rect">
            <a:avLst/>
          </a:prstGeom>
          <a:noFill/>
          <a:ln w="9525">
            <a:solidFill>
              <a:schemeClr val="tx1"/>
            </a:solidFill>
          </a:ln>
        </p:spPr>
        <p:txBody>
          <a:bodyPr wrap="square" rtlCol="0">
            <a:spAutoFit/>
          </a:bodyPr>
          <a:lstStyle/>
          <a:p>
            <a:pPr algn="ctr"/>
            <a:r>
              <a:rPr lang="en-NZ" b="1" dirty="0"/>
              <a:t>u</a:t>
            </a:r>
            <a:r>
              <a:rPr lang="en-NZ" b="1" dirty="0" smtClean="0"/>
              <a:t>ses</a:t>
            </a:r>
            <a:r>
              <a:rPr lang="en-NZ" dirty="0" smtClean="0"/>
              <a:t> including building economic models, development and testing of economic theories, macro- and meso-economic analysis</a:t>
            </a:r>
            <a:endParaRPr lang="en-NZ" dirty="0"/>
          </a:p>
        </p:txBody>
      </p:sp>
      <p:sp>
        <p:nvSpPr>
          <p:cNvPr id="14" name="TextBox 13"/>
          <p:cNvSpPr txBox="1"/>
          <p:nvPr/>
        </p:nvSpPr>
        <p:spPr>
          <a:xfrm>
            <a:off x="1949450" y="5664200"/>
            <a:ext cx="7162800" cy="646331"/>
          </a:xfrm>
          <a:prstGeom prst="rect">
            <a:avLst/>
          </a:prstGeom>
          <a:noFill/>
          <a:ln w="9525">
            <a:solidFill>
              <a:schemeClr val="tx1"/>
            </a:solidFill>
          </a:ln>
        </p:spPr>
        <p:txBody>
          <a:bodyPr wrap="square" rtlCol="0">
            <a:spAutoFit/>
          </a:bodyPr>
          <a:lstStyle/>
          <a:p>
            <a:pPr algn="ctr"/>
            <a:r>
              <a:rPr lang="en-NZ" b="1" dirty="0"/>
              <a:t>p</a:t>
            </a:r>
            <a:r>
              <a:rPr lang="en-NZ" b="1" dirty="0" smtClean="0"/>
              <a:t>olitical and private </a:t>
            </a:r>
            <a:r>
              <a:rPr lang="en-NZ" dirty="0" smtClean="0"/>
              <a:t>decision making, also monitoring </a:t>
            </a:r>
          </a:p>
          <a:p>
            <a:pPr algn="ctr"/>
            <a:r>
              <a:rPr lang="en-NZ" dirty="0" smtClean="0"/>
              <a:t>and evaluating the results; </a:t>
            </a:r>
            <a:r>
              <a:rPr lang="en-NZ" b="1" dirty="0" smtClean="0"/>
              <a:t>international review </a:t>
            </a:r>
            <a:r>
              <a:rPr lang="en-NZ" dirty="0" smtClean="0"/>
              <a:t>of the economy </a:t>
            </a:r>
            <a:endParaRPr lang="en-NZ" dirty="0"/>
          </a:p>
        </p:txBody>
      </p:sp>
      <p:sp>
        <p:nvSpPr>
          <p:cNvPr id="17" name="Arc 16"/>
          <p:cNvSpPr/>
          <p:nvPr/>
        </p:nvSpPr>
        <p:spPr>
          <a:xfrm rot="16200000" flipH="1">
            <a:off x="233107" y="3106141"/>
            <a:ext cx="3432685" cy="2387601"/>
          </a:xfrm>
          <a:prstGeom prst="arc">
            <a:avLst>
              <a:gd name="adj1" fmla="val 10851100"/>
              <a:gd name="adj2" fmla="val 21564952"/>
            </a:avLst>
          </a:prstGeom>
          <a:ln>
            <a:solidFill>
              <a:schemeClr val="tx1"/>
            </a:solidFill>
            <a:prstDash val="dash"/>
            <a:headEnd type="triangle"/>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dirty="0"/>
          </a:p>
        </p:txBody>
      </p:sp>
      <p:sp>
        <p:nvSpPr>
          <p:cNvPr id="18" name="Arc 17"/>
          <p:cNvSpPr/>
          <p:nvPr/>
        </p:nvSpPr>
        <p:spPr>
          <a:xfrm rot="5400000" flipH="1">
            <a:off x="8054378" y="4245573"/>
            <a:ext cx="2134793" cy="1162050"/>
          </a:xfrm>
          <a:prstGeom prst="arc">
            <a:avLst>
              <a:gd name="adj1" fmla="val 10851100"/>
              <a:gd name="adj2" fmla="val 21564952"/>
            </a:avLst>
          </a:prstGeom>
          <a:ln>
            <a:solidFill>
              <a:schemeClr val="tx1"/>
            </a:solidFill>
            <a:prstDash val="solid"/>
            <a:headEnd type="triangle"/>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dirty="0"/>
          </a:p>
        </p:txBody>
      </p:sp>
      <p:sp>
        <p:nvSpPr>
          <p:cNvPr id="19" name="Arc 18"/>
          <p:cNvSpPr/>
          <p:nvPr/>
        </p:nvSpPr>
        <p:spPr>
          <a:xfrm rot="5400000" flipH="1">
            <a:off x="7317899" y="3313290"/>
            <a:ext cx="3607749" cy="1790700"/>
          </a:xfrm>
          <a:prstGeom prst="arc">
            <a:avLst>
              <a:gd name="adj1" fmla="val 10851100"/>
              <a:gd name="adj2" fmla="val 21564952"/>
            </a:avLst>
          </a:prstGeom>
          <a:ln>
            <a:solidFill>
              <a:schemeClr val="tx1"/>
            </a:solidFill>
            <a:prstDash val="solid"/>
            <a:headEnd type="triangle"/>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dirty="0"/>
          </a:p>
        </p:txBody>
      </p:sp>
      <p:sp>
        <p:nvSpPr>
          <p:cNvPr id="22" name="Arc 21"/>
          <p:cNvSpPr/>
          <p:nvPr/>
        </p:nvSpPr>
        <p:spPr>
          <a:xfrm rot="16200000" flipH="1">
            <a:off x="801647" y="4064598"/>
            <a:ext cx="2225756" cy="1524000"/>
          </a:xfrm>
          <a:prstGeom prst="arc">
            <a:avLst>
              <a:gd name="adj1" fmla="val 10851100"/>
              <a:gd name="adj2" fmla="val 21564952"/>
            </a:avLst>
          </a:prstGeom>
          <a:ln>
            <a:solidFill>
              <a:schemeClr val="tx1"/>
            </a:solidFill>
            <a:prstDash val="dash"/>
            <a:headEnd type="triangle"/>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dirty="0"/>
          </a:p>
        </p:txBody>
      </p:sp>
      <p:cxnSp>
        <p:nvCxnSpPr>
          <p:cNvPr id="23" name="Straight Arrow Connector 22"/>
          <p:cNvCxnSpPr/>
          <p:nvPr/>
        </p:nvCxnSpPr>
        <p:spPr>
          <a:xfrm flipV="1">
            <a:off x="4140200" y="1463797"/>
            <a:ext cx="0" cy="355783"/>
          </a:xfrm>
          <a:prstGeom prst="straightConnector1">
            <a:avLst/>
          </a:prstGeom>
          <a:ln>
            <a:solidFill>
              <a:schemeClr val="tx1"/>
            </a:solidFill>
            <a:prstDash val="dash"/>
            <a:tailEnd type="triangle" w="med" len="sm"/>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flipV="1">
            <a:off x="4468972" y="4392663"/>
            <a:ext cx="1428" cy="331737"/>
          </a:xfrm>
          <a:prstGeom prst="straightConnector1">
            <a:avLst/>
          </a:prstGeom>
          <a:ln>
            <a:solidFill>
              <a:schemeClr val="tx1"/>
            </a:solidFill>
            <a:prstDash val="dash"/>
            <a:tailEnd type="triangle" w="med" len="sm"/>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flipV="1">
            <a:off x="4467544" y="2882061"/>
            <a:ext cx="1428" cy="301702"/>
          </a:xfrm>
          <a:prstGeom prst="straightConnector1">
            <a:avLst/>
          </a:prstGeom>
          <a:ln>
            <a:solidFill>
              <a:schemeClr val="tx1"/>
            </a:solidFill>
            <a:prstDash val="dash"/>
            <a:tailEnd type="triangle" w="med" len="sm"/>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flipV="1">
            <a:off x="6094572" y="1452755"/>
            <a:ext cx="1428" cy="384646"/>
          </a:xfrm>
          <a:prstGeom prst="straightConnector1">
            <a:avLst/>
          </a:prstGeom>
          <a:ln>
            <a:solidFill>
              <a:schemeClr val="tx1"/>
            </a:solidFill>
            <a:prstDash val="dash"/>
            <a:tailEnd type="triangle" w="med" len="sm"/>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4467544" y="5391734"/>
            <a:ext cx="0" cy="228600"/>
          </a:xfrm>
          <a:prstGeom prst="straightConnector1">
            <a:avLst/>
          </a:prstGeom>
          <a:ln>
            <a:solidFill>
              <a:schemeClr val="tx1"/>
            </a:solidFill>
            <a:prstDash val="dash"/>
            <a:tailEnd type="triangle" w="med" len="sm"/>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6297772" y="2860598"/>
            <a:ext cx="1428" cy="331736"/>
          </a:xfrm>
          <a:prstGeom prst="straightConnector1">
            <a:avLst/>
          </a:prstGeom>
          <a:ln>
            <a:solidFill>
              <a:schemeClr val="tx1"/>
            </a:solidFill>
            <a:prstDash val="solid"/>
            <a:headEnd type="triangle"/>
            <a:tailEnd type="none" w="med" len="sm"/>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6297772" y="4392663"/>
            <a:ext cx="0" cy="331737"/>
          </a:xfrm>
          <a:prstGeom prst="straightConnector1">
            <a:avLst/>
          </a:prstGeom>
          <a:ln>
            <a:solidFill>
              <a:schemeClr val="tx1"/>
            </a:solidFill>
            <a:prstDash val="solid"/>
            <a:headEnd type="triangle"/>
            <a:tailEnd type="none" w="med" len="sm"/>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6297772" y="5370731"/>
            <a:ext cx="11272" cy="293469"/>
          </a:xfrm>
          <a:prstGeom prst="straightConnector1">
            <a:avLst/>
          </a:prstGeom>
          <a:ln>
            <a:solidFill>
              <a:schemeClr val="tx1"/>
            </a:solidFill>
            <a:prstDash val="solid"/>
            <a:headEnd type="triangle"/>
            <a:tailEnd type="none" w="med" len="sm"/>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4673600" y="1423432"/>
            <a:ext cx="0" cy="406493"/>
          </a:xfrm>
          <a:prstGeom prst="straightConnector1">
            <a:avLst/>
          </a:prstGeom>
          <a:ln>
            <a:solidFill>
              <a:schemeClr val="tx1"/>
            </a:solidFill>
            <a:prstDash val="solid"/>
            <a:headEnd type="triangle"/>
            <a:tailEnd type="none" w="med" len="sm"/>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6502400" y="1452755"/>
            <a:ext cx="0" cy="416710"/>
          </a:xfrm>
          <a:prstGeom prst="straightConnector1">
            <a:avLst/>
          </a:prstGeom>
          <a:ln>
            <a:solidFill>
              <a:schemeClr val="tx1"/>
            </a:solidFill>
            <a:prstDash val="solid"/>
            <a:headEnd type="triangle"/>
            <a:tailEnd type="none" w="med" len="sm"/>
          </a:ln>
        </p:spPr>
        <p:style>
          <a:lnRef idx="1">
            <a:schemeClr val="accent1"/>
          </a:lnRef>
          <a:fillRef idx="0">
            <a:schemeClr val="accent1"/>
          </a:fillRef>
          <a:effectRef idx="0">
            <a:schemeClr val="accent1"/>
          </a:effectRef>
          <a:fontRef idx="minor">
            <a:schemeClr val="tx1"/>
          </a:fontRef>
        </p:style>
      </p:cxnSp>
      <p:sp>
        <p:nvSpPr>
          <p:cNvPr id="51" name="Footer Placeholder 50"/>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3644548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3" grpId="0" animBg="1"/>
      <p:bldP spid="14" grpId="0" animBg="1"/>
      <p:bldP spid="17" grpId="0" animBg="1"/>
      <p:bldP spid="18" grpId="0" animBg="1"/>
      <p:bldP spid="19" grpId="0" animBg="1"/>
      <p:bldP spid="2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Uses of national accounts and price indexes</a:t>
            </a:r>
            <a:endParaRPr lang="en-NZ" dirty="0"/>
          </a:p>
        </p:txBody>
      </p:sp>
      <p:sp>
        <p:nvSpPr>
          <p:cNvPr id="3" name="Content Placeholder 2"/>
          <p:cNvSpPr>
            <a:spLocks noGrp="1"/>
          </p:cNvSpPr>
          <p:nvPr>
            <p:ph idx="1"/>
          </p:nvPr>
        </p:nvSpPr>
        <p:spPr/>
        <p:txBody>
          <a:bodyPr/>
          <a:lstStyle/>
          <a:p>
            <a:r>
              <a:rPr lang="en-NZ" dirty="0" smtClean="0"/>
              <a:t>Providing input to informed decision making</a:t>
            </a:r>
          </a:p>
          <a:p>
            <a:r>
              <a:rPr lang="en-NZ" dirty="0" smtClean="0"/>
              <a:t>Monitoring and </a:t>
            </a:r>
            <a:r>
              <a:rPr lang="en-NZ" dirty="0"/>
              <a:t>e</a:t>
            </a:r>
            <a:r>
              <a:rPr lang="en-NZ" dirty="0" smtClean="0"/>
              <a:t>valuating the results</a:t>
            </a:r>
          </a:p>
          <a:p>
            <a:r>
              <a:rPr lang="en-NZ" dirty="0" smtClean="0"/>
              <a:t>Macroeconomic analysis, forecasting</a:t>
            </a:r>
          </a:p>
          <a:p>
            <a:pPr marL="0" indent="0">
              <a:buNone/>
            </a:pPr>
            <a:r>
              <a:rPr lang="en-NZ" dirty="0" smtClean="0"/>
              <a:t>	by </a:t>
            </a:r>
            <a:r>
              <a:rPr lang="en-NZ" dirty="0"/>
              <a:t>both Government and the private </a:t>
            </a:r>
            <a:r>
              <a:rPr lang="en-NZ" dirty="0" smtClean="0"/>
              <a:t>sector</a:t>
            </a:r>
          </a:p>
          <a:p>
            <a:r>
              <a:rPr lang="en-NZ" dirty="0" smtClean="0"/>
              <a:t>Monitoring the behaviour of the economy over time – changes over time are of interest</a:t>
            </a:r>
          </a:p>
          <a:p>
            <a:r>
              <a:rPr lang="en-NZ" dirty="0" smtClean="0"/>
              <a:t>Measuring progress towards achieving the SDGs – levels and changes in GDP are both needed for the indicators</a:t>
            </a:r>
          </a:p>
          <a:p>
            <a:r>
              <a:rPr lang="en-NZ" dirty="0" smtClean="0"/>
              <a:t>International comparisons – often levels are of interest</a:t>
            </a:r>
          </a:p>
          <a:p>
            <a:endParaRPr lang="en-NZ" dirty="0" smtClean="0"/>
          </a:p>
          <a:p>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39</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502302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547"/>
            <a:ext cx="10515600" cy="1043188"/>
          </a:xfrm>
        </p:spPr>
        <p:txBody>
          <a:bodyPr/>
          <a:lstStyle/>
          <a:p>
            <a:r>
              <a:rPr lang="en-NZ" dirty="0" smtClean="0"/>
              <a:t>Measuring an economy</a:t>
            </a:r>
            <a:endParaRPr lang="en-NZ" dirty="0"/>
          </a:p>
        </p:txBody>
      </p:sp>
      <p:sp>
        <p:nvSpPr>
          <p:cNvPr id="3" name="Content Placeholder 2"/>
          <p:cNvSpPr>
            <a:spLocks noGrp="1"/>
          </p:cNvSpPr>
          <p:nvPr>
            <p:ph idx="1"/>
          </p:nvPr>
        </p:nvSpPr>
        <p:spPr>
          <a:xfrm>
            <a:off x="838200" y="1197735"/>
            <a:ext cx="10515600" cy="4979228"/>
          </a:xfrm>
        </p:spPr>
        <p:txBody>
          <a:bodyPr>
            <a:normAutofit lnSpcReduction="10000"/>
          </a:bodyPr>
          <a:lstStyle/>
          <a:p>
            <a:r>
              <a:rPr lang="en-NZ" dirty="0" smtClean="0"/>
              <a:t>Governments and other agencies </a:t>
            </a:r>
            <a:r>
              <a:rPr lang="en-NZ" dirty="0"/>
              <a:t>would like to make some sense of all of this stuff going </a:t>
            </a:r>
            <a:r>
              <a:rPr lang="en-NZ" dirty="0" smtClean="0"/>
              <a:t>on</a:t>
            </a:r>
          </a:p>
          <a:p>
            <a:r>
              <a:rPr lang="en-NZ" dirty="0" smtClean="0"/>
              <a:t>So we (statisticians) want to </a:t>
            </a:r>
          </a:p>
          <a:p>
            <a:pPr lvl="1"/>
            <a:r>
              <a:rPr lang="en-NZ" dirty="0"/>
              <a:t>o</a:t>
            </a:r>
            <a:r>
              <a:rPr lang="en-NZ" dirty="0" smtClean="0"/>
              <a:t>bserve</a:t>
            </a:r>
          </a:p>
          <a:p>
            <a:pPr lvl="1"/>
            <a:r>
              <a:rPr lang="en-NZ" dirty="0" smtClean="0"/>
              <a:t>measure </a:t>
            </a:r>
          </a:p>
          <a:p>
            <a:pPr lvl="1"/>
            <a:r>
              <a:rPr lang="en-NZ" dirty="0"/>
              <a:t>o</a:t>
            </a:r>
            <a:r>
              <a:rPr lang="en-NZ" dirty="0" smtClean="0"/>
              <a:t>rganise/summarise and</a:t>
            </a:r>
          </a:p>
          <a:p>
            <a:pPr lvl="1"/>
            <a:r>
              <a:rPr lang="en-NZ" dirty="0"/>
              <a:t>p</a:t>
            </a:r>
            <a:r>
              <a:rPr lang="en-NZ" dirty="0" smtClean="0"/>
              <a:t>resent information about the economy</a:t>
            </a:r>
          </a:p>
          <a:p>
            <a:r>
              <a:rPr lang="en-NZ" dirty="0"/>
              <a:t>i</a:t>
            </a:r>
            <a:r>
              <a:rPr lang="en-NZ" dirty="0" smtClean="0"/>
              <a:t>n a way that is meaningful to others </a:t>
            </a:r>
          </a:p>
          <a:p>
            <a:r>
              <a:rPr lang="en-NZ" dirty="0" smtClean="0"/>
              <a:t>we need some rules to </a:t>
            </a:r>
            <a:r>
              <a:rPr lang="en-NZ" dirty="0" smtClean="0"/>
              <a:t>describe and measure </a:t>
            </a:r>
            <a:r>
              <a:rPr lang="en-NZ" dirty="0" smtClean="0"/>
              <a:t>what is happening in an economy</a:t>
            </a:r>
          </a:p>
          <a:p>
            <a:r>
              <a:rPr lang="en-NZ" dirty="0" smtClean="0"/>
              <a:t>We use the </a:t>
            </a:r>
            <a:r>
              <a:rPr lang="en-NZ" i="1" dirty="0" smtClean="0"/>
              <a:t>System of National Accounts</a:t>
            </a:r>
            <a:r>
              <a:rPr lang="en-NZ" dirty="0" smtClean="0"/>
              <a:t> – it provides a framework for </a:t>
            </a:r>
            <a:r>
              <a:rPr lang="en-NZ" dirty="0" smtClean="0"/>
              <a:t>explaining what </a:t>
            </a:r>
            <a:r>
              <a:rPr lang="en-NZ" dirty="0" smtClean="0"/>
              <a:t>is happening in an economy.</a:t>
            </a:r>
            <a:endParaRPr lang="en-NZ" dirty="0"/>
          </a:p>
          <a:p>
            <a:endParaRPr lang="en-NZ" dirty="0"/>
          </a:p>
        </p:txBody>
      </p:sp>
      <p:sp>
        <p:nvSpPr>
          <p:cNvPr id="4" name="Footer Placeholder 3"/>
          <p:cNvSpPr>
            <a:spLocks noGrp="1"/>
          </p:cNvSpPr>
          <p:nvPr>
            <p:ph type="ftr" sz="quarter" idx="11"/>
          </p:nvPr>
        </p:nvSpPr>
        <p:spPr/>
        <p:txBody>
          <a:bodyPr/>
          <a:lstStyle/>
          <a:p>
            <a:r>
              <a:rPr lang="en-NZ" dirty="0" smtClean="0"/>
              <a:t>MF Module 2 version 2</a:t>
            </a:r>
            <a:endParaRPr lang="en-NZ" dirty="0"/>
          </a:p>
        </p:txBody>
      </p:sp>
      <p:sp>
        <p:nvSpPr>
          <p:cNvPr id="5" name="Slide Number Placeholder 4"/>
          <p:cNvSpPr>
            <a:spLocks noGrp="1"/>
          </p:cNvSpPr>
          <p:nvPr>
            <p:ph type="sldNum" sz="quarter" idx="12"/>
          </p:nvPr>
        </p:nvSpPr>
        <p:spPr/>
        <p:txBody>
          <a:bodyPr/>
          <a:lstStyle/>
          <a:p>
            <a:fld id="{C8581192-FBE9-4AD0-9557-EA68BF9CCA88}" type="slidenum">
              <a:rPr lang="en-NZ" smtClean="0"/>
              <a:t>4</a:t>
            </a:fld>
            <a:endParaRPr lang="en-NZ" dirty="0"/>
          </a:p>
        </p:txBody>
      </p:sp>
    </p:spTree>
    <p:extLst>
      <p:ext uri="{BB962C8B-B14F-4D97-AF65-F5344CB8AC3E}">
        <p14:creationId xmlns:p14="http://schemas.microsoft.com/office/powerpoint/2010/main" val="30773252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Links to other macroeconomic systems and other statistics</a:t>
            </a:r>
            <a:endParaRPr lang="en-NZ" dirty="0"/>
          </a:p>
        </p:txBody>
      </p:sp>
      <p:sp>
        <p:nvSpPr>
          <p:cNvPr id="3" name="Content Placeholder 2"/>
          <p:cNvSpPr>
            <a:spLocks noGrp="1"/>
          </p:cNvSpPr>
          <p:nvPr>
            <p:ph idx="1"/>
          </p:nvPr>
        </p:nvSpPr>
        <p:spPr/>
        <p:txBody>
          <a:bodyPr/>
          <a:lstStyle/>
          <a:p>
            <a:r>
              <a:rPr lang="en-NZ" dirty="0" smtClean="0"/>
              <a:t>Other macro-economic datasets use the same framework</a:t>
            </a:r>
          </a:p>
          <a:p>
            <a:pPr lvl="1"/>
            <a:r>
              <a:rPr lang="en-NZ" dirty="0" smtClean="0"/>
              <a:t>External sector statistics</a:t>
            </a:r>
          </a:p>
          <a:p>
            <a:pPr lvl="1"/>
            <a:r>
              <a:rPr lang="en-NZ" dirty="0" smtClean="0"/>
              <a:t>Government finance statistics</a:t>
            </a:r>
          </a:p>
          <a:p>
            <a:pPr lvl="1"/>
            <a:r>
              <a:rPr lang="en-NZ" dirty="0" smtClean="0"/>
              <a:t>Monetary and financial statistics</a:t>
            </a:r>
          </a:p>
          <a:p>
            <a:r>
              <a:rPr lang="en-NZ" dirty="0" smtClean="0"/>
              <a:t>Labour statistics – use same classification systems</a:t>
            </a:r>
          </a:p>
          <a:p>
            <a:r>
              <a:rPr lang="en-NZ" dirty="0"/>
              <a:t>Links to </a:t>
            </a:r>
            <a:r>
              <a:rPr lang="en-NZ" dirty="0" smtClean="0"/>
              <a:t>microdata </a:t>
            </a:r>
          </a:p>
          <a:p>
            <a:r>
              <a:rPr lang="en-NZ" dirty="0"/>
              <a:t>C</a:t>
            </a:r>
            <a:r>
              <a:rPr lang="en-NZ" dirty="0" smtClean="0"/>
              <a:t>ommercial accounting</a:t>
            </a:r>
          </a:p>
          <a:p>
            <a:r>
              <a:rPr lang="en-NZ" dirty="0" smtClean="0"/>
              <a:t>Satellite accounts</a:t>
            </a:r>
          </a:p>
        </p:txBody>
      </p:sp>
      <p:sp>
        <p:nvSpPr>
          <p:cNvPr id="4" name="Slide Number Placeholder 3"/>
          <p:cNvSpPr>
            <a:spLocks noGrp="1"/>
          </p:cNvSpPr>
          <p:nvPr>
            <p:ph type="sldNum" sz="quarter" idx="12"/>
          </p:nvPr>
        </p:nvSpPr>
        <p:spPr/>
        <p:txBody>
          <a:bodyPr/>
          <a:lstStyle/>
          <a:p>
            <a:fld id="{C8581192-FBE9-4AD0-9557-EA68BF9CCA88}" type="slidenum">
              <a:rPr lang="en-NZ" smtClean="0"/>
              <a:t>40</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6503986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Summary</a:t>
            </a:r>
            <a:endParaRPr lang="en-NZ" dirty="0"/>
          </a:p>
        </p:txBody>
      </p:sp>
      <p:sp>
        <p:nvSpPr>
          <p:cNvPr id="3" name="Content Placeholder 2"/>
          <p:cNvSpPr>
            <a:spLocks noGrp="1"/>
          </p:cNvSpPr>
          <p:nvPr>
            <p:ph idx="1"/>
          </p:nvPr>
        </p:nvSpPr>
        <p:spPr>
          <a:xfrm>
            <a:off x="838200" y="1339402"/>
            <a:ext cx="10515600" cy="5016947"/>
          </a:xfrm>
        </p:spPr>
        <p:txBody>
          <a:bodyPr>
            <a:normAutofit fontScale="92500" lnSpcReduction="10000"/>
          </a:bodyPr>
          <a:lstStyle/>
          <a:p>
            <a:r>
              <a:rPr lang="en-NZ" dirty="0" smtClean="0"/>
              <a:t>What is an economy?</a:t>
            </a:r>
          </a:p>
          <a:p>
            <a:r>
              <a:rPr lang="en-NZ" i="1" dirty="0" smtClean="0"/>
              <a:t>2008 </a:t>
            </a:r>
            <a:r>
              <a:rPr lang="en-NZ" i="1" dirty="0"/>
              <a:t>SNA</a:t>
            </a:r>
            <a:r>
              <a:rPr lang="en-NZ" dirty="0"/>
              <a:t> as a </a:t>
            </a:r>
            <a:r>
              <a:rPr lang="en-NZ" dirty="0" smtClean="0"/>
              <a:t>framework </a:t>
            </a:r>
            <a:r>
              <a:rPr lang="en-NZ" dirty="0"/>
              <a:t>for measuring economic activity</a:t>
            </a:r>
          </a:p>
          <a:p>
            <a:pPr lvl="1"/>
            <a:r>
              <a:rPr lang="en-NZ" dirty="0"/>
              <a:t>concepts</a:t>
            </a:r>
          </a:p>
          <a:p>
            <a:pPr lvl="1"/>
            <a:r>
              <a:rPr lang="en-NZ" dirty="0" smtClean="0"/>
              <a:t>definitions</a:t>
            </a:r>
            <a:endParaRPr lang="en-NZ" dirty="0"/>
          </a:p>
          <a:p>
            <a:pPr lvl="1"/>
            <a:r>
              <a:rPr lang="en-NZ" dirty="0"/>
              <a:t>b</a:t>
            </a:r>
            <a:r>
              <a:rPr lang="en-NZ" dirty="0" smtClean="0"/>
              <a:t>oundaries</a:t>
            </a:r>
          </a:p>
          <a:p>
            <a:pPr lvl="1"/>
            <a:r>
              <a:rPr lang="en-NZ" dirty="0" smtClean="0"/>
              <a:t>classifications</a:t>
            </a:r>
          </a:p>
          <a:p>
            <a:pPr lvl="1"/>
            <a:r>
              <a:rPr lang="en-NZ" dirty="0"/>
              <a:t>a</a:t>
            </a:r>
            <a:r>
              <a:rPr lang="en-NZ" dirty="0" smtClean="0"/>
              <a:t>ccounting rules</a:t>
            </a:r>
            <a:endParaRPr lang="en-NZ" dirty="0"/>
          </a:p>
          <a:p>
            <a:r>
              <a:rPr lang="en-NZ" dirty="0" smtClean="0"/>
              <a:t>And a tool for analysis</a:t>
            </a:r>
          </a:p>
          <a:p>
            <a:r>
              <a:rPr lang="en-NZ" dirty="0"/>
              <a:t>Links to other macro-economic data </a:t>
            </a:r>
            <a:r>
              <a:rPr lang="en-NZ" dirty="0" smtClean="0"/>
              <a:t>sets and other statistics</a:t>
            </a:r>
          </a:p>
          <a:p>
            <a:r>
              <a:rPr lang="en-NZ" dirty="0" smtClean="0"/>
              <a:t>Comprehensive, consistent and integrated </a:t>
            </a:r>
            <a:endParaRPr lang="en-NZ" dirty="0"/>
          </a:p>
          <a:p>
            <a:r>
              <a:rPr lang="en-NZ" dirty="0"/>
              <a:t>Uses and users of macroeconomic </a:t>
            </a:r>
            <a:r>
              <a:rPr lang="en-NZ" dirty="0" smtClean="0"/>
              <a:t>statistics</a:t>
            </a:r>
            <a:endParaRPr lang="en-NZ" dirty="0"/>
          </a:p>
          <a:p>
            <a:r>
              <a:rPr lang="en-NZ" dirty="0"/>
              <a:t>Sustainable Development Goals (SDGs</a:t>
            </a:r>
            <a:r>
              <a:rPr lang="en-NZ" dirty="0" smtClean="0"/>
              <a:t>) and the Core Set of Statistics</a:t>
            </a:r>
            <a:endParaRPr lang="en-NZ" dirty="0"/>
          </a:p>
          <a:p>
            <a:pPr marL="0" indent="0">
              <a:buNone/>
            </a:pPr>
            <a:endParaRPr lang="en-NZ" dirty="0"/>
          </a:p>
          <a:p>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41</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21101790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8064"/>
          </a:xfrm>
        </p:spPr>
        <p:txBody>
          <a:bodyPr>
            <a:normAutofit/>
          </a:bodyPr>
          <a:lstStyle/>
          <a:p>
            <a:r>
              <a:rPr lang="en-NZ" sz="2800" b="1" dirty="0" smtClean="0"/>
              <a:t>Exercise: in your national accounts</a:t>
            </a:r>
            <a:endParaRPr lang="en-NZ" sz="2800" b="1" dirty="0"/>
          </a:p>
        </p:txBody>
      </p:sp>
      <p:sp>
        <p:nvSpPr>
          <p:cNvPr id="3" name="Content Placeholder 2"/>
          <p:cNvSpPr>
            <a:spLocks noGrp="1"/>
          </p:cNvSpPr>
          <p:nvPr>
            <p:ph idx="1"/>
          </p:nvPr>
        </p:nvSpPr>
        <p:spPr>
          <a:xfrm>
            <a:off x="838200" y="1146220"/>
            <a:ext cx="10515600" cy="5030743"/>
          </a:xfrm>
        </p:spPr>
        <p:txBody>
          <a:bodyPr>
            <a:normAutofit fontScale="92500" lnSpcReduction="10000"/>
          </a:bodyPr>
          <a:lstStyle/>
          <a:p>
            <a:r>
              <a:rPr lang="en-NZ" dirty="0" smtClean="0"/>
              <a:t>Objective: to identify the concepts, definitions, boundaries and classifications that you use in collecting and compiling your national statistics.</a:t>
            </a:r>
            <a:endParaRPr lang="en-NZ" sz="2800" dirty="0" smtClean="0"/>
          </a:p>
          <a:p>
            <a:pPr lvl="1"/>
            <a:r>
              <a:rPr lang="en-NZ" sz="2800" dirty="0"/>
              <a:t>c</a:t>
            </a:r>
            <a:r>
              <a:rPr lang="en-NZ" sz="2800" dirty="0" smtClean="0"/>
              <a:t>overage – how is the national boundary defined and are all resident units included?</a:t>
            </a:r>
          </a:p>
          <a:p>
            <a:pPr lvl="1"/>
            <a:r>
              <a:rPr lang="en-NZ" sz="2800" dirty="0"/>
              <a:t>d</a:t>
            </a:r>
            <a:r>
              <a:rPr lang="en-NZ" sz="2800" dirty="0" smtClean="0"/>
              <a:t>o you use the SNA accounting rules (valuation, time of recording)?</a:t>
            </a:r>
          </a:p>
          <a:p>
            <a:pPr lvl="1"/>
            <a:r>
              <a:rPr lang="en-NZ" sz="2800" dirty="0"/>
              <a:t>d</a:t>
            </a:r>
            <a:r>
              <a:rPr lang="en-NZ" sz="2800" dirty="0" smtClean="0"/>
              <a:t>o you use the international classifications?</a:t>
            </a:r>
          </a:p>
          <a:p>
            <a:pPr lvl="1"/>
            <a:r>
              <a:rPr lang="en-NZ" sz="2800" dirty="0"/>
              <a:t>d</a:t>
            </a:r>
            <a:r>
              <a:rPr lang="en-NZ" sz="2800" dirty="0" smtClean="0"/>
              <a:t>o you follow the production, consumption and asset boundaries? For example, are informal sector activities included? Are illegal activities? </a:t>
            </a:r>
          </a:p>
          <a:p>
            <a:r>
              <a:rPr lang="en-NZ" dirty="0" smtClean="0"/>
              <a:t>Do you know of any deviations from the international standards of the SNA? </a:t>
            </a:r>
          </a:p>
          <a:p>
            <a:r>
              <a:rPr lang="en-NZ" dirty="0" smtClean="0"/>
              <a:t>Are deviations from the SNA identified in your metadata and your internal documentation?</a:t>
            </a:r>
          </a:p>
        </p:txBody>
      </p:sp>
      <p:sp>
        <p:nvSpPr>
          <p:cNvPr id="4" name="Slide Number Placeholder 3"/>
          <p:cNvSpPr>
            <a:spLocks noGrp="1"/>
          </p:cNvSpPr>
          <p:nvPr>
            <p:ph type="sldNum" sz="quarter" idx="12"/>
          </p:nvPr>
        </p:nvSpPr>
        <p:spPr/>
        <p:txBody>
          <a:bodyPr/>
          <a:lstStyle/>
          <a:p>
            <a:fld id="{C8581192-FBE9-4AD0-9557-EA68BF9CCA88}" type="slidenum">
              <a:rPr lang="en-NZ" smtClean="0"/>
              <a:t>42</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2734668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38672"/>
          </a:xfrm>
        </p:spPr>
        <p:txBody>
          <a:bodyPr/>
          <a:lstStyle/>
          <a:p>
            <a:r>
              <a:rPr lang="en-NZ" dirty="0" smtClean="0"/>
              <a:t>More formally - what is an economy?</a:t>
            </a:r>
            <a:endParaRPr lang="en-NZ" dirty="0"/>
          </a:p>
        </p:txBody>
      </p:sp>
      <p:sp>
        <p:nvSpPr>
          <p:cNvPr id="3" name="Content Placeholder 2"/>
          <p:cNvSpPr>
            <a:spLocks noGrp="1"/>
          </p:cNvSpPr>
          <p:nvPr>
            <p:ph idx="1"/>
          </p:nvPr>
        </p:nvSpPr>
        <p:spPr>
          <a:xfrm>
            <a:off x="838200" y="1403798"/>
            <a:ext cx="10515600" cy="4881092"/>
          </a:xfrm>
        </p:spPr>
        <p:txBody>
          <a:bodyPr>
            <a:normAutofit fontScale="92500"/>
          </a:bodyPr>
          <a:lstStyle/>
          <a:p>
            <a:r>
              <a:rPr lang="en-NZ" dirty="0" smtClean="0"/>
              <a:t>It includes the territory under the control of a government</a:t>
            </a:r>
          </a:p>
          <a:p>
            <a:r>
              <a:rPr lang="en-NZ" dirty="0"/>
              <a:t>p</a:t>
            </a:r>
            <a:r>
              <a:rPr lang="en-NZ" dirty="0" smtClean="0"/>
              <a:t>lus the resident entities – individuals, businesses, government, other organisations</a:t>
            </a:r>
          </a:p>
          <a:p>
            <a:r>
              <a:rPr lang="en-NZ" dirty="0" smtClean="0"/>
              <a:t>Activities of </a:t>
            </a:r>
            <a:r>
              <a:rPr lang="en-NZ" i="1" dirty="0" smtClean="0"/>
              <a:t>production</a:t>
            </a:r>
            <a:r>
              <a:rPr lang="en-NZ" dirty="0" smtClean="0"/>
              <a:t>, </a:t>
            </a:r>
            <a:r>
              <a:rPr lang="en-NZ" i="1" dirty="0" smtClean="0"/>
              <a:t>distribution</a:t>
            </a:r>
            <a:r>
              <a:rPr lang="en-NZ" dirty="0" smtClean="0"/>
              <a:t> (trade) and </a:t>
            </a:r>
            <a:r>
              <a:rPr lang="en-NZ" i="1" dirty="0" smtClean="0"/>
              <a:t>consumption </a:t>
            </a:r>
            <a:r>
              <a:rPr lang="en-NZ" dirty="0" smtClean="0"/>
              <a:t>of goods and services AND </a:t>
            </a:r>
            <a:r>
              <a:rPr lang="en-NZ" i="1" dirty="0" smtClean="0"/>
              <a:t>accumulation</a:t>
            </a:r>
          </a:p>
          <a:p>
            <a:r>
              <a:rPr lang="en-NZ" dirty="0" smtClean="0"/>
              <a:t>Using available resources – land and other natural resources, labour, capital, entrepreneurial skills and knowledge and other goods and services</a:t>
            </a:r>
          </a:p>
          <a:p>
            <a:r>
              <a:rPr lang="en-NZ" dirty="0" smtClean="0"/>
              <a:t>Formal and informal activities</a:t>
            </a:r>
          </a:p>
          <a:p>
            <a:r>
              <a:rPr lang="en-NZ" dirty="0" smtClean="0"/>
              <a:t>Legal and illegal activities</a:t>
            </a:r>
          </a:p>
          <a:p>
            <a:pPr marL="0" indent="0">
              <a:buNone/>
            </a:pPr>
            <a:r>
              <a:rPr lang="en-NZ" dirty="0" smtClean="0"/>
              <a:t>Note: documentation – metadata for publication and detailed documentation for users</a:t>
            </a:r>
          </a:p>
          <a:p>
            <a:pPr marL="0" indent="0">
              <a:buNone/>
            </a:pPr>
            <a:endParaRPr lang="en-NZ" dirty="0" smtClean="0"/>
          </a:p>
          <a:p>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5</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2627429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Why do we want to measure what is happening? </a:t>
            </a:r>
            <a:endParaRPr lang="en-NZ" dirty="0"/>
          </a:p>
        </p:txBody>
      </p:sp>
      <p:sp>
        <p:nvSpPr>
          <p:cNvPr id="3" name="Content Placeholder 2"/>
          <p:cNvSpPr>
            <a:spLocks noGrp="1"/>
          </p:cNvSpPr>
          <p:nvPr>
            <p:ph idx="1"/>
          </p:nvPr>
        </p:nvSpPr>
        <p:spPr/>
        <p:txBody>
          <a:bodyPr>
            <a:normAutofit fontScale="92500"/>
          </a:bodyPr>
          <a:lstStyle/>
          <a:p>
            <a:r>
              <a:rPr lang="en-NZ" dirty="0"/>
              <a:t>Macroeconomics studies the behaviour and performance of the economy</a:t>
            </a:r>
          </a:p>
          <a:p>
            <a:r>
              <a:rPr lang="en-NZ" dirty="0" smtClean="0"/>
              <a:t>Macroeconomic statistics describe </a:t>
            </a:r>
          </a:p>
          <a:p>
            <a:r>
              <a:rPr lang="en-NZ" dirty="0" smtClean="0"/>
              <a:t>what is taking place in a period of time (</a:t>
            </a:r>
            <a:r>
              <a:rPr lang="en-NZ" i="1" dirty="0" smtClean="0"/>
              <a:t>transactions </a:t>
            </a:r>
            <a:r>
              <a:rPr lang="en-NZ" dirty="0" smtClean="0"/>
              <a:t>and other </a:t>
            </a:r>
            <a:r>
              <a:rPr lang="en-NZ" i="1" dirty="0" smtClean="0"/>
              <a:t>flows</a:t>
            </a:r>
            <a:r>
              <a:rPr lang="en-NZ" dirty="0" smtClean="0"/>
              <a:t>)</a:t>
            </a:r>
          </a:p>
          <a:p>
            <a:pPr marL="0" indent="0">
              <a:buNone/>
            </a:pPr>
            <a:r>
              <a:rPr lang="en-NZ" i="1" dirty="0" smtClean="0"/>
              <a:t>and</a:t>
            </a:r>
          </a:p>
          <a:p>
            <a:r>
              <a:rPr lang="en-NZ" dirty="0" smtClean="0"/>
              <a:t>Where the economy is at particular points in time (</a:t>
            </a:r>
            <a:r>
              <a:rPr lang="en-NZ" i="1" dirty="0" smtClean="0"/>
              <a:t>stocks</a:t>
            </a:r>
            <a:r>
              <a:rPr lang="en-NZ" dirty="0" smtClean="0"/>
              <a:t>)</a:t>
            </a:r>
          </a:p>
          <a:p>
            <a:pPr lvl="1"/>
            <a:r>
              <a:rPr lang="en-NZ" dirty="0" smtClean="0"/>
              <a:t>the economy’s balance sheet – a statement of its assets and liabilities (and thus net worth) at one or more particular point</a:t>
            </a:r>
          </a:p>
          <a:p>
            <a:r>
              <a:rPr lang="en-NZ" dirty="0" smtClean="0"/>
              <a:t>Measure these activities and positions in a timely way to meet the demand for robust statistics for informed decision making and policy making, along with monitoring</a:t>
            </a:r>
            <a:r>
              <a:rPr lang="en-NZ" dirty="0"/>
              <a:t> </a:t>
            </a:r>
            <a:r>
              <a:rPr lang="en-NZ" dirty="0" smtClean="0"/>
              <a:t>and evaluation of outcomes</a:t>
            </a:r>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6</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3883891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In macro-economic (and other) statistics</a:t>
            </a:r>
            <a:endParaRPr lang="en-NZ" dirty="0"/>
          </a:p>
        </p:txBody>
      </p:sp>
      <p:sp>
        <p:nvSpPr>
          <p:cNvPr id="3" name="Content Placeholder 2"/>
          <p:cNvSpPr>
            <a:spLocks noGrp="1"/>
          </p:cNvSpPr>
          <p:nvPr>
            <p:ph idx="1"/>
          </p:nvPr>
        </p:nvSpPr>
        <p:spPr/>
        <p:txBody>
          <a:bodyPr>
            <a:normAutofit fontScale="92500" lnSpcReduction="20000"/>
          </a:bodyPr>
          <a:lstStyle/>
          <a:p>
            <a:r>
              <a:rPr lang="en-NZ" dirty="0" smtClean="0"/>
              <a:t>Classify and aggregate detailed data using agreed classification and aggregation systems</a:t>
            </a:r>
          </a:p>
          <a:p>
            <a:r>
              <a:rPr lang="en-NZ" dirty="0" smtClean="0"/>
              <a:t>To provide comprehensive, consistent, but condensed information to people and institutions that want to use the information to:</a:t>
            </a:r>
          </a:p>
          <a:p>
            <a:r>
              <a:rPr lang="en-NZ" dirty="0" smtClean="0">
                <a:solidFill>
                  <a:srgbClr val="0070C0"/>
                </a:solidFill>
              </a:rPr>
              <a:t>Monitor general economic performance</a:t>
            </a:r>
          </a:p>
          <a:p>
            <a:r>
              <a:rPr lang="en-NZ" dirty="0" smtClean="0">
                <a:solidFill>
                  <a:srgbClr val="0070C0"/>
                </a:solidFill>
              </a:rPr>
              <a:t>Make rational economic decisions and monitor results</a:t>
            </a:r>
          </a:p>
          <a:p>
            <a:r>
              <a:rPr lang="en-NZ" dirty="0" smtClean="0">
                <a:solidFill>
                  <a:srgbClr val="0070C0"/>
                </a:solidFill>
              </a:rPr>
              <a:t>Make informed policy, monitor progress</a:t>
            </a:r>
          </a:p>
          <a:p>
            <a:r>
              <a:rPr lang="en-NZ" dirty="0" smtClean="0">
                <a:solidFill>
                  <a:srgbClr val="0070C0"/>
                </a:solidFill>
              </a:rPr>
              <a:t>Analyse how the economy works </a:t>
            </a:r>
          </a:p>
          <a:p>
            <a:pPr lvl="1"/>
            <a:r>
              <a:rPr lang="en-NZ" dirty="0" smtClean="0">
                <a:solidFill>
                  <a:srgbClr val="0070C0"/>
                </a:solidFill>
              </a:rPr>
              <a:t>looking </a:t>
            </a:r>
            <a:r>
              <a:rPr lang="en-NZ" dirty="0">
                <a:solidFill>
                  <a:srgbClr val="0070C0"/>
                </a:solidFill>
              </a:rPr>
              <a:t>at how the pieces fit together and affect one </a:t>
            </a:r>
            <a:r>
              <a:rPr lang="en-NZ" dirty="0" smtClean="0">
                <a:solidFill>
                  <a:srgbClr val="0070C0"/>
                </a:solidFill>
              </a:rPr>
              <a:t>another</a:t>
            </a:r>
          </a:p>
          <a:p>
            <a:r>
              <a:rPr lang="en-NZ" dirty="0" smtClean="0">
                <a:solidFill>
                  <a:srgbClr val="0070C0"/>
                </a:solidFill>
              </a:rPr>
              <a:t>Evaluate the success of decisions and policies</a:t>
            </a:r>
          </a:p>
          <a:p>
            <a:pPr lvl="1"/>
            <a:r>
              <a:rPr lang="en-NZ" dirty="0">
                <a:solidFill>
                  <a:srgbClr val="0070C0"/>
                </a:solidFill>
              </a:rPr>
              <a:t>Including the monitoring of progress towards the </a:t>
            </a:r>
            <a:r>
              <a:rPr lang="en-NZ" dirty="0" smtClean="0">
                <a:solidFill>
                  <a:srgbClr val="0070C0"/>
                </a:solidFill>
              </a:rPr>
              <a:t>SDGs</a:t>
            </a:r>
            <a:endParaRPr lang="en-NZ" dirty="0">
              <a:solidFill>
                <a:srgbClr val="0070C0"/>
              </a:solidFill>
            </a:endParaRPr>
          </a:p>
          <a:p>
            <a:endParaRPr lang="en-NZ" dirty="0" smtClean="0"/>
          </a:p>
          <a:p>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7</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9153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9579"/>
          </a:xfrm>
        </p:spPr>
        <p:txBody>
          <a:bodyPr/>
          <a:lstStyle/>
          <a:p>
            <a:r>
              <a:rPr lang="en-NZ" dirty="0"/>
              <a:t>Sustainable Development Goals</a:t>
            </a:r>
          </a:p>
        </p:txBody>
      </p:sp>
      <p:sp>
        <p:nvSpPr>
          <p:cNvPr id="3" name="Content Placeholder 2"/>
          <p:cNvSpPr>
            <a:spLocks noGrp="1"/>
          </p:cNvSpPr>
          <p:nvPr>
            <p:ph idx="1"/>
          </p:nvPr>
        </p:nvSpPr>
        <p:spPr>
          <a:xfrm>
            <a:off x="838200" y="1094704"/>
            <a:ext cx="10515600" cy="5082259"/>
          </a:xfrm>
        </p:spPr>
        <p:txBody>
          <a:bodyPr>
            <a:normAutofit fontScale="92500" lnSpcReduction="10000"/>
          </a:bodyPr>
          <a:lstStyle/>
          <a:p>
            <a:r>
              <a:rPr lang="en-NZ" dirty="0" smtClean="0"/>
              <a:t>Member </a:t>
            </a:r>
            <a:r>
              <a:rPr lang="en-NZ" dirty="0"/>
              <a:t>countries of the United Nations adopted the 2030 Development </a:t>
            </a:r>
            <a:r>
              <a:rPr lang="en-NZ" dirty="0" smtClean="0"/>
              <a:t>Agenda in September 2015</a:t>
            </a:r>
          </a:p>
          <a:p>
            <a:pPr lvl="1"/>
            <a:r>
              <a:rPr lang="en-NZ" dirty="0" smtClean="0"/>
              <a:t>including </a:t>
            </a:r>
            <a:r>
              <a:rPr lang="en-NZ" dirty="0"/>
              <a:t>the SDGs and their </a:t>
            </a:r>
            <a:r>
              <a:rPr lang="en-NZ" dirty="0" smtClean="0"/>
              <a:t>targets</a:t>
            </a:r>
          </a:p>
          <a:p>
            <a:r>
              <a:rPr lang="en-NZ" dirty="0"/>
              <a:t>a</a:t>
            </a:r>
            <a:r>
              <a:rPr lang="en-NZ" dirty="0" smtClean="0"/>
              <a:t>nd thus agreed to work towards the goals.</a:t>
            </a:r>
          </a:p>
          <a:p>
            <a:r>
              <a:rPr lang="en-NZ" dirty="0" smtClean="0"/>
              <a:t>SDGs are universal, all UN member states are expected to use these to frame their agendas and government policies until 2030</a:t>
            </a:r>
          </a:p>
          <a:p>
            <a:r>
              <a:rPr lang="en-NZ" dirty="0" smtClean="0"/>
              <a:t>17 goals, each has a set of targets and indicators to measure progress towards the goal</a:t>
            </a:r>
          </a:p>
          <a:p>
            <a:r>
              <a:rPr lang="en-NZ" dirty="0" smtClean="0"/>
              <a:t>Countries need to develop these indicators, so there is an increasing demand for statistics, including the Core Set, that are appropriate for measuring and monitoring these goals</a:t>
            </a:r>
          </a:p>
          <a:p>
            <a:r>
              <a:rPr lang="en-NZ" dirty="0"/>
              <a:t>Information about the SDGs, and their targets and indicators may be found at the website of the UN Statistics Division </a:t>
            </a:r>
            <a:r>
              <a:rPr lang="en-NZ" u="sng" dirty="0">
                <a:hlinkClick r:id="rId2"/>
              </a:rPr>
              <a:t>https://</a:t>
            </a:r>
            <a:r>
              <a:rPr lang="en-NZ" u="sng" dirty="0" smtClean="0">
                <a:hlinkClick r:id="rId2"/>
              </a:rPr>
              <a:t>unstats.un.org</a:t>
            </a:r>
            <a:endParaRPr lang="en-NZ" dirty="0" smtClean="0"/>
          </a:p>
          <a:p>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8</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31853004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1821"/>
            <a:ext cx="10515600" cy="888641"/>
          </a:xfrm>
        </p:spPr>
        <p:txBody>
          <a:bodyPr/>
          <a:lstStyle/>
          <a:p>
            <a:r>
              <a:rPr lang="en-NZ" dirty="0" smtClean="0"/>
              <a:t>The Core Set of Economic Statistics</a:t>
            </a:r>
            <a:endParaRPr lang="en-NZ" dirty="0"/>
          </a:p>
        </p:txBody>
      </p:sp>
      <p:sp>
        <p:nvSpPr>
          <p:cNvPr id="3" name="Content Placeholder 2"/>
          <p:cNvSpPr>
            <a:spLocks noGrp="1"/>
          </p:cNvSpPr>
          <p:nvPr>
            <p:ph idx="1"/>
          </p:nvPr>
        </p:nvSpPr>
        <p:spPr>
          <a:xfrm>
            <a:off x="838200" y="1223493"/>
            <a:ext cx="10515600" cy="4953470"/>
          </a:xfrm>
        </p:spPr>
        <p:txBody>
          <a:bodyPr>
            <a:normAutofit/>
          </a:bodyPr>
          <a:lstStyle/>
          <a:p>
            <a:r>
              <a:rPr lang="en-NZ" dirty="0" smtClean="0"/>
              <a:t>Developed by ESCAP in consultation with its member economies</a:t>
            </a:r>
          </a:p>
          <a:p>
            <a:r>
              <a:rPr lang="en-NZ" dirty="0" smtClean="0"/>
              <a:t>A minimum set of economic statistics that countries should be able to produce by 2020</a:t>
            </a:r>
          </a:p>
          <a:p>
            <a:r>
              <a:rPr lang="en-NZ" dirty="0" smtClean="0"/>
              <a:t>Countries may prioritise components as they develop policy plans including those embodied in the </a:t>
            </a:r>
            <a:r>
              <a:rPr lang="en-NZ" dirty="0"/>
              <a:t>S</a:t>
            </a:r>
            <a:r>
              <a:rPr lang="en-NZ" dirty="0" smtClean="0"/>
              <a:t>DGs</a:t>
            </a:r>
          </a:p>
          <a:p>
            <a:r>
              <a:rPr lang="en-NZ" dirty="0" smtClean="0"/>
              <a:t>The Regional Programme on Economic Statistics (RPES) is a platform for economies to share resources and experiences </a:t>
            </a:r>
          </a:p>
          <a:p>
            <a:r>
              <a:rPr lang="en-NZ" dirty="0" smtClean="0"/>
              <a:t>Skill domains of statisticians identify the set of skills that statisticians need to be able to produce the core set</a:t>
            </a:r>
          </a:p>
          <a:p>
            <a:r>
              <a:rPr lang="en-NZ" dirty="0"/>
              <a:t>Further information on ESCAP’s </a:t>
            </a:r>
            <a:r>
              <a:rPr lang="en-NZ" dirty="0" smtClean="0"/>
              <a:t>RPES may </a:t>
            </a:r>
            <a:r>
              <a:rPr lang="en-NZ" dirty="0"/>
              <a:t>be found on the ESCAP website http://</a:t>
            </a:r>
            <a:r>
              <a:rPr lang="en-NZ" u="sng" dirty="0">
                <a:hlinkClick r:id="rId2"/>
              </a:rPr>
              <a:t>www.unescap.org</a:t>
            </a:r>
            <a:endParaRPr lang="en-NZ" dirty="0" smtClean="0"/>
          </a:p>
          <a:p>
            <a:endParaRPr lang="en-NZ" dirty="0" smtClean="0"/>
          </a:p>
          <a:p>
            <a:endParaRPr lang="en-NZ" dirty="0"/>
          </a:p>
        </p:txBody>
      </p:sp>
      <p:sp>
        <p:nvSpPr>
          <p:cNvPr id="4" name="Slide Number Placeholder 3"/>
          <p:cNvSpPr>
            <a:spLocks noGrp="1"/>
          </p:cNvSpPr>
          <p:nvPr>
            <p:ph type="sldNum" sz="quarter" idx="12"/>
          </p:nvPr>
        </p:nvSpPr>
        <p:spPr/>
        <p:txBody>
          <a:bodyPr/>
          <a:lstStyle/>
          <a:p>
            <a:fld id="{C8581192-FBE9-4AD0-9557-EA68BF9CCA88}" type="slidenum">
              <a:rPr lang="en-NZ" smtClean="0"/>
              <a:t>9</a:t>
            </a:fld>
            <a:endParaRPr lang="en-NZ" dirty="0"/>
          </a:p>
        </p:txBody>
      </p:sp>
      <p:sp>
        <p:nvSpPr>
          <p:cNvPr id="5" name="Footer Placeholder 4"/>
          <p:cNvSpPr>
            <a:spLocks noGrp="1"/>
          </p:cNvSpPr>
          <p:nvPr>
            <p:ph type="ftr" sz="quarter" idx="11"/>
          </p:nvPr>
        </p:nvSpPr>
        <p:spPr/>
        <p:txBody>
          <a:bodyPr/>
          <a:lstStyle/>
          <a:p>
            <a:r>
              <a:rPr lang="en-NZ" dirty="0" smtClean="0"/>
              <a:t>MF Module 2 version 2</a:t>
            </a:r>
            <a:endParaRPr lang="en-NZ" dirty="0"/>
          </a:p>
        </p:txBody>
      </p:sp>
    </p:spTree>
    <p:extLst>
      <p:ext uri="{BB962C8B-B14F-4D97-AF65-F5344CB8AC3E}">
        <p14:creationId xmlns:p14="http://schemas.microsoft.com/office/powerpoint/2010/main" val="763466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22725</TotalTime>
  <Words>3144</Words>
  <Application>Microsoft Office PowerPoint</Application>
  <PresentationFormat>Widescreen</PresentationFormat>
  <Paragraphs>504</Paragraphs>
  <Slides>42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Calibri Light</vt:lpstr>
      <vt:lpstr>Symbol</vt:lpstr>
      <vt:lpstr>Times New Roman</vt:lpstr>
      <vt:lpstr>Office Theme</vt:lpstr>
      <vt:lpstr>Module 2: overview</vt:lpstr>
      <vt:lpstr>Introduction</vt:lpstr>
      <vt:lpstr>An economy…</vt:lpstr>
      <vt:lpstr>Measuring an economy</vt:lpstr>
      <vt:lpstr>More formally - what is an economy?</vt:lpstr>
      <vt:lpstr>Why do we want to measure what is happening? </vt:lpstr>
      <vt:lpstr>In macro-economic (and other) statistics</vt:lpstr>
      <vt:lpstr>Sustainable Development Goals</vt:lpstr>
      <vt:lpstr>The Core Set of Economic Statistics</vt:lpstr>
      <vt:lpstr>What statistics are in the Core Set?</vt:lpstr>
      <vt:lpstr>Skill domains for statisticians </vt:lpstr>
      <vt:lpstr>GDP and much, much more</vt:lpstr>
      <vt:lpstr>The System of National Accounts (SNA 2008)</vt:lpstr>
      <vt:lpstr>SNA: General principles</vt:lpstr>
      <vt:lpstr>Basic information identified in the accounts</vt:lpstr>
      <vt:lpstr>The Main Structure of the Accounts </vt:lpstr>
      <vt:lpstr>The goods and services account</vt:lpstr>
      <vt:lpstr>Three measures of GDP</vt:lpstr>
      <vt:lpstr>Accounts of the system</vt:lpstr>
      <vt:lpstr>Current accounts of the SNA</vt:lpstr>
      <vt:lpstr>Capital and financial accounts and balance sheets</vt:lpstr>
      <vt:lpstr>the integrated accounts – picture of the economy</vt:lpstr>
      <vt:lpstr>SNA: presentation</vt:lpstr>
      <vt:lpstr>Boundaries – what is included in an economy?</vt:lpstr>
      <vt:lpstr>Economic Units</vt:lpstr>
      <vt:lpstr>What is an institutional unit?</vt:lpstr>
      <vt:lpstr>Flows and stocks</vt:lpstr>
      <vt:lpstr>Transactions</vt:lpstr>
      <vt:lpstr>Other flows</vt:lpstr>
      <vt:lpstr>Accounting rules</vt:lpstr>
      <vt:lpstr>Boundaries of the SNA</vt:lpstr>
      <vt:lpstr>Production boundary</vt:lpstr>
      <vt:lpstr>Consumption boundary</vt:lpstr>
      <vt:lpstr>Asset boundary</vt:lpstr>
      <vt:lpstr>Guidelines for developing price indexes</vt:lpstr>
      <vt:lpstr> </vt:lpstr>
      <vt:lpstr>Documentation is an essential part of the work of statistical compilers.  This is how other compilers know what has been done when they come to compile the statistics (internal, detailed documentation)  And this is how everyone knows what is contained in the published statistics (metadata)</vt:lpstr>
      <vt:lpstr>SNA as a co-ordinating framework for  measuring the economy</vt:lpstr>
      <vt:lpstr>Uses of national accounts and price indexes</vt:lpstr>
      <vt:lpstr>Links to other macroeconomic systems and other statistics</vt:lpstr>
      <vt:lpstr>Summary</vt:lpstr>
      <vt:lpstr>Exercise: in your national accounts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 overview</dc:title>
  <dc:creator>margaret fitzgibbon</dc:creator>
  <cp:lastModifiedBy>margaret fitzgibbon</cp:lastModifiedBy>
  <cp:revision>204</cp:revision>
  <cp:lastPrinted>2018-06-21T05:45:00Z</cp:lastPrinted>
  <dcterms:created xsi:type="dcterms:W3CDTF">2018-04-02T23:19:38Z</dcterms:created>
  <dcterms:modified xsi:type="dcterms:W3CDTF">2018-06-21T08:04:39Z</dcterms:modified>
</cp:coreProperties>
</file>