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5"/>
  </p:notesMasterIdLst>
  <p:sldIdLst>
    <p:sldId id="256" r:id="rId2"/>
    <p:sldId id="258" r:id="rId3"/>
    <p:sldId id="419" r:id="rId4"/>
    <p:sldId id="316" r:id="rId5"/>
    <p:sldId id="347" r:id="rId6"/>
    <p:sldId id="348" r:id="rId7"/>
    <p:sldId id="349" r:id="rId8"/>
    <p:sldId id="382" r:id="rId9"/>
    <p:sldId id="383" r:id="rId10"/>
    <p:sldId id="384" r:id="rId11"/>
    <p:sldId id="385" r:id="rId12"/>
    <p:sldId id="386" r:id="rId13"/>
    <p:sldId id="387" r:id="rId14"/>
    <p:sldId id="388" r:id="rId15"/>
    <p:sldId id="389" r:id="rId16"/>
    <p:sldId id="390" r:id="rId17"/>
    <p:sldId id="391" r:id="rId18"/>
    <p:sldId id="393" r:id="rId19"/>
    <p:sldId id="394" r:id="rId20"/>
    <p:sldId id="392" r:id="rId21"/>
    <p:sldId id="395" r:id="rId22"/>
    <p:sldId id="329" r:id="rId23"/>
    <p:sldId id="330" r:id="rId24"/>
    <p:sldId id="331" r:id="rId25"/>
    <p:sldId id="332" r:id="rId26"/>
    <p:sldId id="403" r:id="rId27"/>
    <p:sldId id="340" r:id="rId28"/>
    <p:sldId id="341" r:id="rId29"/>
    <p:sldId id="380" r:id="rId30"/>
    <p:sldId id="381" r:id="rId31"/>
    <p:sldId id="317" r:id="rId32"/>
    <p:sldId id="333" r:id="rId33"/>
    <p:sldId id="404" r:id="rId34"/>
    <p:sldId id="405" r:id="rId35"/>
    <p:sldId id="336" r:id="rId36"/>
    <p:sldId id="334" r:id="rId37"/>
    <p:sldId id="307" r:id="rId38"/>
    <p:sldId id="342" r:id="rId39"/>
    <p:sldId id="343" r:id="rId40"/>
    <p:sldId id="406" r:id="rId41"/>
    <p:sldId id="407" r:id="rId42"/>
    <p:sldId id="408" r:id="rId43"/>
    <p:sldId id="409" r:id="rId44"/>
    <p:sldId id="410" r:id="rId45"/>
    <p:sldId id="411" r:id="rId46"/>
    <p:sldId id="412" r:id="rId47"/>
    <p:sldId id="413" r:id="rId48"/>
    <p:sldId id="414" r:id="rId49"/>
    <p:sldId id="423" r:id="rId50"/>
    <p:sldId id="420" r:id="rId51"/>
    <p:sldId id="421" r:id="rId52"/>
    <p:sldId id="422" r:id="rId53"/>
    <p:sldId id="355" r:id="rId54"/>
    <p:sldId id="357" r:id="rId55"/>
    <p:sldId id="356" r:id="rId56"/>
    <p:sldId id="396" r:id="rId57"/>
    <p:sldId id="358" r:id="rId58"/>
    <p:sldId id="359" r:id="rId59"/>
    <p:sldId id="360" r:id="rId60"/>
    <p:sldId id="361" r:id="rId61"/>
    <p:sldId id="362" r:id="rId62"/>
    <p:sldId id="368" r:id="rId63"/>
    <p:sldId id="369" r:id="rId64"/>
    <p:sldId id="370" r:id="rId65"/>
    <p:sldId id="417" r:id="rId66"/>
    <p:sldId id="418" r:id="rId67"/>
    <p:sldId id="371" r:id="rId68"/>
    <p:sldId id="372" r:id="rId69"/>
    <p:sldId id="373" r:id="rId70"/>
    <p:sldId id="400" r:id="rId71"/>
    <p:sldId id="401" r:id="rId72"/>
    <p:sldId id="397" r:id="rId73"/>
    <p:sldId id="398" r:id="rId74"/>
    <p:sldId id="399" r:id="rId75"/>
    <p:sldId id="402" r:id="rId76"/>
    <p:sldId id="366" r:id="rId77"/>
    <p:sldId id="367" r:id="rId78"/>
    <p:sldId id="364" r:id="rId79"/>
    <p:sldId id="377" r:id="rId80"/>
    <p:sldId id="415" r:id="rId81"/>
    <p:sldId id="416" r:id="rId82"/>
    <p:sldId id="378" r:id="rId83"/>
    <p:sldId id="379" r:id="rId84"/>
  </p:sldIdLst>
  <p:sldSz cx="6858000" cy="9144000" type="letter"/>
  <p:notesSz cx="6797675" cy="9926638"/>
  <p:defaultTextStyle>
    <a:defPPr>
      <a:defRPr lang="en-US"/>
    </a:defPPr>
    <a:lvl1pPr algn="l" rtl="0" eaLnBrk="0" fontAlgn="base" hangingPunct="0">
      <a:spcBef>
        <a:spcPct val="0"/>
      </a:spcBef>
      <a:spcAft>
        <a:spcPct val="0"/>
      </a:spcAft>
      <a:defRPr sz="1200" b="1" kern="1200">
        <a:solidFill>
          <a:schemeClr val="tx1"/>
        </a:solidFill>
        <a:latin typeface="Helvetica"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1200" b="1" kern="1200">
        <a:solidFill>
          <a:schemeClr val="tx1"/>
        </a:solidFill>
        <a:latin typeface="Helvetica"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1200" b="1" kern="1200">
        <a:solidFill>
          <a:schemeClr val="tx1"/>
        </a:solidFill>
        <a:latin typeface="Helvetica"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1200" b="1" kern="1200">
        <a:solidFill>
          <a:schemeClr val="tx1"/>
        </a:solidFill>
        <a:latin typeface="Helvetica"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1200" b="1" kern="1200">
        <a:solidFill>
          <a:schemeClr val="tx1"/>
        </a:solidFill>
        <a:latin typeface="Helvetica" panose="020B0604020202020204" pitchFamily="34" charset="0"/>
        <a:ea typeface="ＭＳ Ｐゴシック" panose="020B0600070205080204" pitchFamily="34" charset="-128"/>
        <a:cs typeface="+mn-cs"/>
      </a:defRPr>
    </a:lvl5pPr>
    <a:lvl6pPr marL="2286000" algn="l" defTabSz="914400" rtl="0" eaLnBrk="1" latinLnBrk="0" hangingPunct="1">
      <a:defRPr sz="1200" b="1" kern="1200">
        <a:solidFill>
          <a:schemeClr val="tx1"/>
        </a:solidFill>
        <a:latin typeface="Helvetica" panose="020B0604020202020204" pitchFamily="34" charset="0"/>
        <a:ea typeface="ＭＳ Ｐゴシック" panose="020B0600070205080204" pitchFamily="34" charset="-128"/>
        <a:cs typeface="+mn-cs"/>
      </a:defRPr>
    </a:lvl6pPr>
    <a:lvl7pPr marL="2743200" algn="l" defTabSz="914400" rtl="0" eaLnBrk="1" latinLnBrk="0" hangingPunct="1">
      <a:defRPr sz="1200" b="1" kern="1200">
        <a:solidFill>
          <a:schemeClr val="tx1"/>
        </a:solidFill>
        <a:latin typeface="Helvetica" panose="020B0604020202020204" pitchFamily="34" charset="0"/>
        <a:ea typeface="ＭＳ Ｐゴシック" panose="020B0600070205080204" pitchFamily="34" charset="-128"/>
        <a:cs typeface="+mn-cs"/>
      </a:defRPr>
    </a:lvl7pPr>
    <a:lvl8pPr marL="3200400" algn="l" defTabSz="914400" rtl="0" eaLnBrk="1" latinLnBrk="0" hangingPunct="1">
      <a:defRPr sz="1200" b="1" kern="1200">
        <a:solidFill>
          <a:schemeClr val="tx1"/>
        </a:solidFill>
        <a:latin typeface="Helvetica" panose="020B0604020202020204" pitchFamily="34" charset="0"/>
        <a:ea typeface="ＭＳ Ｐゴシック" panose="020B0600070205080204" pitchFamily="34" charset="-128"/>
        <a:cs typeface="+mn-cs"/>
      </a:defRPr>
    </a:lvl8pPr>
    <a:lvl9pPr marL="3657600" algn="l" defTabSz="914400" rtl="0" eaLnBrk="1" latinLnBrk="0" hangingPunct="1">
      <a:defRPr sz="1200" b="1" kern="1200">
        <a:solidFill>
          <a:schemeClr val="tx1"/>
        </a:solidFill>
        <a:latin typeface="Helvetica"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768">
          <p15:clr>
            <a:srgbClr val="A4A3A4"/>
          </p15:clr>
        </p15:guide>
        <p15:guide id="2" pos="10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712" autoAdjust="0"/>
  </p:normalViewPr>
  <p:slideViewPr>
    <p:cSldViewPr snapToGrid="0">
      <p:cViewPr varScale="1">
        <p:scale>
          <a:sx n="79" d="100"/>
          <a:sy n="79" d="100"/>
        </p:scale>
        <p:origin x="3024" y="90"/>
      </p:cViewPr>
      <p:guideLst>
        <p:guide orient="horz" pos="2768"/>
        <p:guide pos="100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C393AE58-72B6-4C4B-AAB9-767CC37ACC98}"/>
              </a:ext>
            </a:extLst>
          </p:cNvPr>
          <p:cNvSpPr>
            <a:spLocks noGrp="1" noChangeArrowheads="1"/>
          </p:cNvSpPr>
          <p:nvPr>
            <p:ph type="hdr" sz="quarter"/>
          </p:nvPr>
        </p:nvSpPr>
        <p:spPr bwMode="auto">
          <a:xfrm>
            <a:off x="0" y="0"/>
            <a:ext cx="2945659" cy="496332"/>
          </a:xfrm>
          <a:prstGeom prst="rect">
            <a:avLst/>
          </a:prstGeom>
          <a:noFill/>
          <a:ln>
            <a:noFill/>
          </a:ln>
          <a:effectLst/>
        </p:spPr>
        <p:txBody>
          <a:bodyPr vert="horz" wrap="square" lIns="96661" tIns="48331" rIns="96661" bIns="48331" numCol="1" anchor="t" anchorCtr="0" compatLnSpc="1">
            <a:prstTxWarp prst="textNoShape">
              <a:avLst/>
            </a:prstTxWarp>
          </a:bodyPr>
          <a:lstStyle>
            <a:lvl1pPr>
              <a:defRPr b="0">
                <a:latin typeface="Times" charset="0"/>
                <a:ea typeface="ＭＳ Ｐゴシック" charset="0"/>
                <a:cs typeface="+mn-cs"/>
              </a:defRPr>
            </a:lvl1pPr>
          </a:lstStyle>
          <a:p>
            <a:pPr>
              <a:defRPr/>
            </a:pPr>
            <a:endParaRPr lang="en-US"/>
          </a:p>
        </p:txBody>
      </p:sp>
      <p:sp>
        <p:nvSpPr>
          <p:cNvPr id="4099" name="Rectangle 3">
            <a:extLst>
              <a:ext uri="{FF2B5EF4-FFF2-40B4-BE49-F238E27FC236}">
                <a16:creationId xmlns:a16="http://schemas.microsoft.com/office/drawing/2014/main" id="{E65BB59D-1FBE-4FF3-9299-1202BB72802D}"/>
              </a:ext>
            </a:extLst>
          </p:cNvPr>
          <p:cNvSpPr>
            <a:spLocks noGrp="1" noChangeArrowheads="1"/>
          </p:cNvSpPr>
          <p:nvPr>
            <p:ph type="dt" idx="1"/>
          </p:nvPr>
        </p:nvSpPr>
        <p:spPr bwMode="auto">
          <a:xfrm>
            <a:off x="3852016" y="0"/>
            <a:ext cx="2945659" cy="496332"/>
          </a:xfrm>
          <a:prstGeom prst="rect">
            <a:avLst/>
          </a:prstGeom>
          <a:noFill/>
          <a:ln>
            <a:noFill/>
          </a:ln>
          <a:effectLst/>
        </p:spPr>
        <p:txBody>
          <a:bodyPr vert="horz" wrap="square" lIns="96661" tIns="48331" rIns="96661" bIns="48331" numCol="1" anchor="t" anchorCtr="0" compatLnSpc="1">
            <a:prstTxWarp prst="textNoShape">
              <a:avLst/>
            </a:prstTxWarp>
          </a:bodyPr>
          <a:lstStyle>
            <a:lvl1pPr algn="r">
              <a:defRPr b="0">
                <a:latin typeface="Times" charset="0"/>
                <a:ea typeface="ＭＳ Ｐゴシック" charset="0"/>
                <a:cs typeface="+mn-cs"/>
              </a:defRPr>
            </a:lvl1pPr>
          </a:lstStyle>
          <a:p>
            <a:pPr>
              <a:defRPr/>
            </a:pPr>
            <a:endParaRPr lang="en-US"/>
          </a:p>
        </p:txBody>
      </p:sp>
      <p:sp>
        <p:nvSpPr>
          <p:cNvPr id="2052" name="Rectangle 4">
            <a:extLst>
              <a:ext uri="{FF2B5EF4-FFF2-40B4-BE49-F238E27FC236}">
                <a16:creationId xmlns:a16="http://schemas.microsoft.com/office/drawing/2014/main" id="{82B14906-3C22-4F02-9B78-1CFD724A1D10}"/>
              </a:ext>
            </a:extLst>
          </p:cNvPr>
          <p:cNvSpPr>
            <a:spLocks noGrp="1" noRot="1" noChangeAspect="1" noChangeArrowheads="1" noTextEdit="1"/>
          </p:cNvSpPr>
          <p:nvPr>
            <p:ph type="sldImg" idx="2"/>
          </p:nvPr>
        </p:nvSpPr>
        <p:spPr bwMode="auto">
          <a:xfrm>
            <a:off x="2003425" y="744538"/>
            <a:ext cx="27908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8F43863F-3E82-4FA7-824C-30D998606545}"/>
              </a:ext>
            </a:extLst>
          </p:cNvPr>
          <p:cNvSpPr>
            <a:spLocks noGrp="1" noChangeArrowheads="1"/>
          </p:cNvSpPr>
          <p:nvPr>
            <p:ph type="body" sz="quarter" idx="3"/>
          </p:nvPr>
        </p:nvSpPr>
        <p:spPr bwMode="auto">
          <a:xfrm>
            <a:off x="906357" y="4715153"/>
            <a:ext cx="4984962" cy="4466987"/>
          </a:xfrm>
          <a:prstGeom prst="rect">
            <a:avLst/>
          </a:prstGeom>
          <a:noFill/>
          <a:ln>
            <a:noFill/>
          </a:ln>
          <a:effec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a:extLst>
              <a:ext uri="{FF2B5EF4-FFF2-40B4-BE49-F238E27FC236}">
                <a16:creationId xmlns:a16="http://schemas.microsoft.com/office/drawing/2014/main" id="{DE6F37F1-DC46-400F-B118-D9C03E244982}"/>
              </a:ext>
            </a:extLst>
          </p:cNvPr>
          <p:cNvSpPr>
            <a:spLocks noGrp="1" noChangeArrowheads="1"/>
          </p:cNvSpPr>
          <p:nvPr>
            <p:ph type="ftr" sz="quarter" idx="4"/>
          </p:nvPr>
        </p:nvSpPr>
        <p:spPr bwMode="auto">
          <a:xfrm>
            <a:off x="0" y="9430306"/>
            <a:ext cx="2945659" cy="496332"/>
          </a:xfrm>
          <a:prstGeom prst="rect">
            <a:avLst/>
          </a:prstGeom>
          <a:noFill/>
          <a:ln>
            <a:noFill/>
          </a:ln>
          <a:effectLst/>
        </p:spPr>
        <p:txBody>
          <a:bodyPr vert="horz" wrap="square" lIns="96661" tIns="48331" rIns="96661" bIns="48331" numCol="1" anchor="b" anchorCtr="0" compatLnSpc="1">
            <a:prstTxWarp prst="textNoShape">
              <a:avLst/>
            </a:prstTxWarp>
          </a:bodyPr>
          <a:lstStyle>
            <a:lvl1pPr>
              <a:defRPr b="0">
                <a:latin typeface="Times" charset="0"/>
                <a:ea typeface="ＭＳ Ｐゴシック" charset="0"/>
                <a:cs typeface="+mn-cs"/>
              </a:defRPr>
            </a:lvl1pPr>
          </a:lstStyle>
          <a:p>
            <a:pPr>
              <a:defRPr/>
            </a:pPr>
            <a:endParaRPr lang="en-US"/>
          </a:p>
        </p:txBody>
      </p:sp>
      <p:sp>
        <p:nvSpPr>
          <p:cNvPr id="4103" name="Rectangle 7">
            <a:extLst>
              <a:ext uri="{FF2B5EF4-FFF2-40B4-BE49-F238E27FC236}">
                <a16:creationId xmlns:a16="http://schemas.microsoft.com/office/drawing/2014/main" id="{505769CE-7F0A-4D2C-824F-2E9D01E74525}"/>
              </a:ext>
            </a:extLst>
          </p:cNvPr>
          <p:cNvSpPr>
            <a:spLocks noGrp="1" noChangeArrowheads="1"/>
          </p:cNvSpPr>
          <p:nvPr>
            <p:ph type="sldNum" sz="quarter" idx="5"/>
          </p:nvPr>
        </p:nvSpPr>
        <p:spPr bwMode="auto">
          <a:xfrm>
            <a:off x="3852016" y="9430306"/>
            <a:ext cx="2945659" cy="496332"/>
          </a:xfrm>
          <a:prstGeom prst="rect">
            <a:avLst/>
          </a:prstGeom>
          <a:noFill/>
          <a:ln>
            <a:noFill/>
          </a:ln>
          <a:effectLst/>
        </p:spPr>
        <p:txBody>
          <a:bodyPr vert="horz" wrap="square" lIns="96661" tIns="48331" rIns="96661" bIns="48331" numCol="1" anchor="b" anchorCtr="0" compatLnSpc="1">
            <a:prstTxWarp prst="textNoShape">
              <a:avLst/>
            </a:prstTxWarp>
          </a:bodyPr>
          <a:lstStyle>
            <a:lvl1pPr algn="r">
              <a:defRPr b="0" smtClean="0">
                <a:latin typeface="Times" panose="02020603050405020304" pitchFamily="18" charset="0"/>
              </a:defRPr>
            </a:lvl1pPr>
          </a:lstStyle>
          <a:p>
            <a:pPr>
              <a:defRPr/>
            </a:pPr>
            <a:fld id="{6DF903EA-4928-4118-BDA0-CB1D9503291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Times"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a:extLst>
              <a:ext uri="{FF2B5EF4-FFF2-40B4-BE49-F238E27FC236}">
                <a16:creationId xmlns:a16="http://schemas.microsoft.com/office/drawing/2014/main" id="{2F56CEBA-6CC2-4CE7-993D-E8D2FBE9892A}"/>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b="1">
                <a:solidFill>
                  <a:schemeClr val="tx1"/>
                </a:solidFill>
                <a:latin typeface="Helvetica" panose="020B0604020202020204" pitchFamily="34" charset="0"/>
                <a:ea typeface="ＭＳ Ｐゴシック" panose="020B0600070205080204" pitchFamily="34" charset="-128"/>
              </a:defRPr>
            </a:lvl1pPr>
            <a:lvl2pPr marL="40097626" indent="-39614320">
              <a:defRPr sz="1300" b="1">
                <a:solidFill>
                  <a:schemeClr val="tx1"/>
                </a:solidFill>
                <a:latin typeface="Helvetica" panose="020B0604020202020204" pitchFamily="34" charset="0"/>
                <a:ea typeface="ＭＳ Ｐゴシック" panose="020B0600070205080204" pitchFamily="34" charset="-128"/>
              </a:defRPr>
            </a:lvl2pPr>
            <a:lvl3pPr marL="1208265" indent="-241653">
              <a:defRPr sz="1300" b="1">
                <a:solidFill>
                  <a:schemeClr val="tx1"/>
                </a:solidFill>
                <a:latin typeface="Helvetica" panose="020B0604020202020204" pitchFamily="34" charset="0"/>
                <a:ea typeface="ＭＳ Ｐゴシック" panose="020B0600070205080204" pitchFamily="34" charset="-128"/>
              </a:defRPr>
            </a:lvl3pPr>
            <a:lvl4pPr marL="1691571" indent="-241653">
              <a:defRPr sz="1300" b="1">
                <a:solidFill>
                  <a:schemeClr val="tx1"/>
                </a:solidFill>
                <a:latin typeface="Helvetica" panose="020B0604020202020204" pitchFamily="34" charset="0"/>
                <a:ea typeface="ＭＳ Ｐゴシック" panose="020B0600070205080204" pitchFamily="34" charset="-128"/>
              </a:defRPr>
            </a:lvl4pPr>
            <a:lvl5pPr marL="2174878" indent="-241653">
              <a:defRPr sz="1300" b="1">
                <a:solidFill>
                  <a:schemeClr val="tx1"/>
                </a:solidFill>
                <a:latin typeface="Helvetica" panose="020B0604020202020204" pitchFamily="34" charset="0"/>
                <a:ea typeface="ＭＳ Ｐゴシック" panose="020B0600070205080204" pitchFamily="34" charset="-128"/>
              </a:defRPr>
            </a:lvl5pPr>
            <a:lvl6pPr marL="2658184" indent="-241653" eaLnBrk="0" fontAlgn="base" hangingPunct="0">
              <a:spcBef>
                <a:spcPct val="0"/>
              </a:spcBef>
              <a:spcAft>
                <a:spcPct val="0"/>
              </a:spcAft>
              <a:defRPr sz="1300" b="1">
                <a:solidFill>
                  <a:schemeClr val="tx1"/>
                </a:solidFill>
                <a:latin typeface="Helvetica" panose="020B0604020202020204" pitchFamily="34" charset="0"/>
                <a:ea typeface="ＭＳ Ｐゴシック" panose="020B0600070205080204" pitchFamily="34" charset="-128"/>
              </a:defRPr>
            </a:lvl6pPr>
            <a:lvl7pPr marL="3141490" indent="-241653" eaLnBrk="0" fontAlgn="base" hangingPunct="0">
              <a:spcBef>
                <a:spcPct val="0"/>
              </a:spcBef>
              <a:spcAft>
                <a:spcPct val="0"/>
              </a:spcAft>
              <a:defRPr sz="1300" b="1">
                <a:solidFill>
                  <a:schemeClr val="tx1"/>
                </a:solidFill>
                <a:latin typeface="Helvetica" panose="020B0604020202020204" pitchFamily="34" charset="0"/>
                <a:ea typeface="ＭＳ Ｐゴシック" panose="020B0600070205080204" pitchFamily="34" charset="-128"/>
              </a:defRPr>
            </a:lvl7pPr>
            <a:lvl8pPr marL="3624796" indent="-241653" eaLnBrk="0" fontAlgn="base" hangingPunct="0">
              <a:spcBef>
                <a:spcPct val="0"/>
              </a:spcBef>
              <a:spcAft>
                <a:spcPct val="0"/>
              </a:spcAft>
              <a:defRPr sz="1300" b="1">
                <a:solidFill>
                  <a:schemeClr val="tx1"/>
                </a:solidFill>
                <a:latin typeface="Helvetica" panose="020B0604020202020204" pitchFamily="34" charset="0"/>
                <a:ea typeface="ＭＳ Ｐゴシック" panose="020B0600070205080204" pitchFamily="34" charset="-128"/>
              </a:defRPr>
            </a:lvl8pPr>
            <a:lvl9pPr marL="4108102" indent="-241653" eaLnBrk="0" fontAlgn="base" hangingPunct="0">
              <a:spcBef>
                <a:spcPct val="0"/>
              </a:spcBef>
              <a:spcAft>
                <a:spcPct val="0"/>
              </a:spcAft>
              <a:defRPr sz="1300" b="1">
                <a:solidFill>
                  <a:schemeClr val="tx1"/>
                </a:solidFill>
                <a:latin typeface="Helvetica" panose="020B0604020202020204" pitchFamily="34" charset="0"/>
                <a:ea typeface="ＭＳ Ｐゴシック" panose="020B0600070205080204" pitchFamily="34" charset="-128"/>
              </a:defRPr>
            </a:lvl9pPr>
          </a:lstStyle>
          <a:p>
            <a:fld id="{FF0792FB-BA04-485F-8649-37363F0197EF}" type="slidenum">
              <a:rPr lang="en-US" altLang="en-US" b="0">
                <a:latin typeface="Times" panose="02020603050405020304" pitchFamily="18" charset="0"/>
              </a:rPr>
              <a:pPr/>
              <a:t>67</a:t>
            </a:fld>
            <a:endParaRPr lang="en-US" altLang="en-US" b="0">
              <a:latin typeface="Times" panose="02020603050405020304" pitchFamily="18" charset="0"/>
            </a:endParaRPr>
          </a:p>
        </p:txBody>
      </p:sp>
      <p:sp>
        <p:nvSpPr>
          <p:cNvPr id="71683" name="Rectangle 2">
            <a:extLst>
              <a:ext uri="{FF2B5EF4-FFF2-40B4-BE49-F238E27FC236}">
                <a16:creationId xmlns:a16="http://schemas.microsoft.com/office/drawing/2014/main" id="{5A6B921D-9250-402E-9707-253823BBD705}"/>
              </a:ext>
            </a:extLst>
          </p:cNvPr>
          <p:cNvSpPr>
            <a:spLocks noGrp="1" noRot="1" noChangeAspect="1" noChangeArrowheads="1" noTextEdit="1"/>
          </p:cNvSpPr>
          <p:nvPr>
            <p:ph type="sldImg"/>
          </p:nvPr>
        </p:nvSpPr>
        <p:spPr>
          <a:solidFill>
            <a:srgbClr val="FFFFFF"/>
          </a:solidFill>
          <a:ln/>
        </p:spPr>
      </p:sp>
      <p:sp>
        <p:nvSpPr>
          <p:cNvPr id="146435" name="Rectangle 3">
            <a:extLst>
              <a:ext uri="{FF2B5EF4-FFF2-40B4-BE49-F238E27FC236}">
                <a16:creationId xmlns:a16="http://schemas.microsoft.com/office/drawing/2014/main" id="{900E44B2-E6FE-4246-878B-EA0FC565181F}"/>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defRPr/>
            </a:pPr>
            <a:endParaRPr lang="en-US">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a:extLst>
              <a:ext uri="{FF2B5EF4-FFF2-40B4-BE49-F238E27FC236}">
                <a16:creationId xmlns:a16="http://schemas.microsoft.com/office/drawing/2014/main" id="{D43C139B-B7DC-4C5F-9318-4452C4E59A46}"/>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b="1">
                <a:solidFill>
                  <a:schemeClr val="tx1"/>
                </a:solidFill>
                <a:latin typeface="Helvetica" panose="020B0604020202020204" pitchFamily="34" charset="0"/>
                <a:ea typeface="ＭＳ Ｐゴシック" panose="020B0600070205080204" pitchFamily="34" charset="-128"/>
              </a:defRPr>
            </a:lvl1pPr>
            <a:lvl2pPr marL="40097626" indent="-39614320">
              <a:defRPr sz="1300" b="1">
                <a:solidFill>
                  <a:schemeClr val="tx1"/>
                </a:solidFill>
                <a:latin typeface="Helvetica" panose="020B0604020202020204" pitchFamily="34" charset="0"/>
                <a:ea typeface="ＭＳ Ｐゴシック" panose="020B0600070205080204" pitchFamily="34" charset="-128"/>
              </a:defRPr>
            </a:lvl2pPr>
            <a:lvl3pPr marL="1208265" indent="-241653">
              <a:defRPr sz="1300" b="1">
                <a:solidFill>
                  <a:schemeClr val="tx1"/>
                </a:solidFill>
                <a:latin typeface="Helvetica" panose="020B0604020202020204" pitchFamily="34" charset="0"/>
                <a:ea typeface="ＭＳ Ｐゴシック" panose="020B0600070205080204" pitchFamily="34" charset="-128"/>
              </a:defRPr>
            </a:lvl3pPr>
            <a:lvl4pPr marL="1691571" indent="-241653">
              <a:defRPr sz="1300" b="1">
                <a:solidFill>
                  <a:schemeClr val="tx1"/>
                </a:solidFill>
                <a:latin typeface="Helvetica" panose="020B0604020202020204" pitchFamily="34" charset="0"/>
                <a:ea typeface="ＭＳ Ｐゴシック" panose="020B0600070205080204" pitchFamily="34" charset="-128"/>
              </a:defRPr>
            </a:lvl4pPr>
            <a:lvl5pPr marL="2174878" indent="-241653">
              <a:defRPr sz="1300" b="1">
                <a:solidFill>
                  <a:schemeClr val="tx1"/>
                </a:solidFill>
                <a:latin typeface="Helvetica" panose="020B0604020202020204" pitchFamily="34" charset="0"/>
                <a:ea typeface="ＭＳ Ｐゴシック" panose="020B0600070205080204" pitchFamily="34" charset="-128"/>
              </a:defRPr>
            </a:lvl5pPr>
            <a:lvl6pPr marL="2658184" indent="-241653" eaLnBrk="0" fontAlgn="base" hangingPunct="0">
              <a:spcBef>
                <a:spcPct val="0"/>
              </a:spcBef>
              <a:spcAft>
                <a:spcPct val="0"/>
              </a:spcAft>
              <a:defRPr sz="1300" b="1">
                <a:solidFill>
                  <a:schemeClr val="tx1"/>
                </a:solidFill>
                <a:latin typeface="Helvetica" panose="020B0604020202020204" pitchFamily="34" charset="0"/>
                <a:ea typeface="ＭＳ Ｐゴシック" panose="020B0600070205080204" pitchFamily="34" charset="-128"/>
              </a:defRPr>
            </a:lvl6pPr>
            <a:lvl7pPr marL="3141490" indent="-241653" eaLnBrk="0" fontAlgn="base" hangingPunct="0">
              <a:spcBef>
                <a:spcPct val="0"/>
              </a:spcBef>
              <a:spcAft>
                <a:spcPct val="0"/>
              </a:spcAft>
              <a:defRPr sz="1300" b="1">
                <a:solidFill>
                  <a:schemeClr val="tx1"/>
                </a:solidFill>
                <a:latin typeface="Helvetica" panose="020B0604020202020204" pitchFamily="34" charset="0"/>
                <a:ea typeface="ＭＳ Ｐゴシック" panose="020B0600070205080204" pitchFamily="34" charset="-128"/>
              </a:defRPr>
            </a:lvl7pPr>
            <a:lvl8pPr marL="3624796" indent="-241653" eaLnBrk="0" fontAlgn="base" hangingPunct="0">
              <a:spcBef>
                <a:spcPct val="0"/>
              </a:spcBef>
              <a:spcAft>
                <a:spcPct val="0"/>
              </a:spcAft>
              <a:defRPr sz="1300" b="1">
                <a:solidFill>
                  <a:schemeClr val="tx1"/>
                </a:solidFill>
                <a:latin typeface="Helvetica" panose="020B0604020202020204" pitchFamily="34" charset="0"/>
                <a:ea typeface="ＭＳ Ｐゴシック" panose="020B0600070205080204" pitchFamily="34" charset="-128"/>
              </a:defRPr>
            </a:lvl8pPr>
            <a:lvl9pPr marL="4108102" indent="-241653" eaLnBrk="0" fontAlgn="base" hangingPunct="0">
              <a:spcBef>
                <a:spcPct val="0"/>
              </a:spcBef>
              <a:spcAft>
                <a:spcPct val="0"/>
              </a:spcAft>
              <a:defRPr sz="1300" b="1">
                <a:solidFill>
                  <a:schemeClr val="tx1"/>
                </a:solidFill>
                <a:latin typeface="Helvetica" panose="020B0604020202020204" pitchFamily="34" charset="0"/>
                <a:ea typeface="ＭＳ Ｐゴシック" panose="020B0600070205080204" pitchFamily="34" charset="-128"/>
              </a:defRPr>
            </a:lvl9pPr>
          </a:lstStyle>
          <a:p>
            <a:fld id="{B3EF2AF1-9BE2-4E5E-A572-F05CBACA1E9B}" type="slidenum">
              <a:rPr lang="en-US" altLang="en-US" b="0">
                <a:latin typeface="Times" panose="02020603050405020304" pitchFamily="18" charset="0"/>
              </a:rPr>
              <a:pPr/>
              <a:t>68</a:t>
            </a:fld>
            <a:endParaRPr lang="en-US" altLang="en-US" b="0">
              <a:latin typeface="Times" panose="02020603050405020304" pitchFamily="18" charset="0"/>
            </a:endParaRPr>
          </a:p>
        </p:txBody>
      </p:sp>
      <p:sp>
        <p:nvSpPr>
          <p:cNvPr id="73731" name="Rectangle 2">
            <a:extLst>
              <a:ext uri="{FF2B5EF4-FFF2-40B4-BE49-F238E27FC236}">
                <a16:creationId xmlns:a16="http://schemas.microsoft.com/office/drawing/2014/main" id="{E1A9FC7B-C9C3-4D82-90BF-706F78ACCD03}"/>
              </a:ext>
            </a:extLst>
          </p:cNvPr>
          <p:cNvSpPr>
            <a:spLocks noGrp="1" noRot="1" noChangeAspect="1" noChangeArrowheads="1" noTextEdit="1"/>
          </p:cNvSpPr>
          <p:nvPr>
            <p:ph type="sldImg"/>
          </p:nvPr>
        </p:nvSpPr>
        <p:spPr>
          <a:solidFill>
            <a:srgbClr val="FFFFFF"/>
          </a:solidFill>
          <a:ln/>
        </p:spPr>
      </p:sp>
      <p:sp>
        <p:nvSpPr>
          <p:cNvPr id="148483" name="Rectangle 3">
            <a:extLst>
              <a:ext uri="{FF2B5EF4-FFF2-40B4-BE49-F238E27FC236}">
                <a16:creationId xmlns:a16="http://schemas.microsoft.com/office/drawing/2014/main" id="{7BEDE816-B173-46BE-81D7-B12CF39589A7}"/>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defRPr/>
            </a:pPr>
            <a:endParaRPr lang="en-US">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a:extLst>
              <a:ext uri="{FF2B5EF4-FFF2-40B4-BE49-F238E27FC236}">
                <a16:creationId xmlns:a16="http://schemas.microsoft.com/office/drawing/2014/main" id="{AFAAFD62-C3D0-4C83-9E49-BF75D128191F}"/>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b="1">
                <a:solidFill>
                  <a:schemeClr val="tx1"/>
                </a:solidFill>
                <a:latin typeface="Helvetica" panose="020B0604020202020204" pitchFamily="34" charset="0"/>
                <a:ea typeface="ＭＳ Ｐゴシック" panose="020B0600070205080204" pitchFamily="34" charset="-128"/>
              </a:defRPr>
            </a:lvl1pPr>
            <a:lvl2pPr marL="40097626" indent="-39614320">
              <a:defRPr sz="1300" b="1">
                <a:solidFill>
                  <a:schemeClr val="tx1"/>
                </a:solidFill>
                <a:latin typeface="Helvetica" panose="020B0604020202020204" pitchFamily="34" charset="0"/>
                <a:ea typeface="ＭＳ Ｐゴシック" panose="020B0600070205080204" pitchFamily="34" charset="-128"/>
              </a:defRPr>
            </a:lvl2pPr>
            <a:lvl3pPr marL="1208265" indent="-241653">
              <a:defRPr sz="1300" b="1">
                <a:solidFill>
                  <a:schemeClr val="tx1"/>
                </a:solidFill>
                <a:latin typeface="Helvetica" panose="020B0604020202020204" pitchFamily="34" charset="0"/>
                <a:ea typeface="ＭＳ Ｐゴシック" panose="020B0600070205080204" pitchFamily="34" charset="-128"/>
              </a:defRPr>
            </a:lvl3pPr>
            <a:lvl4pPr marL="1691571" indent="-241653">
              <a:defRPr sz="1300" b="1">
                <a:solidFill>
                  <a:schemeClr val="tx1"/>
                </a:solidFill>
                <a:latin typeface="Helvetica" panose="020B0604020202020204" pitchFamily="34" charset="0"/>
                <a:ea typeface="ＭＳ Ｐゴシック" panose="020B0600070205080204" pitchFamily="34" charset="-128"/>
              </a:defRPr>
            </a:lvl4pPr>
            <a:lvl5pPr marL="2174878" indent="-241653">
              <a:defRPr sz="1300" b="1">
                <a:solidFill>
                  <a:schemeClr val="tx1"/>
                </a:solidFill>
                <a:latin typeface="Helvetica" panose="020B0604020202020204" pitchFamily="34" charset="0"/>
                <a:ea typeface="ＭＳ Ｐゴシック" panose="020B0600070205080204" pitchFamily="34" charset="-128"/>
              </a:defRPr>
            </a:lvl5pPr>
            <a:lvl6pPr marL="2658184" indent="-241653" eaLnBrk="0" fontAlgn="base" hangingPunct="0">
              <a:spcBef>
                <a:spcPct val="0"/>
              </a:spcBef>
              <a:spcAft>
                <a:spcPct val="0"/>
              </a:spcAft>
              <a:defRPr sz="1300" b="1">
                <a:solidFill>
                  <a:schemeClr val="tx1"/>
                </a:solidFill>
                <a:latin typeface="Helvetica" panose="020B0604020202020204" pitchFamily="34" charset="0"/>
                <a:ea typeface="ＭＳ Ｐゴシック" panose="020B0600070205080204" pitchFamily="34" charset="-128"/>
              </a:defRPr>
            </a:lvl6pPr>
            <a:lvl7pPr marL="3141490" indent="-241653" eaLnBrk="0" fontAlgn="base" hangingPunct="0">
              <a:spcBef>
                <a:spcPct val="0"/>
              </a:spcBef>
              <a:spcAft>
                <a:spcPct val="0"/>
              </a:spcAft>
              <a:defRPr sz="1300" b="1">
                <a:solidFill>
                  <a:schemeClr val="tx1"/>
                </a:solidFill>
                <a:latin typeface="Helvetica" panose="020B0604020202020204" pitchFamily="34" charset="0"/>
                <a:ea typeface="ＭＳ Ｐゴシック" panose="020B0600070205080204" pitchFamily="34" charset="-128"/>
              </a:defRPr>
            </a:lvl7pPr>
            <a:lvl8pPr marL="3624796" indent="-241653" eaLnBrk="0" fontAlgn="base" hangingPunct="0">
              <a:spcBef>
                <a:spcPct val="0"/>
              </a:spcBef>
              <a:spcAft>
                <a:spcPct val="0"/>
              </a:spcAft>
              <a:defRPr sz="1300" b="1">
                <a:solidFill>
                  <a:schemeClr val="tx1"/>
                </a:solidFill>
                <a:latin typeface="Helvetica" panose="020B0604020202020204" pitchFamily="34" charset="0"/>
                <a:ea typeface="ＭＳ Ｐゴシック" panose="020B0600070205080204" pitchFamily="34" charset="-128"/>
              </a:defRPr>
            </a:lvl8pPr>
            <a:lvl9pPr marL="4108102" indent="-241653" eaLnBrk="0" fontAlgn="base" hangingPunct="0">
              <a:spcBef>
                <a:spcPct val="0"/>
              </a:spcBef>
              <a:spcAft>
                <a:spcPct val="0"/>
              </a:spcAft>
              <a:defRPr sz="1300" b="1">
                <a:solidFill>
                  <a:schemeClr val="tx1"/>
                </a:solidFill>
                <a:latin typeface="Helvetica" panose="020B0604020202020204" pitchFamily="34" charset="0"/>
                <a:ea typeface="ＭＳ Ｐゴシック" panose="020B0600070205080204" pitchFamily="34" charset="-128"/>
              </a:defRPr>
            </a:lvl9pPr>
          </a:lstStyle>
          <a:p>
            <a:fld id="{FD041C17-0900-45E0-8ED8-1E58BA35A337}" type="slidenum">
              <a:rPr lang="en-US" altLang="en-US" b="0">
                <a:latin typeface="Times" panose="02020603050405020304" pitchFamily="18" charset="0"/>
              </a:rPr>
              <a:pPr/>
              <a:t>69</a:t>
            </a:fld>
            <a:endParaRPr lang="en-US" altLang="en-US" b="0">
              <a:latin typeface="Times" panose="02020603050405020304" pitchFamily="18" charset="0"/>
            </a:endParaRPr>
          </a:p>
        </p:txBody>
      </p:sp>
      <p:sp>
        <p:nvSpPr>
          <p:cNvPr id="75779" name="Rectangle 2">
            <a:extLst>
              <a:ext uri="{FF2B5EF4-FFF2-40B4-BE49-F238E27FC236}">
                <a16:creationId xmlns:a16="http://schemas.microsoft.com/office/drawing/2014/main" id="{1749F860-11B5-4342-B1B8-DA9A4E98B8C5}"/>
              </a:ext>
            </a:extLst>
          </p:cNvPr>
          <p:cNvSpPr>
            <a:spLocks noGrp="1" noRot="1" noChangeAspect="1" noChangeArrowheads="1" noTextEdit="1"/>
          </p:cNvSpPr>
          <p:nvPr>
            <p:ph type="sldImg"/>
          </p:nvPr>
        </p:nvSpPr>
        <p:spPr>
          <a:solidFill>
            <a:srgbClr val="FFFFFF"/>
          </a:solidFill>
          <a:ln/>
        </p:spPr>
      </p:sp>
      <p:sp>
        <p:nvSpPr>
          <p:cNvPr id="150531" name="Rectangle 3">
            <a:extLst>
              <a:ext uri="{FF2B5EF4-FFF2-40B4-BE49-F238E27FC236}">
                <a16:creationId xmlns:a16="http://schemas.microsoft.com/office/drawing/2014/main" id="{BECCC4C9-5020-4383-9AD3-1507CC93932B}"/>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defRPr/>
            </a:pPr>
            <a:endParaRPr lang="en-US">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038"/>
            <a:ext cx="5829300" cy="1960562"/>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515DA979-A494-49FE-BC27-823E7B12BD27}"/>
              </a:ext>
            </a:extLst>
          </p:cNvPr>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a:extLst>
              <a:ext uri="{FF2B5EF4-FFF2-40B4-BE49-F238E27FC236}">
                <a16:creationId xmlns:a16="http://schemas.microsoft.com/office/drawing/2014/main" id="{6F4F0D0D-4299-4240-9E2C-D0B2C762F707}"/>
              </a:ext>
            </a:extLst>
          </p:cNvPr>
          <p:cNvSpPr>
            <a:spLocks noGrp="1" noChangeArrowheads="1"/>
          </p:cNvSpPr>
          <p:nvPr>
            <p:ph type="sldNum" sz="quarter" idx="11"/>
          </p:nvPr>
        </p:nvSpPr>
        <p:spPr>
          <a:ln/>
        </p:spPr>
        <p:txBody>
          <a:bodyPr/>
          <a:lstStyle>
            <a:lvl1pPr>
              <a:defRPr/>
            </a:lvl1pPr>
          </a:lstStyle>
          <a:p>
            <a:pPr>
              <a:defRPr/>
            </a:pPr>
            <a:fld id="{38363A26-2466-4D5C-8C2D-A75F3C3CF902}" type="slidenum">
              <a:rPr lang="en-US" altLang="en-US"/>
              <a:pPr>
                <a:defRPr/>
              </a:pPr>
              <a:t>‹#›</a:t>
            </a:fld>
            <a:endParaRPr lang="en-US" altLang="en-US"/>
          </a:p>
        </p:txBody>
      </p:sp>
      <p:sp>
        <p:nvSpPr>
          <p:cNvPr id="10" name="Line 5">
            <a:extLst>
              <a:ext uri="{FF2B5EF4-FFF2-40B4-BE49-F238E27FC236}">
                <a16:creationId xmlns:a16="http://schemas.microsoft.com/office/drawing/2014/main" id="{13F6EECB-4B86-4305-9BA1-A9468CE48728}"/>
              </a:ext>
            </a:extLst>
          </p:cNvPr>
          <p:cNvSpPr>
            <a:spLocks noChangeShapeType="1"/>
          </p:cNvSpPr>
          <p:nvPr userDrawn="1"/>
        </p:nvSpPr>
        <p:spPr bwMode="auto">
          <a:xfrm flipV="1">
            <a:off x="514350" y="8025383"/>
            <a:ext cx="5734050" cy="12161"/>
          </a:xfrm>
          <a:prstGeom prst="line">
            <a:avLst/>
          </a:prstGeom>
          <a:noFill/>
          <a:ln w="889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 name="Text Box 7">
            <a:extLst>
              <a:ext uri="{FF2B5EF4-FFF2-40B4-BE49-F238E27FC236}">
                <a16:creationId xmlns:a16="http://schemas.microsoft.com/office/drawing/2014/main" id="{AE7FB1AD-435A-4038-9EF1-063A954D908D}"/>
              </a:ext>
            </a:extLst>
          </p:cNvPr>
          <p:cNvSpPr txBox="1">
            <a:spLocks noChangeArrowheads="1"/>
          </p:cNvSpPr>
          <p:nvPr userDrawn="1"/>
        </p:nvSpPr>
        <p:spPr bwMode="auto">
          <a:xfrm>
            <a:off x="431292" y="8077215"/>
            <a:ext cx="32004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sz="800" b="0" dirty="0"/>
              <a:t>TRAIN-THE-TRAINER WORKSHOP</a:t>
            </a:r>
          </a:p>
        </p:txBody>
      </p:sp>
    </p:spTree>
    <p:extLst>
      <p:ext uri="{BB962C8B-B14F-4D97-AF65-F5344CB8AC3E}">
        <p14:creationId xmlns:p14="http://schemas.microsoft.com/office/powerpoint/2010/main" val="2941245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A70FD58-15A8-4B18-BD74-B8C7FCCF63D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EF3E8A4D-FC40-4287-B370-606480BB0555}"/>
              </a:ext>
            </a:extLst>
          </p:cNvPr>
          <p:cNvSpPr>
            <a:spLocks noGrp="1" noChangeArrowheads="1"/>
          </p:cNvSpPr>
          <p:nvPr>
            <p:ph type="sldNum" sz="quarter" idx="11"/>
          </p:nvPr>
        </p:nvSpPr>
        <p:spPr>
          <a:ln/>
        </p:spPr>
        <p:txBody>
          <a:bodyPr/>
          <a:lstStyle>
            <a:lvl1pPr>
              <a:defRPr/>
            </a:lvl1pPr>
          </a:lstStyle>
          <a:p>
            <a:pPr>
              <a:defRPr/>
            </a:pPr>
            <a:fld id="{460A5E7C-7219-492E-A65B-E625A0741820}" type="slidenum">
              <a:rPr lang="en-US" altLang="en-US"/>
              <a:pPr>
                <a:defRPr/>
              </a:pPr>
              <a:t>‹#›</a:t>
            </a:fld>
            <a:endParaRPr lang="en-US" altLang="en-US"/>
          </a:p>
        </p:txBody>
      </p:sp>
      <p:sp>
        <p:nvSpPr>
          <p:cNvPr id="7" name="Line 5">
            <a:extLst>
              <a:ext uri="{FF2B5EF4-FFF2-40B4-BE49-F238E27FC236}">
                <a16:creationId xmlns:a16="http://schemas.microsoft.com/office/drawing/2014/main" id="{3B15B0AF-A8D6-4123-8C39-F71443E60637}"/>
              </a:ext>
            </a:extLst>
          </p:cNvPr>
          <p:cNvSpPr>
            <a:spLocks noChangeShapeType="1"/>
          </p:cNvSpPr>
          <p:nvPr userDrawn="1"/>
        </p:nvSpPr>
        <p:spPr bwMode="auto">
          <a:xfrm flipV="1">
            <a:off x="514350" y="8025383"/>
            <a:ext cx="5734050" cy="12161"/>
          </a:xfrm>
          <a:prstGeom prst="line">
            <a:avLst/>
          </a:prstGeom>
          <a:noFill/>
          <a:ln w="889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8" name="Text Box 7">
            <a:extLst>
              <a:ext uri="{FF2B5EF4-FFF2-40B4-BE49-F238E27FC236}">
                <a16:creationId xmlns:a16="http://schemas.microsoft.com/office/drawing/2014/main" id="{0E747D88-9A20-4E2D-AAB6-45E9FD775AC7}"/>
              </a:ext>
            </a:extLst>
          </p:cNvPr>
          <p:cNvSpPr txBox="1">
            <a:spLocks noChangeArrowheads="1"/>
          </p:cNvSpPr>
          <p:nvPr userDrawn="1"/>
        </p:nvSpPr>
        <p:spPr bwMode="auto">
          <a:xfrm>
            <a:off x="431292" y="8077215"/>
            <a:ext cx="32004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sz="800" b="0" dirty="0"/>
              <a:t>TRAIN-THE-TRAINER WORKSHOP</a:t>
            </a:r>
          </a:p>
        </p:txBody>
      </p:sp>
    </p:spTree>
    <p:extLst>
      <p:ext uri="{BB962C8B-B14F-4D97-AF65-F5344CB8AC3E}">
        <p14:creationId xmlns:p14="http://schemas.microsoft.com/office/powerpoint/2010/main" val="510363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886325" y="812800"/>
            <a:ext cx="1457325" cy="7315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14350" y="812800"/>
            <a:ext cx="4219575" cy="7315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D9814B4F-FE81-4762-BE5F-AD43EE0460C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0AB39305-009B-4488-9AD0-56DE8AE27624}"/>
              </a:ext>
            </a:extLst>
          </p:cNvPr>
          <p:cNvSpPr>
            <a:spLocks noGrp="1" noChangeArrowheads="1"/>
          </p:cNvSpPr>
          <p:nvPr>
            <p:ph type="sldNum" sz="quarter" idx="11"/>
          </p:nvPr>
        </p:nvSpPr>
        <p:spPr>
          <a:ln/>
        </p:spPr>
        <p:txBody>
          <a:bodyPr/>
          <a:lstStyle>
            <a:lvl1pPr>
              <a:defRPr/>
            </a:lvl1pPr>
          </a:lstStyle>
          <a:p>
            <a:pPr>
              <a:defRPr/>
            </a:pPr>
            <a:fld id="{FD27F034-80F4-4F7E-A3F2-9AD107A764BD}" type="slidenum">
              <a:rPr lang="en-US" altLang="en-US"/>
              <a:pPr>
                <a:defRPr/>
              </a:pPr>
              <a:t>‹#›</a:t>
            </a:fld>
            <a:endParaRPr lang="en-US" altLang="en-US"/>
          </a:p>
        </p:txBody>
      </p:sp>
      <p:sp>
        <p:nvSpPr>
          <p:cNvPr id="7" name="Line 5">
            <a:extLst>
              <a:ext uri="{FF2B5EF4-FFF2-40B4-BE49-F238E27FC236}">
                <a16:creationId xmlns:a16="http://schemas.microsoft.com/office/drawing/2014/main" id="{5ACA8C95-B312-4346-93C5-6C9A655FED76}"/>
              </a:ext>
            </a:extLst>
          </p:cNvPr>
          <p:cNvSpPr>
            <a:spLocks noChangeShapeType="1"/>
          </p:cNvSpPr>
          <p:nvPr userDrawn="1"/>
        </p:nvSpPr>
        <p:spPr bwMode="auto">
          <a:xfrm flipV="1">
            <a:off x="514350" y="8025383"/>
            <a:ext cx="5734050" cy="12161"/>
          </a:xfrm>
          <a:prstGeom prst="line">
            <a:avLst/>
          </a:prstGeom>
          <a:noFill/>
          <a:ln w="889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8" name="Text Box 7">
            <a:extLst>
              <a:ext uri="{FF2B5EF4-FFF2-40B4-BE49-F238E27FC236}">
                <a16:creationId xmlns:a16="http://schemas.microsoft.com/office/drawing/2014/main" id="{E1B55F1F-63EA-408B-B749-F263298A7025}"/>
              </a:ext>
            </a:extLst>
          </p:cNvPr>
          <p:cNvSpPr txBox="1">
            <a:spLocks noChangeArrowheads="1"/>
          </p:cNvSpPr>
          <p:nvPr userDrawn="1"/>
        </p:nvSpPr>
        <p:spPr bwMode="auto">
          <a:xfrm>
            <a:off x="431292" y="8077215"/>
            <a:ext cx="32004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sz="800" b="0" dirty="0"/>
              <a:t>TRAIN-THE-TRAINER WORKSHOP</a:t>
            </a:r>
          </a:p>
        </p:txBody>
      </p:sp>
    </p:spTree>
    <p:extLst>
      <p:ext uri="{BB962C8B-B14F-4D97-AF65-F5344CB8AC3E}">
        <p14:creationId xmlns:p14="http://schemas.microsoft.com/office/powerpoint/2010/main" val="3471131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AD29150-B1C1-4260-B646-B257292476A1}"/>
              </a:ext>
            </a:extLst>
          </p:cNvPr>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a:extLst>
              <a:ext uri="{FF2B5EF4-FFF2-40B4-BE49-F238E27FC236}">
                <a16:creationId xmlns:a16="http://schemas.microsoft.com/office/drawing/2014/main" id="{01114FA0-F99D-4FE3-8EB0-00E3E0AC9DA6}"/>
              </a:ext>
            </a:extLst>
          </p:cNvPr>
          <p:cNvSpPr>
            <a:spLocks noGrp="1" noChangeArrowheads="1"/>
          </p:cNvSpPr>
          <p:nvPr>
            <p:ph type="sldNum" sz="quarter" idx="11"/>
          </p:nvPr>
        </p:nvSpPr>
        <p:spPr>
          <a:ln/>
        </p:spPr>
        <p:txBody>
          <a:bodyPr/>
          <a:lstStyle>
            <a:lvl1pPr>
              <a:defRPr/>
            </a:lvl1pPr>
          </a:lstStyle>
          <a:p>
            <a:pPr>
              <a:defRPr/>
            </a:pPr>
            <a:fld id="{6FBDB614-1888-4384-AE9F-9F6458C94044}" type="slidenum">
              <a:rPr lang="en-US" altLang="en-US"/>
              <a:pPr>
                <a:defRPr/>
              </a:pPr>
              <a:t>‹#›</a:t>
            </a:fld>
            <a:endParaRPr lang="en-US" altLang="en-US"/>
          </a:p>
        </p:txBody>
      </p:sp>
    </p:spTree>
    <p:extLst>
      <p:ext uri="{BB962C8B-B14F-4D97-AF65-F5344CB8AC3E}">
        <p14:creationId xmlns:p14="http://schemas.microsoft.com/office/powerpoint/2010/main" val="3427955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338" y="5875338"/>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B452817C-7903-4B6E-8A52-CC8A34E12F2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30604996-7965-4B46-B535-4EA36C713D52}"/>
              </a:ext>
            </a:extLst>
          </p:cNvPr>
          <p:cNvSpPr>
            <a:spLocks noGrp="1" noChangeArrowheads="1"/>
          </p:cNvSpPr>
          <p:nvPr>
            <p:ph type="sldNum" sz="quarter" idx="11"/>
          </p:nvPr>
        </p:nvSpPr>
        <p:spPr>
          <a:ln/>
        </p:spPr>
        <p:txBody>
          <a:bodyPr/>
          <a:lstStyle>
            <a:lvl1pPr>
              <a:defRPr/>
            </a:lvl1pPr>
          </a:lstStyle>
          <a:p>
            <a:pPr>
              <a:defRPr/>
            </a:pPr>
            <a:fld id="{3867BC1B-BE75-456F-A872-1A0794B07411}" type="slidenum">
              <a:rPr lang="en-US" altLang="en-US"/>
              <a:pPr>
                <a:defRPr/>
              </a:pPr>
              <a:t>‹#›</a:t>
            </a:fld>
            <a:endParaRPr lang="en-US" altLang="en-US"/>
          </a:p>
        </p:txBody>
      </p:sp>
      <p:pic>
        <p:nvPicPr>
          <p:cNvPr id="6" name="Picture 2" descr="Image result for logo of unescap">
            <a:extLst>
              <a:ext uri="{FF2B5EF4-FFF2-40B4-BE49-F238E27FC236}">
                <a16:creationId xmlns:a16="http://schemas.microsoft.com/office/drawing/2014/main" id="{E9D8A3B7-D121-45C3-B3CE-CB20770B6E1D}"/>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541893" y="8432800"/>
            <a:ext cx="1546972" cy="508000"/>
          </a:xfrm>
          <a:prstGeom prst="rect">
            <a:avLst/>
          </a:prstGeom>
          <a:noFill/>
          <a:extLst>
            <a:ext uri="{909E8E84-426E-40DD-AFC4-6F175D3DCCD1}">
              <a14:hiddenFill xmlns:a14="http://schemas.microsoft.com/office/drawing/2010/main">
                <a:solidFill>
                  <a:srgbClr val="FFFFFF"/>
                </a:solidFill>
              </a14:hiddenFill>
            </a:ext>
          </a:extLst>
        </p:spPr>
      </p:pic>
      <p:sp>
        <p:nvSpPr>
          <p:cNvPr id="7" name="Line 5">
            <a:extLst>
              <a:ext uri="{FF2B5EF4-FFF2-40B4-BE49-F238E27FC236}">
                <a16:creationId xmlns:a16="http://schemas.microsoft.com/office/drawing/2014/main" id="{AF80B272-77E3-4A9F-A0B5-DB3268A3B911}"/>
              </a:ext>
            </a:extLst>
          </p:cNvPr>
          <p:cNvSpPr>
            <a:spLocks noChangeShapeType="1"/>
          </p:cNvSpPr>
          <p:nvPr userDrawn="1"/>
        </p:nvSpPr>
        <p:spPr bwMode="auto">
          <a:xfrm flipV="1">
            <a:off x="514350" y="8025383"/>
            <a:ext cx="5734050" cy="12161"/>
          </a:xfrm>
          <a:prstGeom prst="line">
            <a:avLst/>
          </a:prstGeom>
          <a:noFill/>
          <a:ln w="889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8" name="Text Box 7">
            <a:extLst>
              <a:ext uri="{FF2B5EF4-FFF2-40B4-BE49-F238E27FC236}">
                <a16:creationId xmlns:a16="http://schemas.microsoft.com/office/drawing/2014/main" id="{9A9C5304-B81D-40CA-9F81-7726506E93AB}"/>
              </a:ext>
            </a:extLst>
          </p:cNvPr>
          <p:cNvSpPr txBox="1">
            <a:spLocks noChangeArrowheads="1"/>
          </p:cNvSpPr>
          <p:nvPr userDrawn="1"/>
        </p:nvSpPr>
        <p:spPr bwMode="auto">
          <a:xfrm>
            <a:off x="431292" y="8077215"/>
            <a:ext cx="32004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sz="800" b="0" dirty="0"/>
              <a:t>TRAIN-THE-TRAINER WORKSHOP</a:t>
            </a:r>
          </a:p>
        </p:txBody>
      </p:sp>
    </p:spTree>
    <p:extLst>
      <p:ext uri="{BB962C8B-B14F-4D97-AF65-F5344CB8AC3E}">
        <p14:creationId xmlns:p14="http://schemas.microsoft.com/office/powerpoint/2010/main" val="1830272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14350" y="2641600"/>
            <a:ext cx="283845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505200" y="2641600"/>
            <a:ext cx="283845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33389C6E-FF08-4B0B-88C5-55B54AC02A65}"/>
              </a:ext>
            </a:extLst>
          </p:cNvPr>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a:extLst>
              <a:ext uri="{FF2B5EF4-FFF2-40B4-BE49-F238E27FC236}">
                <a16:creationId xmlns:a16="http://schemas.microsoft.com/office/drawing/2014/main" id="{20C09F9D-3367-4694-A83F-D856DEC997F2}"/>
              </a:ext>
            </a:extLst>
          </p:cNvPr>
          <p:cNvSpPr>
            <a:spLocks noGrp="1" noChangeArrowheads="1"/>
          </p:cNvSpPr>
          <p:nvPr>
            <p:ph type="sldNum" sz="quarter" idx="11"/>
          </p:nvPr>
        </p:nvSpPr>
        <p:spPr>
          <a:ln/>
        </p:spPr>
        <p:txBody>
          <a:bodyPr/>
          <a:lstStyle>
            <a:lvl1pPr>
              <a:defRPr/>
            </a:lvl1pPr>
          </a:lstStyle>
          <a:p>
            <a:pPr>
              <a:defRPr/>
            </a:pPr>
            <a:fld id="{551B6787-59FD-4CCD-A374-B8E5C353D3F8}" type="slidenum">
              <a:rPr lang="en-US" altLang="en-US"/>
              <a:pPr>
                <a:defRPr/>
              </a:pPr>
              <a:t>‹#›</a:t>
            </a:fld>
            <a:endParaRPr lang="en-US" altLang="en-US"/>
          </a:p>
        </p:txBody>
      </p:sp>
      <p:sp>
        <p:nvSpPr>
          <p:cNvPr id="7" name="Line 5">
            <a:extLst>
              <a:ext uri="{FF2B5EF4-FFF2-40B4-BE49-F238E27FC236}">
                <a16:creationId xmlns:a16="http://schemas.microsoft.com/office/drawing/2014/main" id="{1BFCDDB6-4BCF-4FF8-8B12-079C91C565AB}"/>
              </a:ext>
            </a:extLst>
          </p:cNvPr>
          <p:cNvSpPr>
            <a:spLocks noChangeShapeType="1"/>
          </p:cNvSpPr>
          <p:nvPr userDrawn="1"/>
        </p:nvSpPr>
        <p:spPr bwMode="auto">
          <a:xfrm flipV="1">
            <a:off x="514350" y="8025383"/>
            <a:ext cx="5734050" cy="12161"/>
          </a:xfrm>
          <a:prstGeom prst="line">
            <a:avLst/>
          </a:prstGeom>
          <a:noFill/>
          <a:ln w="889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8" name="Text Box 7">
            <a:extLst>
              <a:ext uri="{FF2B5EF4-FFF2-40B4-BE49-F238E27FC236}">
                <a16:creationId xmlns:a16="http://schemas.microsoft.com/office/drawing/2014/main" id="{C491FAA0-3739-4149-9489-010084D636AF}"/>
              </a:ext>
            </a:extLst>
          </p:cNvPr>
          <p:cNvSpPr txBox="1">
            <a:spLocks noChangeArrowheads="1"/>
          </p:cNvSpPr>
          <p:nvPr userDrawn="1"/>
        </p:nvSpPr>
        <p:spPr bwMode="auto">
          <a:xfrm>
            <a:off x="431292" y="8077215"/>
            <a:ext cx="32004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sz="800" b="0" dirty="0"/>
              <a:t>TRAIN-THE-TRAINER WORKSHOP</a:t>
            </a:r>
          </a:p>
        </p:txBody>
      </p:sp>
    </p:spTree>
    <p:extLst>
      <p:ext uri="{BB962C8B-B14F-4D97-AF65-F5344CB8AC3E}">
        <p14:creationId xmlns:p14="http://schemas.microsoft.com/office/powerpoint/2010/main" val="1961457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713"/>
            <a:ext cx="6172200" cy="1524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9201DC58-64A6-471B-9DB0-FF4261D26FC4}"/>
              </a:ext>
            </a:extLst>
          </p:cNvPr>
          <p:cNvSpPr>
            <a:spLocks noGrp="1" noChangeArrowheads="1"/>
          </p:cNvSpPr>
          <p:nvPr>
            <p:ph type="dt" sz="half" idx="10"/>
          </p:nvPr>
        </p:nvSpPr>
        <p:spPr>
          <a:ln/>
        </p:spPr>
        <p:txBody>
          <a:bodyPr/>
          <a:lstStyle>
            <a:lvl1pPr>
              <a:defRPr/>
            </a:lvl1pPr>
          </a:lstStyle>
          <a:p>
            <a:pPr>
              <a:defRPr/>
            </a:pPr>
            <a:endParaRPr lang="en-US" dirty="0"/>
          </a:p>
        </p:txBody>
      </p:sp>
      <p:sp>
        <p:nvSpPr>
          <p:cNvPr id="8" name="Rectangle 6">
            <a:extLst>
              <a:ext uri="{FF2B5EF4-FFF2-40B4-BE49-F238E27FC236}">
                <a16:creationId xmlns:a16="http://schemas.microsoft.com/office/drawing/2014/main" id="{8EFE4CF1-9CB1-4B22-89FF-B85C986D25FC}"/>
              </a:ext>
            </a:extLst>
          </p:cNvPr>
          <p:cNvSpPr>
            <a:spLocks noGrp="1" noChangeArrowheads="1"/>
          </p:cNvSpPr>
          <p:nvPr>
            <p:ph type="sldNum" sz="quarter" idx="11"/>
          </p:nvPr>
        </p:nvSpPr>
        <p:spPr>
          <a:ln/>
        </p:spPr>
        <p:txBody>
          <a:bodyPr/>
          <a:lstStyle>
            <a:lvl1pPr>
              <a:defRPr/>
            </a:lvl1pPr>
          </a:lstStyle>
          <a:p>
            <a:pPr>
              <a:defRPr/>
            </a:pPr>
            <a:fld id="{93DA468B-7CA8-46B9-BE11-47F2923FE842}" type="slidenum">
              <a:rPr lang="en-US" altLang="en-US"/>
              <a:pPr>
                <a:defRPr/>
              </a:pPr>
              <a:t>‹#›</a:t>
            </a:fld>
            <a:endParaRPr lang="en-US" altLang="en-US"/>
          </a:p>
        </p:txBody>
      </p:sp>
      <p:sp>
        <p:nvSpPr>
          <p:cNvPr id="10" name="Line 5">
            <a:extLst>
              <a:ext uri="{FF2B5EF4-FFF2-40B4-BE49-F238E27FC236}">
                <a16:creationId xmlns:a16="http://schemas.microsoft.com/office/drawing/2014/main" id="{6B1D7CEF-0BEB-4F37-9ABD-69DAC2412121}"/>
              </a:ext>
            </a:extLst>
          </p:cNvPr>
          <p:cNvSpPr>
            <a:spLocks noChangeShapeType="1"/>
          </p:cNvSpPr>
          <p:nvPr userDrawn="1"/>
        </p:nvSpPr>
        <p:spPr bwMode="auto">
          <a:xfrm flipV="1">
            <a:off x="514350" y="8025383"/>
            <a:ext cx="5734050" cy="12161"/>
          </a:xfrm>
          <a:prstGeom prst="line">
            <a:avLst/>
          </a:prstGeom>
          <a:noFill/>
          <a:ln w="889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 name="Text Box 7">
            <a:extLst>
              <a:ext uri="{FF2B5EF4-FFF2-40B4-BE49-F238E27FC236}">
                <a16:creationId xmlns:a16="http://schemas.microsoft.com/office/drawing/2014/main" id="{6B8415FD-2C52-473C-83A6-8568094F7D0D}"/>
              </a:ext>
            </a:extLst>
          </p:cNvPr>
          <p:cNvSpPr txBox="1">
            <a:spLocks noChangeArrowheads="1"/>
          </p:cNvSpPr>
          <p:nvPr userDrawn="1"/>
        </p:nvSpPr>
        <p:spPr bwMode="auto">
          <a:xfrm>
            <a:off x="431292" y="8077215"/>
            <a:ext cx="32004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sz="800" b="0" dirty="0"/>
              <a:t>TRAIN-THE-TRAINER WORKSHOP</a:t>
            </a:r>
          </a:p>
        </p:txBody>
      </p:sp>
    </p:spTree>
    <p:extLst>
      <p:ext uri="{BB962C8B-B14F-4D97-AF65-F5344CB8AC3E}">
        <p14:creationId xmlns:p14="http://schemas.microsoft.com/office/powerpoint/2010/main" val="5658640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0518900A-9F47-474A-A32A-B3C4D94FCD2C}"/>
              </a:ext>
            </a:extLst>
          </p:cNvPr>
          <p:cNvSpPr>
            <a:spLocks noGrp="1" noChangeArrowheads="1"/>
          </p:cNvSpPr>
          <p:nvPr>
            <p:ph type="dt" sz="half" idx="10"/>
          </p:nvPr>
        </p:nvSpPr>
        <p:spPr>
          <a:ln/>
        </p:spPr>
        <p:txBody>
          <a:bodyPr/>
          <a:lstStyle>
            <a:lvl1pPr>
              <a:defRPr/>
            </a:lvl1pPr>
          </a:lstStyle>
          <a:p>
            <a:pPr>
              <a:defRPr/>
            </a:pPr>
            <a:endParaRPr lang="en-US" dirty="0"/>
          </a:p>
        </p:txBody>
      </p:sp>
      <p:sp>
        <p:nvSpPr>
          <p:cNvPr id="4" name="Rectangle 6">
            <a:extLst>
              <a:ext uri="{FF2B5EF4-FFF2-40B4-BE49-F238E27FC236}">
                <a16:creationId xmlns:a16="http://schemas.microsoft.com/office/drawing/2014/main" id="{58560027-5340-4C5D-A6C5-F06736628631}"/>
              </a:ext>
            </a:extLst>
          </p:cNvPr>
          <p:cNvSpPr>
            <a:spLocks noGrp="1" noChangeArrowheads="1"/>
          </p:cNvSpPr>
          <p:nvPr>
            <p:ph type="sldNum" sz="quarter" idx="11"/>
          </p:nvPr>
        </p:nvSpPr>
        <p:spPr>
          <a:ln/>
        </p:spPr>
        <p:txBody>
          <a:bodyPr/>
          <a:lstStyle>
            <a:lvl1pPr>
              <a:defRPr/>
            </a:lvl1pPr>
          </a:lstStyle>
          <a:p>
            <a:pPr>
              <a:defRPr/>
            </a:pPr>
            <a:fld id="{B19ECE1C-069D-4EF0-8EDE-043B7DFFAB0C}" type="slidenum">
              <a:rPr lang="en-US" altLang="en-US"/>
              <a:pPr>
                <a:defRPr/>
              </a:pPr>
              <a:t>‹#›</a:t>
            </a:fld>
            <a:endParaRPr lang="en-US" altLang="en-US"/>
          </a:p>
        </p:txBody>
      </p:sp>
      <p:sp>
        <p:nvSpPr>
          <p:cNvPr id="6" name="Line 5">
            <a:extLst>
              <a:ext uri="{FF2B5EF4-FFF2-40B4-BE49-F238E27FC236}">
                <a16:creationId xmlns:a16="http://schemas.microsoft.com/office/drawing/2014/main" id="{3E672E6C-BC0B-4CE9-BE3F-A2F2B0D392D2}"/>
              </a:ext>
            </a:extLst>
          </p:cNvPr>
          <p:cNvSpPr>
            <a:spLocks noChangeShapeType="1"/>
          </p:cNvSpPr>
          <p:nvPr userDrawn="1"/>
        </p:nvSpPr>
        <p:spPr bwMode="auto">
          <a:xfrm flipV="1">
            <a:off x="514350" y="8025383"/>
            <a:ext cx="5734050" cy="12161"/>
          </a:xfrm>
          <a:prstGeom prst="line">
            <a:avLst/>
          </a:prstGeom>
          <a:noFill/>
          <a:ln w="889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 name="Text Box 7">
            <a:extLst>
              <a:ext uri="{FF2B5EF4-FFF2-40B4-BE49-F238E27FC236}">
                <a16:creationId xmlns:a16="http://schemas.microsoft.com/office/drawing/2014/main" id="{9AC35C58-7650-4DEF-8553-ADB9E79F1BB7}"/>
              </a:ext>
            </a:extLst>
          </p:cNvPr>
          <p:cNvSpPr txBox="1">
            <a:spLocks noChangeArrowheads="1"/>
          </p:cNvSpPr>
          <p:nvPr userDrawn="1"/>
        </p:nvSpPr>
        <p:spPr bwMode="auto">
          <a:xfrm>
            <a:off x="431292" y="8077215"/>
            <a:ext cx="32004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sz="800" b="0" dirty="0"/>
              <a:t>TRAIN-THE-TRAINER WORKSHOP</a:t>
            </a:r>
          </a:p>
        </p:txBody>
      </p:sp>
    </p:spTree>
    <p:extLst>
      <p:ext uri="{BB962C8B-B14F-4D97-AF65-F5344CB8AC3E}">
        <p14:creationId xmlns:p14="http://schemas.microsoft.com/office/powerpoint/2010/main" val="2722478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3C79FD7-2218-438E-83AB-17979F05576B}"/>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6">
            <a:extLst>
              <a:ext uri="{FF2B5EF4-FFF2-40B4-BE49-F238E27FC236}">
                <a16:creationId xmlns:a16="http://schemas.microsoft.com/office/drawing/2014/main" id="{754907B5-5737-48F3-9FAA-F730CFC35C7F}"/>
              </a:ext>
            </a:extLst>
          </p:cNvPr>
          <p:cNvSpPr>
            <a:spLocks noGrp="1" noChangeArrowheads="1"/>
          </p:cNvSpPr>
          <p:nvPr>
            <p:ph type="sldNum" sz="quarter" idx="11"/>
          </p:nvPr>
        </p:nvSpPr>
        <p:spPr>
          <a:ln/>
        </p:spPr>
        <p:txBody>
          <a:bodyPr/>
          <a:lstStyle>
            <a:lvl1pPr>
              <a:defRPr/>
            </a:lvl1pPr>
          </a:lstStyle>
          <a:p>
            <a:pPr>
              <a:defRPr/>
            </a:pPr>
            <a:fld id="{98F66406-3BC6-4CA7-BDFE-9B38246F3AD3}" type="slidenum">
              <a:rPr lang="en-US" altLang="en-US"/>
              <a:pPr>
                <a:defRPr/>
              </a:pPr>
              <a:t>‹#›</a:t>
            </a:fld>
            <a:endParaRPr lang="en-US" altLang="en-US"/>
          </a:p>
        </p:txBody>
      </p:sp>
      <p:sp>
        <p:nvSpPr>
          <p:cNvPr id="5" name="Line 5">
            <a:extLst>
              <a:ext uri="{FF2B5EF4-FFF2-40B4-BE49-F238E27FC236}">
                <a16:creationId xmlns:a16="http://schemas.microsoft.com/office/drawing/2014/main" id="{6537DDB2-D4A4-4D00-AADA-7AB0C750B11C}"/>
              </a:ext>
            </a:extLst>
          </p:cNvPr>
          <p:cNvSpPr>
            <a:spLocks noChangeShapeType="1"/>
          </p:cNvSpPr>
          <p:nvPr userDrawn="1"/>
        </p:nvSpPr>
        <p:spPr bwMode="auto">
          <a:xfrm flipV="1">
            <a:off x="514350" y="8025383"/>
            <a:ext cx="5734050" cy="12161"/>
          </a:xfrm>
          <a:prstGeom prst="line">
            <a:avLst/>
          </a:prstGeom>
          <a:noFill/>
          <a:ln w="889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6" name="Text Box 7">
            <a:extLst>
              <a:ext uri="{FF2B5EF4-FFF2-40B4-BE49-F238E27FC236}">
                <a16:creationId xmlns:a16="http://schemas.microsoft.com/office/drawing/2014/main" id="{C11FAB0C-1EC1-4CC4-8CA3-3F797C547420}"/>
              </a:ext>
            </a:extLst>
          </p:cNvPr>
          <p:cNvSpPr txBox="1">
            <a:spLocks noChangeArrowheads="1"/>
          </p:cNvSpPr>
          <p:nvPr userDrawn="1"/>
        </p:nvSpPr>
        <p:spPr bwMode="auto">
          <a:xfrm>
            <a:off x="431292" y="8077215"/>
            <a:ext cx="32004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sz="800" b="0" dirty="0"/>
              <a:t>TRAIN-THE-TRAINER WORKSHOP</a:t>
            </a:r>
          </a:p>
        </p:txBody>
      </p:sp>
    </p:spTree>
    <p:extLst>
      <p:ext uri="{BB962C8B-B14F-4D97-AF65-F5344CB8AC3E}">
        <p14:creationId xmlns:p14="http://schemas.microsoft.com/office/powerpoint/2010/main" val="82917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3538"/>
            <a:ext cx="2255838"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377D846B-7975-467D-800F-3EDCA714F50D}"/>
              </a:ext>
            </a:extLst>
          </p:cNvPr>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a:extLst>
              <a:ext uri="{FF2B5EF4-FFF2-40B4-BE49-F238E27FC236}">
                <a16:creationId xmlns:a16="http://schemas.microsoft.com/office/drawing/2014/main" id="{47F55B21-2ECC-49E4-B476-C2FB5A8AF5C0}"/>
              </a:ext>
            </a:extLst>
          </p:cNvPr>
          <p:cNvSpPr>
            <a:spLocks noGrp="1" noChangeArrowheads="1"/>
          </p:cNvSpPr>
          <p:nvPr>
            <p:ph type="sldNum" sz="quarter" idx="11"/>
          </p:nvPr>
        </p:nvSpPr>
        <p:spPr>
          <a:ln/>
        </p:spPr>
        <p:txBody>
          <a:bodyPr/>
          <a:lstStyle>
            <a:lvl1pPr>
              <a:defRPr/>
            </a:lvl1pPr>
          </a:lstStyle>
          <a:p>
            <a:pPr>
              <a:defRPr/>
            </a:pPr>
            <a:fld id="{F9648933-1F57-462C-AD58-1E611A5AE472}" type="slidenum">
              <a:rPr lang="en-US" altLang="en-US"/>
              <a:pPr>
                <a:defRPr/>
              </a:pPr>
              <a:t>‹#›</a:t>
            </a:fld>
            <a:endParaRPr lang="en-US" altLang="en-US"/>
          </a:p>
        </p:txBody>
      </p:sp>
      <p:sp>
        <p:nvSpPr>
          <p:cNvPr id="8" name="Line 5">
            <a:extLst>
              <a:ext uri="{FF2B5EF4-FFF2-40B4-BE49-F238E27FC236}">
                <a16:creationId xmlns:a16="http://schemas.microsoft.com/office/drawing/2014/main" id="{FCA3BF2E-0214-44FF-A3EF-ACDC83E5F960}"/>
              </a:ext>
            </a:extLst>
          </p:cNvPr>
          <p:cNvSpPr>
            <a:spLocks noChangeShapeType="1"/>
          </p:cNvSpPr>
          <p:nvPr userDrawn="1"/>
        </p:nvSpPr>
        <p:spPr bwMode="auto">
          <a:xfrm flipV="1">
            <a:off x="514350" y="8025383"/>
            <a:ext cx="5734050" cy="12161"/>
          </a:xfrm>
          <a:prstGeom prst="line">
            <a:avLst/>
          </a:prstGeom>
          <a:noFill/>
          <a:ln w="889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 name="Text Box 7">
            <a:extLst>
              <a:ext uri="{FF2B5EF4-FFF2-40B4-BE49-F238E27FC236}">
                <a16:creationId xmlns:a16="http://schemas.microsoft.com/office/drawing/2014/main" id="{DF15EB13-9AA1-491D-903A-6A4F9F01BF37}"/>
              </a:ext>
            </a:extLst>
          </p:cNvPr>
          <p:cNvSpPr txBox="1">
            <a:spLocks noChangeArrowheads="1"/>
          </p:cNvSpPr>
          <p:nvPr userDrawn="1"/>
        </p:nvSpPr>
        <p:spPr bwMode="auto">
          <a:xfrm>
            <a:off x="431292" y="8077215"/>
            <a:ext cx="32004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sz="800" b="0" dirty="0"/>
              <a:t>TRAIN-THE-TRAINER WORKSHOP</a:t>
            </a:r>
          </a:p>
        </p:txBody>
      </p:sp>
    </p:spTree>
    <p:extLst>
      <p:ext uri="{BB962C8B-B14F-4D97-AF65-F5344CB8AC3E}">
        <p14:creationId xmlns:p14="http://schemas.microsoft.com/office/powerpoint/2010/main" val="4220886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613" y="6400800"/>
            <a:ext cx="4114800" cy="7556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DD7516A2-8111-4BA2-B7B2-84B014C6C29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D464605-AB17-4124-A513-BD180EA4A523}"/>
              </a:ext>
            </a:extLst>
          </p:cNvPr>
          <p:cNvSpPr>
            <a:spLocks noGrp="1" noChangeArrowheads="1"/>
          </p:cNvSpPr>
          <p:nvPr>
            <p:ph type="sldNum" sz="quarter" idx="11"/>
          </p:nvPr>
        </p:nvSpPr>
        <p:spPr>
          <a:ln/>
        </p:spPr>
        <p:txBody>
          <a:bodyPr/>
          <a:lstStyle>
            <a:lvl1pPr>
              <a:defRPr/>
            </a:lvl1pPr>
          </a:lstStyle>
          <a:p>
            <a:pPr>
              <a:defRPr/>
            </a:pPr>
            <a:fld id="{4D07BE47-79DB-4A96-81E2-B268996CB07F}" type="slidenum">
              <a:rPr lang="en-US" altLang="en-US"/>
              <a:pPr>
                <a:defRPr/>
              </a:pPr>
              <a:t>‹#›</a:t>
            </a:fld>
            <a:endParaRPr lang="en-US" altLang="en-US"/>
          </a:p>
        </p:txBody>
      </p:sp>
      <p:sp>
        <p:nvSpPr>
          <p:cNvPr id="8" name="Line 5">
            <a:extLst>
              <a:ext uri="{FF2B5EF4-FFF2-40B4-BE49-F238E27FC236}">
                <a16:creationId xmlns:a16="http://schemas.microsoft.com/office/drawing/2014/main" id="{92F62A94-6E30-4D13-8157-A8B52D53CFD4}"/>
              </a:ext>
            </a:extLst>
          </p:cNvPr>
          <p:cNvSpPr>
            <a:spLocks noChangeShapeType="1"/>
          </p:cNvSpPr>
          <p:nvPr userDrawn="1"/>
        </p:nvSpPr>
        <p:spPr bwMode="auto">
          <a:xfrm flipV="1">
            <a:off x="514350" y="8025383"/>
            <a:ext cx="5734050" cy="12161"/>
          </a:xfrm>
          <a:prstGeom prst="line">
            <a:avLst/>
          </a:prstGeom>
          <a:noFill/>
          <a:ln w="889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 name="Text Box 7">
            <a:extLst>
              <a:ext uri="{FF2B5EF4-FFF2-40B4-BE49-F238E27FC236}">
                <a16:creationId xmlns:a16="http://schemas.microsoft.com/office/drawing/2014/main" id="{41B28161-F924-41C5-B5B4-C8101AF19019}"/>
              </a:ext>
            </a:extLst>
          </p:cNvPr>
          <p:cNvSpPr txBox="1">
            <a:spLocks noChangeArrowheads="1"/>
          </p:cNvSpPr>
          <p:nvPr userDrawn="1"/>
        </p:nvSpPr>
        <p:spPr bwMode="auto">
          <a:xfrm>
            <a:off x="431292" y="8077215"/>
            <a:ext cx="32004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sz="800" b="0" dirty="0"/>
              <a:t>TRAIN-THE-TRAINER WORKSHOP</a:t>
            </a:r>
          </a:p>
        </p:txBody>
      </p:sp>
    </p:spTree>
    <p:extLst>
      <p:ext uri="{BB962C8B-B14F-4D97-AF65-F5344CB8AC3E}">
        <p14:creationId xmlns:p14="http://schemas.microsoft.com/office/powerpoint/2010/main" val="1287770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48AB951-EF64-496A-8D90-B1AB00F45491}"/>
              </a:ext>
            </a:extLst>
          </p:cNvPr>
          <p:cNvSpPr>
            <a:spLocks noGrp="1" noChangeArrowheads="1"/>
          </p:cNvSpPr>
          <p:nvPr>
            <p:ph type="title"/>
          </p:nvPr>
        </p:nvSpPr>
        <p:spPr bwMode="auto">
          <a:xfrm>
            <a:off x="514350" y="812800"/>
            <a:ext cx="58293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815B6DA5-11C9-4842-AABB-9CD8D658DC97}"/>
              </a:ext>
            </a:extLst>
          </p:cNvPr>
          <p:cNvSpPr>
            <a:spLocks noGrp="1" noChangeArrowheads="1"/>
          </p:cNvSpPr>
          <p:nvPr>
            <p:ph type="body" idx="1"/>
          </p:nvPr>
        </p:nvSpPr>
        <p:spPr bwMode="auto">
          <a:xfrm>
            <a:off x="514350" y="2641600"/>
            <a:ext cx="58293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0A72590C-EF2A-4690-9281-8046677F3873}"/>
              </a:ext>
            </a:extLst>
          </p:cNvPr>
          <p:cNvSpPr>
            <a:spLocks noGrp="1" noChangeArrowheads="1"/>
          </p:cNvSpPr>
          <p:nvPr>
            <p:ph type="dt" sz="half" idx="2"/>
          </p:nvPr>
        </p:nvSpPr>
        <p:spPr bwMode="auto">
          <a:xfrm>
            <a:off x="514350" y="8331200"/>
            <a:ext cx="1428750" cy="60960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400" b="0">
                <a:latin typeface="+mn-lt"/>
                <a:ea typeface="ＭＳ Ｐゴシック" charset="0"/>
                <a:cs typeface="+mn-cs"/>
              </a:defRPr>
            </a:lvl1pPr>
          </a:lstStyle>
          <a:p>
            <a:pPr>
              <a:defRPr/>
            </a:pPr>
            <a:endParaRPr lang="en-US"/>
          </a:p>
        </p:txBody>
      </p:sp>
      <p:sp>
        <p:nvSpPr>
          <p:cNvPr id="1030" name="Rectangle 6">
            <a:extLst>
              <a:ext uri="{FF2B5EF4-FFF2-40B4-BE49-F238E27FC236}">
                <a16:creationId xmlns:a16="http://schemas.microsoft.com/office/drawing/2014/main" id="{CAC77E6B-8EC1-4D17-891D-F94BE24B60C6}"/>
              </a:ext>
            </a:extLst>
          </p:cNvPr>
          <p:cNvSpPr>
            <a:spLocks noGrp="1" noChangeArrowheads="1"/>
          </p:cNvSpPr>
          <p:nvPr>
            <p:ph type="sldNum" sz="quarter" idx="4"/>
          </p:nvPr>
        </p:nvSpPr>
        <p:spPr bwMode="auto">
          <a:xfrm>
            <a:off x="4914900" y="8331200"/>
            <a:ext cx="1428750" cy="6096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000" b="0" smtClean="0"/>
            </a:lvl1pPr>
          </a:lstStyle>
          <a:p>
            <a:pPr>
              <a:defRPr/>
            </a:pPr>
            <a:fld id="{8C8126AA-0721-42BB-9B5B-0E2CF40ED573}" type="slidenum">
              <a:rPr lang="en-US" altLang="en-US"/>
              <a:pPr>
                <a:defRPr/>
              </a:pPr>
              <a:t>‹#›</a:t>
            </a:fld>
            <a:endParaRPr lang="en-US" altLang="en-US"/>
          </a:p>
        </p:txBody>
      </p:sp>
      <p:pic>
        <p:nvPicPr>
          <p:cNvPr id="6" name="Picture 2" descr="Image result for logo of unescap">
            <a:extLst>
              <a:ext uri="{FF2B5EF4-FFF2-40B4-BE49-F238E27FC236}">
                <a16:creationId xmlns:a16="http://schemas.microsoft.com/office/drawing/2014/main" id="{AC3BDB2B-AE1C-414E-AFF3-6194B3BC1940}"/>
              </a:ext>
            </a:extLst>
          </p:cNvPr>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2771134" y="8432800"/>
            <a:ext cx="1315731" cy="43206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A close up of a sign&#10;&#10;Description generated with very high confidence">
            <a:extLst>
              <a:ext uri="{FF2B5EF4-FFF2-40B4-BE49-F238E27FC236}">
                <a16:creationId xmlns:a16="http://schemas.microsoft.com/office/drawing/2014/main" id="{9573D728-F97F-4C13-BF42-CB9C3B24C7FA}"/>
              </a:ext>
            </a:extLst>
          </p:cNvPr>
          <p:cNvPicPr/>
          <p:nvPr userDrawn="1"/>
        </p:nvPicPr>
        <p:blipFill rotWithShape="1">
          <a:blip r:embed="rId14">
            <a:extLst>
              <a:ext uri="{28A0092B-C50C-407E-A947-70E740481C1C}">
                <a14:useLocalDpi xmlns:a14="http://schemas.microsoft.com/office/drawing/2010/main" val="0"/>
              </a:ext>
            </a:extLst>
          </a:blip>
          <a:srcRect l="-2251"/>
          <a:stretch/>
        </p:blipFill>
        <p:spPr>
          <a:xfrm>
            <a:off x="5474335" y="8349206"/>
            <a:ext cx="629285" cy="599252"/>
          </a:xfrm>
          <a:prstGeom prst="rect">
            <a:avLst/>
          </a:prstGeom>
        </p:spPr>
      </p:pic>
      <p:pic>
        <p:nvPicPr>
          <p:cNvPr id="8" name="Picture 7" descr="C:\Users\SupapornC\Desktop\RPES logo.jpg">
            <a:extLst>
              <a:ext uri="{FF2B5EF4-FFF2-40B4-BE49-F238E27FC236}">
                <a16:creationId xmlns:a16="http://schemas.microsoft.com/office/drawing/2014/main" id="{603EAF77-FFFB-4E6B-9CC3-65112D3E0026}"/>
              </a:ext>
            </a:extLst>
          </p:cNvPr>
          <p:cNvPicPr/>
          <p:nvPr userDrawn="1"/>
        </p:nvPicPr>
        <p:blipFill rotWithShape="1">
          <a:blip r:embed="rId15">
            <a:extLst>
              <a:ext uri="{28A0092B-C50C-407E-A947-70E740481C1C}">
                <a14:useLocalDpi xmlns:a14="http://schemas.microsoft.com/office/drawing/2010/main" val="0"/>
              </a:ext>
            </a:extLst>
          </a:blip>
          <a:srcRect l="24519" t="8900" r="23237" b="12488"/>
          <a:stretch/>
        </p:blipFill>
        <p:spPr bwMode="auto">
          <a:xfrm>
            <a:off x="735954" y="8307334"/>
            <a:ext cx="605790" cy="609599"/>
          </a:xfrm>
          <a:prstGeom prst="rect">
            <a:avLst/>
          </a:prstGeom>
          <a:noFill/>
          <a:ln>
            <a:noFill/>
          </a:ln>
          <a:extLst>
            <a:ext uri="{53640926-AAD7-44D8-BBD7-CCE9431645EC}">
              <a14:shadowObscured xmlns:a14="http://schemas.microsoft.com/office/drawing/2010/main"/>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b="1">
          <a:solidFill>
            <a:schemeClr val="tx2"/>
          </a:solidFill>
          <a:latin typeface="+mj-lt"/>
          <a:ea typeface="+mj-ea"/>
          <a:cs typeface="ＭＳ Ｐゴシック" charset="0"/>
        </a:defRPr>
      </a:lvl1pPr>
      <a:lvl2pPr algn="ctr" rtl="0" eaLnBrk="0" fontAlgn="base" hangingPunct="0">
        <a:spcBef>
          <a:spcPct val="0"/>
        </a:spcBef>
        <a:spcAft>
          <a:spcPct val="0"/>
        </a:spcAft>
        <a:defRPr b="1">
          <a:solidFill>
            <a:schemeClr val="tx2"/>
          </a:solidFill>
          <a:latin typeface="Helvetica" charset="0"/>
          <a:ea typeface="ＭＳ Ｐゴシック" charset="0"/>
          <a:cs typeface="ＭＳ Ｐゴシック" charset="0"/>
        </a:defRPr>
      </a:lvl2pPr>
      <a:lvl3pPr algn="ctr" rtl="0" eaLnBrk="0" fontAlgn="base" hangingPunct="0">
        <a:spcBef>
          <a:spcPct val="0"/>
        </a:spcBef>
        <a:spcAft>
          <a:spcPct val="0"/>
        </a:spcAft>
        <a:defRPr b="1">
          <a:solidFill>
            <a:schemeClr val="tx2"/>
          </a:solidFill>
          <a:latin typeface="Helvetica" charset="0"/>
          <a:ea typeface="ＭＳ Ｐゴシック" charset="0"/>
          <a:cs typeface="ＭＳ Ｐゴシック" charset="0"/>
        </a:defRPr>
      </a:lvl3pPr>
      <a:lvl4pPr algn="ctr" rtl="0" eaLnBrk="0" fontAlgn="base" hangingPunct="0">
        <a:spcBef>
          <a:spcPct val="0"/>
        </a:spcBef>
        <a:spcAft>
          <a:spcPct val="0"/>
        </a:spcAft>
        <a:defRPr b="1">
          <a:solidFill>
            <a:schemeClr val="tx2"/>
          </a:solidFill>
          <a:latin typeface="Helvetica" charset="0"/>
          <a:ea typeface="ＭＳ Ｐゴシック" charset="0"/>
          <a:cs typeface="ＭＳ Ｐゴシック" charset="0"/>
        </a:defRPr>
      </a:lvl4pPr>
      <a:lvl5pPr algn="ctr" rtl="0" eaLnBrk="0" fontAlgn="base" hangingPunct="0">
        <a:spcBef>
          <a:spcPct val="0"/>
        </a:spcBef>
        <a:spcAft>
          <a:spcPct val="0"/>
        </a:spcAft>
        <a:defRPr b="1">
          <a:solidFill>
            <a:schemeClr val="tx2"/>
          </a:solidFill>
          <a:latin typeface="Helvetica" charset="0"/>
          <a:ea typeface="ＭＳ Ｐゴシック" charset="0"/>
          <a:cs typeface="ＭＳ Ｐゴシック" charset="0"/>
        </a:defRPr>
      </a:lvl5pPr>
      <a:lvl6pPr marL="457200" algn="ctr" rtl="0" fontAlgn="base">
        <a:spcBef>
          <a:spcPct val="0"/>
        </a:spcBef>
        <a:spcAft>
          <a:spcPct val="0"/>
        </a:spcAft>
        <a:defRPr b="1">
          <a:solidFill>
            <a:schemeClr val="tx2"/>
          </a:solidFill>
          <a:latin typeface="Helvetica" charset="0"/>
          <a:ea typeface="ＭＳ Ｐゴシック" charset="0"/>
        </a:defRPr>
      </a:lvl6pPr>
      <a:lvl7pPr marL="914400" algn="ctr" rtl="0" fontAlgn="base">
        <a:spcBef>
          <a:spcPct val="0"/>
        </a:spcBef>
        <a:spcAft>
          <a:spcPct val="0"/>
        </a:spcAft>
        <a:defRPr b="1">
          <a:solidFill>
            <a:schemeClr val="tx2"/>
          </a:solidFill>
          <a:latin typeface="Helvetica" charset="0"/>
          <a:ea typeface="ＭＳ Ｐゴシック" charset="0"/>
        </a:defRPr>
      </a:lvl7pPr>
      <a:lvl8pPr marL="1371600" algn="ctr" rtl="0" fontAlgn="base">
        <a:spcBef>
          <a:spcPct val="0"/>
        </a:spcBef>
        <a:spcAft>
          <a:spcPct val="0"/>
        </a:spcAft>
        <a:defRPr b="1">
          <a:solidFill>
            <a:schemeClr val="tx2"/>
          </a:solidFill>
          <a:latin typeface="Helvetica" charset="0"/>
          <a:ea typeface="ＭＳ Ｐゴシック" charset="0"/>
        </a:defRPr>
      </a:lvl8pPr>
      <a:lvl9pPr marL="1828800" algn="ctr" rtl="0" fontAlgn="base">
        <a:spcBef>
          <a:spcPct val="0"/>
        </a:spcBef>
        <a:spcAft>
          <a:spcPct val="0"/>
        </a:spcAft>
        <a:defRPr b="1">
          <a:solidFill>
            <a:schemeClr val="tx2"/>
          </a:solidFill>
          <a:latin typeface="Helvetica" charset="0"/>
          <a:ea typeface="ＭＳ Ｐゴシック" charset="0"/>
        </a:defRPr>
      </a:lvl9pPr>
    </p:titleStyle>
    <p:bodyStyle>
      <a:lvl1pPr marL="342900" indent="-342900" algn="l" rtl="0" eaLnBrk="0" fontAlgn="base" hangingPunct="0">
        <a:spcBef>
          <a:spcPct val="20000"/>
        </a:spcBef>
        <a:spcAft>
          <a:spcPct val="0"/>
        </a:spcAft>
        <a:buChar char="•"/>
        <a:defRPr sz="1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3" Type="http://schemas.openxmlformats.org/officeDocument/2006/relationships/hyperlink" Target="http://www.iaf-world.org/" TargetMode="External"/><Relationship Id="rId2" Type="http://schemas.openxmlformats.org/officeDocument/2006/relationships/hyperlink" Target="http://www.astd.org/"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DDF6945C-8CB0-4FFA-AE75-251E142F4D2A}"/>
              </a:ext>
            </a:extLst>
          </p:cNvPr>
          <p:cNvSpPr>
            <a:spLocks noGrp="1" noChangeArrowheads="1"/>
          </p:cNvSpPr>
          <p:nvPr>
            <p:ph type="ctrTitle"/>
          </p:nvPr>
        </p:nvSpPr>
        <p:spPr>
          <a:xfrm>
            <a:off x="703263" y="1685925"/>
            <a:ext cx="5600700" cy="368300"/>
          </a:xfrm>
          <a:solidFill>
            <a:schemeClr val="tx2"/>
          </a:solidFill>
        </p:spPr>
        <p:txBody>
          <a:bodyPr/>
          <a:lstStyle/>
          <a:p>
            <a:pPr algn="r" eaLnBrk="1" hangingPunct="1">
              <a:defRPr/>
            </a:pPr>
            <a:r>
              <a:rPr lang="en-US" sz="2400" dirty="0">
                <a:solidFill>
                  <a:schemeClr val="bg1"/>
                </a:solidFill>
                <a:cs typeface="+mj-cs"/>
              </a:rPr>
              <a:t>Train-the-Trainer Workshop Manual</a:t>
            </a:r>
          </a:p>
        </p:txBody>
      </p:sp>
      <p:sp>
        <p:nvSpPr>
          <p:cNvPr id="2051" name="Rectangle 3">
            <a:extLst>
              <a:ext uri="{FF2B5EF4-FFF2-40B4-BE49-F238E27FC236}">
                <a16:creationId xmlns:a16="http://schemas.microsoft.com/office/drawing/2014/main" id="{801C69EE-3540-4CD8-901A-3EFAABFD2515}"/>
              </a:ext>
            </a:extLst>
          </p:cNvPr>
          <p:cNvSpPr>
            <a:spLocks noGrp="1" noChangeArrowheads="1"/>
          </p:cNvSpPr>
          <p:nvPr>
            <p:ph type="subTitle" idx="1"/>
          </p:nvPr>
        </p:nvSpPr>
        <p:spPr>
          <a:xfrm>
            <a:off x="423863" y="7458075"/>
            <a:ext cx="5803900" cy="381000"/>
          </a:xfrm>
        </p:spPr>
        <p:txBody>
          <a:bodyPr/>
          <a:lstStyle/>
          <a:p>
            <a:pPr algn="r" eaLnBrk="1" hangingPunct="1">
              <a:defRPr/>
            </a:pPr>
            <a:r>
              <a:rPr lang="en-US" sz="1600" b="1" dirty="0">
                <a:latin typeface="Helvetica" charset="0"/>
                <a:cs typeface="+mn-cs"/>
              </a:rPr>
              <a:t>Planning &amp; Implementing Active Learning Workshops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a:extLst>
              <a:ext uri="{FF2B5EF4-FFF2-40B4-BE49-F238E27FC236}">
                <a16:creationId xmlns:a16="http://schemas.microsoft.com/office/drawing/2014/main" id="{8572AF98-4122-47D0-998D-0EB522004555}"/>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EDCBB1B7-8555-4D57-A779-EC83DE4A7643}" type="slidenum">
              <a:rPr lang="en-US" altLang="en-US" sz="1000" b="0"/>
              <a:pPr/>
              <a:t>10</a:t>
            </a:fld>
            <a:endParaRPr lang="en-US" altLang="en-US" sz="1000" b="0"/>
          </a:p>
        </p:txBody>
      </p:sp>
      <p:sp>
        <p:nvSpPr>
          <p:cNvPr id="162818" name="Rectangle 2">
            <a:extLst>
              <a:ext uri="{FF2B5EF4-FFF2-40B4-BE49-F238E27FC236}">
                <a16:creationId xmlns:a16="http://schemas.microsoft.com/office/drawing/2014/main" id="{1D0C1E16-056E-4081-8DA4-2D051C929456}"/>
              </a:ext>
            </a:extLst>
          </p:cNvPr>
          <p:cNvSpPr>
            <a:spLocks noGrp="1" noChangeArrowheads="1"/>
          </p:cNvSpPr>
          <p:nvPr>
            <p:ph type="title"/>
          </p:nvPr>
        </p:nvSpPr>
        <p:spPr>
          <a:xfrm>
            <a:off x="1574800" y="1397000"/>
            <a:ext cx="3810000" cy="152400"/>
          </a:xfrm>
        </p:spPr>
        <p:txBody>
          <a:bodyPr/>
          <a:lstStyle/>
          <a:p>
            <a:pPr algn="l" eaLnBrk="1" hangingPunct="1">
              <a:defRPr/>
            </a:pPr>
            <a:r>
              <a:rPr lang="en-US">
                <a:cs typeface="+mj-cs"/>
              </a:rPr>
              <a:t>Role of Training</a:t>
            </a:r>
          </a:p>
        </p:txBody>
      </p:sp>
      <p:sp>
        <p:nvSpPr>
          <p:cNvPr id="12292" name="Line 3">
            <a:extLst>
              <a:ext uri="{FF2B5EF4-FFF2-40B4-BE49-F238E27FC236}">
                <a16:creationId xmlns:a16="http://schemas.microsoft.com/office/drawing/2014/main" id="{F399D89F-91D9-42A2-8E52-7BA4EE86F83D}"/>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2294" name="Text Box 6">
            <a:extLst>
              <a:ext uri="{FF2B5EF4-FFF2-40B4-BE49-F238E27FC236}">
                <a16:creationId xmlns:a16="http://schemas.microsoft.com/office/drawing/2014/main" id="{995A18D2-7BB9-4854-9F5E-2BDE57F0B74C}"/>
              </a:ext>
            </a:extLst>
          </p:cNvPr>
          <p:cNvSpPr txBox="1">
            <a:spLocks noChangeArrowheads="1"/>
          </p:cNvSpPr>
          <p:nvPr/>
        </p:nvSpPr>
        <p:spPr bwMode="auto">
          <a:xfrm>
            <a:off x="1574800" y="1955800"/>
            <a:ext cx="4813300" cy="487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i="1"/>
              <a:t>Purpose of training:</a:t>
            </a:r>
            <a:r>
              <a:rPr lang="en-US" altLang="en-US" sz="1400" i="1"/>
              <a:t> </a:t>
            </a:r>
            <a:r>
              <a:rPr lang="en-US" altLang="en-US" b="0">
                <a:latin typeface="Times" panose="02020603050405020304" pitchFamily="18" charset="0"/>
              </a:rPr>
              <a:t>to improve individual or organizational 	                   </a:t>
            </a:r>
            <a:r>
              <a:rPr lang="en-US" altLang="en-US" b="0" i="1">
                <a:latin typeface="Times" panose="02020603050405020304" pitchFamily="18" charset="0"/>
              </a:rPr>
              <a:t>performance</a:t>
            </a:r>
            <a:r>
              <a:rPr lang="en-US" altLang="en-US" b="0">
                <a:latin typeface="Times" panose="02020603050405020304" pitchFamily="18" charset="0"/>
              </a:rPr>
              <a:t>.</a:t>
            </a:r>
          </a:p>
        </p:txBody>
      </p:sp>
      <p:sp>
        <p:nvSpPr>
          <p:cNvPr id="12295" name="Rectangle 7">
            <a:extLst>
              <a:ext uri="{FF2B5EF4-FFF2-40B4-BE49-F238E27FC236}">
                <a16:creationId xmlns:a16="http://schemas.microsoft.com/office/drawing/2014/main" id="{92CC201F-6C51-4C91-81A7-52C7F0843F9E}"/>
              </a:ext>
            </a:extLst>
          </p:cNvPr>
          <p:cNvSpPr>
            <a:spLocks noChangeArrowheads="1"/>
          </p:cNvSpPr>
          <p:nvPr/>
        </p:nvSpPr>
        <p:spPr bwMode="auto">
          <a:xfrm>
            <a:off x="1803400" y="2876550"/>
            <a:ext cx="1397000" cy="4445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ctr"/>
            <a:r>
              <a:rPr lang="en-US" altLang="en-US"/>
              <a:t>Education</a:t>
            </a:r>
          </a:p>
        </p:txBody>
      </p:sp>
      <p:sp>
        <p:nvSpPr>
          <p:cNvPr id="12296" name="Rectangle 8">
            <a:extLst>
              <a:ext uri="{FF2B5EF4-FFF2-40B4-BE49-F238E27FC236}">
                <a16:creationId xmlns:a16="http://schemas.microsoft.com/office/drawing/2014/main" id="{9C98FEFA-AB7E-4EA7-B339-5AB35963DB96}"/>
              </a:ext>
            </a:extLst>
          </p:cNvPr>
          <p:cNvSpPr>
            <a:spLocks noChangeArrowheads="1"/>
          </p:cNvSpPr>
          <p:nvPr/>
        </p:nvSpPr>
        <p:spPr bwMode="auto">
          <a:xfrm>
            <a:off x="4076700" y="2876550"/>
            <a:ext cx="1397000" cy="4445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ctr"/>
            <a:r>
              <a:rPr lang="en-US" altLang="en-US"/>
              <a:t>Training</a:t>
            </a:r>
          </a:p>
        </p:txBody>
      </p:sp>
      <p:sp>
        <p:nvSpPr>
          <p:cNvPr id="12297" name="Text Box 9">
            <a:extLst>
              <a:ext uri="{FF2B5EF4-FFF2-40B4-BE49-F238E27FC236}">
                <a16:creationId xmlns:a16="http://schemas.microsoft.com/office/drawing/2014/main" id="{D8EF093F-10BB-42EB-A937-BD96384E239D}"/>
              </a:ext>
            </a:extLst>
          </p:cNvPr>
          <p:cNvSpPr txBox="1">
            <a:spLocks noChangeArrowheads="1"/>
          </p:cNvSpPr>
          <p:nvPr/>
        </p:nvSpPr>
        <p:spPr bwMode="auto">
          <a:xfrm>
            <a:off x="3429000" y="2962275"/>
            <a:ext cx="4445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a:t>VS.</a:t>
            </a:r>
          </a:p>
        </p:txBody>
      </p:sp>
      <p:sp>
        <p:nvSpPr>
          <p:cNvPr id="12298" name="Text Box 10">
            <a:extLst>
              <a:ext uri="{FF2B5EF4-FFF2-40B4-BE49-F238E27FC236}">
                <a16:creationId xmlns:a16="http://schemas.microsoft.com/office/drawing/2014/main" id="{2D1D31C5-2F49-4231-9DD0-1C7AD34BBB28}"/>
              </a:ext>
            </a:extLst>
          </p:cNvPr>
          <p:cNvSpPr txBox="1">
            <a:spLocks noChangeArrowheads="1"/>
          </p:cNvSpPr>
          <p:nvPr/>
        </p:nvSpPr>
        <p:spPr bwMode="auto">
          <a:xfrm>
            <a:off x="1752600" y="3421063"/>
            <a:ext cx="1536700" cy="210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14300" indent="-114300">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buFontTx/>
              <a:buChar char="•"/>
            </a:pPr>
            <a:r>
              <a:rPr lang="en-US" altLang="en-US" b="0">
                <a:latin typeface="Times" panose="02020603050405020304" pitchFamily="18" charset="0"/>
              </a:rPr>
              <a:t>Content based</a:t>
            </a:r>
          </a:p>
          <a:p>
            <a:pPr>
              <a:spcBef>
                <a:spcPct val="50000"/>
              </a:spcBef>
              <a:buFontTx/>
              <a:buChar char="•"/>
            </a:pPr>
            <a:r>
              <a:rPr lang="en-US" altLang="en-US" b="0">
                <a:latin typeface="Times" panose="02020603050405020304" pitchFamily="18" charset="0"/>
              </a:rPr>
              <a:t>Content organized around intellectual categories and historical development; academic approach</a:t>
            </a:r>
          </a:p>
          <a:p>
            <a:pPr>
              <a:spcBef>
                <a:spcPct val="50000"/>
              </a:spcBef>
              <a:buFontTx/>
              <a:buChar char="•"/>
            </a:pPr>
            <a:r>
              <a:rPr lang="en-US" altLang="en-US" b="0">
                <a:latin typeface="Times" panose="02020603050405020304" pitchFamily="18" charset="0"/>
              </a:rPr>
              <a:t>Instructor-oriented; learners dependent on instructor/expert</a:t>
            </a:r>
          </a:p>
        </p:txBody>
      </p:sp>
      <p:sp>
        <p:nvSpPr>
          <p:cNvPr id="12299" name="Text Box 11">
            <a:extLst>
              <a:ext uri="{FF2B5EF4-FFF2-40B4-BE49-F238E27FC236}">
                <a16:creationId xmlns:a16="http://schemas.microsoft.com/office/drawing/2014/main" id="{EB9ED740-D6D8-415A-8178-C68DD6C669E6}"/>
              </a:ext>
            </a:extLst>
          </p:cNvPr>
          <p:cNvSpPr txBox="1">
            <a:spLocks noChangeArrowheads="1"/>
          </p:cNvSpPr>
          <p:nvPr/>
        </p:nvSpPr>
        <p:spPr bwMode="auto">
          <a:xfrm>
            <a:off x="4114800" y="3421063"/>
            <a:ext cx="1536700" cy="246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14300" indent="-114300">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buFontTx/>
              <a:buChar char="•"/>
            </a:pPr>
            <a:r>
              <a:rPr lang="en-US" altLang="en-US" b="0">
                <a:latin typeface="Times" panose="02020603050405020304" pitchFamily="18" charset="0"/>
              </a:rPr>
              <a:t>Performance based</a:t>
            </a:r>
          </a:p>
          <a:p>
            <a:pPr>
              <a:spcBef>
                <a:spcPct val="50000"/>
              </a:spcBef>
              <a:buFontTx/>
              <a:buChar char="•"/>
            </a:pPr>
            <a:r>
              <a:rPr lang="en-US" altLang="en-US" b="0">
                <a:latin typeface="Times" panose="02020603050405020304" pitchFamily="18" charset="0"/>
              </a:rPr>
              <a:t>Content organized around how it will be used; focus on skill building and application to real world</a:t>
            </a:r>
          </a:p>
          <a:p>
            <a:pPr>
              <a:spcBef>
                <a:spcPct val="50000"/>
              </a:spcBef>
              <a:buFontTx/>
              <a:buChar char="•"/>
            </a:pPr>
            <a:r>
              <a:rPr lang="en-US" altLang="en-US" b="0">
                <a:latin typeface="Times" panose="02020603050405020304" pitchFamily="18" charset="0"/>
              </a:rPr>
              <a:t>Learner-oriented; learners have pragmatic view of learning (</a:t>
            </a:r>
            <a:r>
              <a:rPr lang="ja-JP" altLang="en-US" b="0">
                <a:latin typeface="Arial" panose="020B0604020202020204" pitchFamily="34" charset="0"/>
              </a:rPr>
              <a:t>“</a:t>
            </a:r>
            <a:r>
              <a:rPr lang="en-US" altLang="ja-JP" b="0">
                <a:latin typeface="Times" panose="02020603050405020304" pitchFamily="18" charset="0"/>
              </a:rPr>
              <a:t>What in it for me?</a:t>
            </a:r>
            <a:r>
              <a:rPr lang="ja-JP" altLang="en-US" b="0">
                <a:latin typeface="Arial" panose="020B0604020202020204" pitchFamily="34" charset="0"/>
              </a:rPr>
              <a:t>”</a:t>
            </a:r>
            <a:r>
              <a:rPr lang="en-US" altLang="ja-JP" b="0">
                <a:latin typeface="Times" panose="02020603050405020304" pitchFamily="18" charset="0"/>
              </a:rPr>
              <a:t>)</a:t>
            </a:r>
            <a:endParaRPr lang="en-US" altLang="en-US" b="0">
              <a:latin typeface="Times" panose="02020603050405020304" pitchFamily="18" charset="0"/>
            </a:endParaRPr>
          </a:p>
        </p:txBody>
      </p:sp>
      <p:sp>
        <p:nvSpPr>
          <p:cNvPr id="12300" name="Text Box 13">
            <a:extLst>
              <a:ext uri="{FF2B5EF4-FFF2-40B4-BE49-F238E27FC236}">
                <a16:creationId xmlns:a16="http://schemas.microsoft.com/office/drawing/2014/main" id="{310358EB-F6D2-4769-B78E-49C2D8878E26}"/>
              </a:ext>
            </a:extLst>
          </p:cNvPr>
          <p:cNvSpPr txBox="1">
            <a:spLocks noChangeArrowheads="1"/>
          </p:cNvSpPr>
          <p:nvPr/>
        </p:nvSpPr>
        <p:spPr bwMode="auto">
          <a:xfrm>
            <a:off x="3962400" y="4953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DESIGN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3">
            <a:extLst>
              <a:ext uri="{FF2B5EF4-FFF2-40B4-BE49-F238E27FC236}">
                <a16:creationId xmlns:a16="http://schemas.microsoft.com/office/drawing/2014/main" id="{774DBFE9-B8ED-4C29-A2ED-FF921B84429B}"/>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5ACC8A3A-C752-44D0-B743-B4B60E197011}" type="slidenum">
              <a:rPr lang="en-US" altLang="en-US" sz="1000" b="0"/>
              <a:pPr/>
              <a:t>11</a:t>
            </a:fld>
            <a:endParaRPr lang="en-US" altLang="en-US" sz="1000" b="0"/>
          </a:p>
        </p:txBody>
      </p:sp>
      <p:sp>
        <p:nvSpPr>
          <p:cNvPr id="163842" name="Rectangle 2">
            <a:extLst>
              <a:ext uri="{FF2B5EF4-FFF2-40B4-BE49-F238E27FC236}">
                <a16:creationId xmlns:a16="http://schemas.microsoft.com/office/drawing/2014/main" id="{117E9B21-D69B-40A4-AFE3-BC517785184C}"/>
              </a:ext>
            </a:extLst>
          </p:cNvPr>
          <p:cNvSpPr>
            <a:spLocks noGrp="1" noChangeArrowheads="1"/>
          </p:cNvSpPr>
          <p:nvPr>
            <p:ph type="title"/>
          </p:nvPr>
        </p:nvSpPr>
        <p:spPr>
          <a:xfrm>
            <a:off x="1574800" y="1333500"/>
            <a:ext cx="3810000" cy="152400"/>
          </a:xfrm>
        </p:spPr>
        <p:txBody>
          <a:bodyPr/>
          <a:lstStyle/>
          <a:p>
            <a:pPr algn="l" eaLnBrk="1" hangingPunct="1">
              <a:defRPr/>
            </a:pPr>
            <a:r>
              <a:rPr lang="en-US">
                <a:cs typeface="+mj-cs"/>
              </a:rPr>
              <a:t>Role of Training</a:t>
            </a:r>
          </a:p>
        </p:txBody>
      </p:sp>
      <p:sp>
        <p:nvSpPr>
          <p:cNvPr id="13316" name="Line 3">
            <a:extLst>
              <a:ext uri="{FF2B5EF4-FFF2-40B4-BE49-F238E27FC236}">
                <a16:creationId xmlns:a16="http://schemas.microsoft.com/office/drawing/2014/main" id="{F3E3358D-E1E7-4EFE-B874-26DC70353A66}"/>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318" name="Text Box 6">
            <a:extLst>
              <a:ext uri="{FF2B5EF4-FFF2-40B4-BE49-F238E27FC236}">
                <a16:creationId xmlns:a16="http://schemas.microsoft.com/office/drawing/2014/main" id="{9B917442-0285-469D-9E78-466A272782CC}"/>
              </a:ext>
            </a:extLst>
          </p:cNvPr>
          <p:cNvSpPr txBox="1">
            <a:spLocks noChangeArrowheads="1"/>
          </p:cNvSpPr>
          <p:nvPr/>
        </p:nvSpPr>
        <p:spPr bwMode="auto">
          <a:xfrm>
            <a:off x="1587500" y="2362200"/>
            <a:ext cx="45466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7800" indent="-177800">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nSpc>
                <a:spcPct val="80000"/>
              </a:lnSpc>
              <a:spcBef>
                <a:spcPct val="50000"/>
              </a:spcBef>
              <a:buFontTx/>
              <a:buChar char="•"/>
            </a:pPr>
            <a:r>
              <a:rPr lang="en-US" altLang="en-US" b="0">
                <a:latin typeface="Times" panose="02020603050405020304" pitchFamily="18" charset="0"/>
              </a:rPr>
              <a:t>Poor supervision</a:t>
            </a:r>
          </a:p>
          <a:p>
            <a:pPr>
              <a:lnSpc>
                <a:spcPct val="80000"/>
              </a:lnSpc>
              <a:spcBef>
                <a:spcPct val="50000"/>
              </a:spcBef>
              <a:buFontTx/>
              <a:buChar char="•"/>
            </a:pPr>
            <a:r>
              <a:rPr lang="en-US" altLang="en-US" b="0">
                <a:latin typeface="Times" panose="02020603050405020304" pitchFamily="18" charset="0"/>
              </a:rPr>
              <a:t>Lack of reward for good performance</a:t>
            </a:r>
          </a:p>
          <a:p>
            <a:pPr>
              <a:lnSpc>
                <a:spcPct val="80000"/>
              </a:lnSpc>
              <a:spcBef>
                <a:spcPct val="50000"/>
              </a:spcBef>
              <a:buFontTx/>
              <a:buChar char="•"/>
            </a:pPr>
            <a:r>
              <a:rPr lang="en-US" altLang="en-US" b="0">
                <a:latin typeface="Times" panose="02020603050405020304" pitchFamily="18" charset="0"/>
              </a:rPr>
              <a:t>Inefficient work flow</a:t>
            </a:r>
          </a:p>
          <a:p>
            <a:pPr>
              <a:lnSpc>
                <a:spcPct val="80000"/>
              </a:lnSpc>
              <a:spcBef>
                <a:spcPct val="50000"/>
              </a:spcBef>
              <a:buFontTx/>
              <a:buChar char="•"/>
            </a:pPr>
            <a:r>
              <a:rPr lang="en-US" altLang="en-US" b="0">
                <a:latin typeface="Times" panose="02020603050405020304" pitchFamily="18" charset="0"/>
              </a:rPr>
              <a:t>Unclear objectives</a:t>
            </a:r>
          </a:p>
          <a:p>
            <a:pPr>
              <a:lnSpc>
                <a:spcPct val="80000"/>
              </a:lnSpc>
              <a:spcBef>
                <a:spcPct val="50000"/>
              </a:spcBef>
              <a:buFontTx/>
              <a:buChar char="•"/>
            </a:pPr>
            <a:r>
              <a:rPr lang="en-US" altLang="en-US" b="0">
                <a:latin typeface="Times" panose="02020603050405020304" pitchFamily="18" charset="0"/>
              </a:rPr>
              <a:t>Unrealistic expectations</a:t>
            </a:r>
          </a:p>
          <a:p>
            <a:pPr>
              <a:lnSpc>
                <a:spcPct val="80000"/>
              </a:lnSpc>
              <a:spcBef>
                <a:spcPct val="50000"/>
              </a:spcBef>
              <a:buFontTx/>
              <a:buChar char="•"/>
            </a:pPr>
            <a:r>
              <a:rPr lang="en-US" altLang="en-US" b="0">
                <a:latin typeface="Times" panose="02020603050405020304" pitchFamily="18" charset="0"/>
              </a:rPr>
              <a:t>Lack of consequences for poor performance</a:t>
            </a:r>
          </a:p>
          <a:p>
            <a:pPr>
              <a:lnSpc>
                <a:spcPct val="80000"/>
              </a:lnSpc>
              <a:spcBef>
                <a:spcPct val="50000"/>
              </a:spcBef>
              <a:buFontTx/>
              <a:buChar char="•"/>
            </a:pPr>
            <a:r>
              <a:rPr lang="en-US" altLang="en-US" b="0">
                <a:latin typeface="Times" panose="02020603050405020304" pitchFamily="18" charset="0"/>
              </a:rPr>
              <a:t>Inefficient workplace design</a:t>
            </a:r>
          </a:p>
          <a:p>
            <a:pPr>
              <a:lnSpc>
                <a:spcPct val="80000"/>
              </a:lnSpc>
              <a:spcBef>
                <a:spcPct val="50000"/>
              </a:spcBef>
              <a:buFontTx/>
              <a:buChar char="•"/>
            </a:pPr>
            <a:r>
              <a:rPr lang="en-US" altLang="en-US" b="0">
                <a:latin typeface="Times" panose="02020603050405020304" pitchFamily="18" charset="0"/>
              </a:rPr>
              <a:t>Poor recruitment</a:t>
            </a:r>
          </a:p>
        </p:txBody>
      </p:sp>
      <p:sp>
        <p:nvSpPr>
          <p:cNvPr id="13319" name="Text Box 7">
            <a:extLst>
              <a:ext uri="{FF2B5EF4-FFF2-40B4-BE49-F238E27FC236}">
                <a16:creationId xmlns:a16="http://schemas.microsoft.com/office/drawing/2014/main" id="{FF402999-EDA9-4521-A9FE-A9064C87F575}"/>
              </a:ext>
            </a:extLst>
          </p:cNvPr>
          <p:cNvSpPr txBox="1">
            <a:spLocks noChangeArrowheads="1"/>
          </p:cNvSpPr>
          <p:nvPr/>
        </p:nvSpPr>
        <p:spPr bwMode="auto">
          <a:xfrm>
            <a:off x="1524000" y="4394200"/>
            <a:ext cx="466090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292100" algn="l"/>
              </a:tabLst>
              <a:defRPr sz="1200" b="1">
                <a:solidFill>
                  <a:schemeClr val="tx1"/>
                </a:solidFill>
                <a:latin typeface="Helvetica" panose="020B0604020202020204" pitchFamily="34" charset="0"/>
                <a:ea typeface="ＭＳ Ｐゴシック" panose="020B0600070205080204" pitchFamily="34" charset="-128"/>
              </a:defRPr>
            </a:lvl1pPr>
            <a:lvl2pPr marL="37931725" indent="-37474525">
              <a:tabLst>
                <a:tab pos="292100" algn="l"/>
              </a:tabLst>
              <a:defRPr sz="1200" b="1">
                <a:solidFill>
                  <a:schemeClr val="tx1"/>
                </a:solidFill>
                <a:latin typeface="Helvetica" panose="020B0604020202020204" pitchFamily="34" charset="0"/>
                <a:ea typeface="ＭＳ Ｐゴシック" panose="020B0600070205080204" pitchFamily="34" charset="-128"/>
              </a:defRPr>
            </a:lvl2pPr>
            <a:lvl3pPr marL="1143000" indent="-228600">
              <a:tabLst>
                <a:tab pos="292100" algn="l"/>
              </a:tabLst>
              <a:defRPr sz="1200" b="1">
                <a:solidFill>
                  <a:schemeClr val="tx1"/>
                </a:solidFill>
                <a:latin typeface="Helvetica" panose="020B0604020202020204" pitchFamily="34" charset="0"/>
                <a:ea typeface="ＭＳ Ｐゴシック" panose="020B0600070205080204" pitchFamily="34" charset="-128"/>
              </a:defRPr>
            </a:lvl3pPr>
            <a:lvl4pPr marL="1600200" indent="-228600">
              <a:tabLst>
                <a:tab pos="292100" algn="l"/>
              </a:tabLst>
              <a:defRPr sz="1200" b="1">
                <a:solidFill>
                  <a:schemeClr val="tx1"/>
                </a:solidFill>
                <a:latin typeface="Helvetica" panose="020B0604020202020204" pitchFamily="34" charset="0"/>
                <a:ea typeface="ＭＳ Ｐゴシック" panose="020B0600070205080204" pitchFamily="34" charset="-128"/>
              </a:defRPr>
            </a:lvl4pPr>
            <a:lvl5pPr marL="2057400" indent="-228600">
              <a:tabLst>
                <a:tab pos="292100" algn="l"/>
              </a:tabLst>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tabLst>
                <a:tab pos="292100" algn="l"/>
              </a:tabLs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tabLst>
                <a:tab pos="292100" algn="l"/>
              </a:tabLs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tabLst>
                <a:tab pos="292100" algn="l"/>
              </a:tabLs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tabLst>
                <a:tab pos="292100" algn="l"/>
              </a:tabLst>
              <a:defRPr sz="1200" b="1">
                <a:solidFill>
                  <a:schemeClr val="tx1"/>
                </a:solidFill>
                <a:latin typeface="Helvetica" panose="020B0604020202020204" pitchFamily="34" charset="0"/>
                <a:ea typeface="ＭＳ Ｐゴシック" panose="020B0600070205080204" pitchFamily="34" charset="-128"/>
              </a:defRPr>
            </a:lvl9pPr>
          </a:lstStyle>
          <a:p>
            <a:pPr>
              <a:lnSpc>
                <a:spcPct val="90000"/>
              </a:lnSpc>
              <a:spcBef>
                <a:spcPct val="50000"/>
              </a:spcBef>
            </a:pPr>
            <a:r>
              <a:rPr lang="en-US" altLang="en-US" b="0">
                <a:latin typeface="Times" panose="02020603050405020304" pitchFamily="18" charset="0"/>
              </a:rPr>
              <a:t>In the above cases, the cause may be due to factors that training won</a:t>
            </a:r>
            <a:r>
              <a:rPr lang="ja-JP" altLang="en-US" b="0">
                <a:latin typeface="Arial" panose="020B0604020202020204" pitchFamily="34" charset="0"/>
              </a:rPr>
              <a:t>’</a:t>
            </a:r>
            <a:r>
              <a:rPr lang="en-US" altLang="ja-JP" b="0">
                <a:latin typeface="Times" panose="02020603050405020304" pitchFamily="18" charset="0"/>
              </a:rPr>
              <a:t>t correct, since poor performance may be a symptom of another root cause. And the cause must be corrected before the performance improves. Training may still be an option but only after you have identified the root cause!</a:t>
            </a:r>
          </a:p>
          <a:p>
            <a:pPr>
              <a:lnSpc>
                <a:spcPct val="90000"/>
              </a:lnSpc>
              <a:spcBef>
                <a:spcPct val="50000"/>
              </a:spcBef>
            </a:pPr>
            <a:endParaRPr lang="en-US" altLang="en-US" b="0">
              <a:latin typeface="Times" panose="02020603050405020304" pitchFamily="18" charset="0"/>
            </a:endParaRPr>
          </a:p>
          <a:p>
            <a:pPr>
              <a:lnSpc>
                <a:spcPct val="90000"/>
              </a:lnSpc>
              <a:spcBef>
                <a:spcPct val="50000"/>
              </a:spcBef>
              <a:buFont typeface="Wingdings" panose="05000000000000000000" pitchFamily="2" charset="2"/>
              <a:buChar char="Ø"/>
            </a:pPr>
            <a:r>
              <a:rPr lang="en-US" altLang="en-US" b="0">
                <a:latin typeface="Times" panose="02020603050405020304" pitchFamily="18" charset="0"/>
              </a:rPr>
              <a:t>    What examples can you give of </a:t>
            </a:r>
            <a:r>
              <a:rPr lang="ja-JP" altLang="en-US" b="0">
                <a:latin typeface="Arial" panose="020B0604020202020204" pitchFamily="34" charset="0"/>
              </a:rPr>
              <a:t>“</a:t>
            </a:r>
            <a:r>
              <a:rPr lang="en-US" altLang="ja-JP" b="0">
                <a:latin typeface="Times" panose="02020603050405020304" pitchFamily="18" charset="0"/>
              </a:rPr>
              <a:t>training</a:t>
            </a:r>
            <a:r>
              <a:rPr lang="ja-JP" altLang="en-US" b="0">
                <a:latin typeface="Arial" panose="020B0604020202020204" pitchFamily="34" charset="0"/>
              </a:rPr>
              <a:t>”</a:t>
            </a:r>
            <a:r>
              <a:rPr lang="en-US" altLang="ja-JP" b="0">
                <a:latin typeface="Times" panose="02020603050405020304" pitchFamily="18" charset="0"/>
              </a:rPr>
              <a:t> requests that are more   	appropriately requests for other types of intervention?</a:t>
            </a:r>
          </a:p>
          <a:p>
            <a:pPr>
              <a:lnSpc>
                <a:spcPct val="90000"/>
              </a:lnSpc>
              <a:spcBef>
                <a:spcPct val="50000"/>
              </a:spcBef>
            </a:pPr>
            <a:endParaRPr lang="en-US" altLang="en-US" b="0">
              <a:latin typeface="Times" panose="02020603050405020304" pitchFamily="18" charset="0"/>
            </a:endParaRPr>
          </a:p>
        </p:txBody>
      </p:sp>
      <p:sp>
        <p:nvSpPr>
          <p:cNvPr id="13320" name="Text Box 8">
            <a:extLst>
              <a:ext uri="{FF2B5EF4-FFF2-40B4-BE49-F238E27FC236}">
                <a16:creationId xmlns:a16="http://schemas.microsoft.com/office/drawing/2014/main" id="{ACBE909D-52D9-439B-8AEA-755513E1FE23}"/>
              </a:ext>
            </a:extLst>
          </p:cNvPr>
          <p:cNvSpPr txBox="1">
            <a:spLocks noChangeArrowheads="1"/>
          </p:cNvSpPr>
          <p:nvPr/>
        </p:nvSpPr>
        <p:spPr bwMode="auto">
          <a:xfrm>
            <a:off x="1524000" y="1943100"/>
            <a:ext cx="46482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nSpc>
                <a:spcPct val="90000"/>
              </a:lnSpc>
              <a:spcBef>
                <a:spcPct val="50000"/>
              </a:spcBef>
            </a:pPr>
            <a:r>
              <a:rPr lang="en-US" altLang="en-US" i="1"/>
              <a:t>Do not use training </a:t>
            </a:r>
            <a:r>
              <a:rPr lang="en-US" altLang="en-US" b="0">
                <a:latin typeface="Times" panose="02020603050405020304" pitchFamily="18" charset="0"/>
              </a:rPr>
              <a:t>as a first step to remedy performance problems caused by:</a:t>
            </a:r>
            <a:endParaRPr lang="en-US" altLang="en-US">
              <a:latin typeface="Times" panose="02020603050405020304" pitchFamily="18" charset="0"/>
            </a:endParaRPr>
          </a:p>
        </p:txBody>
      </p:sp>
      <p:sp>
        <p:nvSpPr>
          <p:cNvPr id="13321" name="Text Box 10">
            <a:extLst>
              <a:ext uri="{FF2B5EF4-FFF2-40B4-BE49-F238E27FC236}">
                <a16:creationId xmlns:a16="http://schemas.microsoft.com/office/drawing/2014/main" id="{75206D81-96EC-43BF-A01C-EFAC0DE06E43}"/>
              </a:ext>
            </a:extLst>
          </p:cNvPr>
          <p:cNvSpPr txBox="1">
            <a:spLocks noChangeArrowheads="1"/>
          </p:cNvSpPr>
          <p:nvPr/>
        </p:nvSpPr>
        <p:spPr bwMode="auto">
          <a:xfrm>
            <a:off x="3962400" y="4953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DESIGN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a:extLst>
              <a:ext uri="{FF2B5EF4-FFF2-40B4-BE49-F238E27FC236}">
                <a16:creationId xmlns:a16="http://schemas.microsoft.com/office/drawing/2014/main" id="{1240D330-ACB8-4E00-8D32-E25BBCDFB975}"/>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B5E3611D-3ABD-4EBD-9F89-4C7A2F3BF935}" type="slidenum">
              <a:rPr lang="en-US" altLang="en-US" sz="1000" b="0"/>
              <a:pPr/>
              <a:t>12</a:t>
            </a:fld>
            <a:endParaRPr lang="en-US" altLang="en-US" sz="1000" b="0"/>
          </a:p>
        </p:txBody>
      </p:sp>
      <p:sp>
        <p:nvSpPr>
          <p:cNvPr id="164866" name="Rectangle 2">
            <a:extLst>
              <a:ext uri="{FF2B5EF4-FFF2-40B4-BE49-F238E27FC236}">
                <a16:creationId xmlns:a16="http://schemas.microsoft.com/office/drawing/2014/main" id="{587DBFD8-2A96-40C8-B28F-C4459FB02453}"/>
              </a:ext>
            </a:extLst>
          </p:cNvPr>
          <p:cNvSpPr>
            <a:spLocks noGrp="1" noChangeArrowheads="1"/>
          </p:cNvSpPr>
          <p:nvPr>
            <p:ph type="title"/>
          </p:nvPr>
        </p:nvSpPr>
        <p:spPr>
          <a:xfrm>
            <a:off x="1574800" y="1333500"/>
            <a:ext cx="3810000" cy="152400"/>
          </a:xfrm>
        </p:spPr>
        <p:txBody>
          <a:bodyPr/>
          <a:lstStyle/>
          <a:p>
            <a:pPr algn="l" eaLnBrk="1" hangingPunct="1">
              <a:defRPr/>
            </a:pPr>
            <a:r>
              <a:rPr lang="en-US">
                <a:cs typeface="+mj-cs"/>
              </a:rPr>
              <a:t>Role of Training</a:t>
            </a:r>
          </a:p>
        </p:txBody>
      </p:sp>
      <p:sp>
        <p:nvSpPr>
          <p:cNvPr id="14340" name="Line 3">
            <a:extLst>
              <a:ext uri="{FF2B5EF4-FFF2-40B4-BE49-F238E27FC236}">
                <a16:creationId xmlns:a16="http://schemas.microsoft.com/office/drawing/2014/main" id="{50A37D86-16E6-417F-99D9-7F01A34C2112}"/>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4342" name="Text Box 6">
            <a:extLst>
              <a:ext uri="{FF2B5EF4-FFF2-40B4-BE49-F238E27FC236}">
                <a16:creationId xmlns:a16="http://schemas.microsoft.com/office/drawing/2014/main" id="{14C0AE64-401E-4816-A51E-9D26C147A9CF}"/>
              </a:ext>
            </a:extLst>
          </p:cNvPr>
          <p:cNvSpPr txBox="1">
            <a:spLocks noChangeArrowheads="1"/>
          </p:cNvSpPr>
          <p:nvPr/>
        </p:nvSpPr>
        <p:spPr bwMode="auto">
          <a:xfrm>
            <a:off x="1511300" y="2743200"/>
            <a:ext cx="4546600" cy="4894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7800" indent="-177800">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100000"/>
              </a:spcBef>
              <a:buFontTx/>
              <a:buChar char="•"/>
            </a:pPr>
            <a:r>
              <a:rPr lang="en-US" altLang="en-US" b="0">
                <a:latin typeface="Times" panose="02020603050405020304" pitchFamily="18" charset="0"/>
              </a:rPr>
              <a:t>Recognition and rewards for excellent performance</a:t>
            </a:r>
          </a:p>
          <a:p>
            <a:pPr>
              <a:spcBef>
                <a:spcPct val="100000"/>
              </a:spcBef>
              <a:buFontTx/>
              <a:buChar char="•"/>
            </a:pPr>
            <a:r>
              <a:rPr lang="en-US" altLang="en-US" b="0">
                <a:latin typeface="Times" panose="02020603050405020304" pitchFamily="18" charset="0"/>
              </a:rPr>
              <a:t>Communication systems such as bulletin boards, e-mail, and newsletters</a:t>
            </a:r>
          </a:p>
          <a:p>
            <a:pPr>
              <a:spcBef>
                <a:spcPct val="100000"/>
              </a:spcBef>
              <a:buFontTx/>
              <a:buChar char="•"/>
            </a:pPr>
            <a:r>
              <a:rPr lang="en-US" altLang="en-US" b="0">
                <a:latin typeface="Times" panose="02020603050405020304" pitchFamily="18" charset="0"/>
              </a:rPr>
              <a:t>Improved supervision of work flow</a:t>
            </a:r>
          </a:p>
          <a:p>
            <a:pPr>
              <a:spcBef>
                <a:spcPct val="100000"/>
              </a:spcBef>
              <a:buFontTx/>
              <a:buChar char="•"/>
            </a:pPr>
            <a:r>
              <a:rPr lang="en-US" altLang="en-US" b="0">
                <a:latin typeface="Times" panose="02020603050405020304" pitchFamily="18" charset="0"/>
              </a:rPr>
              <a:t>Documentation and standardization, including reference manuals, certifications, and standardized procedures</a:t>
            </a:r>
          </a:p>
          <a:p>
            <a:pPr>
              <a:spcBef>
                <a:spcPct val="100000"/>
              </a:spcBef>
              <a:buFontTx/>
              <a:buChar char="•"/>
            </a:pPr>
            <a:r>
              <a:rPr lang="en-US" altLang="en-US" b="0">
                <a:latin typeface="Times" panose="02020603050405020304" pitchFamily="18" charset="0"/>
              </a:rPr>
              <a:t>Ergonomic and human factors, such as human-machine interfaces, color coding, interior design, and furniture</a:t>
            </a:r>
          </a:p>
          <a:p>
            <a:pPr>
              <a:spcBef>
                <a:spcPct val="100000"/>
              </a:spcBef>
              <a:buFontTx/>
              <a:buChar char="•"/>
            </a:pPr>
            <a:r>
              <a:rPr lang="en-US" altLang="en-US" b="0">
                <a:latin typeface="Times" panose="02020603050405020304" pitchFamily="18" charset="0"/>
              </a:rPr>
              <a:t>Feedback systems, such as performance appraisal, performance management, peer appraisal, and customer appraisal</a:t>
            </a:r>
          </a:p>
          <a:p>
            <a:pPr>
              <a:spcBef>
                <a:spcPct val="100000"/>
              </a:spcBef>
              <a:buFontTx/>
              <a:buChar char="•"/>
            </a:pPr>
            <a:r>
              <a:rPr lang="en-US" altLang="en-US" b="0">
                <a:latin typeface="Times" panose="02020603050405020304" pitchFamily="18" charset="0"/>
              </a:rPr>
              <a:t>Training systems, such as computer-based instruction, distance learning, and on-the-job training.</a:t>
            </a:r>
          </a:p>
          <a:p>
            <a:pPr>
              <a:spcBef>
                <a:spcPct val="100000"/>
              </a:spcBef>
              <a:buFontTx/>
              <a:buChar char="•"/>
            </a:pPr>
            <a:r>
              <a:rPr lang="en-US" altLang="en-US" b="0">
                <a:latin typeface="Times" panose="02020603050405020304" pitchFamily="18" charset="0"/>
              </a:rPr>
              <a:t>Career development systems, such as job rotation, mentoring and assessment centers</a:t>
            </a:r>
          </a:p>
          <a:p>
            <a:pPr>
              <a:spcBef>
                <a:spcPct val="100000"/>
              </a:spcBef>
              <a:buFontTx/>
              <a:buChar char="•"/>
            </a:pPr>
            <a:endParaRPr lang="en-US" altLang="en-US" b="0">
              <a:latin typeface="Times" panose="02020603050405020304" pitchFamily="18" charset="0"/>
            </a:endParaRPr>
          </a:p>
          <a:p>
            <a:pPr>
              <a:spcBef>
                <a:spcPct val="100000"/>
              </a:spcBef>
            </a:pPr>
            <a:r>
              <a:rPr lang="en-US" altLang="en-US" b="0">
                <a:latin typeface="Times" panose="02020603050405020304" pitchFamily="18" charset="0"/>
              </a:rPr>
              <a:t>* Adapted from George M. Piskurich. </a:t>
            </a:r>
            <a:r>
              <a:rPr lang="en-US" altLang="en-US" b="0" i="1">
                <a:latin typeface="Times" panose="02020603050405020304" pitchFamily="18" charset="0"/>
              </a:rPr>
              <a:t>Rapid Instructional Design.</a:t>
            </a:r>
            <a:endParaRPr lang="en-US" altLang="en-US" b="0">
              <a:latin typeface="Times" panose="02020603050405020304" pitchFamily="18" charset="0"/>
            </a:endParaRPr>
          </a:p>
          <a:p>
            <a:pPr>
              <a:lnSpc>
                <a:spcPct val="80000"/>
              </a:lnSpc>
              <a:spcBef>
                <a:spcPct val="50000"/>
              </a:spcBef>
              <a:buFontTx/>
              <a:buChar char="•"/>
            </a:pPr>
            <a:endParaRPr lang="en-US" altLang="en-US" b="0">
              <a:latin typeface="Times" panose="02020603050405020304" pitchFamily="18" charset="0"/>
            </a:endParaRPr>
          </a:p>
        </p:txBody>
      </p:sp>
      <p:sp>
        <p:nvSpPr>
          <p:cNvPr id="14343" name="Text Box 7">
            <a:extLst>
              <a:ext uri="{FF2B5EF4-FFF2-40B4-BE49-F238E27FC236}">
                <a16:creationId xmlns:a16="http://schemas.microsoft.com/office/drawing/2014/main" id="{602F3D14-9D8B-4908-AEC1-659728BCF319}"/>
              </a:ext>
            </a:extLst>
          </p:cNvPr>
          <p:cNvSpPr txBox="1">
            <a:spLocks noChangeArrowheads="1"/>
          </p:cNvSpPr>
          <p:nvPr/>
        </p:nvSpPr>
        <p:spPr bwMode="auto">
          <a:xfrm>
            <a:off x="1524000" y="1943100"/>
            <a:ext cx="4648200"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nSpc>
                <a:spcPct val="90000"/>
              </a:lnSpc>
              <a:spcBef>
                <a:spcPct val="50000"/>
              </a:spcBef>
            </a:pPr>
            <a:r>
              <a:rPr lang="en-US" altLang="en-US" b="0">
                <a:latin typeface="Times" panose="02020603050405020304" pitchFamily="18" charset="0"/>
              </a:rPr>
              <a:t>As a result of your analysis, you may find that other interventions, instead of training, may be more useful or practical as ways to enhance performance.* These include:</a:t>
            </a:r>
          </a:p>
        </p:txBody>
      </p:sp>
      <p:sp>
        <p:nvSpPr>
          <p:cNvPr id="14344" name="Text Box 9">
            <a:extLst>
              <a:ext uri="{FF2B5EF4-FFF2-40B4-BE49-F238E27FC236}">
                <a16:creationId xmlns:a16="http://schemas.microsoft.com/office/drawing/2014/main" id="{7EB13C39-DCB6-4F32-AAA8-C1938E1FF16F}"/>
              </a:ext>
            </a:extLst>
          </p:cNvPr>
          <p:cNvSpPr txBox="1">
            <a:spLocks noChangeArrowheads="1"/>
          </p:cNvSpPr>
          <p:nvPr/>
        </p:nvSpPr>
        <p:spPr bwMode="auto">
          <a:xfrm>
            <a:off x="3962400" y="4953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DESIGN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a:extLst>
              <a:ext uri="{FF2B5EF4-FFF2-40B4-BE49-F238E27FC236}">
                <a16:creationId xmlns:a16="http://schemas.microsoft.com/office/drawing/2014/main" id="{4E1F67F2-FBE9-494C-AE5B-8AB3C5952177}"/>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E5F73175-74FA-4167-8FFE-26AD0041E665}" type="slidenum">
              <a:rPr lang="en-US" altLang="en-US" sz="1000" b="0"/>
              <a:pPr/>
              <a:t>13</a:t>
            </a:fld>
            <a:endParaRPr lang="en-US" altLang="en-US" sz="1000" b="0"/>
          </a:p>
        </p:txBody>
      </p:sp>
      <p:sp>
        <p:nvSpPr>
          <p:cNvPr id="165890" name="Rectangle 2">
            <a:extLst>
              <a:ext uri="{FF2B5EF4-FFF2-40B4-BE49-F238E27FC236}">
                <a16:creationId xmlns:a16="http://schemas.microsoft.com/office/drawing/2014/main" id="{BE9F40DC-D71B-424D-B8F8-FBE543AEA5DE}"/>
              </a:ext>
            </a:extLst>
          </p:cNvPr>
          <p:cNvSpPr>
            <a:spLocks noGrp="1" noChangeArrowheads="1"/>
          </p:cNvSpPr>
          <p:nvPr>
            <p:ph type="title"/>
          </p:nvPr>
        </p:nvSpPr>
        <p:spPr>
          <a:xfrm>
            <a:off x="1574800" y="1333500"/>
            <a:ext cx="3810000" cy="152400"/>
          </a:xfrm>
        </p:spPr>
        <p:txBody>
          <a:bodyPr/>
          <a:lstStyle/>
          <a:p>
            <a:pPr algn="l" eaLnBrk="1" hangingPunct="1">
              <a:defRPr/>
            </a:pPr>
            <a:r>
              <a:rPr lang="en-US">
                <a:cs typeface="+mj-cs"/>
              </a:rPr>
              <a:t>Role of Training</a:t>
            </a:r>
          </a:p>
        </p:txBody>
      </p:sp>
      <p:sp>
        <p:nvSpPr>
          <p:cNvPr id="15364" name="Line 3">
            <a:extLst>
              <a:ext uri="{FF2B5EF4-FFF2-40B4-BE49-F238E27FC236}">
                <a16:creationId xmlns:a16="http://schemas.microsoft.com/office/drawing/2014/main" id="{C94D893A-0F23-409F-8DE9-E3B5661D5140}"/>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366" name="Text Box 6">
            <a:extLst>
              <a:ext uri="{FF2B5EF4-FFF2-40B4-BE49-F238E27FC236}">
                <a16:creationId xmlns:a16="http://schemas.microsoft.com/office/drawing/2014/main" id="{5A863969-A232-4624-B750-B10CBFD4E3BE}"/>
              </a:ext>
            </a:extLst>
          </p:cNvPr>
          <p:cNvSpPr txBox="1">
            <a:spLocks noChangeArrowheads="1"/>
          </p:cNvSpPr>
          <p:nvPr/>
        </p:nvSpPr>
        <p:spPr bwMode="auto">
          <a:xfrm>
            <a:off x="1511300" y="1892300"/>
            <a:ext cx="4546600"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i="1"/>
              <a:t>Use training </a:t>
            </a:r>
            <a:r>
              <a:rPr lang="en-US" altLang="en-US" b="0">
                <a:latin typeface="Times" panose="02020603050405020304" pitchFamily="18" charset="0"/>
              </a:rPr>
              <a:t>to improve individual or organizational performance by developing learners</a:t>
            </a:r>
            <a:r>
              <a:rPr lang="ja-JP" altLang="en-US" b="0">
                <a:latin typeface="Arial" panose="020B0604020202020204" pitchFamily="34" charset="0"/>
              </a:rPr>
              <a:t>’</a:t>
            </a:r>
            <a:r>
              <a:rPr lang="en-US" altLang="ja-JP" b="0">
                <a:latin typeface="Times" panose="02020603050405020304" pitchFamily="18" charset="0"/>
              </a:rPr>
              <a:t> knowledge, skills, and attitudes to achieve performance standards.</a:t>
            </a:r>
            <a:endParaRPr lang="en-US" altLang="en-US" b="0">
              <a:latin typeface="Times" panose="02020603050405020304" pitchFamily="18" charset="0"/>
            </a:endParaRPr>
          </a:p>
        </p:txBody>
      </p:sp>
      <p:graphicFrame>
        <p:nvGraphicFramePr>
          <p:cNvPr id="165895" name="Group 7">
            <a:extLst>
              <a:ext uri="{FF2B5EF4-FFF2-40B4-BE49-F238E27FC236}">
                <a16:creationId xmlns:a16="http://schemas.microsoft.com/office/drawing/2014/main" id="{9B456F6D-A5A3-4FC9-9DC7-08E9AA356525}"/>
              </a:ext>
            </a:extLst>
          </p:cNvPr>
          <p:cNvGraphicFramePr>
            <a:graphicFrameLocks noGrp="1"/>
          </p:cNvGraphicFramePr>
          <p:nvPr/>
        </p:nvGraphicFramePr>
        <p:xfrm>
          <a:off x="1574800" y="2698750"/>
          <a:ext cx="4508500" cy="1773329"/>
        </p:xfrm>
        <a:graphic>
          <a:graphicData uri="http://schemas.openxmlformats.org/drawingml/2006/table">
            <a:tbl>
              <a:tblPr/>
              <a:tblGrid>
                <a:gridCol w="1123950">
                  <a:extLst>
                    <a:ext uri="{9D8B030D-6E8A-4147-A177-3AD203B41FA5}">
                      <a16:colId xmlns:a16="http://schemas.microsoft.com/office/drawing/2014/main" val="3038953545"/>
                    </a:ext>
                  </a:extLst>
                </a:gridCol>
                <a:gridCol w="3384550">
                  <a:extLst>
                    <a:ext uri="{9D8B030D-6E8A-4147-A177-3AD203B41FA5}">
                      <a16:colId xmlns:a16="http://schemas.microsoft.com/office/drawing/2014/main" val="4276057006"/>
                    </a:ext>
                  </a:extLst>
                </a:gridCol>
              </a:tblGrid>
              <a:tr h="639952">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Knowledge</a:t>
                      </a:r>
                      <a:endPar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01" marB="4570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Information that learners must know to perform effectively: facts, concepts, rules, procedures, policies, etc.</a:t>
                      </a:r>
                    </a:p>
                  </a:txBody>
                  <a:tcPr marT="45701" marB="4570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01387043"/>
                  </a:ext>
                </a:extLst>
              </a:tr>
              <a:tr h="663465">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Skills</a:t>
                      </a:r>
                    </a:p>
                  </a:txBody>
                  <a:tcPr marT="45701" marB="4570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Abilities learners must have to perform effectively: cognitive (analytical), communication skills, psychomotor (manual dexterity), etc.</a:t>
                      </a:r>
                    </a:p>
                  </a:txBody>
                  <a:tcPr marT="45701" marB="4570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81630869"/>
                  </a:ext>
                </a:extLst>
              </a:tr>
              <a:tr h="469822">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Attitudes</a:t>
                      </a:r>
                    </a:p>
                  </a:txBody>
                  <a:tcPr marT="45701" marB="4570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Values, feelings, beliefs, perceptions, styles, etc. learners should have to perform effectively</a:t>
                      </a:r>
                    </a:p>
                  </a:txBody>
                  <a:tcPr marT="45701" marB="4570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11656525"/>
                  </a:ext>
                </a:extLst>
              </a:tr>
            </a:tbl>
          </a:graphicData>
        </a:graphic>
      </p:graphicFrame>
      <p:sp>
        <p:nvSpPr>
          <p:cNvPr id="15381" name="Text Box 21">
            <a:extLst>
              <a:ext uri="{FF2B5EF4-FFF2-40B4-BE49-F238E27FC236}">
                <a16:creationId xmlns:a16="http://schemas.microsoft.com/office/drawing/2014/main" id="{4E4C16DB-57E5-4BB4-948D-5AC535BFD047}"/>
              </a:ext>
            </a:extLst>
          </p:cNvPr>
          <p:cNvSpPr txBox="1">
            <a:spLocks noChangeArrowheads="1"/>
          </p:cNvSpPr>
          <p:nvPr/>
        </p:nvSpPr>
        <p:spPr bwMode="auto">
          <a:xfrm>
            <a:off x="1498600" y="4826000"/>
            <a:ext cx="4660900" cy="119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292100" algn="l"/>
              </a:tabLst>
              <a:defRPr sz="1200" b="1">
                <a:solidFill>
                  <a:schemeClr val="tx1"/>
                </a:solidFill>
                <a:latin typeface="Helvetica" panose="020B0604020202020204" pitchFamily="34" charset="0"/>
                <a:ea typeface="ＭＳ Ｐゴシック" panose="020B0600070205080204" pitchFamily="34" charset="-128"/>
              </a:defRPr>
            </a:lvl1pPr>
            <a:lvl2pPr marL="37931725" indent="-37474525">
              <a:tabLst>
                <a:tab pos="292100" algn="l"/>
              </a:tabLst>
              <a:defRPr sz="1200" b="1">
                <a:solidFill>
                  <a:schemeClr val="tx1"/>
                </a:solidFill>
                <a:latin typeface="Helvetica" panose="020B0604020202020204" pitchFamily="34" charset="0"/>
                <a:ea typeface="ＭＳ Ｐゴシック" panose="020B0600070205080204" pitchFamily="34" charset="-128"/>
              </a:defRPr>
            </a:lvl2pPr>
            <a:lvl3pPr marL="1143000" indent="-228600">
              <a:tabLst>
                <a:tab pos="292100" algn="l"/>
              </a:tabLst>
              <a:defRPr sz="1200" b="1">
                <a:solidFill>
                  <a:schemeClr val="tx1"/>
                </a:solidFill>
                <a:latin typeface="Helvetica" panose="020B0604020202020204" pitchFamily="34" charset="0"/>
                <a:ea typeface="ＭＳ Ｐゴシック" panose="020B0600070205080204" pitchFamily="34" charset="-128"/>
              </a:defRPr>
            </a:lvl3pPr>
            <a:lvl4pPr marL="1600200" indent="-228600">
              <a:tabLst>
                <a:tab pos="292100" algn="l"/>
              </a:tabLst>
              <a:defRPr sz="1200" b="1">
                <a:solidFill>
                  <a:schemeClr val="tx1"/>
                </a:solidFill>
                <a:latin typeface="Helvetica" panose="020B0604020202020204" pitchFamily="34" charset="0"/>
                <a:ea typeface="ＭＳ Ｐゴシック" panose="020B0600070205080204" pitchFamily="34" charset="-128"/>
              </a:defRPr>
            </a:lvl4pPr>
            <a:lvl5pPr marL="2057400" indent="-228600">
              <a:tabLst>
                <a:tab pos="292100" algn="l"/>
              </a:tabLst>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tabLst>
                <a:tab pos="292100" algn="l"/>
              </a:tabLs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tabLst>
                <a:tab pos="292100" algn="l"/>
              </a:tabLs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tabLst>
                <a:tab pos="292100" algn="l"/>
              </a:tabLs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tabLst>
                <a:tab pos="292100" algn="l"/>
              </a:tabLst>
              <a:defRPr sz="1200" b="1">
                <a:solidFill>
                  <a:schemeClr val="tx1"/>
                </a:solidFill>
                <a:latin typeface="Helvetica" panose="020B0604020202020204" pitchFamily="34" charset="0"/>
                <a:ea typeface="ＭＳ Ｐゴシック" panose="020B0600070205080204" pitchFamily="34" charset="-128"/>
              </a:defRPr>
            </a:lvl9pPr>
          </a:lstStyle>
          <a:p>
            <a:pPr>
              <a:lnSpc>
                <a:spcPct val="90000"/>
              </a:lnSpc>
              <a:spcBef>
                <a:spcPct val="50000"/>
              </a:spcBef>
              <a:buFont typeface="Wingdings" panose="05000000000000000000" pitchFamily="2" charset="2"/>
              <a:buChar char="Ø"/>
            </a:pPr>
            <a:r>
              <a:rPr lang="en-US" altLang="en-US" b="0">
                <a:latin typeface="Times" panose="02020603050405020304" pitchFamily="18" charset="0"/>
              </a:rPr>
              <a:t>    What examples can you give where training is the right 	intervention?</a:t>
            </a:r>
          </a:p>
          <a:p>
            <a:pPr>
              <a:lnSpc>
                <a:spcPct val="90000"/>
              </a:lnSpc>
              <a:spcBef>
                <a:spcPct val="50000"/>
              </a:spcBef>
            </a:pPr>
            <a:endParaRPr lang="en-US" altLang="en-US" b="0">
              <a:latin typeface="Times" panose="02020603050405020304" pitchFamily="18" charset="0"/>
            </a:endParaRPr>
          </a:p>
          <a:p>
            <a:pPr>
              <a:lnSpc>
                <a:spcPct val="90000"/>
              </a:lnSpc>
              <a:spcBef>
                <a:spcPct val="50000"/>
              </a:spcBef>
            </a:pPr>
            <a:endParaRPr lang="en-US" altLang="en-US" b="0">
              <a:latin typeface="Times" panose="02020603050405020304" pitchFamily="18" charset="0"/>
            </a:endParaRPr>
          </a:p>
          <a:p>
            <a:pPr>
              <a:lnSpc>
                <a:spcPct val="90000"/>
              </a:lnSpc>
              <a:spcBef>
                <a:spcPct val="50000"/>
              </a:spcBef>
            </a:pPr>
            <a:endParaRPr lang="en-US" altLang="en-US" b="0">
              <a:latin typeface="Times" panose="02020603050405020304" pitchFamily="18" charset="0"/>
            </a:endParaRPr>
          </a:p>
        </p:txBody>
      </p:sp>
      <p:sp>
        <p:nvSpPr>
          <p:cNvPr id="15382" name="Text Box 23">
            <a:extLst>
              <a:ext uri="{FF2B5EF4-FFF2-40B4-BE49-F238E27FC236}">
                <a16:creationId xmlns:a16="http://schemas.microsoft.com/office/drawing/2014/main" id="{CEF18373-7E91-4DD1-9966-E98D073F1777}"/>
              </a:ext>
            </a:extLst>
          </p:cNvPr>
          <p:cNvSpPr txBox="1">
            <a:spLocks noChangeArrowheads="1"/>
          </p:cNvSpPr>
          <p:nvPr/>
        </p:nvSpPr>
        <p:spPr bwMode="auto">
          <a:xfrm>
            <a:off x="3962400" y="4953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DESIGN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a:extLst>
              <a:ext uri="{FF2B5EF4-FFF2-40B4-BE49-F238E27FC236}">
                <a16:creationId xmlns:a16="http://schemas.microsoft.com/office/drawing/2014/main" id="{19201E5B-EE07-477E-9533-B1BD32372E4A}"/>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D4834352-3A9C-4E7C-BF7F-F2B57FC2D804}" type="slidenum">
              <a:rPr lang="en-US" altLang="en-US" sz="1000" b="0"/>
              <a:pPr/>
              <a:t>14</a:t>
            </a:fld>
            <a:endParaRPr lang="en-US" altLang="en-US" sz="1000" b="0"/>
          </a:p>
        </p:txBody>
      </p:sp>
      <p:sp>
        <p:nvSpPr>
          <p:cNvPr id="166914" name="Rectangle 2">
            <a:extLst>
              <a:ext uri="{FF2B5EF4-FFF2-40B4-BE49-F238E27FC236}">
                <a16:creationId xmlns:a16="http://schemas.microsoft.com/office/drawing/2014/main" id="{3A0F8BD3-87CF-428A-A540-3E4C839DD8E3}"/>
              </a:ext>
            </a:extLst>
          </p:cNvPr>
          <p:cNvSpPr>
            <a:spLocks noGrp="1" noChangeArrowheads="1"/>
          </p:cNvSpPr>
          <p:nvPr>
            <p:ph type="title"/>
          </p:nvPr>
        </p:nvSpPr>
        <p:spPr>
          <a:xfrm>
            <a:off x="1574800" y="1397000"/>
            <a:ext cx="3810000" cy="152400"/>
          </a:xfrm>
        </p:spPr>
        <p:txBody>
          <a:bodyPr/>
          <a:lstStyle/>
          <a:p>
            <a:pPr algn="l" eaLnBrk="1" hangingPunct="1">
              <a:defRPr/>
            </a:pPr>
            <a:r>
              <a:rPr lang="en-US">
                <a:cs typeface="+mj-cs"/>
              </a:rPr>
              <a:t>Needs Analysis Steps</a:t>
            </a:r>
          </a:p>
        </p:txBody>
      </p:sp>
      <p:sp>
        <p:nvSpPr>
          <p:cNvPr id="16388" name="Line 3">
            <a:extLst>
              <a:ext uri="{FF2B5EF4-FFF2-40B4-BE49-F238E27FC236}">
                <a16:creationId xmlns:a16="http://schemas.microsoft.com/office/drawing/2014/main" id="{D1163813-F911-4479-B04B-62BC5F994E2D}"/>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6389" name="Text Box 4">
            <a:extLst>
              <a:ext uri="{FF2B5EF4-FFF2-40B4-BE49-F238E27FC236}">
                <a16:creationId xmlns:a16="http://schemas.microsoft.com/office/drawing/2014/main" id="{C07CEBE7-8363-4AD9-BEAA-D07CECAAED7E}"/>
              </a:ext>
            </a:extLst>
          </p:cNvPr>
          <p:cNvSpPr txBox="1">
            <a:spLocks noChangeArrowheads="1"/>
          </p:cNvSpPr>
          <p:nvPr/>
        </p:nvSpPr>
        <p:spPr bwMode="auto">
          <a:xfrm>
            <a:off x="3962400" y="4953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DESIGN</a:t>
            </a:r>
          </a:p>
        </p:txBody>
      </p:sp>
      <p:sp>
        <p:nvSpPr>
          <p:cNvPr id="16391" name="Text Box 6">
            <a:extLst>
              <a:ext uri="{FF2B5EF4-FFF2-40B4-BE49-F238E27FC236}">
                <a16:creationId xmlns:a16="http://schemas.microsoft.com/office/drawing/2014/main" id="{ACC0761A-B1B6-467F-89A8-B5C7812B48DD}"/>
              </a:ext>
            </a:extLst>
          </p:cNvPr>
          <p:cNvSpPr txBox="1">
            <a:spLocks noChangeArrowheads="1"/>
          </p:cNvSpPr>
          <p:nvPr/>
        </p:nvSpPr>
        <p:spPr bwMode="auto">
          <a:xfrm>
            <a:off x="1574800" y="2235200"/>
            <a:ext cx="3581400" cy="158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8600" indent="-228600">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buFontTx/>
              <a:buChar char="•"/>
            </a:pPr>
            <a:r>
              <a:rPr lang="en-US" altLang="en-US" sz="1400" b="0">
                <a:latin typeface="Times" panose="02020603050405020304" pitchFamily="18" charset="0"/>
              </a:rPr>
              <a:t>Assess current performance level</a:t>
            </a:r>
          </a:p>
          <a:p>
            <a:pPr>
              <a:spcBef>
                <a:spcPct val="50000"/>
              </a:spcBef>
              <a:buFontTx/>
              <a:buChar char="•"/>
            </a:pPr>
            <a:r>
              <a:rPr lang="en-US" altLang="en-US" sz="1400" b="0">
                <a:latin typeface="Times" panose="02020603050405020304" pitchFamily="18" charset="0"/>
              </a:rPr>
              <a:t>Assess expected performance level</a:t>
            </a:r>
          </a:p>
          <a:p>
            <a:pPr>
              <a:spcBef>
                <a:spcPct val="50000"/>
              </a:spcBef>
              <a:buFontTx/>
              <a:buChar char="•"/>
            </a:pPr>
            <a:r>
              <a:rPr lang="en-US" altLang="en-US" sz="1400" b="0">
                <a:latin typeface="Times" panose="02020603050405020304" pitchFamily="18" charset="0"/>
              </a:rPr>
              <a:t>Identify performance gap</a:t>
            </a:r>
          </a:p>
          <a:p>
            <a:pPr>
              <a:spcBef>
                <a:spcPct val="50000"/>
              </a:spcBef>
              <a:buFontTx/>
              <a:buChar char="•"/>
            </a:pPr>
            <a:r>
              <a:rPr lang="en-US" altLang="en-US" sz="1400" b="0">
                <a:latin typeface="Times" panose="02020603050405020304" pitchFamily="18" charset="0"/>
              </a:rPr>
              <a:t>Set goals and objectives</a:t>
            </a:r>
          </a:p>
          <a:p>
            <a:pPr>
              <a:spcBef>
                <a:spcPct val="50000"/>
              </a:spcBef>
              <a:buFontTx/>
              <a:buChar char="•"/>
            </a:pPr>
            <a:r>
              <a:rPr lang="en-US" altLang="en-US" sz="1400" b="0">
                <a:latin typeface="Times" panose="02020603050405020304" pitchFamily="18" charset="0"/>
              </a:rPr>
              <a:t>Plan evaluation strategy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C11F3668-65F9-4531-81E4-274F02953E56}"/>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23C015AE-AD44-4C92-BC11-777C761A7EDC}" type="slidenum">
              <a:rPr lang="en-US" altLang="en-US" sz="1000" b="0"/>
              <a:pPr/>
              <a:t>15</a:t>
            </a:fld>
            <a:endParaRPr lang="en-US" altLang="en-US" sz="1000" b="0"/>
          </a:p>
        </p:txBody>
      </p:sp>
      <p:sp>
        <p:nvSpPr>
          <p:cNvPr id="17411" name="Line 2">
            <a:extLst>
              <a:ext uri="{FF2B5EF4-FFF2-40B4-BE49-F238E27FC236}">
                <a16:creationId xmlns:a16="http://schemas.microsoft.com/office/drawing/2014/main" id="{72F9ED0C-14C4-446A-908E-E2878F65FF58}"/>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67940" name="Rectangle 4">
            <a:extLst>
              <a:ext uri="{FF2B5EF4-FFF2-40B4-BE49-F238E27FC236}">
                <a16:creationId xmlns:a16="http://schemas.microsoft.com/office/drawing/2014/main" id="{48109438-61E1-4257-B32D-BE973D38A57B}"/>
              </a:ext>
            </a:extLst>
          </p:cNvPr>
          <p:cNvSpPr>
            <a:spLocks noGrp="1" noChangeArrowheads="1"/>
          </p:cNvSpPr>
          <p:nvPr>
            <p:ph type="title"/>
          </p:nvPr>
        </p:nvSpPr>
        <p:spPr>
          <a:xfrm>
            <a:off x="1511300" y="1320800"/>
            <a:ext cx="4267200" cy="76200"/>
          </a:xfrm>
        </p:spPr>
        <p:txBody>
          <a:bodyPr/>
          <a:lstStyle/>
          <a:p>
            <a:pPr algn="l" eaLnBrk="1" hangingPunct="1">
              <a:defRPr/>
            </a:pPr>
            <a:r>
              <a:rPr lang="en-US">
                <a:cs typeface="+mj-cs"/>
              </a:rPr>
              <a:t>Conducting the Needs Analysis</a:t>
            </a:r>
          </a:p>
        </p:txBody>
      </p:sp>
      <p:sp>
        <p:nvSpPr>
          <p:cNvPr id="17414" name="Text Box 5">
            <a:extLst>
              <a:ext uri="{FF2B5EF4-FFF2-40B4-BE49-F238E27FC236}">
                <a16:creationId xmlns:a16="http://schemas.microsoft.com/office/drawing/2014/main" id="{FA11A770-BD52-478A-9566-137A4D3E994C}"/>
              </a:ext>
            </a:extLst>
          </p:cNvPr>
          <p:cNvSpPr txBox="1">
            <a:spLocks noChangeArrowheads="1"/>
          </p:cNvSpPr>
          <p:nvPr/>
        </p:nvSpPr>
        <p:spPr bwMode="auto">
          <a:xfrm>
            <a:off x="1524000" y="1816100"/>
            <a:ext cx="4419600"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nSpc>
                <a:spcPct val="90000"/>
              </a:lnSpc>
              <a:spcBef>
                <a:spcPct val="50000"/>
              </a:spcBef>
            </a:pPr>
            <a:r>
              <a:rPr lang="en-US" altLang="en-US" b="0">
                <a:latin typeface="Times" panose="02020603050405020304" pitchFamily="18" charset="0"/>
              </a:rPr>
              <a:t>When you conduct a needs analysis you gather information that will help you understand the gap between current performance and expected performance. This information will help you plan a learning experience that will fill help the learner bridge the gap.</a:t>
            </a:r>
          </a:p>
        </p:txBody>
      </p:sp>
      <p:sp>
        <p:nvSpPr>
          <p:cNvPr id="17415" name="Text Box 6">
            <a:extLst>
              <a:ext uri="{FF2B5EF4-FFF2-40B4-BE49-F238E27FC236}">
                <a16:creationId xmlns:a16="http://schemas.microsoft.com/office/drawing/2014/main" id="{C713484E-B464-411C-B8D1-35777AB67C5D}"/>
              </a:ext>
            </a:extLst>
          </p:cNvPr>
          <p:cNvSpPr txBox="1">
            <a:spLocks noChangeArrowheads="1"/>
          </p:cNvSpPr>
          <p:nvPr/>
        </p:nvSpPr>
        <p:spPr bwMode="auto">
          <a:xfrm>
            <a:off x="3733800" y="495300"/>
            <a:ext cx="23622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DESIGN</a:t>
            </a:r>
          </a:p>
        </p:txBody>
      </p:sp>
      <p:sp>
        <p:nvSpPr>
          <p:cNvPr id="17416" name="AutoShape 7">
            <a:extLst>
              <a:ext uri="{FF2B5EF4-FFF2-40B4-BE49-F238E27FC236}">
                <a16:creationId xmlns:a16="http://schemas.microsoft.com/office/drawing/2014/main" id="{B1813795-3C82-46DD-905A-FE4CE4233832}"/>
              </a:ext>
            </a:extLst>
          </p:cNvPr>
          <p:cNvSpPr>
            <a:spLocks noChangeArrowheads="1"/>
          </p:cNvSpPr>
          <p:nvPr/>
        </p:nvSpPr>
        <p:spPr bwMode="auto">
          <a:xfrm>
            <a:off x="1333500" y="2755900"/>
            <a:ext cx="1600200" cy="27432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endParaRPr lang="en-US" altLang="en-US"/>
          </a:p>
        </p:txBody>
      </p:sp>
      <p:sp>
        <p:nvSpPr>
          <p:cNvPr id="17417" name="Text Box 8">
            <a:extLst>
              <a:ext uri="{FF2B5EF4-FFF2-40B4-BE49-F238E27FC236}">
                <a16:creationId xmlns:a16="http://schemas.microsoft.com/office/drawing/2014/main" id="{147400E3-B42F-44D8-B237-C5792A7D0929}"/>
              </a:ext>
            </a:extLst>
          </p:cNvPr>
          <p:cNvSpPr txBox="1">
            <a:spLocks noChangeArrowheads="1"/>
          </p:cNvSpPr>
          <p:nvPr/>
        </p:nvSpPr>
        <p:spPr bwMode="auto">
          <a:xfrm>
            <a:off x="1358900" y="2768600"/>
            <a:ext cx="15621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a:t>Current Performance</a:t>
            </a:r>
            <a:endParaRPr lang="en-US" altLang="en-US" sz="1000"/>
          </a:p>
          <a:p>
            <a:pPr>
              <a:spcBef>
                <a:spcPct val="50000"/>
              </a:spcBef>
            </a:pPr>
            <a:r>
              <a:rPr lang="en-US" altLang="en-US" sz="1000"/>
              <a:t>What</a:t>
            </a:r>
            <a:r>
              <a:rPr lang="ja-JP" altLang="en-US" sz="1000">
                <a:latin typeface="Arial" panose="020B0604020202020204" pitchFamily="34" charset="0"/>
              </a:rPr>
              <a:t>’</a:t>
            </a:r>
            <a:r>
              <a:rPr lang="en-US" altLang="ja-JP" sz="1000"/>
              <a:t>s the situation now?</a:t>
            </a:r>
          </a:p>
          <a:p>
            <a:pPr>
              <a:spcBef>
                <a:spcPct val="50000"/>
              </a:spcBef>
            </a:pPr>
            <a:r>
              <a:rPr lang="en-US" altLang="en-US" sz="1000" b="0"/>
              <a:t>Learners</a:t>
            </a:r>
            <a:r>
              <a:rPr lang="ja-JP" altLang="en-US" sz="1000" b="0">
                <a:latin typeface="Arial" panose="020B0604020202020204" pitchFamily="34" charset="0"/>
              </a:rPr>
              <a:t>’</a:t>
            </a:r>
            <a:r>
              <a:rPr lang="en-US" altLang="ja-JP" sz="1000" b="0"/>
              <a:t> current knowledge, skills, attitudes</a:t>
            </a:r>
          </a:p>
          <a:p>
            <a:pPr>
              <a:spcBef>
                <a:spcPct val="50000"/>
              </a:spcBef>
            </a:pPr>
            <a:r>
              <a:rPr lang="en-US" altLang="en-US" sz="1000" b="0"/>
              <a:t>Personal factors that affect performance</a:t>
            </a:r>
          </a:p>
          <a:p>
            <a:pPr>
              <a:spcBef>
                <a:spcPct val="50000"/>
              </a:spcBef>
            </a:pPr>
            <a:r>
              <a:rPr lang="en-US" altLang="en-US" sz="1000" b="0"/>
              <a:t>Organization al factors that affect performance</a:t>
            </a:r>
          </a:p>
          <a:p>
            <a:pPr>
              <a:spcBef>
                <a:spcPct val="50000"/>
              </a:spcBef>
            </a:pPr>
            <a:r>
              <a:rPr lang="en-US" altLang="en-US" sz="1000" b="0"/>
              <a:t>Factors that affect learners</a:t>
            </a:r>
            <a:r>
              <a:rPr lang="ja-JP" altLang="en-US" sz="1000" b="0">
                <a:latin typeface="Arial" panose="020B0604020202020204" pitchFamily="34" charset="0"/>
              </a:rPr>
              <a:t>’</a:t>
            </a:r>
            <a:r>
              <a:rPr lang="en-US" altLang="ja-JP" sz="1000" b="0"/>
              <a:t> access to learning</a:t>
            </a:r>
            <a:endParaRPr lang="en-US" altLang="en-US"/>
          </a:p>
        </p:txBody>
      </p:sp>
      <p:sp>
        <p:nvSpPr>
          <p:cNvPr id="17418" name="AutoShape 9">
            <a:extLst>
              <a:ext uri="{FF2B5EF4-FFF2-40B4-BE49-F238E27FC236}">
                <a16:creationId xmlns:a16="http://schemas.microsoft.com/office/drawing/2014/main" id="{47213EE8-D3D8-43D9-A4DF-87F66E02E437}"/>
              </a:ext>
            </a:extLst>
          </p:cNvPr>
          <p:cNvSpPr>
            <a:spLocks noChangeArrowheads="1"/>
          </p:cNvSpPr>
          <p:nvPr/>
        </p:nvSpPr>
        <p:spPr bwMode="auto">
          <a:xfrm>
            <a:off x="4559300" y="2743200"/>
            <a:ext cx="1600200" cy="27432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endParaRPr lang="en-US" altLang="en-US"/>
          </a:p>
        </p:txBody>
      </p:sp>
      <p:sp>
        <p:nvSpPr>
          <p:cNvPr id="17419" name="Text Box 10">
            <a:extLst>
              <a:ext uri="{FF2B5EF4-FFF2-40B4-BE49-F238E27FC236}">
                <a16:creationId xmlns:a16="http://schemas.microsoft.com/office/drawing/2014/main" id="{89598174-3D7D-4D08-A8A7-20A73566E53D}"/>
              </a:ext>
            </a:extLst>
          </p:cNvPr>
          <p:cNvSpPr txBox="1">
            <a:spLocks noChangeArrowheads="1"/>
          </p:cNvSpPr>
          <p:nvPr/>
        </p:nvSpPr>
        <p:spPr bwMode="auto">
          <a:xfrm>
            <a:off x="4584700" y="2794000"/>
            <a:ext cx="15621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a:t>Expected Performance</a:t>
            </a:r>
            <a:endParaRPr lang="en-US" altLang="en-US" sz="1000"/>
          </a:p>
          <a:p>
            <a:pPr>
              <a:spcBef>
                <a:spcPct val="50000"/>
              </a:spcBef>
            </a:pPr>
            <a:r>
              <a:rPr lang="en-US" altLang="en-US" sz="1000"/>
              <a:t>What performance  is desired?</a:t>
            </a:r>
          </a:p>
          <a:p>
            <a:pPr>
              <a:spcBef>
                <a:spcPct val="50000"/>
              </a:spcBef>
            </a:pPr>
            <a:r>
              <a:rPr lang="en-US" altLang="en-US" sz="1000" b="0"/>
              <a:t>Performance standards</a:t>
            </a:r>
          </a:p>
          <a:p>
            <a:pPr>
              <a:spcBef>
                <a:spcPct val="50000"/>
              </a:spcBef>
            </a:pPr>
            <a:r>
              <a:rPr lang="en-US" altLang="en-US" sz="1000" b="0"/>
              <a:t>Factors influencing maintenance of the behaviour</a:t>
            </a:r>
            <a:endParaRPr lang="en-US" altLang="en-US"/>
          </a:p>
        </p:txBody>
      </p:sp>
      <p:sp>
        <p:nvSpPr>
          <p:cNvPr id="17420" name="Line 11">
            <a:extLst>
              <a:ext uri="{FF2B5EF4-FFF2-40B4-BE49-F238E27FC236}">
                <a16:creationId xmlns:a16="http://schemas.microsoft.com/office/drawing/2014/main" id="{6EEA50A6-75F8-4FF2-8EA5-643C9AE530DF}"/>
              </a:ext>
            </a:extLst>
          </p:cNvPr>
          <p:cNvSpPr>
            <a:spLocks noChangeShapeType="1"/>
          </p:cNvSpPr>
          <p:nvPr/>
        </p:nvSpPr>
        <p:spPr bwMode="auto">
          <a:xfrm>
            <a:off x="3060700" y="3505200"/>
            <a:ext cx="13208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sp>
        <p:nvSpPr>
          <p:cNvPr id="17421" name="Text Box 12">
            <a:extLst>
              <a:ext uri="{FF2B5EF4-FFF2-40B4-BE49-F238E27FC236}">
                <a16:creationId xmlns:a16="http://schemas.microsoft.com/office/drawing/2014/main" id="{E216E6CD-6911-447C-9338-D731AAACB9FC}"/>
              </a:ext>
            </a:extLst>
          </p:cNvPr>
          <p:cNvSpPr txBox="1">
            <a:spLocks noChangeArrowheads="1"/>
          </p:cNvSpPr>
          <p:nvPr/>
        </p:nvSpPr>
        <p:spPr bwMode="auto">
          <a:xfrm>
            <a:off x="3251200" y="3101975"/>
            <a:ext cx="1066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sz="1400"/>
              <a:t>The Gap</a:t>
            </a:r>
          </a:p>
        </p:txBody>
      </p:sp>
      <p:sp>
        <p:nvSpPr>
          <p:cNvPr id="17422" name="AutoShape 13">
            <a:extLst>
              <a:ext uri="{FF2B5EF4-FFF2-40B4-BE49-F238E27FC236}">
                <a16:creationId xmlns:a16="http://schemas.microsoft.com/office/drawing/2014/main" id="{CE8285B6-7A1B-4CAA-B209-2FA8CB7B156D}"/>
              </a:ext>
            </a:extLst>
          </p:cNvPr>
          <p:cNvSpPr>
            <a:spLocks noChangeArrowheads="1"/>
          </p:cNvSpPr>
          <p:nvPr/>
        </p:nvSpPr>
        <p:spPr bwMode="auto">
          <a:xfrm>
            <a:off x="3035300" y="3810000"/>
            <a:ext cx="1397000" cy="6985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endParaRPr lang="en-US" altLang="en-US"/>
          </a:p>
        </p:txBody>
      </p:sp>
      <p:sp>
        <p:nvSpPr>
          <p:cNvPr id="17423" name="Text Box 14">
            <a:extLst>
              <a:ext uri="{FF2B5EF4-FFF2-40B4-BE49-F238E27FC236}">
                <a16:creationId xmlns:a16="http://schemas.microsoft.com/office/drawing/2014/main" id="{48C68EE2-F24D-41B5-804E-CD68677CA8F4}"/>
              </a:ext>
            </a:extLst>
          </p:cNvPr>
          <p:cNvSpPr txBox="1">
            <a:spLocks noChangeArrowheads="1"/>
          </p:cNvSpPr>
          <p:nvPr/>
        </p:nvSpPr>
        <p:spPr bwMode="auto">
          <a:xfrm>
            <a:off x="3213100" y="3962400"/>
            <a:ext cx="1066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a:t>Learning Experience</a:t>
            </a:r>
          </a:p>
        </p:txBody>
      </p:sp>
      <p:sp>
        <p:nvSpPr>
          <p:cNvPr id="17424" name="Text Box 15">
            <a:extLst>
              <a:ext uri="{FF2B5EF4-FFF2-40B4-BE49-F238E27FC236}">
                <a16:creationId xmlns:a16="http://schemas.microsoft.com/office/drawing/2014/main" id="{CBD1D902-233D-4567-9FEE-1D8D74429CE8}"/>
              </a:ext>
            </a:extLst>
          </p:cNvPr>
          <p:cNvSpPr txBox="1">
            <a:spLocks noChangeArrowheads="1"/>
          </p:cNvSpPr>
          <p:nvPr/>
        </p:nvSpPr>
        <p:spPr bwMode="auto">
          <a:xfrm>
            <a:off x="3187700" y="4699000"/>
            <a:ext cx="104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a:t>Goals &amp; Objectives</a:t>
            </a:r>
          </a:p>
        </p:txBody>
      </p:sp>
      <p:sp>
        <p:nvSpPr>
          <p:cNvPr id="17425" name="Text Box 16">
            <a:extLst>
              <a:ext uri="{FF2B5EF4-FFF2-40B4-BE49-F238E27FC236}">
                <a16:creationId xmlns:a16="http://schemas.microsoft.com/office/drawing/2014/main" id="{C4BC45DC-6C44-48DF-8762-42A04625A8A7}"/>
              </a:ext>
            </a:extLst>
          </p:cNvPr>
          <p:cNvSpPr txBox="1">
            <a:spLocks noChangeArrowheads="1"/>
          </p:cNvSpPr>
          <p:nvPr/>
        </p:nvSpPr>
        <p:spPr bwMode="auto">
          <a:xfrm>
            <a:off x="1524000" y="5753100"/>
            <a:ext cx="4800600" cy="219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b="0">
                <a:latin typeface="Times" panose="02020603050405020304" pitchFamily="18" charset="0"/>
              </a:rPr>
              <a:t>Other reasons to conduct a thorough needs assessment:</a:t>
            </a:r>
          </a:p>
          <a:p>
            <a:pPr>
              <a:spcBef>
                <a:spcPct val="50000"/>
              </a:spcBef>
            </a:pPr>
            <a:r>
              <a:rPr lang="en-US" altLang="en-US">
                <a:latin typeface="Times" panose="02020603050405020304" pitchFamily="18" charset="0"/>
              </a:rPr>
              <a:t>To generate course material</a:t>
            </a:r>
            <a:r>
              <a:rPr lang="en-US" altLang="en-US" b="0">
                <a:latin typeface="Times" panose="02020603050405020304" pitchFamily="18" charset="0"/>
              </a:rPr>
              <a:t>. The information you collect will provide a wealth of data and illustrations to bring the learning to life and make it relevant to your learners.</a:t>
            </a:r>
          </a:p>
          <a:p>
            <a:pPr>
              <a:spcBef>
                <a:spcPct val="50000"/>
              </a:spcBef>
            </a:pPr>
            <a:r>
              <a:rPr lang="en-US" altLang="en-US">
                <a:latin typeface="Times" panose="02020603050405020304" pitchFamily="18" charset="0"/>
              </a:rPr>
              <a:t>To involve supervisors &amp; managers.</a:t>
            </a:r>
            <a:r>
              <a:rPr lang="en-US" altLang="en-US" b="0">
                <a:latin typeface="Times" panose="02020603050405020304" pitchFamily="18" charset="0"/>
              </a:rPr>
              <a:t> Get their support and input. More important, get their egos involved so they will see the learning as their own priority.</a:t>
            </a:r>
          </a:p>
          <a:p>
            <a:pPr>
              <a:spcBef>
                <a:spcPct val="50000"/>
              </a:spcBef>
            </a:pPr>
            <a:r>
              <a:rPr lang="en-US" altLang="en-US">
                <a:latin typeface="Times" panose="02020603050405020304" pitchFamily="18" charset="0"/>
              </a:rPr>
              <a:t>To examine the work environment.</a:t>
            </a:r>
            <a:r>
              <a:rPr lang="en-US" altLang="en-US" b="0">
                <a:latin typeface="Times" panose="02020603050405020304" pitchFamily="18" charset="0"/>
              </a:rPr>
              <a:t> You may be able to identify ways of helping your learners work smarter, not harder. Methods, policies, and procedures should always be examined for improvement.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a:extLst>
              <a:ext uri="{FF2B5EF4-FFF2-40B4-BE49-F238E27FC236}">
                <a16:creationId xmlns:a16="http://schemas.microsoft.com/office/drawing/2014/main" id="{7473E0CE-30C9-4630-86EE-21FA13AD1B32}"/>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8DE53682-0678-4843-A249-1D98BE722F7A}" type="slidenum">
              <a:rPr lang="en-US" altLang="en-US" sz="1000" b="0"/>
              <a:pPr/>
              <a:t>16</a:t>
            </a:fld>
            <a:endParaRPr lang="en-US" altLang="en-US" sz="1000" b="0"/>
          </a:p>
        </p:txBody>
      </p:sp>
      <p:sp>
        <p:nvSpPr>
          <p:cNvPr id="18435" name="Line 2">
            <a:extLst>
              <a:ext uri="{FF2B5EF4-FFF2-40B4-BE49-F238E27FC236}">
                <a16:creationId xmlns:a16="http://schemas.microsoft.com/office/drawing/2014/main" id="{929BE3F2-85DE-44B4-946C-DAA698A4BE8B}"/>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68964" name="Rectangle 4">
            <a:extLst>
              <a:ext uri="{FF2B5EF4-FFF2-40B4-BE49-F238E27FC236}">
                <a16:creationId xmlns:a16="http://schemas.microsoft.com/office/drawing/2014/main" id="{7B943347-6250-4881-AB9F-5631A96AF04C}"/>
              </a:ext>
            </a:extLst>
          </p:cNvPr>
          <p:cNvSpPr>
            <a:spLocks noGrp="1" noChangeArrowheads="1"/>
          </p:cNvSpPr>
          <p:nvPr>
            <p:ph type="title"/>
          </p:nvPr>
        </p:nvSpPr>
        <p:spPr>
          <a:xfrm>
            <a:off x="1562100" y="1320800"/>
            <a:ext cx="4267200" cy="76200"/>
          </a:xfrm>
        </p:spPr>
        <p:txBody>
          <a:bodyPr/>
          <a:lstStyle/>
          <a:p>
            <a:pPr algn="l" eaLnBrk="1" hangingPunct="1">
              <a:defRPr/>
            </a:pPr>
            <a:r>
              <a:rPr lang="en-US">
                <a:cs typeface="+mj-cs"/>
              </a:rPr>
              <a:t>Needs Analysis Exercise</a:t>
            </a:r>
          </a:p>
        </p:txBody>
      </p:sp>
      <p:sp>
        <p:nvSpPr>
          <p:cNvPr id="18438" name="Text Box 5">
            <a:extLst>
              <a:ext uri="{FF2B5EF4-FFF2-40B4-BE49-F238E27FC236}">
                <a16:creationId xmlns:a16="http://schemas.microsoft.com/office/drawing/2014/main" id="{9F5E9502-23D3-4B2F-99DD-5CE76E37902D}"/>
              </a:ext>
            </a:extLst>
          </p:cNvPr>
          <p:cNvSpPr txBox="1">
            <a:spLocks noChangeArrowheads="1"/>
          </p:cNvSpPr>
          <p:nvPr/>
        </p:nvSpPr>
        <p:spPr bwMode="auto">
          <a:xfrm>
            <a:off x="1498600" y="1701800"/>
            <a:ext cx="4419600" cy="258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177800" algn="l"/>
              </a:tabLst>
              <a:defRPr sz="1200" b="1">
                <a:solidFill>
                  <a:schemeClr val="tx1"/>
                </a:solidFill>
                <a:latin typeface="Helvetica" panose="020B0604020202020204" pitchFamily="34" charset="0"/>
                <a:ea typeface="ＭＳ Ｐゴシック" panose="020B0600070205080204" pitchFamily="34" charset="-128"/>
              </a:defRPr>
            </a:lvl1pPr>
            <a:lvl2pPr marL="37931725" indent="-37474525">
              <a:tabLst>
                <a:tab pos="177800" algn="l"/>
              </a:tabLst>
              <a:defRPr sz="1200" b="1">
                <a:solidFill>
                  <a:schemeClr val="tx1"/>
                </a:solidFill>
                <a:latin typeface="Helvetica" panose="020B0604020202020204" pitchFamily="34" charset="0"/>
                <a:ea typeface="ＭＳ Ｐゴシック" panose="020B0600070205080204" pitchFamily="34" charset="-128"/>
              </a:defRPr>
            </a:lvl2pPr>
            <a:lvl3pPr marL="1143000" indent="-228600">
              <a:tabLst>
                <a:tab pos="177800" algn="l"/>
              </a:tabLst>
              <a:defRPr sz="1200" b="1">
                <a:solidFill>
                  <a:schemeClr val="tx1"/>
                </a:solidFill>
                <a:latin typeface="Helvetica" panose="020B0604020202020204" pitchFamily="34" charset="0"/>
                <a:ea typeface="ＭＳ Ｐゴシック" panose="020B0600070205080204" pitchFamily="34" charset="-128"/>
              </a:defRPr>
            </a:lvl3pPr>
            <a:lvl4pPr marL="1600200" indent="-228600">
              <a:tabLst>
                <a:tab pos="177800" algn="l"/>
              </a:tabLst>
              <a:defRPr sz="1200" b="1">
                <a:solidFill>
                  <a:schemeClr val="tx1"/>
                </a:solidFill>
                <a:latin typeface="Helvetica" panose="020B0604020202020204" pitchFamily="34" charset="0"/>
                <a:ea typeface="ＭＳ Ｐゴシック" panose="020B0600070205080204" pitchFamily="34" charset="-128"/>
              </a:defRPr>
            </a:lvl4pPr>
            <a:lvl5pPr marL="2057400" indent="-228600">
              <a:tabLst>
                <a:tab pos="177800" algn="l"/>
              </a:tabLst>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tabLst>
                <a:tab pos="177800" algn="l"/>
              </a:tabLs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tabLst>
                <a:tab pos="177800" algn="l"/>
              </a:tabLs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tabLst>
                <a:tab pos="177800" algn="l"/>
              </a:tabLs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tabLst>
                <a:tab pos="177800" algn="l"/>
              </a:tabLs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a:latin typeface="Arial" panose="020B0604020202020204" pitchFamily="34" charset="0"/>
              </a:rPr>
              <a:t>Purpose </a:t>
            </a:r>
            <a:r>
              <a:rPr lang="en-US" altLang="en-US" b="0">
                <a:latin typeface="Times" panose="02020603050405020304" pitchFamily="18" charset="0"/>
              </a:rPr>
              <a:t>In this exercise you will have the opportunity to conduct a needs analysis interview with the Director of agriculture statistics about a training idea she has for her staff members. There are three roles:</a:t>
            </a:r>
          </a:p>
          <a:p>
            <a:pPr>
              <a:spcBef>
                <a:spcPct val="50000"/>
              </a:spcBef>
            </a:pPr>
            <a:r>
              <a:rPr lang="en-US" altLang="en-US">
                <a:latin typeface="Arial" panose="020B0604020202020204" pitchFamily="34" charset="0"/>
              </a:rPr>
              <a:t>A. Training developer.</a:t>
            </a:r>
            <a:r>
              <a:rPr lang="en-US" altLang="en-US">
                <a:latin typeface="Times" panose="02020603050405020304" pitchFamily="18" charset="0"/>
              </a:rPr>
              <a:t> </a:t>
            </a:r>
            <a:r>
              <a:rPr lang="en-US" altLang="en-US" b="0">
                <a:latin typeface="Times" panose="02020603050405020304" pitchFamily="18" charset="0"/>
              </a:rPr>
              <a:t>Ask questions to identify </a:t>
            </a:r>
            <a:r>
              <a:rPr lang="ja-JP" altLang="en-US" b="0">
                <a:latin typeface="Arial" panose="020B0604020202020204" pitchFamily="34" charset="0"/>
              </a:rPr>
              <a:t>“</a:t>
            </a:r>
            <a:r>
              <a:rPr lang="en-US" altLang="en-US" b="0">
                <a:latin typeface="Times" panose="02020603050405020304" pitchFamily="18" charset="0"/>
              </a:rPr>
              <a:t>the gap.</a:t>
            </a:r>
            <a:r>
              <a:rPr lang="ja-JP" altLang="en-US" b="0">
                <a:latin typeface="Arial" panose="020B0604020202020204" pitchFamily="34" charset="0"/>
              </a:rPr>
              <a:t>”</a:t>
            </a:r>
            <a:r>
              <a:rPr lang="en-US" altLang="en-US" b="0">
                <a:latin typeface="Times" panose="02020603050405020304" pitchFamily="18" charset="0"/>
              </a:rPr>
              <a:t> Use 	the following page as your guide.</a:t>
            </a:r>
          </a:p>
          <a:p>
            <a:pPr>
              <a:spcBef>
                <a:spcPct val="50000"/>
              </a:spcBef>
            </a:pPr>
            <a:r>
              <a:rPr lang="en-US" altLang="en-US">
                <a:latin typeface="Arial" panose="020B0604020202020204" pitchFamily="34" charset="0"/>
              </a:rPr>
              <a:t>B. Training sponsor.</a:t>
            </a:r>
            <a:r>
              <a:rPr lang="en-US" altLang="en-US">
                <a:latin typeface="Times" panose="02020603050405020304" pitchFamily="18" charset="0"/>
              </a:rPr>
              <a:t> </a:t>
            </a:r>
            <a:r>
              <a:rPr lang="en-US" altLang="en-US" b="0">
                <a:latin typeface="Times" panose="02020603050405020304" pitchFamily="18" charset="0"/>
              </a:rPr>
              <a:t>As the Director of agriculture statistics and 	sponsor of this training workshop, you are eager to provide this 	development opportunity for your team.</a:t>
            </a:r>
          </a:p>
          <a:p>
            <a:pPr>
              <a:spcBef>
                <a:spcPct val="50000"/>
              </a:spcBef>
            </a:pPr>
            <a:r>
              <a:rPr lang="en-US" altLang="en-US">
                <a:latin typeface="Arial" panose="020B0604020202020204" pitchFamily="34" charset="0"/>
              </a:rPr>
              <a:t>C. Observer</a:t>
            </a:r>
            <a:r>
              <a:rPr lang="en-US" altLang="en-US">
                <a:latin typeface="Times" panose="02020603050405020304" pitchFamily="18" charset="0"/>
              </a:rPr>
              <a:t>. </a:t>
            </a:r>
            <a:r>
              <a:rPr lang="en-US" altLang="en-US" b="0">
                <a:latin typeface="Times" panose="02020603050405020304" pitchFamily="18" charset="0"/>
              </a:rPr>
              <a:t>You will observe the interaction, make notes on the 	questions asked, and conduct a feedback session after the 	interview.</a:t>
            </a:r>
          </a:p>
        </p:txBody>
      </p:sp>
      <p:sp>
        <p:nvSpPr>
          <p:cNvPr id="18439" name="Text Box 6">
            <a:extLst>
              <a:ext uri="{FF2B5EF4-FFF2-40B4-BE49-F238E27FC236}">
                <a16:creationId xmlns:a16="http://schemas.microsoft.com/office/drawing/2014/main" id="{229DB6EE-A168-43C7-A527-792D99854F10}"/>
              </a:ext>
            </a:extLst>
          </p:cNvPr>
          <p:cNvSpPr txBox="1">
            <a:spLocks noChangeArrowheads="1"/>
          </p:cNvSpPr>
          <p:nvPr/>
        </p:nvSpPr>
        <p:spPr bwMode="auto">
          <a:xfrm>
            <a:off x="3733800" y="469900"/>
            <a:ext cx="23622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DESIGN</a:t>
            </a:r>
          </a:p>
        </p:txBody>
      </p:sp>
      <p:sp>
        <p:nvSpPr>
          <p:cNvPr id="18440" name="Text Box 7">
            <a:extLst>
              <a:ext uri="{FF2B5EF4-FFF2-40B4-BE49-F238E27FC236}">
                <a16:creationId xmlns:a16="http://schemas.microsoft.com/office/drawing/2014/main" id="{BBE9E9B6-7567-4137-B935-039B5B8EFA10}"/>
              </a:ext>
            </a:extLst>
          </p:cNvPr>
          <p:cNvSpPr txBox="1">
            <a:spLocks noChangeArrowheads="1"/>
          </p:cNvSpPr>
          <p:nvPr/>
        </p:nvSpPr>
        <p:spPr bwMode="auto">
          <a:xfrm>
            <a:off x="2235200" y="4470400"/>
            <a:ext cx="3022600" cy="32385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24161750" indent="-24161750">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406400" indent="-1778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lvl="2"/>
            <a:r>
              <a:rPr lang="en-US" altLang="en-US" sz="1400"/>
              <a:t>        Active Listening </a:t>
            </a:r>
            <a:endParaRPr lang="en-US" altLang="en-US"/>
          </a:p>
          <a:p>
            <a:pPr lvl="2"/>
            <a:endParaRPr lang="en-US" altLang="en-US"/>
          </a:p>
          <a:p>
            <a:pPr lvl="2"/>
            <a:r>
              <a:rPr lang="en-US" altLang="en-US" i="1"/>
              <a:t>Open-ended Questions</a:t>
            </a:r>
            <a:endParaRPr lang="en-US" altLang="en-US"/>
          </a:p>
          <a:p>
            <a:pPr lvl="2">
              <a:buFontTx/>
              <a:buChar char="•"/>
            </a:pPr>
            <a:r>
              <a:rPr lang="en-US" altLang="en-US" b="0">
                <a:latin typeface="Times" panose="02020603050405020304" pitchFamily="18" charset="0"/>
              </a:rPr>
              <a:t>Tell me more about ...</a:t>
            </a:r>
          </a:p>
          <a:p>
            <a:pPr lvl="2">
              <a:buFontTx/>
              <a:buChar char="•"/>
            </a:pPr>
            <a:r>
              <a:rPr lang="en-US" altLang="en-US" b="0">
                <a:latin typeface="Times" panose="02020603050405020304" pitchFamily="18" charset="0"/>
              </a:rPr>
              <a:t>What are your priorities for ... ?</a:t>
            </a:r>
          </a:p>
          <a:p>
            <a:pPr lvl="2">
              <a:buFontTx/>
              <a:buChar char="•"/>
            </a:pPr>
            <a:r>
              <a:rPr lang="en-US" altLang="en-US" b="0">
                <a:latin typeface="Times" panose="02020603050405020304" pitchFamily="18" charset="0"/>
              </a:rPr>
              <a:t>From your point of view, what is essential?</a:t>
            </a:r>
          </a:p>
          <a:p>
            <a:pPr lvl="2">
              <a:buFontTx/>
              <a:buChar char="•"/>
            </a:pPr>
            <a:r>
              <a:rPr lang="en-US" altLang="en-US" b="0">
                <a:latin typeface="Times" panose="02020603050405020304" pitchFamily="18" charset="0"/>
              </a:rPr>
              <a:t>How do you see it?</a:t>
            </a:r>
          </a:p>
          <a:p>
            <a:pPr lvl="2">
              <a:buFontTx/>
              <a:buChar char="•"/>
            </a:pPr>
            <a:r>
              <a:rPr lang="en-US" altLang="en-US" b="0">
                <a:latin typeface="Times" panose="02020603050405020304" pitchFamily="18" charset="0"/>
              </a:rPr>
              <a:t>What are your concerns about ... ?</a:t>
            </a:r>
          </a:p>
          <a:p>
            <a:pPr lvl="2"/>
            <a:endParaRPr lang="en-US" altLang="en-US"/>
          </a:p>
          <a:p>
            <a:pPr lvl="2"/>
            <a:r>
              <a:rPr lang="en-US" altLang="en-US" i="1"/>
              <a:t>Restatement</a:t>
            </a:r>
            <a:endParaRPr lang="en-US" altLang="en-US"/>
          </a:p>
          <a:p>
            <a:pPr lvl="2">
              <a:buFontTx/>
              <a:buChar char="•"/>
            </a:pPr>
            <a:r>
              <a:rPr lang="en-US" altLang="en-US" b="0">
                <a:latin typeface="Times" panose="02020603050405020304" pitchFamily="18" charset="0"/>
              </a:rPr>
              <a:t>You think ...</a:t>
            </a:r>
          </a:p>
          <a:p>
            <a:pPr lvl="2">
              <a:buFontTx/>
              <a:buChar char="•"/>
            </a:pPr>
            <a:r>
              <a:rPr lang="en-US" altLang="en-US" b="0">
                <a:latin typeface="Times" panose="02020603050405020304" pitchFamily="18" charset="0"/>
              </a:rPr>
              <a:t>Your main priority is ...</a:t>
            </a:r>
          </a:p>
          <a:p>
            <a:pPr lvl="2">
              <a:buFontTx/>
              <a:buChar char="•"/>
            </a:pPr>
            <a:r>
              <a:rPr lang="en-US" altLang="en-US" b="0">
                <a:latin typeface="Times" panose="02020603050405020304" pitchFamily="18" charset="0"/>
              </a:rPr>
              <a:t>You would prefer ...</a:t>
            </a:r>
          </a:p>
          <a:p>
            <a:pPr lvl="2">
              <a:buFontTx/>
              <a:buChar char="•"/>
            </a:pPr>
            <a:r>
              <a:rPr lang="en-US" altLang="en-US" b="0">
                <a:latin typeface="Times" panose="02020603050405020304" pitchFamily="18" charset="0"/>
              </a:rPr>
              <a:t>You would feel a lot better if ....</a:t>
            </a:r>
          </a:p>
          <a:p>
            <a:pPr lvl="2">
              <a:buFontTx/>
              <a:buChar char="•"/>
            </a:pPr>
            <a:r>
              <a:rPr lang="en-US" altLang="en-US" b="0">
                <a:latin typeface="Times" panose="02020603050405020304" pitchFamily="18" charset="0"/>
              </a:rPr>
              <a:t>You are not convinced that ...</a:t>
            </a:r>
          </a:p>
          <a:p>
            <a:pPr lvl="2"/>
            <a:endParaRPr lang="en-US"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7F04B774-2445-49F2-B54C-33BDA81F9000}"/>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FFEF75C9-65CC-4B6C-9E12-06E05B416D9A}" type="slidenum">
              <a:rPr lang="en-US" altLang="en-US" sz="1000" b="0"/>
              <a:pPr/>
              <a:t>17</a:t>
            </a:fld>
            <a:endParaRPr lang="en-US" altLang="en-US" sz="1000" b="0"/>
          </a:p>
        </p:txBody>
      </p:sp>
      <p:sp>
        <p:nvSpPr>
          <p:cNvPr id="19459" name="Line 2">
            <a:extLst>
              <a:ext uri="{FF2B5EF4-FFF2-40B4-BE49-F238E27FC236}">
                <a16:creationId xmlns:a16="http://schemas.microsoft.com/office/drawing/2014/main" id="{9AB1A71A-D0DD-4F50-B91C-E8F4172C2853}"/>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69988" name="Rectangle 4">
            <a:extLst>
              <a:ext uri="{FF2B5EF4-FFF2-40B4-BE49-F238E27FC236}">
                <a16:creationId xmlns:a16="http://schemas.microsoft.com/office/drawing/2014/main" id="{4D838BD8-B7B0-4A6D-8EC5-712F3CB82E61}"/>
              </a:ext>
            </a:extLst>
          </p:cNvPr>
          <p:cNvSpPr>
            <a:spLocks noGrp="1" noChangeArrowheads="1"/>
          </p:cNvSpPr>
          <p:nvPr>
            <p:ph type="title"/>
          </p:nvPr>
        </p:nvSpPr>
        <p:spPr>
          <a:xfrm>
            <a:off x="1612900" y="1320800"/>
            <a:ext cx="4267200" cy="76200"/>
          </a:xfrm>
        </p:spPr>
        <p:txBody>
          <a:bodyPr/>
          <a:lstStyle/>
          <a:p>
            <a:pPr algn="l" eaLnBrk="1" hangingPunct="1">
              <a:defRPr/>
            </a:pPr>
            <a:r>
              <a:rPr lang="en-US">
                <a:cs typeface="+mj-cs"/>
              </a:rPr>
              <a:t>Needs Analysis Exercise</a:t>
            </a:r>
          </a:p>
        </p:txBody>
      </p:sp>
      <p:sp>
        <p:nvSpPr>
          <p:cNvPr id="19462" name="Text Box 5">
            <a:extLst>
              <a:ext uri="{FF2B5EF4-FFF2-40B4-BE49-F238E27FC236}">
                <a16:creationId xmlns:a16="http://schemas.microsoft.com/office/drawing/2014/main" id="{F0B778F5-5917-4091-8263-F87BBD9C1A84}"/>
              </a:ext>
            </a:extLst>
          </p:cNvPr>
          <p:cNvSpPr txBox="1">
            <a:spLocks noChangeArrowheads="1"/>
          </p:cNvSpPr>
          <p:nvPr/>
        </p:nvSpPr>
        <p:spPr bwMode="auto">
          <a:xfrm>
            <a:off x="1498600" y="1701800"/>
            <a:ext cx="4419600"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nSpc>
                <a:spcPct val="90000"/>
              </a:lnSpc>
              <a:spcBef>
                <a:spcPct val="50000"/>
              </a:spcBef>
            </a:pPr>
            <a:r>
              <a:rPr lang="en-US" altLang="en-US" b="0">
                <a:latin typeface="Times" panose="02020603050405020304" pitchFamily="18" charset="0"/>
              </a:rPr>
              <a:t>Use this model to guide the discussion with the Director of agriculture statistics. Use it to identify the gap for staff members in her department.</a:t>
            </a:r>
          </a:p>
        </p:txBody>
      </p:sp>
      <p:sp>
        <p:nvSpPr>
          <p:cNvPr id="19463" name="Text Box 6">
            <a:extLst>
              <a:ext uri="{FF2B5EF4-FFF2-40B4-BE49-F238E27FC236}">
                <a16:creationId xmlns:a16="http://schemas.microsoft.com/office/drawing/2014/main" id="{6375CFCA-9B00-47D9-B04B-2EEC117E7882}"/>
              </a:ext>
            </a:extLst>
          </p:cNvPr>
          <p:cNvSpPr txBox="1">
            <a:spLocks noChangeArrowheads="1"/>
          </p:cNvSpPr>
          <p:nvPr/>
        </p:nvSpPr>
        <p:spPr bwMode="auto">
          <a:xfrm>
            <a:off x="3733800" y="469900"/>
            <a:ext cx="23622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DESIGN</a:t>
            </a:r>
          </a:p>
        </p:txBody>
      </p:sp>
      <p:grpSp>
        <p:nvGrpSpPr>
          <p:cNvPr id="19464" name="Group 17">
            <a:extLst>
              <a:ext uri="{FF2B5EF4-FFF2-40B4-BE49-F238E27FC236}">
                <a16:creationId xmlns:a16="http://schemas.microsoft.com/office/drawing/2014/main" id="{2F8BE546-18F8-4A4F-943E-1677F3AFE57D}"/>
              </a:ext>
            </a:extLst>
          </p:cNvPr>
          <p:cNvGrpSpPr>
            <a:grpSpLocks/>
          </p:cNvGrpSpPr>
          <p:nvPr/>
        </p:nvGrpSpPr>
        <p:grpSpPr bwMode="auto">
          <a:xfrm>
            <a:off x="584200" y="2470150"/>
            <a:ext cx="6007100" cy="5359400"/>
            <a:chOff x="584200" y="2470150"/>
            <a:chExt cx="6007100" cy="5359400"/>
          </a:xfrm>
        </p:grpSpPr>
        <p:sp>
          <p:nvSpPr>
            <p:cNvPr id="19466" name="AutoShape 7">
              <a:extLst>
                <a:ext uri="{FF2B5EF4-FFF2-40B4-BE49-F238E27FC236}">
                  <a16:creationId xmlns:a16="http://schemas.microsoft.com/office/drawing/2014/main" id="{7DE0C03D-7628-440A-9D99-653202382D23}"/>
                </a:ext>
              </a:extLst>
            </p:cNvPr>
            <p:cNvSpPr>
              <a:spLocks noChangeArrowheads="1"/>
            </p:cNvSpPr>
            <p:nvPr/>
          </p:nvSpPr>
          <p:spPr bwMode="auto">
            <a:xfrm>
              <a:off x="584200" y="2508250"/>
              <a:ext cx="2374900" cy="53213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endParaRPr lang="en-US" altLang="en-US"/>
            </a:p>
          </p:txBody>
        </p:sp>
        <p:sp>
          <p:nvSpPr>
            <p:cNvPr id="19467" name="Text Box 8">
              <a:extLst>
                <a:ext uri="{FF2B5EF4-FFF2-40B4-BE49-F238E27FC236}">
                  <a16:creationId xmlns:a16="http://schemas.microsoft.com/office/drawing/2014/main" id="{94C69C04-166D-4E26-BD8B-8A4C47393A9A}"/>
                </a:ext>
              </a:extLst>
            </p:cNvPr>
            <p:cNvSpPr txBox="1">
              <a:spLocks noChangeArrowheads="1"/>
            </p:cNvSpPr>
            <p:nvPr/>
          </p:nvSpPr>
          <p:spPr bwMode="auto">
            <a:xfrm>
              <a:off x="838200" y="2540000"/>
              <a:ext cx="186690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a:t>Current Performance</a:t>
              </a:r>
              <a:endParaRPr lang="en-US" altLang="en-US" sz="1000"/>
            </a:p>
            <a:p>
              <a:pPr>
                <a:spcBef>
                  <a:spcPct val="50000"/>
                </a:spcBef>
              </a:pPr>
              <a:r>
                <a:rPr lang="en-US" altLang="en-US" sz="1000"/>
                <a:t>What</a:t>
              </a:r>
              <a:r>
                <a:rPr lang="ja-JP" altLang="en-US" sz="1000">
                  <a:latin typeface="Arial" panose="020B0604020202020204" pitchFamily="34" charset="0"/>
                </a:rPr>
                <a:t>’</a:t>
              </a:r>
              <a:r>
                <a:rPr lang="en-US" altLang="ja-JP" sz="1000"/>
                <a:t>s the situation now?</a:t>
              </a:r>
              <a:endParaRPr lang="en-US" altLang="en-US" sz="1000"/>
            </a:p>
          </p:txBody>
        </p:sp>
        <p:sp>
          <p:nvSpPr>
            <p:cNvPr id="19468" name="Text Box 9">
              <a:extLst>
                <a:ext uri="{FF2B5EF4-FFF2-40B4-BE49-F238E27FC236}">
                  <a16:creationId xmlns:a16="http://schemas.microsoft.com/office/drawing/2014/main" id="{FB2A0272-9FAC-4E89-A58B-78C720FBA8BE}"/>
                </a:ext>
              </a:extLst>
            </p:cNvPr>
            <p:cNvSpPr txBox="1">
              <a:spLocks noChangeArrowheads="1"/>
            </p:cNvSpPr>
            <p:nvPr/>
          </p:nvSpPr>
          <p:spPr bwMode="auto">
            <a:xfrm>
              <a:off x="4381500" y="2540000"/>
              <a:ext cx="220980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a:t>Expected Performance</a:t>
              </a:r>
              <a:endParaRPr lang="en-US" altLang="en-US" sz="1000"/>
            </a:p>
            <a:p>
              <a:pPr>
                <a:spcBef>
                  <a:spcPct val="50000"/>
                </a:spcBef>
              </a:pPr>
              <a:r>
                <a:rPr lang="en-US" altLang="en-US" sz="1000"/>
                <a:t>What performance  is desired?</a:t>
              </a:r>
            </a:p>
          </p:txBody>
        </p:sp>
        <p:sp>
          <p:nvSpPr>
            <p:cNvPr id="19469" name="Line 10">
              <a:extLst>
                <a:ext uri="{FF2B5EF4-FFF2-40B4-BE49-F238E27FC236}">
                  <a16:creationId xmlns:a16="http://schemas.microsoft.com/office/drawing/2014/main" id="{3DE32C86-F54E-42A9-8C19-91380E3CD8CC}"/>
                </a:ext>
              </a:extLst>
            </p:cNvPr>
            <p:cNvSpPr>
              <a:spLocks noChangeShapeType="1"/>
            </p:cNvSpPr>
            <p:nvPr/>
          </p:nvSpPr>
          <p:spPr bwMode="auto">
            <a:xfrm>
              <a:off x="3136900" y="3238500"/>
              <a:ext cx="1041400" cy="127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sp>
          <p:nvSpPr>
            <p:cNvPr id="19470" name="Text Box 11">
              <a:extLst>
                <a:ext uri="{FF2B5EF4-FFF2-40B4-BE49-F238E27FC236}">
                  <a16:creationId xmlns:a16="http://schemas.microsoft.com/office/drawing/2014/main" id="{2FEC6972-BDEA-4A97-A94E-7BA8A9E4A6B1}"/>
                </a:ext>
              </a:extLst>
            </p:cNvPr>
            <p:cNvSpPr txBox="1">
              <a:spLocks noChangeArrowheads="1"/>
            </p:cNvSpPr>
            <p:nvPr/>
          </p:nvSpPr>
          <p:spPr bwMode="auto">
            <a:xfrm>
              <a:off x="3251200" y="2847975"/>
              <a:ext cx="1066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sz="1400"/>
                <a:t>The Gap</a:t>
              </a:r>
            </a:p>
          </p:txBody>
        </p:sp>
        <p:sp>
          <p:nvSpPr>
            <p:cNvPr id="19471" name="AutoShape 12">
              <a:extLst>
                <a:ext uri="{FF2B5EF4-FFF2-40B4-BE49-F238E27FC236}">
                  <a16:creationId xmlns:a16="http://schemas.microsoft.com/office/drawing/2014/main" id="{5501DF8F-6F8B-479C-AA21-5357A21C1225}"/>
                </a:ext>
              </a:extLst>
            </p:cNvPr>
            <p:cNvSpPr>
              <a:spLocks noChangeArrowheads="1"/>
            </p:cNvSpPr>
            <p:nvPr/>
          </p:nvSpPr>
          <p:spPr bwMode="auto">
            <a:xfrm>
              <a:off x="2997200" y="3556000"/>
              <a:ext cx="1193800" cy="6985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endParaRPr lang="en-US" altLang="en-US"/>
            </a:p>
          </p:txBody>
        </p:sp>
        <p:sp>
          <p:nvSpPr>
            <p:cNvPr id="19472" name="Text Box 13">
              <a:extLst>
                <a:ext uri="{FF2B5EF4-FFF2-40B4-BE49-F238E27FC236}">
                  <a16:creationId xmlns:a16="http://schemas.microsoft.com/office/drawing/2014/main" id="{64EEEA4D-56E3-4C4A-9A0D-AB977FD8B086}"/>
                </a:ext>
              </a:extLst>
            </p:cNvPr>
            <p:cNvSpPr txBox="1">
              <a:spLocks noChangeArrowheads="1"/>
            </p:cNvSpPr>
            <p:nvPr/>
          </p:nvSpPr>
          <p:spPr bwMode="auto">
            <a:xfrm>
              <a:off x="3111500" y="3670300"/>
              <a:ext cx="1066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a:t>Learning Experience</a:t>
              </a:r>
            </a:p>
          </p:txBody>
        </p:sp>
        <p:sp>
          <p:nvSpPr>
            <p:cNvPr id="19473" name="AutoShape 14">
              <a:extLst>
                <a:ext uri="{FF2B5EF4-FFF2-40B4-BE49-F238E27FC236}">
                  <a16:creationId xmlns:a16="http://schemas.microsoft.com/office/drawing/2014/main" id="{571EF73E-1E0E-472A-8690-A9BAE5A7E3DF}"/>
                </a:ext>
              </a:extLst>
            </p:cNvPr>
            <p:cNvSpPr>
              <a:spLocks noChangeArrowheads="1"/>
            </p:cNvSpPr>
            <p:nvPr/>
          </p:nvSpPr>
          <p:spPr bwMode="auto">
            <a:xfrm>
              <a:off x="4203700" y="2470150"/>
              <a:ext cx="2374900" cy="53213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endParaRPr lang="en-US" altLang="en-US"/>
            </a:p>
          </p:txBody>
        </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Line 2">
            <a:extLst>
              <a:ext uri="{FF2B5EF4-FFF2-40B4-BE49-F238E27FC236}">
                <a16:creationId xmlns:a16="http://schemas.microsoft.com/office/drawing/2014/main" id="{FBF4EE16-C9CA-4A83-A9CF-FC4BBB46D646}"/>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2036" name="Rectangle 4">
            <a:extLst>
              <a:ext uri="{FF2B5EF4-FFF2-40B4-BE49-F238E27FC236}">
                <a16:creationId xmlns:a16="http://schemas.microsoft.com/office/drawing/2014/main" id="{4FC9EDA2-0BCB-4325-96DB-B98CC487180C}"/>
              </a:ext>
            </a:extLst>
          </p:cNvPr>
          <p:cNvSpPr>
            <a:spLocks noGrp="1" noChangeArrowheads="1"/>
          </p:cNvSpPr>
          <p:nvPr>
            <p:ph type="title"/>
          </p:nvPr>
        </p:nvSpPr>
        <p:spPr>
          <a:xfrm>
            <a:off x="1612900" y="1270000"/>
            <a:ext cx="4267200" cy="76200"/>
          </a:xfrm>
        </p:spPr>
        <p:txBody>
          <a:bodyPr/>
          <a:lstStyle/>
          <a:p>
            <a:pPr algn="l" eaLnBrk="1" hangingPunct="1">
              <a:defRPr/>
            </a:pPr>
            <a:r>
              <a:rPr lang="en-US">
                <a:cs typeface="+mj-cs"/>
              </a:rPr>
              <a:t>Assessment Tools</a:t>
            </a:r>
          </a:p>
        </p:txBody>
      </p:sp>
      <p:sp>
        <p:nvSpPr>
          <p:cNvPr id="20486" name="Text Box 5">
            <a:extLst>
              <a:ext uri="{FF2B5EF4-FFF2-40B4-BE49-F238E27FC236}">
                <a16:creationId xmlns:a16="http://schemas.microsoft.com/office/drawing/2014/main" id="{3AD08284-1900-4C3E-BF0E-430D89853D8B}"/>
              </a:ext>
            </a:extLst>
          </p:cNvPr>
          <p:cNvSpPr txBox="1">
            <a:spLocks noChangeArrowheads="1"/>
          </p:cNvSpPr>
          <p:nvPr/>
        </p:nvSpPr>
        <p:spPr bwMode="auto">
          <a:xfrm>
            <a:off x="1612900" y="1790700"/>
            <a:ext cx="44196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nSpc>
                <a:spcPct val="90000"/>
              </a:lnSpc>
              <a:spcBef>
                <a:spcPct val="50000"/>
              </a:spcBef>
            </a:pPr>
            <a:r>
              <a:rPr lang="en-US" altLang="en-US" b="0">
                <a:latin typeface="Times" panose="02020603050405020304" pitchFamily="18" charset="0"/>
              </a:rPr>
              <a:t>After deciding what information you need, your next step is to decide the best way to get it. You</a:t>
            </a:r>
            <a:r>
              <a:rPr lang="ja-JP" altLang="en-US" b="0">
                <a:latin typeface="Arial" panose="020B0604020202020204" pitchFamily="34" charset="0"/>
              </a:rPr>
              <a:t>’</a:t>
            </a:r>
            <a:r>
              <a:rPr lang="en-US" altLang="ja-JP" b="0">
                <a:latin typeface="Times" panose="02020603050405020304" pitchFamily="18" charset="0"/>
              </a:rPr>
              <a:t>ll want to get </a:t>
            </a:r>
            <a:r>
              <a:rPr lang="en-US" altLang="ja-JP" b="0" i="1">
                <a:latin typeface="Times" panose="02020603050405020304" pitchFamily="18" charset="0"/>
              </a:rPr>
              <a:t>only</a:t>
            </a:r>
            <a:r>
              <a:rPr lang="en-US" altLang="ja-JP" b="0">
                <a:latin typeface="Times" panose="02020603050405020304" pitchFamily="18" charset="0"/>
              </a:rPr>
              <a:t> the information you need as efficiently as possible. Here is a list of options:</a:t>
            </a:r>
            <a:endParaRPr lang="en-US" altLang="en-US" b="0">
              <a:latin typeface="Times" panose="02020603050405020304" pitchFamily="18" charset="0"/>
            </a:endParaRPr>
          </a:p>
        </p:txBody>
      </p:sp>
      <p:sp>
        <p:nvSpPr>
          <p:cNvPr id="20487" name="Text Box 6">
            <a:extLst>
              <a:ext uri="{FF2B5EF4-FFF2-40B4-BE49-F238E27FC236}">
                <a16:creationId xmlns:a16="http://schemas.microsoft.com/office/drawing/2014/main" id="{08DED961-5ACE-415D-99A1-A583AF6CC4CB}"/>
              </a:ext>
            </a:extLst>
          </p:cNvPr>
          <p:cNvSpPr txBox="1">
            <a:spLocks noChangeArrowheads="1"/>
          </p:cNvSpPr>
          <p:nvPr/>
        </p:nvSpPr>
        <p:spPr bwMode="auto">
          <a:xfrm>
            <a:off x="3733800" y="469900"/>
            <a:ext cx="23622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DESIGN</a:t>
            </a:r>
          </a:p>
        </p:txBody>
      </p:sp>
      <p:graphicFrame>
        <p:nvGraphicFramePr>
          <p:cNvPr id="172039" name="Group 7">
            <a:extLst>
              <a:ext uri="{FF2B5EF4-FFF2-40B4-BE49-F238E27FC236}">
                <a16:creationId xmlns:a16="http://schemas.microsoft.com/office/drawing/2014/main" id="{0CDDEC43-3787-4118-B061-8F8BCB39C6B9}"/>
              </a:ext>
            </a:extLst>
          </p:cNvPr>
          <p:cNvGraphicFramePr>
            <a:graphicFrameLocks noGrp="1"/>
          </p:cNvGraphicFramePr>
          <p:nvPr/>
        </p:nvGraphicFramePr>
        <p:xfrm>
          <a:off x="1612900" y="2654300"/>
          <a:ext cx="4394200" cy="2163839"/>
        </p:xfrm>
        <a:graphic>
          <a:graphicData uri="http://schemas.openxmlformats.org/drawingml/2006/table">
            <a:tbl>
              <a:tblPr/>
              <a:tblGrid>
                <a:gridCol w="2209800">
                  <a:extLst>
                    <a:ext uri="{9D8B030D-6E8A-4147-A177-3AD203B41FA5}">
                      <a16:colId xmlns:a16="http://schemas.microsoft.com/office/drawing/2014/main" val="985726137"/>
                    </a:ext>
                  </a:extLst>
                </a:gridCol>
                <a:gridCol w="2184400">
                  <a:extLst>
                    <a:ext uri="{9D8B030D-6E8A-4147-A177-3AD203B41FA5}">
                      <a16:colId xmlns:a16="http://schemas.microsoft.com/office/drawing/2014/main" val="2340612593"/>
                    </a:ext>
                  </a:extLst>
                </a:gridCol>
              </a:tblGrid>
              <a:tr h="639974">
                <a:tc gridSpan="2">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Open-ended Questionnaires </a:t>
                      </a: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You compose questions for which there are many possible answers or interpretations. For example, </a:t>
                      </a:r>
                      <a:r>
                        <a:rPr kumimoji="0" lang="ja-JP" altLang="en-US" sz="12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r>
                        <a:rPr kumimoji="0" lang="en-US" altLang="ja-JP"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What are some of the challenges you face in your work?</a:t>
                      </a:r>
                      <a:r>
                        <a:rPr kumimoji="0" lang="ja-JP" altLang="en-US" sz="12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endParaRPr kumimoji="0" lang="en-US" altLang="en-US" sz="1200" b="0"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endParaRPr>
                    </a:p>
                  </a:txBody>
                  <a:tcPr marT="45705" marB="45705"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885044876"/>
                  </a:ext>
                </a:extLst>
              </a:tr>
              <a:tr h="1523789">
                <a:tc>
                  <a:txBody>
                    <a:bodyPr/>
                    <a:lstStyle>
                      <a:lvl1pPr marL="114300" indent="-1143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4300" marR="0" lvl="0" indent="-114300" algn="l"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Advantages</a:t>
                      </a:r>
                      <a:endPar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Allow respondents to introduce new topics</a:t>
                      </a: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May uncover important data not asked for</a:t>
                      </a: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Are less work to prepare</a:t>
                      </a:r>
                    </a:p>
                  </a:txBody>
                  <a:tcPr marT="45705" marB="4570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114300" indent="-1143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4300" marR="0" lvl="0" indent="-114300" algn="l"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Disadvantages</a:t>
                      </a:r>
                      <a:endPar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Are harder to answer and require more thought from respondents</a:t>
                      </a: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Allow no way to probe further</a:t>
                      </a:r>
                    </a:p>
                  </a:txBody>
                  <a:tcPr marT="45705" marB="457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79717346"/>
                  </a:ext>
                </a:extLst>
              </a:tr>
            </a:tbl>
          </a:graphicData>
        </a:graphic>
      </p:graphicFrame>
      <p:graphicFrame>
        <p:nvGraphicFramePr>
          <p:cNvPr id="172049" name="Group 17">
            <a:extLst>
              <a:ext uri="{FF2B5EF4-FFF2-40B4-BE49-F238E27FC236}">
                <a16:creationId xmlns:a16="http://schemas.microsoft.com/office/drawing/2014/main" id="{7A1840AB-B7A3-4B5A-9A33-558BE1FE3EC4}"/>
              </a:ext>
            </a:extLst>
          </p:cNvPr>
          <p:cNvGraphicFramePr>
            <a:graphicFrameLocks noGrp="1"/>
          </p:cNvGraphicFramePr>
          <p:nvPr/>
        </p:nvGraphicFramePr>
        <p:xfrm>
          <a:off x="1612900" y="4889500"/>
          <a:ext cx="4394200" cy="2163839"/>
        </p:xfrm>
        <a:graphic>
          <a:graphicData uri="http://schemas.openxmlformats.org/drawingml/2006/table">
            <a:tbl>
              <a:tblPr/>
              <a:tblGrid>
                <a:gridCol w="2209800">
                  <a:extLst>
                    <a:ext uri="{9D8B030D-6E8A-4147-A177-3AD203B41FA5}">
                      <a16:colId xmlns:a16="http://schemas.microsoft.com/office/drawing/2014/main" val="790090276"/>
                    </a:ext>
                  </a:extLst>
                </a:gridCol>
                <a:gridCol w="2184400">
                  <a:extLst>
                    <a:ext uri="{9D8B030D-6E8A-4147-A177-3AD203B41FA5}">
                      <a16:colId xmlns:a16="http://schemas.microsoft.com/office/drawing/2014/main" val="1052317330"/>
                    </a:ext>
                  </a:extLst>
                </a:gridCol>
              </a:tblGrid>
              <a:tr h="639974">
                <a:tc gridSpan="2">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Closed-ended Questionnaires </a:t>
                      </a: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You compose questions with a limited number of responses. For example, </a:t>
                      </a:r>
                      <a:r>
                        <a:rPr kumimoji="0" lang="ja-JP" altLang="en-US" sz="12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r>
                        <a:rPr kumimoji="0" lang="en-US" altLang="ja-JP"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How long have you worked at your job?</a:t>
                      </a:r>
                      <a:r>
                        <a:rPr kumimoji="0" lang="ja-JP" altLang="en-US" sz="12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r>
                        <a:rPr kumimoji="0" lang="en-US" altLang="ja-JP"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 a) 0-2 years b) 3-5 years c) 6 years or more</a:t>
                      </a:r>
                      <a:endParaRPr kumimoji="0" lang="en-US" altLang="en-US" sz="1200" b="0"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endParaRPr>
                    </a:p>
                  </a:txBody>
                  <a:tcPr marT="45705" marB="45705"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3581502221"/>
                  </a:ext>
                </a:extLst>
              </a:tr>
              <a:tr h="1523789">
                <a:tc>
                  <a:txBody>
                    <a:bodyPr/>
                    <a:lstStyle>
                      <a:lvl1pPr marL="114300" indent="-1143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4300" marR="0" lvl="0" indent="-114300" algn="l"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dirty="0">
                          <a:ln>
                            <a:noFill/>
                          </a:ln>
                          <a:solidFill>
                            <a:schemeClr val="tx1"/>
                          </a:solidFill>
                          <a:effectLst/>
                          <a:latin typeface="Times" panose="02020603050405020304" pitchFamily="18" charset="0"/>
                          <a:ea typeface="ＭＳ Ｐゴシック" panose="020B0600070205080204" pitchFamily="34" charset="-128"/>
                        </a:rPr>
                        <a:t>Advantages</a:t>
                      </a:r>
                      <a:endParaRPr kumimoji="0" lang="en-US" altLang="en-US" sz="1200" b="0" i="0" u="none" strike="noStrike" cap="none" normalizeH="0" baseline="0" dirty="0">
                        <a:ln>
                          <a:noFill/>
                        </a:ln>
                        <a:solidFill>
                          <a:schemeClr val="tx1"/>
                        </a:solidFill>
                        <a:effectLst/>
                        <a:latin typeface="Times" panose="02020603050405020304" pitchFamily="18" charset="0"/>
                        <a:ea typeface="ＭＳ Ｐゴシック" panose="020B0600070205080204" pitchFamily="34" charset="-128"/>
                      </a:endParaRP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Times" panose="02020603050405020304" pitchFamily="18" charset="0"/>
                          <a:ea typeface="ＭＳ Ｐゴシック" panose="020B0600070205080204" pitchFamily="34" charset="-128"/>
                        </a:rPr>
                        <a:t>Are easier to answer</a:t>
                      </a: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Times" panose="02020603050405020304" pitchFamily="18" charset="0"/>
                          <a:ea typeface="ＭＳ Ｐゴシック" panose="020B0600070205080204" pitchFamily="34" charset="-128"/>
                        </a:rPr>
                        <a:t>Are easier to analyze and tabulate</a:t>
                      </a: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Times" panose="02020603050405020304" pitchFamily="18" charset="0"/>
                          <a:ea typeface="ＭＳ Ｐゴシック" panose="020B0600070205080204" pitchFamily="34" charset="-128"/>
                        </a:rPr>
                        <a:t>Give more precise information</a:t>
                      </a:r>
                    </a:p>
                  </a:txBody>
                  <a:tcPr marT="45705" marB="4570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114300" indent="-1143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4300" marR="0" lvl="0" indent="-114300" algn="l"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dirty="0">
                          <a:ln>
                            <a:noFill/>
                          </a:ln>
                          <a:solidFill>
                            <a:schemeClr val="tx1"/>
                          </a:solidFill>
                          <a:effectLst/>
                          <a:latin typeface="Times" panose="02020603050405020304" pitchFamily="18" charset="0"/>
                          <a:ea typeface="ＭＳ Ｐゴシック" panose="020B0600070205080204" pitchFamily="34" charset="-128"/>
                        </a:rPr>
                        <a:t>Disadvantages</a:t>
                      </a:r>
                      <a:endParaRPr kumimoji="0" lang="en-US" altLang="en-US" sz="1200" b="0" i="0" u="none" strike="noStrike" cap="none" normalizeH="0" baseline="0" dirty="0">
                        <a:ln>
                          <a:noFill/>
                        </a:ln>
                        <a:solidFill>
                          <a:schemeClr val="tx1"/>
                        </a:solidFill>
                        <a:effectLst/>
                        <a:latin typeface="Times" panose="02020603050405020304" pitchFamily="18" charset="0"/>
                        <a:ea typeface="ＭＳ Ｐゴシック" panose="020B0600070205080204" pitchFamily="34" charset="-128"/>
                      </a:endParaRP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Times" panose="02020603050405020304" pitchFamily="18" charset="0"/>
                          <a:ea typeface="ＭＳ Ｐゴシック" panose="020B0600070205080204" pitchFamily="34" charset="-128"/>
                        </a:rPr>
                        <a:t>Require more skill to prepare</a:t>
                      </a: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Times" panose="02020603050405020304" pitchFamily="18" charset="0"/>
                          <a:ea typeface="ＭＳ Ｐゴシック" panose="020B0600070205080204" pitchFamily="34" charset="-128"/>
                        </a:rPr>
                        <a:t>Are limited in scope and ask only what is already known</a:t>
                      </a: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Times" panose="02020603050405020304" pitchFamily="18" charset="0"/>
                          <a:ea typeface="ＭＳ Ｐゴシック" panose="020B0600070205080204" pitchFamily="34" charset="-128"/>
                        </a:rPr>
                        <a:t>Allow no way to probe further</a:t>
                      </a:r>
                    </a:p>
                  </a:txBody>
                  <a:tcPr marT="45705" marB="457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03111309"/>
                  </a:ext>
                </a:extLst>
              </a:tr>
            </a:tbl>
          </a:graphicData>
        </a:graphic>
      </p:graphicFrame>
      <p:sp>
        <p:nvSpPr>
          <p:cNvPr id="20508" name="Text Box 27">
            <a:extLst>
              <a:ext uri="{FF2B5EF4-FFF2-40B4-BE49-F238E27FC236}">
                <a16:creationId xmlns:a16="http://schemas.microsoft.com/office/drawing/2014/main" id="{4C7FD999-569D-4FF1-BD21-A79A6DE439B0}"/>
              </a:ext>
            </a:extLst>
          </p:cNvPr>
          <p:cNvSpPr txBox="1">
            <a:spLocks noChangeArrowheads="1"/>
          </p:cNvSpPr>
          <p:nvPr/>
        </p:nvSpPr>
        <p:spPr bwMode="auto">
          <a:xfrm>
            <a:off x="1612900" y="7289800"/>
            <a:ext cx="27559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b="0">
                <a:latin typeface="Times" panose="02020603050405020304" pitchFamily="18" charset="0"/>
              </a:rPr>
              <a:t>Continues on next page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a:extLst>
              <a:ext uri="{FF2B5EF4-FFF2-40B4-BE49-F238E27FC236}">
                <a16:creationId xmlns:a16="http://schemas.microsoft.com/office/drawing/2014/main" id="{3043CA72-C32A-42E5-956F-0EF893B3F179}"/>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B949AD46-316A-4DBF-B0A7-4FFAF27E8E44}" type="slidenum">
              <a:rPr lang="en-US" altLang="en-US" sz="1000" b="0"/>
              <a:pPr/>
              <a:t>19</a:t>
            </a:fld>
            <a:endParaRPr lang="en-US" altLang="en-US" sz="1000" b="0"/>
          </a:p>
        </p:txBody>
      </p:sp>
      <p:sp>
        <p:nvSpPr>
          <p:cNvPr id="21507" name="Line 2">
            <a:extLst>
              <a:ext uri="{FF2B5EF4-FFF2-40B4-BE49-F238E27FC236}">
                <a16:creationId xmlns:a16="http://schemas.microsoft.com/office/drawing/2014/main" id="{847677DA-A3BD-4BE8-9BE7-2E5AE9B8EA90}"/>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09" name="Text Box 4">
            <a:extLst>
              <a:ext uri="{FF2B5EF4-FFF2-40B4-BE49-F238E27FC236}">
                <a16:creationId xmlns:a16="http://schemas.microsoft.com/office/drawing/2014/main" id="{89435B20-AA59-4061-B575-82D03E9DDCD8}"/>
              </a:ext>
            </a:extLst>
          </p:cNvPr>
          <p:cNvSpPr txBox="1">
            <a:spLocks noChangeArrowheads="1"/>
          </p:cNvSpPr>
          <p:nvPr/>
        </p:nvSpPr>
        <p:spPr bwMode="auto">
          <a:xfrm>
            <a:off x="3733800" y="469900"/>
            <a:ext cx="23622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DESIGN</a:t>
            </a:r>
          </a:p>
        </p:txBody>
      </p:sp>
      <p:graphicFrame>
        <p:nvGraphicFramePr>
          <p:cNvPr id="173061" name="Group 5">
            <a:extLst>
              <a:ext uri="{FF2B5EF4-FFF2-40B4-BE49-F238E27FC236}">
                <a16:creationId xmlns:a16="http://schemas.microsoft.com/office/drawing/2014/main" id="{74B6C748-F0A9-409F-BC7D-A2CD3A893D75}"/>
              </a:ext>
            </a:extLst>
          </p:cNvPr>
          <p:cNvGraphicFramePr>
            <a:graphicFrameLocks noGrp="1"/>
          </p:cNvGraphicFramePr>
          <p:nvPr>
            <p:extLst>
              <p:ext uri="{D42A27DB-BD31-4B8C-83A1-F6EECF244321}">
                <p14:modId xmlns:p14="http://schemas.microsoft.com/office/powerpoint/2010/main" val="3903461390"/>
              </p:ext>
            </p:extLst>
          </p:nvPr>
        </p:nvGraphicFramePr>
        <p:xfrm>
          <a:off x="1612900" y="863600"/>
          <a:ext cx="4394200" cy="2670476"/>
        </p:xfrm>
        <a:graphic>
          <a:graphicData uri="http://schemas.openxmlformats.org/drawingml/2006/table">
            <a:tbl>
              <a:tblPr/>
              <a:tblGrid>
                <a:gridCol w="2209800">
                  <a:extLst>
                    <a:ext uri="{9D8B030D-6E8A-4147-A177-3AD203B41FA5}">
                      <a16:colId xmlns:a16="http://schemas.microsoft.com/office/drawing/2014/main" val="2994024297"/>
                    </a:ext>
                  </a:extLst>
                </a:gridCol>
                <a:gridCol w="2184400">
                  <a:extLst>
                    <a:ext uri="{9D8B030D-6E8A-4147-A177-3AD203B41FA5}">
                      <a16:colId xmlns:a16="http://schemas.microsoft.com/office/drawing/2014/main" val="2153771139"/>
                    </a:ext>
                  </a:extLst>
                </a:gridCol>
              </a:tblGrid>
              <a:tr h="1006282">
                <a:tc gridSpan="2">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Individual or group interviews </a:t>
                      </a: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You conduct face-to-face meetings with one or several persons. You prepare questions beforehand but you can introduce others as the interview progresses. Group interviews (focus groups) allow for interaction and brainstorming of issues.</a:t>
                      </a:r>
                      <a:endParaRPr kumimoji="0" lang="en-US" altLang="en-US" sz="1200" b="0"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endParaRPr>
                    </a:p>
                  </a:txBody>
                  <a:tcPr marT="45713" marB="4571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2139225376"/>
                  </a:ext>
                </a:extLst>
              </a:tr>
              <a:tr h="1663893">
                <a:tc>
                  <a:txBody>
                    <a:bodyPr/>
                    <a:lstStyle>
                      <a:lvl1pPr marL="114300" indent="-1143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4300" marR="0" lvl="0" indent="-114300" algn="l"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Advantages</a:t>
                      </a:r>
                      <a:endPar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Are flexible and allow further probing</a:t>
                      </a: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Can pick up non-verbal responses</a:t>
                      </a: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Can build commitment to the workshop on the part of interviewees</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114300" indent="-1143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4300" marR="0" lvl="0" indent="-114300" algn="l"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dirty="0">
                          <a:ln>
                            <a:noFill/>
                          </a:ln>
                          <a:solidFill>
                            <a:schemeClr val="tx1"/>
                          </a:solidFill>
                          <a:effectLst/>
                          <a:latin typeface="Times" panose="02020603050405020304" pitchFamily="18" charset="0"/>
                          <a:ea typeface="ＭＳ Ｐゴシック" panose="020B0600070205080204" pitchFamily="34" charset="-128"/>
                        </a:rPr>
                        <a:t>Disadvantages</a:t>
                      </a:r>
                      <a:endParaRPr kumimoji="0" lang="en-US" altLang="en-US" sz="1200" b="0" i="0" u="none" strike="noStrike" cap="none" normalizeH="0" baseline="0" dirty="0">
                        <a:ln>
                          <a:noFill/>
                        </a:ln>
                        <a:solidFill>
                          <a:schemeClr val="tx1"/>
                        </a:solidFill>
                        <a:effectLst/>
                        <a:latin typeface="Times" panose="02020603050405020304" pitchFamily="18" charset="0"/>
                        <a:ea typeface="ＭＳ Ｐゴシック" panose="020B0600070205080204" pitchFamily="34" charset="-128"/>
                      </a:endParaRP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Times" panose="02020603050405020304" pitchFamily="18" charset="0"/>
                          <a:ea typeface="ＭＳ Ｐゴシック" panose="020B0600070205080204" pitchFamily="34" charset="-128"/>
                        </a:rPr>
                        <a:t>Are time-consuming</a:t>
                      </a: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Times" panose="02020603050405020304" pitchFamily="18" charset="0"/>
                          <a:ea typeface="ＭＳ Ｐゴシック" panose="020B0600070205080204" pitchFamily="34" charset="-128"/>
                        </a:rPr>
                        <a:t>Require skilled interviewers, especially group interviewers</a:t>
                      </a: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Times" panose="02020603050405020304" pitchFamily="18" charset="0"/>
                          <a:ea typeface="ＭＳ Ｐゴシック" panose="020B0600070205080204" pitchFamily="34" charset="-128"/>
                        </a:rPr>
                        <a:t>May cause group interviewees to influence each other</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56552283"/>
                  </a:ext>
                </a:extLst>
              </a:tr>
            </a:tbl>
          </a:graphicData>
        </a:graphic>
      </p:graphicFrame>
      <p:graphicFrame>
        <p:nvGraphicFramePr>
          <p:cNvPr id="173071" name="Group 15">
            <a:extLst>
              <a:ext uri="{FF2B5EF4-FFF2-40B4-BE49-F238E27FC236}">
                <a16:creationId xmlns:a16="http://schemas.microsoft.com/office/drawing/2014/main" id="{0289B535-313E-40D9-B0F7-BFCB65453012}"/>
              </a:ext>
            </a:extLst>
          </p:cNvPr>
          <p:cNvGraphicFramePr>
            <a:graphicFrameLocks noGrp="1"/>
          </p:cNvGraphicFramePr>
          <p:nvPr/>
        </p:nvGraphicFramePr>
        <p:xfrm>
          <a:off x="1612900" y="3606800"/>
          <a:ext cx="4394200" cy="2487687"/>
        </p:xfrm>
        <a:graphic>
          <a:graphicData uri="http://schemas.openxmlformats.org/drawingml/2006/table">
            <a:tbl>
              <a:tblPr/>
              <a:tblGrid>
                <a:gridCol w="2209800">
                  <a:extLst>
                    <a:ext uri="{9D8B030D-6E8A-4147-A177-3AD203B41FA5}">
                      <a16:colId xmlns:a16="http://schemas.microsoft.com/office/drawing/2014/main" val="3463866868"/>
                    </a:ext>
                  </a:extLst>
                </a:gridCol>
                <a:gridCol w="2184400">
                  <a:extLst>
                    <a:ext uri="{9D8B030D-6E8A-4147-A177-3AD203B41FA5}">
                      <a16:colId xmlns:a16="http://schemas.microsoft.com/office/drawing/2014/main" val="3890696883"/>
                    </a:ext>
                  </a:extLst>
                </a:gridCol>
              </a:tblGrid>
              <a:tr h="640010">
                <a:tc gridSpan="2">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Observation </a:t>
                      </a: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You observe the learners on the job. You notice what they do or what they may need to do, including job conditions, key events, and other factors.</a:t>
                      </a:r>
                      <a:endParaRPr kumimoji="0" lang="en-US" altLang="en-US" sz="1200" b="0"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endParaRPr>
                    </a:p>
                  </a:txBody>
                  <a:tcPr marT="45722" marB="4572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2313992959"/>
                  </a:ext>
                </a:extLst>
              </a:tr>
              <a:tr h="1847603">
                <a:tc>
                  <a:txBody>
                    <a:bodyPr/>
                    <a:lstStyle>
                      <a:lvl1pPr marL="114300" indent="-1143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4300" marR="0" lvl="0" indent="-114300" algn="l"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Advantages</a:t>
                      </a:r>
                      <a:endPar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Can be a good way to bring out subtle things that are hard to express in interviews or questionnaires</a:t>
                      </a: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Can be a good way to gather data for learning materials</a:t>
                      </a: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Can build rapport with target population</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114300" indent="-1143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4300" marR="0" lvl="0" indent="-114300" algn="l"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Disadvantages</a:t>
                      </a:r>
                      <a:endPar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Does not always reveal attitudes</a:t>
                      </a: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Can require considerable time to see all aspects of work</a:t>
                      </a: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Can interfere with work and influence what happens (by observer</a:t>
                      </a:r>
                      <a:r>
                        <a:rPr kumimoji="0" lang="ja-JP" altLang="en-US" sz="12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r>
                        <a:rPr kumimoji="0" lang="en-US" altLang="ja-JP"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s presence)</a:t>
                      </a:r>
                      <a:endPar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88660074"/>
                  </a:ext>
                </a:extLst>
              </a:tr>
            </a:tbl>
          </a:graphicData>
        </a:graphic>
      </p:graphicFrame>
      <p:graphicFrame>
        <p:nvGraphicFramePr>
          <p:cNvPr id="173081" name="Group 25">
            <a:extLst>
              <a:ext uri="{FF2B5EF4-FFF2-40B4-BE49-F238E27FC236}">
                <a16:creationId xmlns:a16="http://schemas.microsoft.com/office/drawing/2014/main" id="{8C9DED9A-C1E0-455E-B5D6-7303478C02C5}"/>
              </a:ext>
            </a:extLst>
          </p:cNvPr>
          <p:cNvGraphicFramePr>
            <a:graphicFrameLocks noGrp="1"/>
          </p:cNvGraphicFramePr>
          <p:nvPr>
            <p:extLst>
              <p:ext uri="{D42A27DB-BD31-4B8C-83A1-F6EECF244321}">
                <p14:modId xmlns:p14="http://schemas.microsoft.com/office/powerpoint/2010/main" val="1352173715"/>
              </p:ext>
            </p:extLst>
          </p:nvPr>
        </p:nvGraphicFramePr>
        <p:xfrm>
          <a:off x="1612900" y="6172200"/>
          <a:ext cx="4406900" cy="1763707"/>
        </p:xfrm>
        <a:graphic>
          <a:graphicData uri="http://schemas.openxmlformats.org/drawingml/2006/table">
            <a:tbl>
              <a:tblPr/>
              <a:tblGrid>
                <a:gridCol w="2216187">
                  <a:extLst>
                    <a:ext uri="{9D8B030D-6E8A-4147-A177-3AD203B41FA5}">
                      <a16:colId xmlns:a16="http://schemas.microsoft.com/office/drawing/2014/main" val="1899969046"/>
                    </a:ext>
                  </a:extLst>
                </a:gridCol>
                <a:gridCol w="2190713">
                  <a:extLst>
                    <a:ext uri="{9D8B030D-6E8A-4147-A177-3AD203B41FA5}">
                      <a16:colId xmlns:a16="http://schemas.microsoft.com/office/drawing/2014/main" val="634016672"/>
                    </a:ext>
                  </a:extLst>
                </a:gridCol>
              </a:tblGrid>
              <a:tr h="385132">
                <a:tc gridSpan="2">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Analysis of documents </a:t>
                      </a: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You review written materials that contain useful information, like policies, procedures, reports, etc.</a:t>
                      </a:r>
                      <a:endParaRPr kumimoji="0" lang="en-US" altLang="en-US" sz="1200" b="0"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2042322962"/>
                  </a:ext>
                </a:extLst>
              </a:tr>
              <a:tr h="1306507">
                <a:tc>
                  <a:txBody>
                    <a:bodyPr/>
                    <a:lstStyle>
                      <a:lvl1pPr marL="114300" indent="-1143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4300" marR="0" lvl="0" indent="-114300" algn="l"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Advantages</a:t>
                      </a: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Doesn</a:t>
                      </a:r>
                      <a:r>
                        <a:rPr kumimoji="0" lang="ja-JP" altLang="en-US" sz="12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r>
                        <a:rPr kumimoji="0" lang="en-US" altLang="ja-JP"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t depend on commitment of others</a:t>
                      </a: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Can get date from several sources in one place, saving time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114300" indent="-1143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4300" marR="0" lvl="0" indent="-114300" algn="l"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dirty="0">
                          <a:ln>
                            <a:noFill/>
                          </a:ln>
                          <a:solidFill>
                            <a:schemeClr val="tx1"/>
                          </a:solidFill>
                          <a:effectLst/>
                          <a:latin typeface="Times" panose="02020603050405020304" pitchFamily="18" charset="0"/>
                          <a:ea typeface="ＭＳ Ｐゴシック" panose="020B0600070205080204" pitchFamily="34" charset="-128"/>
                        </a:rPr>
                        <a:t>Disadvantages</a:t>
                      </a:r>
                      <a:endParaRPr kumimoji="0" lang="en-US" altLang="en-US" sz="1200" b="0" i="0" u="none" strike="noStrike" cap="none" normalizeH="0" baseline="0" dirty="0">
                        <a:ln>
                          <a:noFill/>
                        </a:ln>
                        <a:solidFill>
                          <a:schemeClr val="tx1"/>
                        </a:solidFill>
                        <a:effectLst/>
                        <a:latin typeface="Times" panose="02020603050405020304" pitchFamily="18" charset="0"/>
                        <a:ea typeface="ＭＳ Ｐゴシック" panose="020B0600070205080204" pitchFamily="34" charset="-128"/>
                      </a:endParaRP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Times" panose="02020603050405020304" pitchFamily="18" charset="0"/>
                          <a:ea typeface="ＭＳ Ｐゴシック" panose="020B0600070205080204" pitchFamily="34" charset="-128"/>
                        </a:rPr>
                        <a:t>May not cover all areas needed</a:t>
                      </a: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Times" panose="02020603050405020304" pitchFamily="18" charset="0"/>
                          <a:ea typeface="ＭＳ Ｐゴシック" panose="020B0600070205080204" pitchFamily="34" charset="-128"/>
                        </a:rPr>
                        <a:t>May yield too much data making analysis difficult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46274166"/>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a:extLst>
              <a:ext uri="{FF2B5EF4-FFF2-40B4-BE49-F238E27FC236}">
                <a16:creationId xmlns:a16="http://schemas.microsoft.com/office/drawing/2014/main" id="{68036EFA-BC55-4320-A74C-FE1DF3DB68F0}"/>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9B70E708-B47F-421D-B038-C190A2413FC6}" type="slidenum">
              <a:rPr lang="en-US" altLang="en-US" sz="1000" b="0"/>
              <a:pPr/>
              <a:t>2</a:t>
            </a:fld>
            <a:endParaRPr lang="en-US" altLang="en-US" sz="1000" b="0"/>
          </a:p>
        </p:txBody>
      </p:sp>
      <p:sp>
        <p:nvSpPr>
          <p:cNvPr id="7170" name="Rectangle 2">
            <a:extLst>
              <a:ext uri="{FF2B5EF4-FFF2-40B4-BE49-F238E27FC236}">
                <a16:creationId xmlns:a16="http://schemas.microsoft.com/office/drawing/2014/main" id="{733E0459-26A4-49F0-892B-649A7BCADA0F}"/>
              </a:ext>
            </a:extLst>
          </p:cNvPr>
          <p:cNvSpPr>
            <a:spLocks noGrp="1" noChangeArrowheads="1"/>
          </p:cNvSpPr>
          <p:nvPr>
            <p:ph type="title"/>
          </p:nvPr>
        </p:nvSpPr>
        <p:spPr>
          <a:xfrm>
            <a:off x="1587500" y="1168400"/>
            <a:ext cx="3810000" cy="152400"/>
          </a:xfrm>
        </p:spPr>
        <p:txBody>
          <a:bodyPr/>
          <a:lstStyle/>
          <a:p>
            <a:pPr algn="l" eaLnBrk="1" hangingPunct="1">
              <a:defRPr/>
            </a:pPr>
            <a:r>
              <a:rPr lang="en-US" dirty="0">
                <a:cs typeface="+mj-cs"/>
              </a:rPr>
              <a:t>Table of Contents</a:t>
            </a:r>
          </a:p>
        </p:txBody>
      </p:sp>
      <p:sp>
        <p:nvSpPr>
          <p:cNvPr id="4100" name="Line 3">
            <a:extLst>
              <a:ext uri="{FF2B5EF4-FFF2-40B4-BE49-F238E27FC236}">
                <a16:creationId xmlns:a16="http://schemas.microsoft.com/office/drawing/2014/main" id="{C7033F25-4EEA-4642-A728-A98FEDC5524E}"/>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101" name="Text Box 4">
            <a:extLst>
              <a:ext uri="{FF2B5EF4-FFF2-40B4-BE49-F238E27FC236}">
                <a16:creationId xmlns:a16="http://schemas.microsoft.com/office/drawing/2014/main" id="{DB04FAE7-6A2C-40B1-9752-E8F779588522}"/>
              </a:ext>
            </a:extLst>
          </p:cNvPr>
          <p:cNvSpPr txBox="1">
            <a:spLocks noChangeArrowheads="1"/>
          </p:cNvSpPr>
          <p:nvPr/>
        </p:nvSpPr>
        <p:spPr bwMode="auto">
          <a:xfrm>
            <a:off x="3962400" y="4572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TABLE OF CONTENTS</a:t>
            </a:r>
          </a:p>
        </p:txBody>
      </p:sp>
      <p:sp>
        <p:nvSpPr>
          <p:cNvPr id="4104" name="TextBox 16">
            <a:extLst>
              <a:ext uri="{FF2B5EF4-FFF2-40B4-BE49-F238E27FC236}">
                <a16:creationId xmlns:a16="http://schemas.microsoft.com/office/drawing/2014/main" id="{4A54A479-AF87-48D6-B52E-D1D5A78AEB38}"/>
              </a:ext>
            </a:extLst>
          </p:cNvPr>
          <p:cNvSpPr txBox="1">
            <a:spLocks noChangeArrowheads="1"/>
          </p:cNvSpPr>
          <p:nvPr/>
        </p:nvSpPr>
        <p:spPr bwMode="auto">
          <a:xfrm>
            <a:off x="1587500" y="1778000"/>
            <a:ext cx="2387600" cy="580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dirty="0">
                <a:latin typeface="Times" panose="02020603050405020304" pitchFamily="18" charset="0"/>
              </a:rPr>
              <a:t>Introduction</a:t>
            </a:r>
          </a:p>
          <a:p>
            <a:r>
              <a:rPr lang="en-US" altLang="en-US" b="0" dirty="0">
                <a:latin typeface="Times" panose="02020603050405020304" pitchFamily="18" charset="0"/>
              </a:rPr>
              <a:t>Learning Development Process</a:t>
            </a:r>
          </a:p>
          <a:p>
            <a:r>
              <a:rPr lang="en-US" altLang="en-US" b="0" dirty="0">
                <a:latin typeface="Times" panose="02020603050405020304" pitchFamily="18" charset="0"/>
              </a:rPr>
              <a:t>Workshop Objectives</a:t>
            </a:r>
          </a:p>
          <a:p>
            <a:r>
              <a:rPr lang="en-US" altLang="en-US" b="0" dirty="0">
                <a:latin typeface="Times" panose="02020603050405020304" pitchFamily="18" charset="0"/>
              </a:rPr>
              <a:t>Agenda </a:t>
            </a:r>
          </a:p>
          <a:p>
            <a:r>
              <a:rPr lang="en-US" altLang="en-US" b="0" dirty="0">
                <a:latin typeface="Times" panose="02020603050405020304" pitchFamily="18" charset="0"/>
              </a:rPr>
              <a:t>Opening a Training Session</a:t>
            </a:r>
          </a:p>
          <a:p>
            <a:endParaRPr lang="en-US" altLang="en-US" b="0" dirty="0">
              <a:latin typeface="Times" panose="02020603050405020304" pitchFamily="18" charset="0"/>
            </a:endParaRPr>
          </a:p>
          <a:p>
            <a:r>
              <a:rPr lang="en-US" altLang="en-US" dirty="0">
                <a:latin typeface="Times" panose="02020603050405020304" pitchFamily="18" charset="0"/>
              </a:rPr>
              <a:t>Design</a:t>
            </a:r>
          </a:p>
          <a:p>
            <a:r>
              <a:rPr lang="en-US" altLang="en-US" b="0" dirty="0">
                <a:latin typeface="Times" panose="02020603050405020304" pitchFamily="18" charset="0"/>
              </a:rPr>
              <a:t>Conducting a Needs Assessment</a:t>
            </a:r>
          </a:p>
          <a:p>
            <a:r>
              <a:rPr lang="en-US" altLang="en-US" b="0" dirty="0">
                <a:latin typeface="Times" panose="02020603050405020304" pitchFamily="18" charset="0"/>
              </a:rPr>
              <a:t>Goals &amp; Objectives</a:t>
            </a:r>
          </a:p>
          <a:p>
            <a:r>
              <a:rPr lang="en-US" altLang="en-US" b="0" dirty="0">
                <a:latin typeface="Times" panose="02020603050405020304" pitchFamily="18" charset="0"/>
              </a:rPr>
              <a:t>Evaluation Strategies</a:t>
            </a:r>
          </a:p>
          <a:p>
            <a:r>
              <a:rPr lang="en-US" altLang="en-US" b="0" dirty="0">
                <a:latin typeface="Times" panose="02020603050405020304" pitchFamily="18" charset="0"/>
              </a:rPr>
              <a:t>Writing a Training Proposal</a:t>
            </a:r>
          </a:p>
          <a:p>
            <a:endParaRPr lang="en-US" altLang="en-US" b="0" dirty="0">
              <a:latin typeface="Times" panose="02020603050405020304" pitchFamily="18" charset="0"/>
            </a:endParaRPr>
          </a:p>
          <a:p>
            <a:r>
              <a:rPr lang="en-US" altLang="en-US" dirty="0">
                <a:latin typeface="Times" panose="02020603050405020304" pitchFamily="18" charset="0"/>
              </a:rPr>
              <a:t>Development</a:t>
            </a:r>
          </a:p>
          <a:p>
            <a:r>
              <a:rPr lang="en-US" altLang="en-US" b="0" dirty="0">
                <a:latin typeface="Times" panose="02020603050405020304" pitchFamily="18" charset="0"/>
              </a:rPr>
              <a:t>Kolb Learning Styles</a:t>
            </a:r>
          </a:p>
          <a:p>
            <a:r>
              <a:rPr lang="en-US" altLang="en-US" b="0" dirty="0">
                <a:latin typeface="Times" panose="02020603050405020304" pitchFamily="18" charset="0"/>
              </a:rPr>
              <a:t>Sequencing Learning Activities</a:t>
            </a:r>
          </a:p>
          <a:p>
            <a:r>
              <a:rPr lang="en-US" altLang="en-US" b="0" dirty="0">
                <a:latin typeface="Times" panose="02020603050405020304" pitchFamily="18" charset="0"/>
              </a:rPr>
              <a:t>Organizing a Presentation</a:t>
            </a:r>
          </a:p>
          <a:p>
            <a:r>
              <a:rPr lang="en-US" altLang="en-US" b="0" dirty="0">
                <a:latin typeface="Times" panose="02020603050405020304" pitchFamily="18" charset="0"/>
              </a:rPr>
              <a:t>Effective Visual Aids</a:t>
            </a:r>
          </a:p>
          <a:p>
            <a:endParaRPr lang="en-US" altLang="en-US" b="0" dirty="0">
              <a:latin typeface="Times" panose="02020603050405020304" pitchFamily="18" charset="0"/>
            </a:endParaRPr>
          </a:p>
          <a:p>
            <a:r>
              <a:rPr lang="en-US" altLang="en-US" dirty="0">
                <a:latin typeface="Times" panose="02020603050405020304" pitchFamily="18" charset="0"/>
              </a:rPr>
              <a:t>Delivery</a:t>
            </a:r>
          </a:p>
          <a:p>
            <a:r>
              <a:rPr lang="en-US" altLang="en-US" b="0" dirty="0">
                <a:latin typeface="Times" panose="02020603050405020304" pitchFamily="18" charset="0"/>
              </a:rPr>
              <a:t>Delivery Skills Reminders</a:t>
            </a:r>
          </a:p>
          <a:p>
            <a:r>
              <a:rPr lang="en-US" altLang="en-US" b="0" dirty="0">
                <a:latin typeface="Times" panose="02020603050405020304" pitchFamily="18" charset="0"/>
              </a:rPr>
              <a:t>Interaction Skills</a:t>
            </a:r>
          </a:p>
          <a:p>
            <a:r>
              <a:rPr lang="en-US" altLang="en-US" b="0" dirty="0">
                <a:latin typeface="Times" panose="02020603050405020304" pitchFamily="18" charset="0"/>
              </a:rPr>
              <a:t>Group Process</a:t>
            </a:r>
          </a:p>
          <a:p>
            <a:r>
              <a:rPr lang="en-US" altLang="en-US" b="0" dirty="0">
                <a:latin typeface="Times" panose="02020603050405020304" pitchFamily="18" charset="0"/>
              </a:rPr>
              <a:t>Cultural Factors</a:t>
            </a:r>
          </a:p>
          <a:p>
            <a:r>
              <a:rPr lang="en-US" altLang="en-US" b="0" dirty="0">
                <a:latin typeface="Times" panose="02020603050405020304" pitchFamily="18" charset="0"/>
              </a:rPr>
              <a:t>Resistance &amp; “Difficult Learners”</a:t>
            </a:r>
          </a:p>
          <a:p>
            <a:r>
              <a:rPr lang="en-US" altLang="en-US" b="0" dirty="0">
                <a:latin typeface="Times" panose="02020603050405020304" pitchFamily="18" charset="0"/>
              </a:rPr>
              <a:t>Facilitation Skills</a:t>
            </a:r>
          </a:p>
          <a:p>
            <a:r>
              <a:rPr lang="en-US" altLang="en-US" b="0" dirty="0">
                <a:latin typeface="Times" panose="02020603050405020304" pitchFamily="18" charset="0"/>
              </a:rPr>
              <a:t>Energizers</a:t>
            </a:r>
          </a:p>
          <a:p>
            <a:r>
              <a:rPr lang="en-US" altLang="en-US" b="0" dirty="0">
                <a:latin typeface="Times" panose="02020603050405020304" pitchFamily="18" charset="0"/>
              </a:rPr>
              <a:t>Closing a Training Session</a:t>
            </a:r>
          </a:p>
          <a:p>
            <a:endParaRPr lang="en-US" altLang="en-US" b="0" dirty="0">
              <a:latin typeface="Times" panose="02020603050405020304" pitchFamily="18" charset="0"/>
            </a:endParaRPr>
          </a:p>
          <a:p>
            <a:r>
              <a:rPr lang="en-US" altLang="en-US" dirty="0">
                <a:latin typeface="Times" panose="02020603050405020304" pitchFamily="18" charset="0"/>
              </a:rPr>
              <a:t>Further Reading</a:t>
            </a:r>
          </a:p>
          <a:p>
            <a:endParaRPr lang="en-US" altLang="en-US" b="0" dirty="0">
              <a:latin typeface="Times" panose="02020603050405020304" pitchFamily="18" charset="0"/>
            </a:endParaRPr>
          </a:p>
          <a:p>
            <a:endParaRPr lang="en-US" altLang="en-US" sz="1100" dirty="0"/>
          </a:p>
        </p:txBody>
      </p:sp>
      <p:sp>
        <p:nvSpPr>
          <p:cNvPr id="4105" name="TextBox 17">
            <a:extLst>
              <a:ext uri="{FF2B5EF4-FFF2-40B4-BE49-F238E27FC236}">
                <a16:creationId xmlns:a16="http://schemas.microsoft.com/office/drawing/2014/main" id="{54DE07BD-8C47-4528-9396-0EC60A6A48CA}"/>
              </a:ext>
            </a:extLst>
          </p:cNvPr>
          <p:cNvSpPr txBox="1">
            <a:spLocks noChangeArrowheads="1"/>
          </p:cNvSpPr>
          <p:nvPr/>
        </p:nvSpPr>
        <p:spPr bwMode="auto">
          <a:xfrm>
            <a:off x="3924300" y="1778000"/>
            <a:ext cx="2273300" cy="580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a:latin typeface="Times" panose="02020603050405020304" pitchFamily="18" charset="0"/>
              </a:rPr>
              <a:t>3-7</a:t>
            </a:r>
          </a:p>
          <a:p>
            <a:r>
              <a:rPr lang="en-US" altLang="en-US" b="0">
                <a:latin typeface="Times" panose="02020603050405020304" pitchFamily="18" charset="0"/>
              </a:rPr>
              <a:t>3</a:t>
            </a:r>
          </a:p>
          <a:p>
            <a:r>
              <a:rPr lang="en-US" altLang="en-US" b="0">
                <a:latin typeface="Times" panose="02020603050405020304" pitchFamily="18" charset="0"/>
              </a:rPr>
              <a:t>4</a:t>
            </a:r>
          </a:p>
          <a:p>
            <a:r>
              <a:rPr lang="en-US" altLang="en-US" b="0">
                <a:latin typeface="Times" panose="02020603050405020304" pitchFamily="18" charset="0"/>
              </a:rPr>
              <a:t>5</a:t>
            </a:r>
          </a:p>
          <a:p>
            <a:r>
              <a:rPr lang="en-US" altLang="en-US" b="0">
                <a:latin typeface="Times" panose="02020603050405020304" pitchFamily="18" charset="0"/>
              </a:rPr>
              <a:t>6-7</a:t>
            </a:r>
          </a:p>
          <a:p>
            <a:endParaRPr lang="en-US" altLang="en-US">
              <a:latin typeface="Times" panose="02020603050405020304" pitchFamily="18" charset="0"/>
            </a:endParaRPr>
          </a:p>
          <a:p>
            <a:r>
              <a:rPr lang="en-US" altLang="en-US">
                <a:latin typeface="Times" panose="02020603050405020304" pitchFamily="18" charset="0"/>
              </a:rPr>
              <a:t>8-30</a:t>
            </a:r>
          </a:p>
          <a:p>
            <a:r>
              <a:rPr lang="en-US" altLang="en-US" b="0">
                <a:latin typeface="Times" panose="02020603050405020304" pitchFamily="18" charset="0"/>
              </a:rPr>
              <a:t>8-21</a:t>
            </a:r>
          </a:p>
          <a:p>
            <a:r>
              <a:rPr lang="en-US" altLang="en-US" b="0">
                <a:latin typeface="Times" panose="02020603050405020304" pitchFamily="18" charset="0"/>
              </a:rPr>
              <a:t>22-26</a:t>
            </a:r>
          </a:p>
          <a:p>
            <a:r>
              <a:rPr lang="en-US" altLang="en-US" b="0">
                <a:latin typeface="Times" panose="02020603050405020304" pitchFamily="18" charset="0"/>
              </a:rPr>
              <a:t>27-28</a:t>
            </a:r>
          </a:p>
          <a:p>
            <a:r>
              <a:rPr lang="en-US" altLang="en-US" b="0">
                <a:latin typeface="Times" panose="02020603050405020304" pitchFamily="18" charset="0"/>
              </a:rPr>
              <a:t>29-30</a:t>
            </a:r>
          </a:p>
          <a:p>
            <a:endParaRPr lang="en-US" altLang="en-US" b="0">
              <a:latin typeface="Times" panose="02020603050405020304" pitchFamily="18" charset="0"/>
            </a:endParaRPr>
          </a:p>
          <a:p>
            <a:r>
              <a:rPr lang="en-US" altLang="en-US">
                <a:latin typeface="Times" panose="02020603050405020304" pitchFamily="18" charset="0"/>
              </a:rPr>
              <a:t>31-49</a:t>
            </a:r>
          </a:p>
          <a:p>
            <a:r>
              <a:rPr lang="en-US" altLang="en-US" b="0">
                <a:latin typeface="Times" panose="02020603050405020304" pitchFamily="18" charset="0"/>
              </a:rPr>
              <a:t>32-34</a:t>
            </a:r>
          </a:p>
          <a:p>
            <a:r>
              <a:rPr lang="en-US" altLang="en-US" b="0">
                <a:latin typeface="Times" panose="02020603050405020304" pitchFamily="18" charset="0"/>
              </a:rPr>
              <a:t>35-39</a:t>
            </a:r>
          </a:p>
          <a:p>
            <a:r>
              <a:rPr lang="en-US" altLang="en-US" b="0">
                <a:latin typeface="Times" panose="02020603050405020304" pitchFamily="18" charset="0"/>
              </a:rPr>
              <a:t>40-48</a:t>
            </a:r>
          </a:p>
          <a:p>
            <a:r>
              <a:rPr lang="en-US" altLang="en-US" b="0">
                <a:latin typeface="Times" panose="02020603050405020304" pitchFamily="18" charset="0"/>
              </a:rPr>
              <a:t>49</a:t>
            </a:r>
          </a:p>
          <a:p>
            <a:endParaRPr lang="en-US" altLang="en-US" b="0">
              <a:latin typeface="Times" panose="02020603050405020304" pitchFamily="18" charset="0"/>
            </a:endParaRPr>
          </a:p>
          <a:p>
            <a:r>
              <a:rPr lang="en-US" altLang="en-US">
                <a:latin typeface="Times" panose="02020603050405020304" pitchFamily="18" charset="0"/>
              </a:rPr>
              <a:t>50-82</a:t>
            </a:r>
          </a:p>
          <a:p>
            <a:r>
              <a:rPr lang="en-US" altLang="en-US" b="0">
                <a:latin typeface="Times" panose="02020603050405020304" pitchFamily="18" charset="0"/>
              </a:rPr>
              <a:t>50-52</a:t>
            </a:r>
          </a:p>
          <a:p>
            <a:r>
              <a:rPr lang="en-US" altLang="en-US" b="0">
                <a:latin typeface="Times" panose="02020603050405020304" pitchFamily="18" charset="0"/>
              </a:rPr>
              <a:t>53-61</a:t>
            </a:r>
          </a:p>
          <a:p>
            <a:r>
              <a:rPr lang="en-US" altLang="en-US" b="0">
                <a:latin typeface="Times" panose="02020603050405020304" pitchFamily="18" charset="0"/>
              </a:rPr>
              <a:t>62-64</a:t>
            </a:r>
          </a:p>
          <a:p>
            <a:r>
              <a:rPr lang="en-US" altLang="en-US" b="0">
                <a:latin typeface="Times" panose="02020603050405020304" pitchFamily="18" charset="0"/>
              </a:rPr>
              <a:t>65-66</a:t>
            </a:r>
          </a:p>
          <a:p>
            <a:r>
              <a:rPr lang="en-US" altLang="en-US" b="0">
                <a:latin typeface="Times" panose="02020603050405020304" pitchFamily="18" charset="0"/>
              </a:rPr>
              <a:t>67-71</a:t>
            </a:r>
          </a:p>
          <a:p>
            <a:r>
              <a:rPr lang="en-US" altLang="en-US" b="0">
                <a:latin typeface="Times" panose="02020603050405020304" pitchFamily="18" charset="0"/>
              </a:rPr>
              <a:t>72-78</a:t>
            </a:r>
          </a:p>
          <a:p>
            <a:r>
              <a:rPr lang="en-US" altLang="en-US" b="0">
                <a:latin typeface="Times" panose="02020603050405020304" pitchFamily="18" charset="0"/>
              </a:rPr>
              <a:t>79</a:t>
            </a:r>
          </a:p>
          <a:p>
            <a:r>
              <a:rPr lang="en-US" altLang="en-US" b="0">
                <a:latin typeface="Times" panose="02020603050405020304" pitchFamily="18" charset="0"/>
              </a:rPr>
              <a:t>80-82</a:t>
            </a:r>
          </a:p>
          <a:p>
            <a:endParaRPr lang="en-US" altLang="en-US" b="0">
              <a:latin typeface="Times" panose="02020603050405020304" pitchFamily="18" charset="0"/>
            </a:endParaRPr>
          </a:p>
          <a:p>
            <a:r>
              <a:rPr lang="en-US" altLang="en-US">
                <a:latin typeface="Times" panose="02020603050405020304" pitchFamily="18" charset="0"/>
              </a:rPr>
              <a:t>83</a:t>
            </a:r>
          </a:p>
          <a:p>
            <a:endParaRPr lang="en-US" altLang="en-US" b="0">
              <a:latin typeface="Times" panose="02020603050405020304" pitchFamily="18" charset="0"/>
            </a:endParaRPr>
          </a:p>
          <a:p>
            <a:endParaRPr lang="en-US" altLang="en-US" sz="11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Line 2">
            <a:extLst>
              <a:ext uri="{FF2B5EF4-FFF2-40B4-BE49-F238E27FC236}">
                <a16:creationId xmlns:a16="http://schemas.microsoft.com/office/drawing/2014/main" id="{B457EF3B-F28B-465E-ADE8-0526DF94C11A}"/>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1012" name="Rectangle 4">
            <a:extLst>
              <a:ext uri="{FF2B5EF4-FFF2-40B4-BE49-F238E27FC236}">
                <a16:creationId xmlns:a16="http://schemas.microsoft.com/office/drawing/2014/main" id="{334B4A35-9FCA-4A32-ADE7-32747AEB19CD}"/>
              </a:ext>
            </a:extLst>
          </p:cNvPr>
          <p:cNvSpPr>
            <a:spLocks noGrp="1" noChangeArrowheads="1"/>
          </p:cNvSpPr>
          <p:nvPr>
            <p:ph type="title"/>
          </p:nvPr>
        </p:nvSpPr>
        <p:spPr>
          <a:xfrm>
            <a:off x="1612900" y="1320800"/>
            <a:ext cx="4267200" cy="76200"/>
          </a:xfrm>
        </p:spPr>
        <p:txBody>
          <a:bodyPr/>
          <a:lstStyle/>
          <a:p>
            <a:pPr algn="l" eaLnBrk="1" hangingPunct="1">
              <a:defRPr/>
            </a:pPr>
            <a:r>
              <a:rPr lang="en-US">
                <a:cs typeface="+mj-cs"/>
              </a:rPr>
              <a:t>Needs Analysis Exercise</a:t>
            </a:r>
          </a:p>
        </p:txBody>
      </p:sp>
      <p:sp>
        <p:nvSpPr>
          <p:cNvPr id="22534" name="Text Box 5">
            <a:extLst>
              <a:ext uri="{FF2B5EF4-FFF2-40B4-BE49-F238E27FC236}">
                <a16:creationId xmlns:a16="http://schemas.microsoft.com/office/drawing/2014/main" id="{CDA8C0DF-6560-4269-91B7-F53A9B1031D5}"/>
              </a:ext>
            </a:extLst>
          </p:cNvPr>
          <p:cNvSpPr txBox="1">
            <a:spLocks noChangeArrowheads="1"/>
          </p:cNvSpPr>
          <p:nvPr/>
        </p:nvSpPr>
        <p:spPr bwMode="auto">
          <a:xfrm>
            <a:off x="1498600" y="1701800"/>
            <a:ext cx="4419600" cy="852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nSpc>
                <a:spcPct val="90000"/>
              </a:lnSpc>
              <a:spcBef>
                <a:spcPct val="50000"/>
              </a:spcBef>
            </a:pPr>
            <a:r>
              <a:rPr lang="en-US" altLang="en-US" b="0">
                <a:latin typeface="Times" panose="02020603050405020304" pitchFamily="18" charset="0"/>
              </a:rPr>
              <a:t>After your interview with the Director of agriculture statistics, decide what additional information you will need. Decide which tools to use on the following pages:</a:t>
            </a:r>
          </a:p>
          <a:p>
            <a:pPr>
              <a:lnSpc>
                <a:spcPct val="90000"/>
              </a:lnSpc>
              <a:spcBef>
                <a:spcPct val="50000"/>
              </a:spcBef>
            </a:pPr>
            <a:endParaRPr lang="en-US" altLang="en-US" b="0">
              <a:latin typeface="Times" panose="02020603050405020304" pitchFamily="18" charset="0"/>
            </a:endParaRPr>
          </a:p>
        </p:txBody>
      </p:sp>
      <p:sp>
        <p:nvSpPr>
          <p:cNvPr id="22535" name="Text Box 6">
            <a:extLst>
              <a:ext uri="{FF2B5EF4-FFF2-40B4-BE49-F238E27FC236}">
                <a16:creationId xmlns:a16="http://schemas.microsoft.com/office/drawing/2014/main" id="{3F163107-E63C-4E25-AC2E-A09F11DC764B}"/>
              </a:ext>
            </a:extLst>
          </p:cNvPr>
          <p:cNvSpPr txBox="1">
            <a:spLocks noChangeArrowheads="1"/>
          </p:cNvSpPr>
          <p:nvPr/>
        </p:nvSpPr>
        <p:spPr bwMode="auto">
          <a:xfrm>
            <a:off x="3733800" y="469900"/>
            <a:ext cx="23622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DESIGN</a:t>
            </a:r>
          </a:p>
        </p:txBody>
      </p:sp>
      <p:graphicFrame>
        <p:nvGraphicFramePr>
          <p:cNvPr id="171015" name="Group 7">
            <a:extLst>
              <a:ext uri="{FF2B5EF4-FFF2-40B4-BE49-F238E27FC236}">
                <a16:creationId xmlns:a16="http://schemas.microsoft.com/office/drawing/2014/main" id="{03F22404-91ED-4245-BFAD-2AC02F4ADD55}"/>
              </a:ext>
            </a:extLst>
          </p:cNvPr>
          <p:cNvGraphicFramePr>
            <a:graphicFrameLocks noGrp="1"/>
          </p:cNvGraphicFramePr>
          <p:nvPr/>
        </p:nvGraphicFramePr>
        <p:xfrm>
          <a:off x="1587500" y="2654300"/>
          <a:ext cx="4394200" cy="4189413"/>
        </p:xfrm>
        <a:graphic>
          <a:graphicData uri="http://schemas.openxmlformats.org/drawingml/2006/table">
            <a:tbl>
              <a:tblPr/>
              <a:tblGrid>
                <a:gridCol w="1130300">
                  <a:extLst>
                    <a:ext uri="{9D8B030D-6E8A-4147-A177-3AD203B41FA5}">
                      <a16:colId xmlns:a16="http://schemas.microsoft.com/office/drawing/2014/main" val="20000"/>
                    </a:ext>
                  </a:extLst>
                </a:gridCol>
                <a:gridCol w="3263900">
                  <a:extLst>
                    <a:ext uri="{9D8B030D-6E8A-4147-A177-3AD203B41FA5}">
                      <a16:colId xmlns:a16="http://schemas.microsoft.com/office/drawing/2014/main" val="20001"/>
                    </a:ext>
                  </a:extLst>
                </a:gridCol>
              </a:tblGrid>
              <a:tr h="431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a:ln>
                            <a:noFill/>
                          </a:ln>
                          <a:solidFill>
                            <a:schemeClr val="tx1"/>
                          </a:solidFill>
                          <a:effectLst/>
                          <a:latin typeface="Helvetica" charset="0"/>
                          <a:ea typeface="ＭＳ Ｐゴシック" charset="0"/>
                        </a:rPr>
                        <a:t>Assessment Tool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a:ln>
                            <a:noFill/>
                          </a:ln>
                          <a:solidFill>
                            <a:schemeClr val="tx1"/>
                          </a:solidFill>
                          <a:effectLst/>
                          <a:latin typeface="Helvetica" charset="0"/>
                          <a:ea typeface="ＭＳ Ｐゴシック" charset="0"/>
                        </a:rPr>
                        <a:t>Information to Be Collected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7322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tx1"/>
                        </a:solidFill>
                        <a:effectLst/>
                        <a:latin typeface="Times" charset="0"/>
                        <a:ea typeface="ＭＳ Ｐゴシック"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tx1"/>
                        </a:solidFill>
                        <a:effectLst/>
                        <a:latin typeface="Times" charset="0"/>
                        <a:ea typeface="ＭＳ Ｐゴシック"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a:extLst>
              <a:ext uri="{FF2B5EF4-FFF2-40B4-BE49-F238E27FC236}">
                <a16:creationId xmlns:a16="http://schemas.microsoft.com/office/drawing/2014/main" id="{3520FDE7-8EED-41D7-8B71-4F7F4F9AC525}"/>
              </a:ext>
            </a:extLst>
          </p:cNvPr>
          <p:cNvSpPr>
            <a:spLocks noGrp="1"/>
          </p:cNvSpPr>
          <p:nvPr>
            <p:ph type="sldNum" sz="quarter" idx="11"/>
          </p:nvPr>
        </p:nvSpPr>
        <p:spPr>
          <a:xfrm>
            <a:off x="4914900" y="8294624"/>
            <a:ext cx="142875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0847D6C2-618D-448A-9D9E-DB0137274210}" type="slidenum">
              <a:rPr lang="en-US" altLang="en-US" sz="1000" b="0"/>
              <a:pPr/>
              <a:t>21</a:t>
            </a:fld>
            <a:endParaRPr lang="en-US" altLang="en-US" sz="1000" b="0"/>
          </a:p>
        </p:txBody>
      </p:sp>
      <p:sp>
        <p:nvSpPr>
          <p:cNvPr id="171012" name="Rectangle 4">
            <a:extLst>
              <a:ext uri="{FF2B5EF4-FFF2-40B4-BE49-F238E27FC236}">
                <a16:creationId xmlns:a16="http://schemas.microsoft.com/office/drawing/2014/main" id="{97640FEC-3645-45DE-AB5A-A14AEB2DB06A}"/>
              </a:ext>
            </a:extLst>
          </p:cNvPr>
          <p:cNvSpPr>
            <a:spLocks noGrp="1" noChangeArrowheads="1"/>
          </p:cNvSpPr>
          <p:nvPr>
            <p:ph type="title"/>
          </p:nvPr>
        </p:nvSpPr>
        <p:spPr>
          <a:xfrm>
            <a:off x="1493838" y="373063"/>
            <a:ext cx="4267200" cy="76200"/>
          </a:xfrm>
        </p:spPr>
        <p:txBody>
          <a:bodyPr/>
          <a:lstStyle/>
          <a:p>
            <a:pPr algn="l" eaLnBrk="1" hangingPunct="1">
              <a:defRPr/>
            </a:pPr>
            <a:r>
              <a:rPr lang="en-US" dirty="0">
                <a:cs typeface="+mj-cs"/>
              </a:rPr>
              <a:t>Needs Analysis Application</a:t>
            </a:r>
          </a:p>
        </p:txBody>
      </p:sp>
      <p:sp>
        <p:nvSpPr>
          <p:cNvPr id="23556" name="Text Box 5">
            <a:extLst>
              <a:ext uri="{FF2B5EF4-FFF2-40B4-BE49-F238E27FC236}">
                <a16:creationId xmlns:a16="http://schemas.microsoft.com/office/drawing/2014/main" id="{7B9E3776-CCE7-46AD-A85A-EAC001751567}"/>
              </a:ext>
            </a:extLst>
          </p:cNvPr>
          <p:cNvSpPr txBox="1">
            <a:spLocks noChangeArrowheads="1"/>
          </p:cNvSpPr>
          <p:nvPr/>
        </p:nvSpPr>
        <p:spPr bwMode="auto">
          <a:xfrm>
            <a:off x="1498600" y="566738"/>
            <a:ext cx="4419600"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nSpc>
                <a:spcPct val="90000"/>
              </a:lnSpc>
              <a:spcBef>
                <a:spcPct val="50000"/>
              </a:spcBef>
            </a:pPr>
            <a:r>
              <a:rPr lang="en-US" altLang="en-US" b="0">
                <a:latin typeface="Times" panose="02020603050405020304" pitchFamily="18" charset="0"/>
              </a:rPr>
              <a:t>Make some notes on the needs analysis you will conduct for your own learning project.</a:t>
            </a:r>
          </a:p>
        </p:txBody>
      </p:sp>
      <p:graphicFrame>
        <p:nvGraphicFramePr>
          <p:cNvPr id="171015" name="Group 7">
            <a:extLst>
              <a:ext uri="{FF2B5EF4-FFF2-40B4-BE49-F238E27FC236}">
                <a16:creationId xmlns:a16="http://schemas.microsoft.com/office/drawing/2014/main" id="{4CF916E4-271E-42D4-87FF-323D3B90E14B}"/>
              </a:ext>
            </a:extLst>
          </p:cNvPr>
          <p:cNvGraphicFramePr>
            <a:graphicFrameLocks noGrp="1"/>
          </p:cNvGraphicFramePr>
          <p:nvPr>
            <p:extLst>
              <p:ext uri="{D42A27DB-BD31-4B8C-83A1-F6EECF244321}">
                <p14:modId xmlns:p14="http://schemas.microsoft.com/office/powerpoint/2010/main" val="125487766"/>
              </p:ext>
            </p:extLst>
          </p:nvPr>
        </p:nvGraphicFramePr>
        <p:xfrm>
          <a:off x="636588" y="4849562"/>
          <a:ext cx="5707062" cy="2946400"/>
        </p:xfrm>
        <a:graphic>
          <a:graphicData uri="http://schemas.openxmlformats.org/drawingml/2006/table">
            <a:tbl>
              <a:tblPr/>
              <a:tblGrid>
                <a:gridCol w="1107403">
                  <a:extLst>
                    <a:ext uri="{9D8B030D-6E8A-4147-A177-3AD203B41FA5}">
                      <a16:colId xmlns:a16="http://schemas.microsoft.com/office/drawing/2014/main" val="20000"/>
                    </a:ext>
                  </a:extLst>
                </a:gridCol>
                <a:gridCol w="4599659">
                  <a:extLst>
                    <a:ext uri="{9D8B030D-6E8A-4147-A177-3AD203B41FA5}">
                      <a16:colId xmlns:a16="http://schemas.microsoft.com/office/drawing/2014/main" val="20001"/>
                    </a:ext>
                  </a:extLst>
                </a:gridCol>
              </a:tblGrid>
              <a:tr h="53088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chemeClr val="tx1"/>
                          </a:solidFill>
                          <a:effectLst/>
                          <a:latin typeface="Helvetica" charset="0"/>
                          <a:ea typeface="ＭＳ Ｐゴシック" charset="0"/>
                        </a:rPr>
                        <a:t>Assessment Tool</a:t>
                      </a:r>
                    </a:p>
                  </a:txBody>
                  <a:tcPr marL="91448" marR="9144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chemeClr val="tx1"/>
                          </a:solidFill>
                          <a:effectLst/>
                          <a:latin typeface="Helvetica" charset="0"/>
                          <a:ea typeface="ＭＳ Ｐゴシック" charset="0"/>
                        </a:rPr>
                        <a:t>Information to Be Collected</a:t>
                      </a:r>
                    </a:p>
                  </a:txBody>
                  <a:tcPr marL="91448" marR="9144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15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a:ln>
                          <a:noFill/>
                        </a:ln>
                        <a:solidFill>
                          <a:schemeClr val="tx1"/>
                        </a:solidFill>
                        <a:effectLst/>
                        <a:latin typeface="Times" charset="0"/>
                        <a:ea typeface="ＭＳ Ｐゴシック" charset="0"/>
                      </a:endParaRPr>
                    </a:p>
                  </a:txBody>
                  <a:tcPr marL="91448" marR="9144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a:ln>
                          <a:noFill/>
                        </a:ln>
                        <a:solidFill>
                          <a:schemeClr val="tx1"/>
                        </a:solidFill>
                        <a:effectLst/>
                        <a:latin typeface="Times" charset="0"/>
                        <a:ea typeface="ＭＳ Ｐゴシック" charset="0"/>
                      </a:endParaRPr>
                    </a:p>
                  </a:txBody>
                  <a:tcPr marL="91448" marR="9144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pSp>
        <p:nvGrpSpPr>
          <p:cNvPr id="23568" name="Group 9">
            <a:extLst>
              <a:ext uri="{FF2B5EF4-FFF2-40B4-BE49-F238E27FC236}">
                <a16:creationId xmlns:a16="http://schemas.microsoft.com/office/drawing/2014/main" id="{F9AF90FB-1CE4-4ACB-B99C-360186BB063E}"/>
              </a:ext>
            </a:extLst>
          </p:cNvPr>
          <p:cNvGrpSpPr>
            <a:grpSpLocks/>
          </p:cNvGrpSpPr>
          <p:nvPr/>
        </p:nvGrpSpPr>
        <p:grpSpPr bwMode="auto">
          <a:xfrm>
            <a:off x="584200" y="1128649"/>
            <a:ext cx="5759450" cy="3443351"/>
            <a:chOff x="584200" y="2508250"/>
            <a:chExt cx="6007100" cy="5321300"/>
          </a:xfrm>
        </p:grpSpPr>
        <p:sp>
          <p:nvSpPr>
            <p:cNvPr id="23569" name="AutoShape 7">
              <a:extLst>
                <a:ext uri="{FF2B5EF4-FFF2-40B4-BE49-F238E27FC236}">
                  <a16:creationId xmlns:a16="http://schemas.microsoft.com/office/drawing/2014/main" id="{C731BEAB-2272-4BE2-8085-D062AE162B77}"/>
                </a:ext>
              </a:extLst>
            </p:cNvPr>
            <p:cNvSpPr>
              <a:spLocks noChangeArrowheads="1"/>
            </p:cNvSpPr>
            <p:nvPr/>
          </p:nvSpPr>
          <p:spPr bwMode="auto">
            <a:xfrm>
              <a:off x="584200" y="2508250"/>
              <a:ext cx="2374900" cy="53213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endParaRPr lang="en-US" altLang="en-US"/>
            </a:p>
          </p:txBody>
        </p:sp>
        <p:sp>
          <p:nvSpPr>
            <p:cNvPr id="23570" name="Text Box 8">
              <a:extLst>
                <a:ext uri="{FF2B5EF4-FFF2-40B4-BE49-F238E27FC236}">
                  <a16:creationId xmlns:a16="http://schemas.microsoft.com/office/drawing/2014/main" id="{03E437A2-3406-4BDF-8545-EE250A9DBC07}"/>
                </a:ext>
              </a:extLst>
            </p:cNvPr>
            <p:cNvSpPr txBox="1">
              <a:spLocks noChangeArrowheads="1"/>
            </p:cNvSpPr>
            <p:nvPr/>
          </p:nvSpPr>
          <p:spPr bwMode="auto">
            <a:xfrm>
              <a:off x="838200" y="2540000"/>
              <a:ext cx="1866900" cy="57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a:t>Current Performance</a:t>
              </a:r>
              <a:endParaRPr lang="en-US" altLang="en-US" sz="1000"/>
            </a:p>
            <a:p>
              <a:pPr>
                <a:spcBef>
                  <a:spcPct val="50000"/>
                </a:spcBef>
              </a:pPr>
              <a:r>
                <a:rPr lang="en-US" altLang="en-US" sz="1000"/>
                <a:t>What</a:t>
              </a:r>
              <a:r>
                <a:rPr lang="ja-JP" altLang="en-US" sz="1000">
                  <a:latin typeface="Arial" panose="020B0604020202020204" pitchFamily="34" charset="0"/>
                </a:rPr>
                <a:t>’</a:t>
              </a:r>
              <a:r>
                <a:rPr lang="en-US" altLang="ja-JP" sz="1000"/>
                <a:t>s the situation now?</a:t>
              </a:r>
              <a:endParaRPr lang="en-US" altLang="en-US" sz="1000"/>
            </a:p>
          </p:txBody>
        </p:sp>
        <p:sp>
          <p:nvSpPr>
            <p:cNvPr id="23571" name="Text Box 9">
              <a:extLst>
                <a:ext uri="{FF2B5EF4-FFF2-40B4-BE49-F238E27FC236}">
                  <a16:creationId xmlns:a16="http://schemas.microsoft.com/office/drawing/2014/main" id="{B801DD78-DC7E-4C97-9E3A-2034FAF8823C}"/>
                </a:ext>
              </a:extLst>
            </p:cNvPr>
            <p:cNvSpPr txBox="1">
              <a:spLocks noChangeArrowheads="1"/>
            </p:cNvSpPr>
            <p:nvPr/>
          </p:nvSpPr>
          <p:spPr bwMode="auto">
            <a:xfrm>
              <a:off x="4381500" y="2540885"/>
              <a:ext cx="2209800" cy="57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a:t>Expected Performance</a:t>
              </a:r>
              <a:endParaRPr lang="en-US" altLang="en-US" sz="1000"/>
            </a:p>
            <a:p>
              <a:pPr>
                <a:spcBef>
                  <a:spcPct val="50000"/>
                </a:spcBef>
              </a:pPr>
              <a:r>
                <a:rPr lang="en-US" altLang="en-US" sz="1000"/>
                <a:t>What performance  is desired?</a:t>
              </a:r>
            </a:p>
          </p:txBody>
        </p:sp>
        <p:sp>
          <p:nvSpPr>
            <p:cNvPr id="23572" name="Line 10">
              <a:extLst>
                <a:ext uri="{FF2B5EF4-FFF2-40B4-BE49-F238E27FC236}">
                  <a16:creationId xmlns:a16="http://schemas.microsoft.com/office/drawing/2014/main" id="{09B06825-C324-4435-A934-4212DD1F6913}"/>
                </a:ext>
              </a:extLst>
            </p:cNvPr>
            <p:cNvSpPr>
              <a:spLocks noChangeShapeType="1"/>
            </p:cNvSpPr>
            <p:nvPr/>
          </p:nvSpPr>
          <p:spPr bwMode="auto">
            <a:xfrm>
              <a:off x="3136900" y="3238909"/>
              <a:ext cx="1041400" cy="12691"/>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sp>
          <p:nvSpPr>
            <p:cNvPr id="23573" name="Text Box 11">
              <a:extLst>
                <a:ext uri="{FF2B5EF4-FFF2-40B4-BE49-F238E27FC236}">
                  <a16:creationId xmlns:a16="http://schemas.microsoft.com/office/drawing/2014/main" id="{A7E8126C-A6D8-45CC-B54E-7A80F822119F}"/>
                </a:ext>
              </a:extLst>
            </p:cNvPr>
            <p:cNvSpPr txBox="1">
              <a:spLocks noChangeArrowheads="1"/>
            </p:cNvSpPr>
            <p:nvPr/>
          </p:nvSpPr>
          <p:spPr bwMode="auto">
            <a:xfrm>
              <a:off x="3251200" y="2847291"/>
              <a:ext cx="1066800" cy="351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sz="1400"/>
                <a:t>The Gap</a:t>
              </a:r>
            </a:p>
          </p:txBody>
        </p:sp>
        <p:sp>
          <p:nvSpPr>
            <p:cNvPr id="23574" name="AutoShape 12">
              <a:extLst>
                <a:ext uri="{FF2B5EF4-FFF2-40B4-BE49-F238E27FC236}">
                  <a16:creationId xmlns:a16="http://schemas.microsoft.com/office/drawing/2014/main" id="{66E06CEA-307C-4CF2-9F21-21BADF150101}"/>
                </a:ext>
              </a:extLst>
            </p:cNvPr>
            <p:cNvSpPr>
              <a:spLocks noChangeArrowheads="1"/>
            </p:cNvSpPr>
            <p:nvPr/>
          </p:nvSpPr>
          <p:spPr bwMode="auto">
            <a:xfrm>
              <a:off x="2997200" y="3556192"/>
              <a:ext cx="1193800" cy="69802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endParaRPr lang="en-US" altLang="en-US"/>
            </a:p>
          </p:txBody>
        </p:sp>
        <p:sp>
          <p:nvSpPr>
            <p:cNvPr id="23575" name="Text Box 13">
              <a:extLst>
                <a:ext uri="{FF2B5EF4-FFF2-40B4-BE49-F238E27FC236}">
                  <a16:creationId xmlns:a16="http://schemas.microsoft.com/office/drawing/2014/main" id="{DA5AE9C3-864E-44BF-9EB4-1BA9C082A218}"/>
                </a:ext>
              </a:extLst>
            </p:cNvPr>
            <p:cNvSpPr txBox="1">
              <a:spLocks noChangeArrowheads="1"/>
            </p:cNvSpPr>
            <p:nvPr/>
          </p:nvSpPr>
          <p:spPr bwMode="auto">
            <a:xfrm>
              <a:off x="3111500" y="3670415"/>
              <a:ext cx="1066800" cy="5275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a:t>Learning Experience</a:t>
              </a:r>
            </a:p>
          </p:txBody>
        </p:sp>
        <p:sp>
          <p:nvSpPr>
            <p:cNvPr id="23576" name="AutoShape 14">
              <a:extLst>
                <a:ext uri="{FF2B5EF4-FFF2-40B4-BE49-F238E27FC236}">
                  <a16:creationId xmlns:a16="http://schemas.microsoft.com/office/drawing/2014/main" id="{8970B620-B0C7-4CA5-B57B-080252A20D37}"/>
                </a:ext>
              </a:extLst>
            </p:cNvPr>
            <p:cNvSpPr>
              <a:spLocks noChangeArrowheads="1"/>
            </p:cNvSpPr>
            <p:nvPr/>
          </p:nvSpPr>
          <p:spPr bwMode="auto">
            <a:xfrm>
              <a:off x="4203700" y="2508250"/>
              <a:ext cx="2374900" cy="53213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endParaRPr lang="en-US" altLang="en-US"/>
            </a:p>
          </p:txBody>
        </p:sp>
      </p:gr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a:extLst>
              <a:ext uri="{FF2B5EF4-FFF2-40B4-BE49-F238E27FC236}">
                <a16:creationId xmlns:a16="http://schemas.microsoft.com/office/drawing/2014/main" id="{14813628-EB12-4954-BE8A-D3C44DD7F943}"/>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9C273A4A-BB73-4F6E-B7E0-254DBE2EC08C}" type="slidenum">
              <a:rPr lang="en-US" altLang="en-US" sz="1000" b="0"/>
              <a:pPr/>
              <a:t>22</a:t>
            </a:fld>
            <a:endParaRPr lang="en-US" altLang="en-US" sz="1000" b="0"/>
          </a:p>
        </p:txBody>
      </p:sp>
      <p:sp>
        <p:nvSpPr>
          <p:cNvPr id="24579" name="Line 2">
            <a:extLst>
              <a:ext uri="{FF2B5EF4-FFF2-40B4-BE49-F238E27FC236}">
                <a16:creationId xmlns:a16="http://schemas.microsoft.com/office/drawing/2014/main" id="{5940AF31-BC61-49AB-9CC9-F1DEEC163236}"/>
              </a:ext>
            </a:extLst>
          </p:cNvPr>
          <p:cNvSpPr>
            <a:spLocks noChangeShapeType="1"/>
          </p:cNvSpPr>
          <p:nvPr/>
        </p:nvSpPr>
        <p:spPr bwMode="auto">
          <a:xfrm flipV="1">
            <a:off x="1600200" y="539496"/>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4212" name="Rectangle 4">
            <a:extLst>
              <a:ext uri="{FF2B5EF4-FFF2-40B4-BE49-F238E27FC236}">
                <a16:creationId xmlns:a16="http://schemas.microsoft.com/office/drawing/2014/main" id="{268FD936-51A7-416B-A004-ECD9C68AC1D0}"/>
              </a:ext>
            </a:extLst>
          </p:cNvPr>
          <p:cNvSpPr>
            <a:spLocks noGrp="1" noChangeArrowheads="1"/>
          </p:cNvSpPr>
          <p:nvPr>
            <p:ph type="title"/>
          </p:nvPr>
        </p:nvSpPr>
        <p:spPr>
          <a:xfrm>
            <a:off x="1524000" y="1174496"/>
            <a:ext cx="4267200" cy="76200"/>
          </a:xfrm>
        </p:spPr>
        <p:txBody>
          <a:bodyPr/>
          <a:lstStyle/>
          <a:p>
            <a:pPr algn="l" eaLnBrk="1" hangingPunct="1">
              <a:defRPr/>
            </a:pPr>
            <a:r>
              <a:rPr lang="en-US">
                <a:cs typeface="+mj-cs"/>
              </a:rPr>
              <a:t>Goals &amp; Objectives</a:t>
            </a:r>
          </a:p>
        </p:txBody>
      </p:sp>
      <p:sp>
        <p:nvSpPr>
          <p:cNvPr id="24582" name="Text Box 5">
            <a:extLst>
              <a:ext uri="{FF2B5EF4-FFF2-40B4-BE49-F238E27FC236}">
                <a16:creationId xmlns:a16="http://schemas.microsoft.com/office/drawing/2014/main" id="{EBFB4D52-FCEA-4881-9BB6-7EBDDB162E47}"/>
              </a:ext>
            </a:extLst>
          </p:cNvPr>
          <p:cNvSpPr txBox="1">
            <a:spLocks noChangeArrowheads="1"/>
          </p:cNvSpPr>
          <p:nvPr/>
        </p:nvSpPr>
        <p:spPr bwMode="auto">
          <a:xfrm>
            <a:off x="1485900" y="1669796"/>
            <a:ext cx="44196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nSpc>
                <a:spcPct val="90000"/>
              </a:lnSpc>
              <a:spcBef>
                <a:spcPct val="50000"/>
              </a:spcBef>
            </a:pPr>
            <a:r>
              <a:rPr lang="en-US" altLang="en-US" b="0" dirty="0">
                <a:latin typeface="Times" panose="02020603050405020304" pitchFamily="18" charset="0"/>
              </a:rPr>
              <a:t>Once you have completed your needs assessment, the next step is to develop goals and objectives.</a:t>
            </a:r>
          </a:p>
        </p:txBody>
      </p:sp>
      <p:sp>
        <p:nvSpPr>
          <p:cNvPr id="24583" name="Text Box 7">
            <a:extLst>
              <a:ext uri="{FF2B5EF4-FFF2-40B4-BE49-F238E27FC236}">
                <a16:creationId xmlns:a16="http://schemas.microsoft.com/office/drawing/2014/main" id="{0C93E82E-A3FF-4E46-A96F-300E05A742A2}"/>
              </a:ext>
            </a:extLst>
          </p:cNvPr>
          <p:cNvSpPr txBox="1">
            <a:spLocks noChangeArrowheads="1"/>
          </p:cNvSpPr>
          <p:nvPr/>
        </p:nvSpPr>
        <p:spPr bwMode="auto">
          <a:xfrm>
            <a:off x="3733800" y="469900"/>
            <a:ext cx="23622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DESIGN</a:t>
            </a:r>
          </a:p>
        </p:txBody>
      </p:sp>
      <p:grpSp>
        <p:nvGrpSpPr>
          <p:cNvPr id="24584" name="Group 31">
            <a:extLst>
              <a:ext uri="{FF2B5EF4-FFF2-40B4-BE49-F238E27FC236}">
                <a16:creationId xmlns:a16="http://schemas.microsoft.com/office/drawing/2014/main" id="{71AEFA98-FC85-4656-A438-A8BC355F9105}"/>
              </a:ext>
            </a:extLst>
          </p:cNvPr>
          <p:cNvGrpSpPr>
            <a:grpSpLocks/>
          </p:cNvGrpSpPr>
          <p:nvPr/>
        </p:nvGrpSpPr>
        <p:grpSpPr bwMode="auto">
          <a:xfrm>
            <a:off x="1397000" y="2260346"/>
            <a:ext cx="4749800" cy="1412875"/>
            <a:chOff x="880" y="1820"/>
            <a:chExt cx="2992" cy="890"/>
          </a:xfrm>
        </p:grpSpPr>
        <p:sp>
          <p:nvSpPr>
            <p:cNvPr id="24587" name="AutoShape 8">
              <a:extLst>
                <a:ext uri="{FF2B5EF4-FFF2-40B4-BE49-F238E27FC236}">
                  <a16:creationId xmlns:a16="http://schemas.microsoft.com/office/drawing/2014/main" id="{4A72FD33-13FE-499C-8CBF-4CD32E5070A4}"/>
                </a:ext>
              </a:extLst>
            </p:cNvPr>
            <p:cNvSpPr>
              <a:spLocks noChangeArrowheads="1"/>
            </p:cNvSpPr>
            <p:nvPr/>
          </p:nvSpPr>
          <p:spPr bwMode="auto">
            <a:xfrm>
              <a:off x="896" y="1820"/>
              <a:ext cx="984" cy="652"/>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endParaRPr lang="en-US" altLang="en-US"/>
            </a:p>
          </p:txBody>
        </p:sp>
        <p:sp>
          <p:nvSpPr>
            <p:cNvPr id="24588" name="Text Box 9">
              <a:extLst>
                <a:ext uri="{FF2B5EF4-FFF2-40B4-BE49-F238E27FC236}">
                  <a16:creationId xmlns:a16="http://schemas.microsoft.com/office/drawing/2014/main" id="{14012177-B938-4D96-9E0F-C9ECF851E681}"/>
                </a:ext>
              </a:extLst>
            </p:cNvPr>
            <p:cNvSpPr txBox="1">
              <a:spLocks noChangeArrowheads="1"/>
            </p:cNvSpPr>
            <p:nvPr/>
          </p:nvSpPr>
          <p:spPr bwMode="auto">
            <a:xfrm>
              <a:off x="880" y="1901"/>
              <a:ext cx="984"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a:t>Current Performance</a:t>
              </a:r>
              <a:endParaRPr lang="en-US" altLang="en-US" sz="1000"/>
            </a:p>
            <a:p>
              <a:pPr>
                <a:spcBef>
                  <a:spcPct val="50000"/>
                </a:spcBef>
              </a:pPr>
              <a:r>
                <a:rPr lang="en-US" altLang="en-US" sz="1000"/>
                <a:t>What</a:t>
              </a:r>
              <a:r>
                <a:rPr lang="ja-JP" altLang="en-US" sz="1000">
                  <a:latin typeface="Arial" panose="020B0604020202020204" pitchFamily="34" charset="0"/>
                </a:rPr>
                <a:t>’</a:t>
              </a:r>
              <a:r>
                <a:rPr lang="en-US" altLang="ja-JP" sz="1000"/>
                <a:t>s the situation now?</a:t>
              </a:r>
              <a:endParaRPr lang="en-US" altLang="en-US" sz="1000"/>
            </a:p>
          </p:txBody>
        </p:sp>
        <p:sp>
          <p:nvSpPr>
            <p:cNvPr id="24589" name="Text Box 10">
              <a:extLst>
                <a:ext uri="{FF2B5EF4-FFF2-40B4-BE49-F238E27FC236}">
                  <a16:creationId xmlns:a16="http://schemas.microsoft.com/office/drawing/2014/main" id="{7C356F4D-8201-4088-B5B3-C7DE6FAB4B65}"/>
                </a:ext>
              </a:extLst>
            </p:cNvPr>
            <p:cNvSpPr txBox="1">
              <a:spLocks noChangeArrowheads="1"/>
            </p:cNvSpPr>
            <p:nvPr/>
          </p:nvSpPr>
          <p:spPr bwMode="auto">
            <a:xfrm>
              <a:off x="2888" y="1878"/>
              <a:ext cx="984"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a:t>Expected Performance</a:t>
              </a:r>
              <a:endParaRPr lang="en-US" altLang="en-US" sz="1000"/>
            </a:p>
            <a:p>
              <a:pPr>
                <a:spcBef>
                  <a:spcPct val="50000"/>
                </a:spcBef>
              </a:pPr>
              <a:r>
                <a:rPr lang="en-US" altLang="en-US" sz="1000"/>
                <a:t>What performance  is desired?</a:t>
              </a:r>
            </a:p>
          </p:txBody>
        </p:sp>
        <p:sp>
          <p:nvSpPr>
            <p:cNvPr id="24590" name="Line 11">
              <a:extLst>
                <a:ext uri="{FF2B5EF4-FFF2-40B4-BE49-F238E27FC236}">
                  <a16:creationId xmlns:a16="http://schemas.microsoft.com/office/drawing/2014/main" id="{3E7DAC6A-E306-4076-B697-A9FB3E16F40B}"/>
                </a:ext>
              </a:extLst>
            </p:cNvPr>
            <p:cNvSpPr>
              <a:spLocks noChangeShapeType="1"/>
            </p:cNvSpPr>
            <p:nvPr/>
          </p:nvSpPr>
          <p:spPr bwMode="auto">
            <a:xfrm>
              <a:off x="1952" y="2030"/>
              <a:ext cx="83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sp>
          <p:nvSpPr>
            <p:cNvPr id="24591" name="Text Box 12">
              <a:extLst>
                <a:ext uri="{FF2B5EF4-FFF2-40B4-BE49-F238E27FC236}">
                  <a16:creationId xmlns:a16="http://schemas.microsoft.com/office/drawing/2014/main" id="{CDEF5A80-482F-411C-84C8-95B6A1FB25D9}"/>
                </a:ext>
              </a:extLst>
            </p:cNvPr>
            <p:cNvSpPr txBox="1">
              <a:spLocks noChangeArrowheads="1"/>
            </p:cNvSpPr>
            <p:nvPr/>
          </p:nvSpPr>
          <p:spPr bwMode="auto">
            <a:xfrm>
              <a:off x="2008" y="1868"/>
              <a:ext cx="6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a:t>The Gap</a:t>
              </a:r>
              <a:endParaRPr lang="en-US" altLang="en-US" sz="1400"/>
            </a:p>
          </p:txBody>
        </p:sp>
        <p:sp>
          <p:nvSpPr>
            <p:cNvPr id="24592" name="AutoShape 13">
              <a:extLst>
                <a:ext uri="{FF2B5EF4-FFF2-40B4-BE49-F238E27FC236}">
                  <a16:creationId xmlns:a16="http://schemas.microsoft.com/office/drawing/2014/main" id="{80670C8C-EE1D-4BB4-B6AF-7AC54E64B86F}"/>
                </a:ext>
              </a:extLst>
            </p:cNvPr>
            <p:cNvSpPr>
              <a:spLocks noChangeArrowheads="1"/>
            </p:cNvSpPr>
            <p:nvPr/>
          </p:nvSpPr>
          <p:spPr bwMode="auto">
            <a:xfrm>
              <a:off x="1928" y="2123"/>
              <a:ext cx="880" cy="213"/>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endParaRPr lang="en-US" altLang="en-US"/>
            </a:p>
          </p:txBody>
        </p:sp>
        <p:sp>
          <p:nvSpPr>
            <p:cNvPr id="24593" name="Text Box 14">
              <a:extLst>
                <a:ext uri="{FF2B5EF4-FFF2-40B4-BE49-F238E27FC236}">
                  <a16:creationId xmlns:a16="http://schemas.microsoft.com/office/drawing/2014/main" id="{42F793D8-C3A9-424D-A26F-B9CF8059DBA8}"/>
                </a:ext>
              </a:extLst>
            </p:cNvPr>
            <p:cNvSpPr txBox="1">
              <a:spLocks noChangeArrowheads="1"/>
            </p:cNvSpPr>
            <p:nvPr/>
          </p:nvSpPr>
          <p:spPr bwMode="auto">
            <a:xfrm>
              <a:off x="1888" y="2162"/>
              <a:ext cx="124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sz="1000"/>
                <a:t>Learning Experience</a:t>
              </a:r>
            </a:p>
          </p:txBody>
        </p:sp>
        <p:sp>
          <p:nvSpPr>
            <p:cNvPr id="24594" name="Text Box 15">
              <a:extLst>
                <a:ext uri="{FF2B5EF4-FFF2-40B4-BE49-F238E27FC236}">
                  <a16:creationId xmlns:a16="http://schemas.microsoft.com/office/drawing/2014/main" id="{61EFBC27-19D2-4578-B3EE-4DDBCC646598}"/>
                </a:ext>
              </a:extLst>
            </p:cNvPr>
            <p:cNvSpPr txBox="1">
              <a:spLocks noChangeArrowheads="1"/>
            </p:cNvSpPr>
            <p:nvPr/>
          </p:nvSpPr>
          <p:spPr bwMode="auto">
            <a:xfrm>
              <a:off x="1904" y="2422"/>
              <a:ext cx="70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a:t>Goals &amp; Objectives</a:t>
              </a:r>
            </a:p>
          </p:txBody>
        </p:sp>
        <p:sp>
          <p:nvSpPr>
            <p:cNvPr id="24595" name="AutoShape 30">
              <a:extLst>
                <a:ext uri="{FF2B5EF4-FFF2-40B4-BE49-F238E27FC236}">
                  <a16:creationId xmlns:a16="http://schemas.microsoft.com/office/drawing/2014/main" id="{19E623F2-B50A-4E06-9178-B45AA2BFDA05}"/>
                </a:ext>
              </a:extLst>
            </p:cNvPr>
            <p:cNvSpPr>
              <a:spLocks noChangeArrowheads="1"/>
            </p:cNvSpPr>
            <p:nvPr/>
          </p:nvSpPr>
          <p:spPr bwMode="auto">
            <a:xfrm>
              <a:off x="2880" y="1820"/>
              <a:ext cx="984" cy="652"/>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endParaRPr lang="en-US" altLang="en-US"/>
            </a:p>
          </p:txBody>
        </p:sp>
      </p:grpSp>
      <p:sp>
        <p:nvSpPr>
          <p:cNvPr id="24585" name="Text Box 32">
            <a:extLst>
              <a:ext uri="{FF2B5EF4-FFF2-40B4-BE49-F238E27FC236}">
                <a16:creationId xmlns:a16="http://schemas.microsoft.com/office/drawing/2014/main" id="{E45AE3DD-912F-4826-97B0-20F8229992DE}"/>
              </a:ext>
            </a:extLst>
          </p:cNvPr>
          <p:cNvSpPr txBox="1">
            <a:spLocks noChangeArrowheads="1"/>
          </p:cNvSpPr>
          <p:nvPr/>
        </p:nvSpPr>
        <p:spPr bwMode="auto">
          <a:xfrm>
            <a:off x="1473200" y="3622422"/>
            <a:ext cx="4572000" cy="429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b="0" dirty="0">
                <a:latin typeface="Times" panose="02020603050405020304" pitchFamily="18" charset="0"/>
              </a:rPr>
              <a:t>By achieving the goals &amp; objectives, the learners will attain the expected performance level. Here is a way to formulate the learning outcomes:</a:t>
            </a:r>
          </a:p>
          <a:p>
            <a:pPr>
              <a:spcBef>
                <a:spcPct val="50000"/>
              </a:spcBef>
            </a:pPr>
            <a:r>
              <a:rPr lang="en-US" altLang="en-US" dirty="0"/>
              <a:t>Goal	</a:t>
            </a:r>
            <a:r>
              <a:rPr lang="en-US" altLang="en-US" b="0" dirty="0">
                <a:latin typeface="Times" panose="02020603050405020304" pitchFamily="18" charset="0"/>
              </a:rPr>
              <a:t>A broad statement of the learning outcome that you 	want the learners to achieve.</a:t>
            </a:r>
          </a:p>
          <a:p>
            <a:pPr>
              <a:spcBef>
                <a:spcPct val="50000"/>
              </a:spcBef>
            </a:pPr>
            <a:r>
              <a:rPr lang="en-US" altLang="en-US" b="0" dirty="0">
                <a:latin typeface="Times" panose="02020603050405020304" pitchFamily="18" charset="0"/>
              </a:rPr>
              <a:t>	Example: </a:t>
            </a:r>
            <a:r>
              <a:rPr lang="ja-JP" altLang="en-US" b="0" dirty="0">
                <a:latin typeface="Arial" panose="020B0604020202020204" pitchFamily="34" charset="0"/>
              </a:rPr>
              <a:t>“</a:t>
            </a:r>
            <a:r>
              <a:rPr lang="en-US" altLang="ja-JP" b="0" dirty="0">
                <a:latin typeface="Times" panose="02020603050405020304" pitchFamily="18" charset="0"/>
              </a:rPr>
              <a:t>Learners will be able conduct a needs 	assessment.</a:t>
            </a:r>
            <a:r>
              <a:rPr lang="ja-JP" altLang="en-US" b="0" dirty="0">
                <a:latin typeface="Arial" panose="020B0604020202020204" pitchFamily="34" charset="0"/>
              </a:rPr>
              <a:t>”</a:t>
            </a:r>
            <a:endParaRPr lang="en-US" altLang="ja-JP" b="0" dirty="0">
              <a:latin typeface="Times" panose="02020603050405020304" pitchFamily="18" charset="0"/>
            </a:endParaRPr>
          </a:p>
          <a:p>
            <a:pPr>
              <a:spcBef>
                <a:spcPct val="50000"/>
              </a:spcBef>
            </a:pPr>
            <a:r>
              <a:rPr lang="en-US" altLang="en-US" dirty="0"/>
              <a:t>Objective	</a:t>
            </a:r>
            <a:r>
              <a:rPr lang="en-US" altLang="en-US" b="0" dirty="0">
                <a:latin typeface="Times" panose="02020603050405020304" pitchFamily="18" charset="0"/>
              </a:rPr>
              <a:t>A specific learning outcome to be accomplished. Each 	learning goal will usually have several objectives that 	when met will indicate accomplishment of the goal.</a:t>
            </a:r>
          </a:p>
          <a:p>
            <a:pPr>
              <a:spcBef>
                <a:spcPct val="50000"/>
              </a:spcBef>
            </a:pPr>
            <a:r>
              <a:rPr lang="en-US" altLang="en-US" b="0" dirty="0">
                <a:latin typeface="Times" panose="02020603050405020304" pitchFamily="18" charset="0"/>
              </a:rPr>
              <a:t>	Example: </a:t>
            </a:r>
            <a:r>
              <a:rPr lang="ja-JP" altLang="en-US" b="0" dirty="0">
                <a:latin typeface="Arial" panose="020B0604020202020204" pitchFamily="34" charset="0"/>
              </a:rPr>
              <a:t>“</a:t>
            </a:r>
            <a:r>
              <a:rPr lang="en-US" altLang="ja-JP" b="0" dirty="0">
                <a:latin typeface="Times" panose="02020603050405020304" pitchFamily="18" charset="0"/>
              </a:rPr>
              <a:t>Learners will be able to:</a:t>
            </a:r>
          </a:p>
          <a:p>
            <a:pPr>
              <a:spcBef>
                <a:spcPct val="50000"/>
              </a:spcBef>
            </a:pPr>
            <a:r>
              <a:rPr lang="en-US" altLang="en-US" b="0" dirty="0">
                <a:latin typeface="Times" panose="02020603050405020304" pitchFamily="18" charset="0"/>
              </a:rPr>
              <a:t>	- Differentiate between training needs and other needs  	- Use assessment tools to identify the need           	- Identify the gap between current and expected levels 	  of performance</a:t>
            </a:r>
            <a:r>
              <a:rPr lang="ja-JP" altLang="en-US" b="0" dirty="0">
                <a:latin typeface="Arial" panose="020B0604020202020204" pitchFamily="34" charset="0"/>
              </a:rPr>
              <a:t>”</a:t>
            </a:r>
            <a:endParaRPr lang="en-US" altLang="ja-JP" b="0" dirty="0">
              <a:latin typeface="Times" panose="02020603050405020304" pitchFamily="18" charset="0"/>
            </a:endParaRPr>
          </a:p>
          <a:p>
            <a:pPr>
              <a:spcBef>
                <a:spcPct val="50000"/>
              </a:spcBef>
            </a:pPr>
            <a:r>
              <a:rPr lang="en-US" altLang="en-US" b="0" dirty="0">
                <a:latin typeface="Times" panose="02020603050405020304" pitchFamily="18" charset="0"/>
              </a:rPr>
              <a:t>In most cases you will find it useful to start with the goals and then spell out the objectives. However, sometimes it may be necessary to write down the objects and then develop goals for these objectives. Whichever way you arrive at it, you</a:t>
            </a:r>
            <a:r>
              <a:rPr lang="ja-JP" altLang="en-US" b="0" dirty="0">
                <a:latin typeface="Arial" panose="020B0604020202020204" pitchFamily="34" charset="0"/>
              </a:rPr>
              <a:t>’</a:t>
            </a:r>
            <a:r>
              <a:rPr lang="en-US" altLang="ja-JP" b="0" dirty="0" err="1">
                <a:latin typeface="Times" panose="02020603050405020304" pitchFamily="18" charset="0"/>
              </a:rPr>
              <a:t>ll</a:t>
            </a:r>
            <a:r>
              <a:rPr lang="en-US" altLang="ja-JP" b="0" dirty="0">
                <a:latin typeface="Times" panose="02020603050405020304" pitchFamily="18" charset="0"/>
              </a:rPr>
              <a:t> want to end up with </a:t>
            </a:r>
            <a:r>
              <a:rPr lang="en-US" altLang="ja-JP" dirty="0">
                <a:latin typeface="Times" panose="02020603050405020304" pitchFamily="18" charset="0"/>
              </a:rPr>
              <a:t>conceptual  frame</a:t>
            </a:r>
            <a:r>
              <a:rPr lang="en-US" altLang="ja-JP" b="0" dirty="0">
                <a:latin typeface="Times" panose="02020603050405020304" pitchFamily="18" charset="0"/>
              </a:rPr>
              <a:t> that makes sense.</a:t>
            </a:r>
            <a:endParaRPr lang="en-US" altLang="en-US" b="0" dirty="0">
              <a:latin typeface="Times" panose="02020603050405020304"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3">
            <a:extLst>
              <a:ext uri="{FF2B5EF4-FFF2-40B4-BE49-F238E27FC236}">
                <a16:creationId xmlns:a16="http://schemas.microsoft.com/office/drawing/2014/main" id="{5107676D-31D1-439D-9187-13A70E504C6D}"/>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DEF65B23-9059-4E5A-ACD7-678B4C592C56}" type="slidenum">
              <a:rPr lang="en-US" altLang="en-US" sz="1000" b="0"/>
              <a:pPr/>
              <a:t>23</a:t>
            </a:fld>
            <a:endParaRPr lang="en-US" altLang="en-US" sz="1000" b="0"/>
          </a:p>
        </p:txBody>
      </p:sp>
      <p:sp>
        <p:nvSpPr>
          <p:cNvPr id="25603" name="Line 2">
            <a:extLst>
              <a:ext uri="{FF2B5EF4-FFF2-40B4-BE49-F238E27FC236}">
                <a16:creationId xmlns:a16="http://schemas.microsoft.com/office/drawing/2014/main" id="{5ECEC803-8748-4A2D-ABE9-979E770544B5}"/>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5236" name="Rectangle 4">
            <a:extLst>
              <a:ext uri="{FF2B5EF4-FFF2-40B4-BE49-F238E27FC236}">
                <a16:creationId xmlns:a16="http://schemas.microsoft.com/office/drawing/2014/main" id="{61331DCE-F2D0-4B64-9E63-C62E2367CB3F}"/>
              </a:ext>
            </a:extLst>
          </p:cNvPr>
          <p:cNvSpPr>
            <a:spLocks noGrp="1" noChangeArrowheads="1"/>
          </p:cNvSpPr>
          <p:nvPr>
            <p:ph type="title"/>
          </p:nvPr>
        </p:nvSpPr>
        <p:spPr>
          <a:xfrm>
            <a:off x="1612900" y="1320800"/>
            <a:ext cx="4267200" cy="76200"/>
          </a:xfrm>
        </p:spPr>
        <p:txBody>
          <a:bodyPr/>
          <a:lstStyle/>
          <a:p>
            <a:pPr algn="l" eaLnBrk="1" hangingPunct="1">
              <a:defRPr/>
            </a:pPr>
            <a:r>
              <a:rPr lang="en-US">
                <a:cs typeface="+mj-cs"/>
              </a:rPr>
              <a:t>Writing Objectives</a:t>
            </a:r>
          </a:p>
        </p:txBody>
      </p:sp>
      <p:sp>
        <p:nvSpPr>
          <p:cNvPr id="25606" name="Text Box 5">
            <a:extLst>
              <a:ext uri="{FF2B5EF4-FFF2-40B4-BE49-F238E27FC236}">
                <a16:creationId xmlns:a16="http://schemas.microsoft.com/office/drawing/2014/main" id="{EB467169-000E-48C9-9039-04111A245552}"/>
              </a:ext>
            </a:extLst>
          </p:cNvPr>
          <p:cNvSpPr txBox="1">
            <a:spLocks noChangeArrowheads="1"/>
          </p:cNvSpPr>
          <p:nvPr/>
        </p:nvSpPr>
        <p:spPr bwMode="auto">
          <a:xfrm>
            <a:off x="1612900" y="1803400"/>
            <a:ext cx="4419600" cy="150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nSpc>
                <a:spcPct val="90000"/>
              </a:lnSpc>
              <a:spcBef>
                <a:spcPct val="50000"/>
              </a:spcBef>
            </a:pPr>
            <a:r>
              <a:rPr lang="en-US" altLang="en-US" b="0">
                <a:latin typeface="Times" panose="02020603050405020304" pitchFamily="18" charset="0"/>
              </a:rPr>
              <a:t>Objectives are best when they are written in behavioural terms, that is, in ways that can be measured. Using behavioural objectives helps you focus the content and makes it easier to evaluate the learning.</a:t>
            </a:r>
          </a:p>
          <a:p>
            <a:pPr>
              <a:lnSpc>
                <a:spcPct val="90000"/>
              </a:lnSpc>
              <a:spcBef>
                <a:spcPct val="50000"/>
              </a:spcBef>
            </a:pPr>
            <a:r>
              <a:rPr lang="en-US" altLang="en-US" b="0">
                <a:latin typeface="Times" panose="02020603050405020304" pitchFamily="18" charset="0"/>
              </a:rPr>
              <a:t>My making objectives behavioural, you avoid misinterpretations and you focus the efforts of everyone involved: managers, course developers, instuctors, and learners. Here are some commonly used (and commonly misinterpreted terms) and their behavioural alternatives.</a:t>
            </a:r>
          </a:p>
        </p:txBody>
      </p:sp>
      <p:sp>
        <p:nvSpPr>
          <p:cNvPr id="25607" name="Text Box 7">
            <a:extLst>
              <a:ext uri="{FF2B5EF4-FFF2-40B4-BE49-F238E27FC236}">
                <a16:creationId xmlns:a16="http://schemas.microsoft.com/office/drawing/2014/main" id="{0302081F-D52F-46AF-B471-4B8844BFEAEA}"/>
              </a:ext>
            </a:extLst>
          </p:cNvPr>
          <p:cNvSpPr txBox="1">
            <a:spLocks noChangeArrowheads="1"/>
          </p:cNvSpPr>
          <p:nvPr/>
        </p:nvSpPr>
        <p:spPr bwMode="auto">
          <a:xfrm>
            <a:off x="3733800" y="469900"/>
            <a:ext cx="23622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DESIGN</a:t>
            </a:r>
          </a:p>
        </p:txBody>
      </p:sp>
      <p:graphicFrame>
        <p:nvGraphicFramePr>
          <p:cNvPr id="95284" name="Group 52">
            <a:extLst>
              <a:ext uri="{FF2B5EF4-FFF2-40B4-BE49-F238E27FC236}">
                <a16:creationId xmlns:a16="http://schemas.microsoft.com/office/drawing/2014/main" id="{F3E8C56D-5EBB-40EC-8C30-CE7D04651F6F}"/>
              </a:ext>
            </a:extLst>
          </p:cNvPr>
          <p:cNvGraphicFramePr>
            <a:graphicFrameLocks noGrp="1"/>
          </p:cNvGraphicFramePr>
          <p:nvPr/>
        </p:nvGraphicFramePr>
        <p:xfrm>
          <a:off x="1612900" y="3416300"/>
          <a:ext cx="4464050" cy="2559053"/>
        </p:xfrm>
        <a:graphic>
          <a:graphicData uri="http://schemas.openxmlformats.org/drawingml/2006/table">
            <a:tbl>
              <a:tblPr/>
              <a:tblGrid>
                <a:gridCol w="1035050">
                  <a:extLst>
                    <a:ext uri="{9D8B030D-6E8A-4147-A177-3AD203B41FA5}">
                      <a16:colId xmlns:a16="http://schemas.microsoft.com/office/drawing/2014/main" val="20000"/>
                    </a:ext>
                  </a:extLst>
                </a:gridCol>
                <a:gridCol w="1714500">
                  <a:extLst>
                    <a:ext uri="{9D8B030D-6E8A-4147-A177-3AD203B41FA5}">
                      <a16:colId xmlns:a16="http://schemas.microsoft.com/office/drawing/2014/main" val="20001"/>
                    </a:ext>
                  </a:extLst>
                </a:gridCol>
                <a:gridCol w="1714500">
                  <a:extLst>
                    <a:ext uri="{9D8B030D-6E8A-4147-A177-3AD203B41FA5}">
                      <a16:colId xmlns:a16="http://schemas.microsoft.com/office/drawing/2014/main" val="20002"/>
                    </a:ext>
                  </a:extLst>
                </a:gridCol>
              </a:tblGrid>
              <a:tr h="57125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a:ln>
                            <a:noFill/>
                          </a:ln>
                          <a:solidFill>
                            <a:schemeClr val="tx1"/>
                          </a:solidFill>
                          <a:effectLst/>
                          <a:latin typeface="Times" charset="0"/>
                          <a:ea typeface="ＭＳ Ｐゴシック" charset="0"/>
                        </a:rPr>
                        <a:t>Learning Domain</a:t>
                      </a:r>
                    </a:p>
                  </a:txBody>
                  <a:tcPr marT="45701" marB="457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a:ln>
                            <a:noFill/>
                          </a:ln>
                          <a:solidFill>
                            <a:schemeClr val="tx1"/>
                          </a:solidFill>
                          <a:effectLst/>
                          <a:latin typeface="Times" charset="0"/>
                          <a:ea typeface="ＭＳ Ｐゴシック" charset="0"/>
                        </a:rPr>
                        <a:t>Commonly Misinterpreted Term</a:t>
                      </a:r>
                    </a:p>
                  </a:txBody>
                  <a:tcPr marT="45701" marB="4570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a:ln>
                            <a:noFill/>
                          </a:ln>
                          <a:solidFill>
                            <a:schemeClr val="tx1"/>
                          </a:solidFill>
                          <a:effectLst/>
                          <a:latin typeface="Times" charset="0"/>
                          <a:ea typeface="ＭＳ Ｐゴシック" charset="0"/>
                        </a:rPr>
                        <a:t>Behavioural Term</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5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a:ln>
                            <a:noFill/>
                          </a:ln>
                          <a:solidFill>
                            <a:schemeClr val="tx1"/>
                          </a:solidFill>
                          <a:effectLst/>
                          <a:latin typeface="Times" charset="0"/>
                          <a:ea typeface="ＭＳ Ｐゴシック" charset="0"/>
                        </a:rPr>
                        <a:t>Knowledge</a:t>
                      </a:r>
                    </a:p>
                  </a:txBody>
                  <a:tcPr marT="45701" marB="457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a:ln>
                            <a:noFill/>
                          </a:ln>
                          <a:solidFill>
                            <a:schemeClr val="tx1"/>
                          </a:solidFill>
                          <a:effectLst/>
                          <a:latin typeface="Times" charset="0"/>
                          <a:ea typeface="ＭＳ Ｐゴシック" charset="0"/>
                        </a:rPr>
                        <a:t>To know, learn</a:t>
                      </a:r>
                    </a:p>
                  </a:txBody>
                  <a:tcPr marT="45701" marB="4570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a:ln>
                            <a:noFill/>
                          </a:ln>
                          <a:solidFill>
                            <a:schemeClr val="tx1"/>
                          </a:solidFill>
                          <a:effectLst/>
                          <a:latin typeface="Times" charset="0"/>
                          <a:ea typeface="ＭＳ Ｐゴシック" charset="0"/>
                        </a:rPr>
                        <a:t>To list, define, name, describe, explain</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45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a:ln>
                            <a:noFill/>
                          </a:ln>
                          <a:solidFill>
                            <a:schemeClr val="tx1"/>
                          </a:solidFill>
                          <a:effectLst/>
                          <a:latin typeface="Times" charset="0"/>
                          <a:ea typeface="ＭＳ Ｐゴシック" charset="0"/>
                        </a:rPr>
                        <a:t>Skills</a:t>
                      </a:r>
                    </a:p>
                  </a:txBody>
                  <a:tcPr marT="45701" marB="457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a:ln>
                            <a:noFill/>
                          </a:ln>
                          <a:solidFill>
                            <a:schemeClr val="tx1"/>
                          </a:solidFill>
                          <a:effectLst/>
                          <a:latin typeface="Times" charset="0"/>
                          <a:ea typeface="ＭＳ Ｐゴシック" charset="0"/>
                        </a:rPr>
                        <a:t>To understand, know how to</a:t>
                      </a:r>
                    </a:p>
                  </a:txBody>
                  <a:tcPr marT="45701" marB="4570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a:ln>
                            <a:noFill/>
                          </a:ln>
                          <a:solidFill>
                            <a:schemeClr val="tx1"/>
                          </a:solidFill>
                          <a:effectLst/>
                          <a:latin typeface="Times" charset="0"/>
                          <a:ea typeface="ＭＳ Ｐゴシック" charset="0"/>
                        </a:rPr>
                        <a:t>To use, apply, operate</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9607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a:ln>
                            <a:noFill/>
                          </a:ln>
                          <a:solidFill>
                            <a:schemeClr val="tx1"/>
                          </a:solidFill>
                          <a:effectLst/>
                          <a:latin typeface="Times" charset="0"/>
                          <a:ea typeface="ＭＳ Ｐゴシック" charset="0"/>
                        </a:rPr>
                        <a:t>Attitude</a:t>
                      </a:r>
                    </a:p>
                  </a:txBody>
                  <a:tcPr marT="45701" marB="457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a:ln>
                            <a:noFill/>
                          </a:ln>
                          <a:solidFill>
                            <a:schemeClr val="tx1"/>
                          </a:solidFill>
                          <a:effectLst/>
                          <a:latin typeface="Times" charset="0"/>
                          <a:ea typeface="ＭＳ Ｐゴシック" charset="0"/>
                        </a:rPr>
                        <a:t>To feel, value</a:t>
                      </a:r>
                    </a:p>
                  </a:txBody>
                  <a:tcPr marT="45701" marB="4570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a:ln>
                            <a:noFill/>
                          </a:ln>
                          <a:solidFill>
                            <a:schemeClr val="tx1"/>
                          </a:solidFill>
                          <a:effectLst/>
                          <a:latin typeface="Times" charset="0"/>
                          <a:ea typeface="ＭＳ Ｐゴシック" charset="0"/>
                        </a:rPr>
                        <a:t>To explain the importance of</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a:ln>
                            <a:noFill/>
                          </a:ln>
                          <a:solidFill>
                            <a:schemeClr val="tx1"/>
                          </a:solidFill>
                          <a:effectLst/>
                          <a:latin typeface="Times" charset="0"/>
                          <a:ea typeface="ＭＳ Ｐゴシック" charset="0"/>
                        </a:rPr>
                        <a:t>To list the benefits of,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a:ln>
                            <a:noFill/>
                          </a:ln>
                          <a:solidFill>
                            <a:schemeClr val="tx1"/>
                          </a:solidFill>
                          <a:effectLst/>
                          <a:latin typeface="Times" charset="0"/>
                          <a:ea typeface="ＭＳ Ｐゴシック" charset="0"/>
                        </a:rPr>
                        <a:t>To demonstrate</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5630" name="Text Box 54">
            <a:extLst>
              <a:ext uri="{FF2B5EF4-FFF2-40B4-BE49-F238E27FC236}">
                <a16:creationId xmlns:a16="http://schemas.microsoft.com/office/drawing/2014/main" id="{680FF627-C158-4589-BA8A-B87607FA091F}"/>
              </a:ext>
            </a:extLst>
          </p:cNvPr>
          <p:cNvSpPr txBox="1">
            <a:spLocks noChangeArrowheads="1"/>
          </p:cNvSpPr>
          <p:nvPr/>
        </p:nvSpPr>
        <p:spPr bwMode="auto">
          <a:xfrm>
            <a:off x="1612900" y="6108700"/>
            <a:ext cx="4635500" cy="1004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b="0">
                <a:latin typeface="Times" panose="02020603050405020304" pitchFamily="18" charset="0"/>
              </a:rPr>
              <a:t>Some objectives are harder to write in behavioural terms than others. Those related to attitude can be particularly difficult. Nevertheless, the main thing is to be as specific as possible so that you can translate the objectives into well-conceived activities in the development phase of your project.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3">
            <a:extLst>
              <a:ext uri="{FF2B5EF4-FFF2-40B4-BE49-F238E27FC236}">
                <a16:creationId xmlns:a16="http://schemas.microsoft.com/office/drawing/2014/main" id="{C2DCBB0C-DD6E-4B8F-B742-858CB740FEE0}"/>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1E86AC0B-CD11-4C53-8CA0-017419FB8260}" type="slidenum">
              <a:rPr lang="en-US" altLang="en-US" sz="1000" b="0"/>
              <a:pPr/>
              <a:t>24</a:t>
            </a:fld>
            <a:endParaRPr lang="en-US" altLang="en-US" sz="1000" b="0"/>
          </a:p>
        </p:txBody>
      </p:sp>
      <p:sp>
        <p:nvSpPr>
          <p:cNvPr id="26627" name="Line 2">
            <a:extLst>
              <a:ext uri="{FF2B5EF4-FFF2-40B4-BE49-F238E27FC236}">
                <a16:creationId xmlns:a16="http://schemas.microsoft.com/office/drawing/2014/main" id="{0153F609-EFA0-4125-82FB-A20E44BB7F66}"/>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6260" name="Rectangle 4">
            <a:extLst>
              <a:ext uri="{FF2B5EF4-FFF2-40B4-BE49-F238E27FC236}">
                <a16:creationId xmlns:a16="http://schemas.microsoft.com/office/drawing/2014/main" id="{6A2CF6E8-7522-4B3C-99AB-CB6FC168ECDE}"/>
              </a:ext>
            </a:extLst>
          </p:cNvPr>
          <p:cNvSpPr>
            <a:spLocks noGrp="1" noChangeArrowheads="1"/>
          </p:cNvSpPr>
          <p:nvPr>
            <p:ph type="title"/>
          </p:nvPr>
        </p:nvSpPr>
        <p:spPr>
          <a:xfrm>
            <a:off x="1612900" y="1206500"/>
            <a:ext cx="4267200" cy="76200"/>
          </a:xfrm>
        </p:spPr>
        <p:txBody>
          <a:bodyPr/>
          <a:lstStyle/>
          <a:p>
            <a:pPr algn="l" eaLnBrk="1" hangingPunct="1">
              <a:defRPr/>
            </a:pPr>
            <a:r>
              <a:rPr lang="en-US">
                <a:cs typeface="+mj-cs"/>
              </a:rPr>
              <a:t>Writing Objectives</a:t>
            </a:r>
          </a:p>
        </p:txBody>
      </p:sp>
      <p:sp>
        <p:nvSpPr>
          <p:cNvPr id="26630" name="Text Box 5">
            <a:extLst>
              <a:ext uri="{FF2B5EF4-FFF2-40B4-BE49-F238E27FC236}">
                <a16:creationId xmlns:a16="http://schemas.microsoft.com/office/drawing/2014/main" id="{812C92D3-5745-40A2-8BB4-68D63DB6935E}"/>
              </a:ext>
            </a:extLst>
          </p:cNvPr>
          <p:cNvSpPr txBox="1">
            <a:spLocks noChangeArrowheads="1"/>
          </p:cNvSpPr>
          <p:nvPr/>
        </p:nvSpPr>
        <p:spPr bwMode="auto">
          <a:xfrm>
            <a:off x="1612900" y="2386013"/>
            <a:ext cx="4419600" cy="574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8600" indent="-228600">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nSpc>
                <a:spcPct val="90000"/>
              </a:lnSpc>
              <a:spcBef>
                <a:spcPct val="50000"/>
              </a:spcBef>
              <a:buFont typeface="Times" panose="02020603050405020304" pitchFamily="18" charset="0"/>
              <a:buAutoNum type="arabicPeriod"/>
            </a:pPr>
            <a:r>
              <a:rPr lang="en-US" altLang="en-US" b="0">
                <a:latin typeface="Times" panose="02020603050405020304" pitchFamily="18" charset="0"/>
              </a:rPr>
              <a:t>Understand the three phases of workshop development and develop presentation skills.</a:t>
            </a:r>
          </a:p>
          <a:p>
            <a:pPr>
              <a:lnSpc>
                <a:spcPct val="90000"/>
              </a:lnSpc>
              <a:spcBef>
                <a:spcPct val="50000"/>
              </a:spcBef>
            </a:pPr>
            <a:endParaRPr lang="en-US" altLang="en-US" b="0">
              <a:latin typeface="Times" panose="02020603050405020304" pitchFamily="18" charset="0"/>
            </a:endParaRPr>
          </a:p>
          <a:p>
            <a:pPr>
              <a:lnSpc>
                <a:spcPct val="90000"/>
              </a:lnSpc>
              <a:spcBef>
                <a:spcPct val="50000"/>
              </a:spcBef>
            </a:pPr>
            <a:endParaRPr lang="en-US" altLang="en-US" b="0">
              <a:latin typeface="Times" panose="02020603050405020304" pitchFamily="18" charset="0"/>
            </a:endParaRPr>
          </a:p>
          <a:p>
            <a:pPr>
              <a:lnSpc>
                <a:spcPct val="90000"/>
              </a:lnSpc>
              <a:spcBef>
                <a:spcPct val="50000"/>
              </a:spcBef>
              <a:buFont typeface="Times" panose="02020603050405020304" pitchFamily="18" charset="0"/>
              <a:buAutoNum type="arabicPeriod"/>
            </a:pPr>
            <a:r>
              <a:rPr lang="en-US" altLang="en-US" b="0">
                <a:latin typeface="Times" panose="02020603050405020304" pitchFamily="18" charset="0"/>
              </a:rPr>
              <a:t>Learn various types of sampling methods for agricultural surveys.</a:t>
            </a:r>
          </a:p>
          <a:p>
            <a:pPr>
              <a:lnSpc>
                <a:spcPct val="90000"/>
              </a:lnSpc>
              <a:spcBef>
                <a:spcPct val="50000"/>
              </a:spcBef>
            </a:pPr>
            <a:endParaRPr lang="en-US" altLang="en-US" b="0">
              <a:latin typeface="Times" panose="02020603050405020304" pitchFamily="18" charset="0"/>
            </a:endParaRPr>
          </a:p>
          <a:p>
            <a:pPr>
              <a:lnSpc>
                <a:spcPct val="90000"/>
              </a:lnSpc>
              <a:spcBef>
                <a:spcPct val="50000"/>
              </a:spcBef>
            </a:pPr>
            <a:endParaRPr lang="en-US" altLang="en-US" b="0">
              <a:latin typeface="Times" panose="02020603050405020304" pitchFamily="18" charset="0"/>
            </a:endParaRPr>
          </a:p>
          <a:p>
            <a:pPr>
              <a:lnSpc>
                <a:spcPct val="90000"/>
              </a:lnSpc>
              <a:spcBef>
                <a:spcPct val="50000"/>
              </a:spcBef>
            </a:pPr>
            <a:endParaRPr lang="en-US" altLang="en-US" b="0">
              <a:latin typeface="Times" panose="02020603050405020304" pitchFamily="18" charset="0"/>
            </a:endParaRPr>
          </a:p>
          <a:p>
            <a:pPr>
              <a:lnSpc>
                <a:spcPct val="90000"/>
              </a:lnSpc>
              <a:spcBef>
                <a:spcPct val="50000"/>
              </a:spcBef>
              <a:buFont typeface="Times" panose="02020603050405020304" pitchFamily="18" charset="0"/>
              <a:buAutoNum type="arabicPeriod"/>
            </a:pPr>
            <a:r>
              <a:rPr lang="en-US" altLang="en-US" b="0">
                <a:latin typeface="Times" panose="02020603050405020304" pitchFamily="18" charset="0"/>
              </a:rPr>
              <a:t>To identify basic requirements and assess feasibility of structuring a statistical register system by integrating several administrative registers.</a:t>
            </a:r>
          </a:p>
          <a:p>
            <a:pPr>
              <a:lnSpc>
                <a:spcPct val="90000"/>
              </a:lnSpc>
              <a:spcBef>
                <a:spcPct val="50000"/>
              </a:spcBef>
              <a:buFont typeface="Times" panose="02020603050405020304" pitchFamily="18" charset="0"/>
              <a:buAutoNum type="arabicPeriod"/>
            </a:pPr>
            <a:endParaRPr lang="en-US" altLang="en-US" b="0">
              <a:latin typeface="Times" panose="02020603050405020304" pitchFamily="18" charset="0"/>
            </a:endParaRPr>
          </a:p>
          <a:p>
            <a:pPr>
              <a:lnSpc>
                <a:spcPct val="90000"/>
              </a:lnSpc>
              <a:spcBef>
                <a:spcPct val="50000"/>
              </a:spcBef>
              <a:buFont typeface="Times" panose="02020603050405020304" pitchFamily="18" charset="0"/>
              <a:buAutoNum type="arabicPeriod"/>
            </a:pPr>
            <a:endParaRPr lang="en-US" altLang="en-US" b="0">
              <a:latin typeface="Times" panose="02020603050405020304" pitchFamily="18" charset="0"/>
            </a:endParaRPr>
          </a:p>
          <a:p>
            <a:pPr>
              <a:lnSpc>
                <a:spcPct val="90000"/>
              </a:lnSpc>
              <a:spcBef>
                <a:spcPct val="50000"/>
              </a:spcBef>
            </a:pPr>
            <a:endParaRPr lang="en-US" altLang="en-US" b="0">
              <a:latin typeface="Times" panose="02020603050405020304" pitchFamily="18" charset="0"/>
            </a:endParaRPr>
          </a:p>
          <a:p>
            <a:pPr>
              <a:lnSpc>
                <a:spcPct val="90000"/>
              </a:lnSpc>
              <a:spcBef>
                <a:spcPct val="50000"/>
              </a:spcBef>
              <a:buFont typeface="Times" panose="02020603050405020304" pitchFamily="18" charset="0"/>
              <a:buAutoNum type="arabicPeriod"/>
            </a:pPr>
            <a:r>
              <a:rPr lang="en-US" altLang="en-US" b="0">
                <a:latin typeface="Times" panose="02020603050405020304" pitchFamily="18" charset="0"/>
              </a:rPr>
              <a:t>Feel confident in their ability to facilitate a training session.</a:t>
            </a:r>
          </a:p>
          <a:p>
            <a:pPr>
              <a:lnSpc>
                <a:spcPct val="90000"/>
              </a:lnSpc>
              <a:spcBef>
                <a:spcPct val="50000"/>
              </a:spcBef>
            </a:pPr>
            <a:endParaRPr lang="en-US" altLang="en-US" b="0">
              <a:latin typeface="Times" panose="02020603050405020304" pitchFamily="18" charset="0"/>
            </a:endParaRPr>
          </a:p>
          <a:p>
            <a:pPr>
              <a:lnSpc>
                <a:spcPct val="90000"/>
              </a:lnSpc>
              <a:spcBef>
                <a:spcPct val="50000"/>
              </a:spcBef>
              <a:buFont typeface="Times" panose="02020603050405020304" pitchFamily="18" charset="0"/>
              <a:buAutoNum type="arabicPeriod"/>
            </a:pPr>
            <a:endParaRPr lang="en-US" altLang="en-US" b="0">
              <a:latin typeface="Times" panose="02020603050405020304" pitchFamily="18" charset="0"/>
            </a:endParaRPr>
          </a:p>
          <a:p>
            <a:pPr>
              <a:lnSpc>
                <a:spcPct val="90000"/>
              </a:lnSpc>
              <a:spcBef>
                <a:spcPct val="50000"/>
              </a:spcBef>
            </a:pPr>
            <a:endParaRPr lang="en-US" altLang="en-US" b="0">
              <a:latin typeface="Times" panose="02020603050405020304" pitchFamily="18" charset="0"/>
            </a:endParaRPr>
          </a:p>
          <a:p>
            <a:pPr>
              <a:lnSpc>
                <a:spcPct val="90000"/>
              </a:lnSpc>
              <a:spcBef>
                <a:spcPct val="50000"/>
              </a:spcBef>
              <a:buFont typeface="Times" panose="02020603050405020304" pitchFamily="18" charset="0"/>
              <a:buAutoNum type="arabicPeriod"/>
            </a:pPr>
            <a:r>
              <a:rPr lang="en-US" altLang="en-US" b="0">
                <a:latin typeface="Times" panose="02020603050405020304" pitchFamily="18" charset="0"/>
              </a:rPr>
              <a:t>Know the characteristics of administrative registers and be familiar with methods for developing statistical registers.</a:t>
            </a:r>
          </a:p>
          <a:p>
            <a:pPr>
              <a:lnSpc>
                <a:spcPct val="90000"/>
              </a:lnSpc>
              <a:spcBef>
                <a:spcPct val="50000"/>
              </a:spcBef>
              <a:buFont typeface="Times" panose="02020603050405020304" pitchFamily="18" charset="0"/>
              <a:buAutoNum type="arabicPeriod"/>
            </a:pPr>
            <a:endParaRPr lang="en-US" altLang="en-US" b="0">
              <a:latin typeface="Times" panose="02020603050405020304" pitchFamily="18" charset="0"/>
            </a:endParaRPr>
          </a:p>
          <a:p>
            <a:pPr>
              <a:lnSpc>
                <a:spcPct val="90000"/>
              </a:lnSpc>
              <a:spcBef>
                <a:spcPct val="50000"/>
              </a:spcBef>
              <a:buFont typeface="Times" panose="02020603050405020304" pitchFamily="18" charset="0"/>
              <a:buAutoNum type="arabicPeriod"/>
            </a:pPr>
            <a:endParaRPr lang="en-US" altLang="en-US" b="0">
              <a:latin typeface="Times" panose="02020603050405020304" pitchFamily="18" charset="0"/>
            </a:endParaRPr>
          </a:p>
          <a:p>
            <a:pPr>
              <a:lnSpc>
                <a:spcPct val="90000"/>
              </a:lnSpc>
              <a:spcBef>
                <a:spcPct val="50000"/>
              </a:spcBef>
              <a:buFont typeface="Times" panose="02020603050405020304" pitchFamily="18" charset="0"/>
              <a:buAutoNum type="arabicPeriod"/>
            </a:pPr>
            <a:endParaRPr lang="en-US" altLang="en-US" b="0">
              <a:latin typeface="Times" panose="02020603050405020304" pitchFamily="18" charset="0"/>
            </a:endParaRPr>
          </a:p>
        </p:txBody>
      </p:sp>
      <p:sp>
        <p:nvSpPr>
          <p:cNvPr id="26631" name="Text Box 7">
            <a:extLst>
              <a:ext uri="{FF2B5EF4-FFF2-40B4-BE49-F238E27FC236}">
                <a16:creationId xmlns:a16="http://schemas.microsoft.com/office/drawing/2014/main" id="{338BBD14-202D-4A15-AEFB-D8C08CB77D6F}"/>
              </a:ext>
            </a:extLst>
          </p:cNvPr>
          <p:cNvSpPr txBox="1">
            <a:spLocks noChangeArrowheads="1"/>
          </p:cNvSpPr>
          <p:nvPr/>
        </p:nvSpPr>
        <p:spPr bwMode="auto">
          <a:xfrm>
            <a:off x="3733800" y="469900"/>
            <a:ext cx="23622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DESIGN</a:t>
            </a:r>
          </a:p>
        </p:txBody>
      </p:sp>
      <p:sp>
        <p:nvSpPr>
          <p:cNvPr id="26632" name="Text Box 32">
            <a:extLst>
              <a:ext uri="{FF2B5EF4-FFF2-40B4-BE49-F238E27FC236}">
                <a16:creationId xmlns:a16="http://schemas.microsoft.com/office/drawing/2014/main" id="{5F685455-DB6F-44E4-B5B2-2AD5E60345D5}"/>
              </a:ext>
            </a:extLst>
          </p:cNvPr>
          <p:cNvSpPr txBox="1">
            <a:spLocks noChangeArrowheads="1"/>
          </p:cNvSpPr>
          <p:nvPr/>
        </p:nvSpPr>
        <p:spPr bwMode="auto">
          <a:xfrm>
            <a:off x="1612900" y="1714500"/>
            <a:ext cx="47244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nSpc>
                <a:spcPct val="90000"/>
              </a:lnSpc>
              <a:spcBef>
                <a:spcPct val="50000"/>
              </a:spcBef>
            </a:pPr>
            <a:r>
              <a:rPr lang="en-US" altLang="en-US" b="0">
                <a:latin typeface="Times" panose="02020603050405020304" pitchFamily="18" charset="0"/>
              </a:rPr>
              <a:t>Read the following objectives and make a √ next to the ones that are stated in behavioural terms. For those not written that way, rewrite them so that they, too, are written in behavioural terms.</a:t>
            </a:r>
            <a:endParaRPr lang="en-US" altLang="en-US">
              <a:latin typeface="Times" panose="020206030504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3">
            <a:extLst>
              <a:ext uri="{FF2B5EF4-FFF2-40B4-BE49-F238E27FC236}">
                <a16:creationId xmlns:a16="http://schemas.microsoft.com/office/drawing/2014/main" id="{CBBF56C2-FFC7-4A2E-B806-04902C2A0605}"/>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4E2582D8-35A9-4844-A39D-DD03826C37FE}" type="slidenum">
              <a:rPr lang="en-US" altLang="en-US" sz="1000" b="0"/>
              <a:pPr/>
              <a:t>25</a:t>
            </a:fld>
            <a:endParaRPr lang="en-US" altLang="en-US" sz="1000" b="0"/>
          </a:p>
        </p:txBody>
      </p:sp>
      <p:sp>
        <p:nvSpPr>
          <p:cNvPr id="27651" name="Line 2">
            <a:extLst>
              <a:ext uri="{FF2B5EF4-FFF2-40B4-BE49-F238E27FC236}">
                <a16:creationId xmlns:a16="http://schemas.microsoft.com/office/drawing/2014/main" id="{F7C3F0A6-F70E-41C8-BF8A-D742B597E1C8}"/>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7284" name="Rectangle 4">
            <a:extLst>
              <a:ext uri="{FF2B5EF4-FFF2-40B4-BE49-F238E27FC236}">
                <a16:creationId xmlns:a16="http://schemas.microsoft.com/office/drawing/2014/main" id="{8D235EB0-160D-4857-86B3-C350F8691CAE}"/>
              </a:ext>
            </a:extLst>
          </p:cNvPr>
          <p:cNvSpPr>
            <a:spLocks noGrp="1" noChangeArrowheads="1"/>
          </p:cNvSpPr>
          <p:nvPr>
            <p:ph type="title"/>
          </p:nvPr>
        </p:nvSpPr>
        <p:spPr>
          <a:xfrm>
            <a:off x="1587500" y="1219200"/>
            <a:ext cx="4267200" cy="76200"/>
          </a:xfrm>
        </p:spPr>
        <p:txBody>
          <a:bodyPr/>
          <a:lstStyle/>
          <a:p>
            <a:pPr algn="l" eaLnBrk="1" hangingPunct="1">
              <a:defRPr/>
            </a:pPr>
            <a:r>
              <a:rPr lang="en-US">
                <a:cs typeface="+mj-cs"/>
              </a:rPr>
              <a:t>Writing Objectives</a:t>
            </a:r>
          </a:p>
        </p:txBody>
      </p:sp>
      <p:sp>
        <p:nvSpPr>
          <p:cNvPr id="27654" name="Text Box 7">
            <a:extLst>
              <a:ext uri="{FF2B5EF4-FFF2-40B4-BE49-F238E27FC236}">
                <a16:creationId xmlns:a16="http://schemas.microsoft.com/office/drawing/2014/main" id="{073D243D-E854-42C4-86E6-EE6E7DEB14BC}"/>
              </a:ext>
            </a:extLst>
          </p:cNvPr>
          <p:cNvSpPr txBox="1">
            <a:spLocks noChangeArrowheads="1"/>
          </p:cNvSpPr>
          <p:nvPr/>
        </p:nvSpPr>
        <p:spPr bwMode="auto">
          <a:xfrm>
            <a:off x="3733800" y="469900"/>
            <a:ext cx="23622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DESIGN</a:t>
            </a:r>
          </a:p>
        </p:txBody>
      </p:sp>
      <p:sp>
        <p:nvSpPr>
          <p:cNvPr id="27655" name="Text Box 8">
            <a:extLst>
              <a:ext uri="{FF2B5EF4-FFF2-40B4-BE49-F238E27FC236}">
                <a16:creationId xmlns:a16="http://schemas.microsoft.com/office/drawing/2014/main" id="{8997680D-DCDE-4A14-ACAB-BE6AEC0D137F}"/>
              </a:ext>
            </a:extLst>
          </p:cNvPr>
          <p:cNvSpPr txBox="1">
            <a:spLocks noChangeArrowheads="1"/>
          </p:cNvSpPr>
          <p:nvPr/>
        </p:nvSpPr>
        <p:spPr bwMode="auto">
          <a:xfrm>
            <a:off x="1612900" y="1714500"/>
            <a:ext cx="4724400"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nSpc>
                <a:spcPct val="90000"/>
              </a:lnSpc>
              <a:spcBef>
                <a:spcPct val="50000"/>
              </a:spcBef>
            </a:pPr>
            <a:r>
              <a:rPr lang="en-US" altLang="en-US" b="0">
                <a:latin typeface="Times" panose="02020603050405020304" pitchFamily="18" charset="0"/>
              </a:rPr>
              <a:t>Together with your colleagues in your table group, write 2-3 learning objectives for the staff members in the agriculture statistics department. Make sure that they describe the learning outcomes in behavioural terms:</a:t>
            </a:r>
            <a:endParaRPr lang="en-US" altLang="en-US">
              <a:latin typeface="Times" panose="02020603050405020304" pitchFamily="18" charset="0"/>
            </a:endParaRPr>
          </a:p>
        </p:txBody>
      </p:sp>
      <p:sp>
        <p:nvSpPr>
          <p:cNvPr id="27656" name="Text Box 9">
            <a:extLst>
              <a:ext uri="{FF2B5EF4-FFF2-40B4-BE49-F238E27FC236}">
                <a16:creationId xmlns:a16="http://schemas.microsoft.com/office/drawing/2014/main" id="{93865B82-BC4F-4FC8-912A-83B8D654472D}"/>
              </a:ext>
            </a:extLst>
          </p:cNvPr>
          <p:cNvSpPr txBox="1">
            <a:spLocks noChangeArrowheads="1"/>
          </p:cNvSpPr>
          <p:nvPr/>
        </p:nvSpPr>
        <p:spPr bwMode="auto">
          <a:xfrm>
            <a:off x="1612900" y="2717800"/>
            <a:ext cx="1600200" cy="277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a:t>Objectives:</a:t>
            </a:r>
          </a:p>
          <a:p>
            <a:pPr>
              <a:spcBef>
                <a:spcPct val="50000"/>
              </a:spcBef>
            </a:pPr>
            <a:endParaRPr lang="en-US" altLang="en-US"/>
          </a:p>
          <a:p>
            <a:pPr>
              <a:spcBef>
                <a:spcPct val="50000"/>
              </a:spcBef>
            </a:pPr>
            <a:endParaRPr lang="en-US" altLang="en-US"/>
          </a:p>
          <a:p>
            <a:pPr>
              <a:spcBef>
                <a:spcPct val="50000"/>
              </a:spcBef>
            </a:pPr>
            <a:endParaRPr lang="en-US" altLang="en-US"/>
          </a:p>
          <a:p>
            <a:pPr>
              <a:spcBef>
                <a:spcPct val="50000"/>
              </a:spcBef>
            </a:pPr>
            <a:endParaRPr lang="en-US" altLang="en-US"/>
          </a:p>
          <a:p>
            <a:pPr>
              <a:spcBef>
                <a:spcPct val="50000"/>
              </a:spcBef>
            </a:pPr>
            <a:endParaRPr lang="en-US" altLang="en-US"/>
          </a:p>
          <a:p>
            <a:pPr>
              <a:spcBef>
                <a:spcPct val="50000"/>
              </a:spcBef>
            </a:pPr>
            <a:endParaRPr lang="en-US" altLang="en-US"/>
          </a:p>
          <a:p>
            <a:pPr>
              <a:spcBef>
                <a:spcPct val="50000"/>
              </a:spcBef>
            </a:pPr>
            <a:endParaRPr lang="en-US" altLang="en-US"/>
          </a:p>
          <a:p>
            <a:pPr>
              <a:spcBef>
                <a:spcPct val="50000"/>
              </a:spcBef>
            </a:pPr>
            <a:endParaRPr lang="en-US" altLang="en-US"/>
          </a:p>
          <a:p>
            <a:pPr>
              <a:spcBef>
                <a:spcPct val="50000"/>
              </a:spcBef>
            </a:pPr>
            <a:endParaRPr lang="en-US"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a:extLst>
              <a:ext uri="{FF2B5EF4-FFF2-40B4-BE49-F238E27FC236}">
                <a16:creationId xmlns:a16="http://schemas.microsoft.com/office/drawing/2014/main" id="{9C3E8EEE-AF72-4CEE-A29F-8BD428E3A905}"/>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1B8182C8-DB66-41D7-86F2-C95C11FE5B47}" type="slidenum">
              <a:rPr lang="en-US" altLang="en-US" sz="1000" b="0"/>
              <a:pPr/>
              <a:t>26</a:t>
            </a:fld>
            <a:endParaRPr lang="en-US" altLang="en-US" sz="1000" b="0"/>
          </a:p>
        </p:txBody>
      </p:sp>
      <p:sp>
        <p:nvSpPr>
          <p:cNvPr id="28675" name="Line 2">
            <a:extLst>
              <a:ext uri="{FF2B5EF4-FFF2-40B4-BE49-F238E27FC236}">
                <a16:creationId xmlns:a16="http://schemas.microsoft.com/office/drawing/2014/main" id="{D99EDF7E-3343-4933-9371-59AFA7DADB98}"/>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7284" name="Rectangle 4">
            <a:extLst>
              <a:ext uri="{FF2B5EF4-FFF2-40B4-BE49-F238E27FC236}">
                <a16:creationId xmlns:a16="http://schemas.microsoft.com/office/drawing/2014/main" id="{9EF00BCD-C4AB-485E-8C80-C647482C313C}"/>
              </a:ext>
            </a:extLst>
          </p:cNvPr>
          <p:cNvSpPr>
            <a:spLocks noGrp="1" noChangeArrowheads="1"/>
          </p:cNvSpPr>
          <p:nvPr>
            <p:ph type="title"/>
          </p:nvPr>
        </p:nvSpPr>
        <p:spPr>
          <a:xfrm>
            <a:off x="1587500" y="1219200"/>
            <a:ext cx="4267200" cy="76200"/>
          </a:xfrm>
        </p:spPr>
        <p:txBody>
          <a:bodyPr/>
          <a:lstStyle/>
          <a:p>
            <a:pPr algn="l" eaLnBrk="1" hangingPunct="1">
              <a:defRPr/>
            </a:pPr>
            <a:r>
              <a:rPr lang="en-US">
                <a:cs typeface="+mj-cs"/>
              </a:rPr>
              <a:t>Writing Objectives</a:t>
            </a:r>
          </a:p>
        </p:txBody>
      </p:sp>
      <p:sp>
        <p:nvSpPr>
          <p:cNvPr id="28678" name="Text Box 7">
            <a:extLst>
              <a:ext uri="{FF2B5EF4-FFF2-40B4-BE49-F238E27FC236}">
                <a16:creationId xmlns:a16="http://schemas.microsoft.com/office/drawing/2014/main" id="{A702FB54-0347-42A0-BF0C-B6DB4DD55CF2}"/>
              </a:ext>
            </a:extLst>
          </p:cNvPr>
          <p:cNvSpPr txBox="1">
            <a:spLocks noChangeArrowheads="1"/>
          </p:cNvSpPr>
          <p:nvPr/>
        </p:nvSpPr>
        <p:spPr bwMode="auto">
          <a:xfrm>
            <a:off x="3733800" y="469900"/>
            <a:ext cx="23622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DESIGN</a:t>
            </a:r>
          </a:p>
        </p:txBody>
      </p:sp>
      <p:sp>
        <p:nvSpPr>
          <p:cNvPr id="28679" name="Text Box 8">
            <a:extLst>
              <a:ext uri="{FF2B5EF4-FFF2-40B4-BE49-F238E27FC236}">
                <a16:creationId xmlns:a16="http://schemas.microsoft.com/office/drawing/2014/main" id="{69A44F2B-07DC-47F8-9457-4F56E5275DF6}"/>
              </a:ext>
            </a:extLst>
          </p:cNvPr>
          <p:cNvSpPr txBox="1">
            <a:spLocks noChangeArrowheads="1"/>
          </p:cNvSpPr>
          <p:nvPr/>
        </p:nvSpPr>
        <p:spPr bwMode="auto">
          <a:xfrm>
            <a:off x="1612900" y="1714500"/>
            <a:ext cx="47244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nSpc>
                <a:spcPct val="90000"/>
              </a:lnSpc>
              <a:spcBef>
                <a:spcPct val="50000"/>
              </a:spcBef>
            </a:pPr>
            <a:r>
              <a:rPr lang="en-US" altLang="en-US" b="0">
                <a:latin typeface="Times" panose="02020603050405020304" pitchFamily="18" charset="0"/>
              </a:rPr>
              <a:t>Use the space below to write down a goal and behavioural objectives for a training programme or module of your own design.</a:t>
            </a:r>
            <a:endParaRPr lang="en-US" altLang="en-US">
              <a:latin typeface="Times" panose="02020603050405020304" pitchFamily="18" charset="0"/>
            </a:endParaRPr>
          </a:p>
        </p:txBody>
      </p:sp>
      <p:sp>
        <p:nvSpPr>
          <p:cNvPr id="28680" name="Text Box 9">
            <a:extLst>
              <a:ext uri="{FF2B5EF4-FFF2-40B4-BE49-F238E27FC236}">
                <a16:creationId xmlns:a16="http://schemas.microsoft.com/office/drawing/2014/main" id="{433AC0DA-67E8-4CF1-BD51-3B6AB5825F3F}"/>
              </a:ext>
            </a:extLst>
          </p:cNvPr>
          <p:cNvSpPr txBox="1">
            <a:spLocks noChangeArrowheads="1"/>
          </p:cNvSpPr>
          <p:nvPr/>
        </p:nvSpPr>
        <p:spPr bwMode="auto">
          <a:xfrm>
            <a:off x="1612900" y="2717800"/>
            <a:ext cx="1600200" cy="443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a:t>Goal:</a:t>
            </a:r>
          </a:p>
          <a:p>
            <a:pPr>
              <a:spcBef>
                <a:spcPct val="50000"/>
              </a:spcBef>
            </a:pPr>
            <a:endParaRPr lang="en-US" altLang="en-US"/>
          </a:p>
          <a:p>
            <a:pPr>
              <a:spcBef>
                <a:spcPct val="50000"/>
              </a:spcBef>
            </a:pPr>
            <a:endParaRPr lang="en-US" altLang="en-US"/>
          </a:p>
          <a:p>
            <a:pPr>
              <a:spcBef>
                <a:spcPct val="50000"/>
              </a:spcBef>
            </a:pPr>
            <a:endParaRPr lang="en-US" altLang="en-US"/>
          </a:p>
          <a:p>
            <a:pPr>
              <a:spcBef>
                <a:spcPct val="50000"/>
              </a:spcBef>
            </a:pPr>
            <a:r>
              <a:rPr lang="en-US" altLang="en-US"/>
              <a:t>Objective(s):</a:t>
            </a:r>
          </a:p>
          <a:p>
            <a:pPr>
              <a:spcBef>
                <a:spcPct val="50000"/>
              </a:spcBef>
            </a:pPr>
            <a:endParaRPr lang="en-US" altLang="en-US"/>
          </a:p>
          <a:p>
            <a:pPr>
              <a:spcBef>
                <a:spcPct val="50000"/>
              </a:spcBef>
            </a:pPr>
            <a:endParaRPr lang="en-US" altLang="en-US"/>
          </a:p>
          <a:p>
            <a:pPr>
              <a:spcBef>
                <a:spcPct val="50000"/>
              </a:spcBef>
            </a:pPr>
            <a:endParaRPr lang="en-US" altLang="en-US"/>
          </a:p>
          <a:p>
            <a:pPr>
              <a:spcBef>
                <a:spcPct val="50000"/>
              </a:spcBef>
            </a:pPr>
            <a:endParaRPr lang="en-US" altLang="en-US"/>
          </a:p>
          <a:p>
            <a:pPr>
              <a:spcBef>
                <a:spcPct val="50000"/>
              </a:spcBef>
            </a:pPr>
            <a:endParaRPr lang="en-US" altLang="en-US"/>
          </a:p>
          <a:p>
            <a:pPr>
              <a:spcBef>
                <a:spcPct val="50000"/>
              </a:spcBef>
            </a:pPr>
            <a:endParaRPr lang="en-US" altLang="en-US"/>
          </a:p>
          <a:p>
            <a:pPr>
              <a:spcBef>
                <a:spcPct val="50000"/>
              </a:spcBef>
            </a:pPr>
            <a:endParaRPr lang="en-US" altLang="en-US"/>
          </a:p>
          <a:p>
            <a:pPr>
              <a:spcBef>
                <a:spcPct val="50000"/>
              </a:spcBef>
            </a:pPr>
            <a:endParaRPr lang="en-US" altLang="en-US"/>
          </a:p>
          <a:p>
            <a:pPr>
              <a:spcBef>
                <a:spcPct val="50000"/>
              </a:spcBef>
            </a:pPr>
            <a:endParaRPr lang="en-US" altLang="en-US"/>
          </a:p>
          <a:p>
            <a:pPr>
              <a:spcBef>
                <a:spcPct val="50000"/>
              </a:spcBef>
            </a:pPr>
            <a:endParaRPr lang="en-US" altLang="en-US"/>
          </a:p>
          <a:p>
            <a:pPr>
              <a:spcBef>
                <a:spcPct val="50000"/>
              </a:spcBef>
            </a:pPr>
            <a:endParaRPr lang="en-US"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3">
            <a:extLst>
              <a:ext uri="{FF2B5EF4-FFF2-40B4-BE49-F238E27FC236}">
                <a16:creationId xmlns:a16="http://schemas.microsoft.com/office/drawing/2014/main" id="{AF42E951-EF85-4F58-B032-5DFE9EDF0433}"/>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A418EC3F-E214-4D88-B663-7C5C866D0882}" type="slidenum">
              <a:rPr lang="en-US" altLang="en-US" sz="1000" b="0"/>
              <a:pPr/>
              <a:t>27</a:t>
            </a:fld>
            <a:endParaRPr lang="en-US" altLang="en-US" sz="1000" b="0"/>
          </a:p>
        </p:txBody>
      </p:sp>
      <p:sp>
        <p:nvSpPr>
          <p:cNvPr id="29699" name="Line 2">
            <a:extLst>
              <a:ext uri="{FF2B5EF4-FFF2-40B4-BE49-F238E27FC236}">
                <a16:creationId xmlns:a16="http://schemas.microsoft.com/office/drawing/2014/main" id="{3C1A4DF8-4B36-41A4-A209-C1986A1CAFCF}"/>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1620" name="Rectangle 4">
            <a:extLst>
              <a:ext uri="{FF2B5EF4-FFF2-40B4-BE49-F238E27FC236}">
                <a16:creationId xmlns:a16="http://schemas.microsoft.com/office/drawing/2014/main" id="{E5164420-28DB-4E7B-AA58-0A9C94372DD4}"/>
              </a:ext>
            </a:extLst>
          </p:cNvPr>
          <p:cNvSpPr>
            <a:spLocks noGrp="1" noChangeArrowheads="1"/>
          </p:cNvSpPr>
          <p:nvPr>
            <p:ph type="title"/>
          </p:nvPr>
        </p:nvSpPr>
        <p:spPr>
          <a:xfrm>
            <a:off x="1587500" y="1409700"/>
            <a:ext cx="4267200" cy="254000"/>
          </a:xfrm>
        </p:spPr>
        <p:txBody>
          <a:bodyPr/>
          <a:lstStyle/>
          <a:p>
            <a:pPr algn="l" eaLnBrk="1" hangingPunct="1">
              <a:defRPr/>
            </a:pPr>
            <a:r>
              <a:rPr lang="en-US">
                <a:cs typeface="+mj-cs"/>
              </a:rPr>
              <a:t>Planning an Evaluation Strategy</a:t>
            </a:r>
          </a:p>
        </p:txBody>
      </p:sp>
      <p:sp>
        <p:nvSpPr>
          <p:cNvPr id="29702" name="Text Box 5">
            <a:extLst>
              <a:ext uri="{FF2B5EF4-FFF2-40B4-BE49-F238E27FC236}">
                <a16:creationId xmlns:a16="http://schemas.microsoft.com/office/drawing/2014/main" id="{38EF223B-2182-4133-AA60-8383BD0588CF}"/>
              </a:ext>
            </a:extLst>
          </p:cNvPr>
          <p:cNvSpPr txBox="1">
            <a:spLocks noChangeArrowheads="1"/>
          </p:cNvSpPr>
          <p:nvPr/>
        </p:nvSpPr>
        <p:spPr bwMode="auto">
          <a:xfrm>
            <a:off x="3733800" y="469900"/>
            <a:ext cx="23622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DESIGN</a:t>
            </a:r>
          </a:p>
        </p:txBody>
      </p:sp>
      <p:sp>
        <p:nvSpPr>
          <p:cNvPr id="29703" name="Text Box 6">
            <a:extLst>
              <a:ext uri="{FF2B5EF4-FFF2-40B4-BE49-F238E27FC236}">
                <a16:creationId xmlns:a16="http://schemas.microsoft.com/office/drawing/2014/main" id="{0A4C77F0-FD61-4999-BC1E-16BC792F8782}"/>
              </a:ext>
            </a:extLst>
          </p:cNvPr>
          <p:cNvSpPr txBox="1">
            <a:spLocks noChangeArrowheads="1"/>
          </p:cNvSpPr>
          <p:nvPr/>
        </p:nvSpPr>
        <p:spPr bwMode="auto">
          <a:xfrm>
            <a:off x="1587500" y="2095500"/>
            <a:ext cx="422910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nSpc>
                <a:spcPct val="90000"/>
              </a:lnSpc>
              <a:spcBef>
                <a:spcPct val="50000"/>
              </a:spcBef>
            </a:pPr>
            <a:r>
              <a:rPr lang="en-US" altLang="en-US" b="0">
                <a:latin typeface="Times" panose="02020603050405020304" pitchFamily="18" charset="0"/>
              </a:rPr>
              <a:t>Don</a:t>
            </a:r>
            <a:r>
              <a:rPr lang="ja-JP" altLang="en-US" b="0">
                <a:latin typeface="Arial" panose="020B0604020202020204" pitchFamily="34" charset="0"/>
              </a:rPr>
              <a:t>’</a:t>
            </a:r>
            <a:r>
              <a:rPr lang="en-US" altLang="ja-JP" b="0">
                <a:latin typeface="Times" panose="02020603050405020304" pitchFamily="18" charset="0"/>
              </a:rPr>
              <a:t>t wait until after you have conducted your workshop to figure out how you will evaluate it. An effective learning design incorporates a plan for how you will determine if goals and objectives have been met.</a:t>
            </a:r>
          </a:p>
          <a:p>
            <a:pPr>
              <a:lnSpc>
                <a:spcPct val="90000"/>
              </a:lnSpc>
              <a:spcBef>
                <a:spcPct val="50000"/>
              </a:spcBef>
            </a:pPr>
            <a:r>
              <a:rPr lang="en-US" altLang="en-US" b="0">
                <a:latin typeface="Times" panose="02020603050405020304" pitchFamily="18" charset="0"/>
              </a:rPr>
              <a:t>Donald Kirkpatrick, an expert on evaluation, has identified four types of evaluation:</a:t>
            </a:r>
            <a:endParaRPr lang="en-US" altLang="en-US">
              <a:latin typeface="Times" panose="02020603050405020304" pitchFamily="18" charset="0"/>
            </a:endParaRPr>
          </a:p>
        </p:txBody>
      </p:sp>
      <p:graphicFrame>
        <p:nvGraphicFramePr>
          <p:cNvPr id="111670" name="Group 54">
            <a:extLst>
              <a:ext uri="{FF2B5EF4-FFF2-40B4-BE49-F238E27FC236}">
                <a16:creationId xmlns:a16="http://schemas.microsoft.com/office/drawing/2014/main" id="{15E62D30-4997-418E-BB15-88FF6E92D432}"/>
              </a:ext>
            </a:extLst>
          </p:cNvPr>
          <p:cNvGraphicFramePr>
            <a:graphicFrameLocks noGrp="1"/>
          </p:cNvGraphicFramePr>
          <p:nvPr/>
        </p:nvGraphicFramePr>
        <p:xfrm>
          <a:off x="1587500" y="3302000"/>
          <a:ext cx="4127500" cy="3062289"/>
        </p:xfrm>
        <a:graphic>
          <a:graphicData uri="http://schemas.openxmlformats.org/drawingml/2006/table">
            <a:tbl>
              <a:tblPr/>
              <a:tblGrid>
                <a:gridCol w="1117600">
                  <a:extLst>
                    <a:ext uri="{9D8B030D-6E8A-4147-A177-3AD203B41FA5}">
                      <a16:colId xmlns:a16="http://schemas.microsoft.com/office/drawing/2014/main" val="20000"/>
                    </a:ext>
                  </a:extLst>
                </a:gridCol>
                <a:gridCol w="1346200">
                  <a:extLst>
                    <a:ext uri="{9D8B030D-6E8A-4147-A177-3AD203B41FA5}">
                      <a16:colId xmlns:a16="http://schemas.microsoft.com/office/drawing/2014/main" val="20001"/>
                    </a:ext>
                  </a:extLst>
                </a:gridCol>
                <a:gridCol w="1663700">
                  <a:extLst>
                    <a:ext uri="{9D8B030D-6E8A-4147-A177-3AD203B41FA5}">
                      <a16:colId xmlns:a16="http://schemas.microsoft.com/office/drawing/2014/main" val="20002"/>
                    </a:ext>
                  </a:extLst>
                </a:gridCol>
              </a:tblGrid>
              <a:tr h="47777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a:ln>
                            <a:noFill/>
                          </a:ln>
                          <a:solidFill>
                            <a:schemeClr val="tx1"/>
                          </a:solidFill>
                          <a:effectLst/>
                          <a:latin typeface="Helvetica" charset="0"/>
                          <a:ea typeface="ＭＳ Ｐゴシック" charset="0"/>
                        </a:rPr>
                        <a:t>Type</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a:ln>
                            <a:noFill/>
                          </a:ln>
                          <a:solidFill>
                            <a:schemeClr val="tx1"/>
                          </a:solidFill>
                          <a:effectLst/>
                          <a:latin typeface="Helvetica" charset="0"/>
                          <a:ea typeface="ＭＳ Ｐゴシック" charset="0"/>
                        </a:rPr>
                        <a:t>Central Question</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a:ln>
                            <a:noFill/>
                          </a:ln>
                          <a:solidFill>
                            <a:schemeClr val="tx1"/>
                          </a:solidFill>
                          <a:effectLst/>
                          <a:latin typeface="Helvetica" charset="0"/>
                          <a:ea typeface="ＭＳ Ｐゴシック" charset="0"/>
                        </a:rPr>
                        <a:t>Method</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8412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a:ln>
                            <a:noFill/>
                          </a:ln>
                          <a:solidFill>
                            <a:schemeClr val="tx1"/>
                          </a:solidFill>
                          <a:effectLst/>
                          <a:latin typeface="Times" charset="0"/>
                          <a:ea typeface="ＭＳ Ｐゴシック" charset="0"/>
                        </a:rPr>
                        <a:t>Reaction</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a:ln>
                            <a:noFill/>
                          </a:ln>
                          <a:solidFill>
                            <a:schemeClr val="tx1"/>
                          </a:solidFill>
                          <a:effectLst/>
                          <a:latin typeface="Times" charset="0"/>
                          <a:ea typeface="ＭＳ Ｐゴシック" charset="0"/>
                        </a:rPr>
                        <a:t>Did they like it?</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a:ln>
                            <a:noFill/>
                          </a:ln>
                          <a:solidFill>
                            <a:schemeClr val="tx1"/>
                          </a:solidFill>
                          <a:effectLst/>
                          <a:latin typeface="Times" charset="0"/>
                          <a:ea typeface="ＭＳ Ｐゴシック" charset="0"/>
                        </a:rPr>
                        <a:t>Questionnaires completed by learners at the end of a workshop</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3015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a:ln>
                            <a:noFill/>
                          </a:ln>
                          <a:solidFill>
                            <a:schemeClr val="tx1"/>
                          </a:solidFill>
                          <a:effectLst/>
                          <a:latin typeface="Times" charset="0"/>
                          <a:ea typeface="ＭＳ Ｐゴシック" charset="0"/>
                        </a:rPr>
                        <a:t>Learning</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a:ln>
                            <a:noFill/>
                          </a:ln>
                          <a:solidFill>
                            <a:schemeClr val="tx1"/>
                          </a:solidFill>
                          <a:effectLst/>
                          <a:latin typeface="Times" charset="0"/>
                          <a:ea typeface="ＭＳ Ｐゴシック" charset="0"/>
                        </a:rPr>
                        <a:t>Did they learn it?</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a:ln>
                            <a:noFill/>
                          </a:ln>
                          <a:solidFill>
                            <a:schemeClr val="tx1"/>
                          </a:solidFill>
                          <a:effectLst/>
                          <a:latin typeface="Times" charset="0"/>
                          <a:ea typeface="ＭＳ Ｐゴシック" charset="0"/>
                        </a:rPr>
                        <a:t>In-class tests, pre- and post-training tests</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4006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a:ln>
                            <a:noFill/>
                          </a:ln>
                          <a:solidFill>
                            <a:schemeClr val="tx1"/>
                          </a:solidFill>
                          <a:effectLst/>
                          <a:latin typeface="Times" charset="0"/>
                          <a:ea typeface="ＭＳ Ｐゴシック" charset="0"/>
                        </a:rPr>
                        <a:t>Behavior</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a:ln>
                            <a:noFill/>
                          </a:ln>
                          <a:solidFill>
                            <a:schemeClr val="tx1"/>
                          </a:solidFill>
                          <a:effectLst/>
                          <a:latin typeface="Times" charset="0"/>
                          <a:ea typeface="ＭＳ Ｐゴシック" charset="0"/>
                        </a:rPr>
                        <a:t>Are the learners using the skills on the job?</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a:ln>
                            <a:noFill/>
                          </a:ln>
                          <a:solidFill>
                            <a:schemeClr val="tx1"/>
                          </a:solidFill>
                          <a:effectLst/>
                          <a:latin typeface="Times" charset="0"/>
                          <a:ea typeface="ＭＳ Ｐゴシック" charset="0"/>
                        </a:rPr>
                        <a:t>Surveys of learners and their managers, observation</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3015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a:ln>
                            <a:noFill/>
                          </a:ln>
                          <a:solidFill>
                            <a:schemeClr val="tx1"/>
                          </a:solidFill>
                          <a:effectLst/>
                          <a:latin typeface="Times" charset="0"/>
                          <a:ea typeface="ＭＳ Ｐゴシック" charset="0"/>
                        </a:rPr>
                        <a:t>Results</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a:ln>
                            <a:noFill/>
                          </a:ln>
                          <a:solidFill>
                            <a:schemeClr val="tx1"/>
                          </a:solidFill>
                          <a:effectLst/>
                          <a:latin typeface="Times" charset="0"/>
                          <a:ea typeface="ＭＳ Ｐゴシック" charset="0"/>
                        </a:rPr>
                        <a:t>Was it worth it?</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a:ln>
                            <a:noFill/>
                          </a:ln>
                          <a:solidFill>
                            <a:schemeClr val="tx1"/>
                          </a:solidFill>
                          <a:effectLst/>
                          <a:latin typeface="Times" charset="0"/>
                          <a:ea typeface="ＭＳ Ｐゴシック" charset="0"/>
                        </a:rPr>
                        <a:t>Cost analyses, impact on organisation</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9730" name="Text Box 55">
            <a:extLst>
              <a:ext uri="{FF2B5EF4-FFF2-40B4-BE49-F238E27FC236}">
                <a16:creationId xmlns:a16="http://schemas.microsoft.com/office/drawing/2014/main" id="{C5BACD2E-B7BE-4FBA-8E3D-9A08F03EDD02}"/>
              </a:ext>
            </a:extLst>
          </p:cNvPr>
          <p:cNvSpPr txBox="1">
            <a:spLocks noChangeArrowheads="1"/>
          </p:cNvSpPr>
          <p:nvPr/>
        </p:nvSpPr>
        <p:spPr bwMode="auto">
          <a:xfrm>
            <a:off x="1587500" y="6540500"/>
            <a:ext cx="4229100" cy="124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nSpc>
                <a:spcPct val="90000"/>
              </a:lnSpc>
              <a:spcBef>
                <a:spcPct val="50000"/>
              </a:spcBef>
            </a:pPr>
            <a:r>
              <a:rPr lang="en-US" altLang="en-US" b="0">
                <a:latin typeface="Times" panose="02020603050405020304" pitchFamily="18" charset="0"/>
              </a:rPr>
              <a:t>Another reason to do extensive evaluation is that the staff members in your organisation are always evaluating your workshops informally. They form perception based on their experience and tell colleagues and superiors about the workshops they attend. Like it or not, your credibility and success depend on such perceptions. Evaluation helps you understand your impact in the organisation and take corrective action whenever necessary.</a:t>
            </a:r>
            <a:endParaRPr lang="en-US" altLang="en-US">
              <a:latin typeface="Times" panose="02020603050405020304"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3">
            <a:extLst>
              <a:ext uri="{FF2B5EF4-FFF2-40B4-BE49-F238E27FC236}">
                <a16:creationId xmlns:a16="http://schemas.microsoft.com/office/drawing/2014/main" id="{A6181F67-3BD9-4AB8-85DC-1FEDE3142926}"/>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EDF9E0D2-85FC-4414-823E-88B10831457E}" type="slidenum">
              <a:rPr lang="en-US" altLang="en-US" sz="1000" b="0"/>
              <a:pPr/>
              <a:t>28</a:t>
            </a:fld>
            <a:endParaRPr lang="en-US" altLang="en-US" sz="1000" b="0"/>
          </a:p>
        </p:txBody>
      </p:sp>
      <p:sp>
        <p:nvSpPr>
          <p:cNvPr id="30723" name="Line 2">
            <a:extLst>
              <a:ext uri="{FF2B5EF4-FFF2-40B4-BE49-F238E27FC236}">
                <a16:creationId xmlns:a16="http://schemas.microsoft.com/office/drawing/2014/main" id="{06294789-532B-45F9-A099-010936374CDD}"/>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2644" name="Rectangle 4">
            <a:extLst>
              <a:ext uri="{FF2B5EF4-FFF2-40B4-BE49-F238E27FC236}">
                <a16:creationId xmlns:a16="http://schemas.microsoft.com/office/drawing/2014/main" id="{5581940D-A98C-4D0F-B4EE-DED1BD217F3D}"/>
              </a:ext>
            </a:extLst>
          </p:cNvPr>
          <p:cNvSpPr>
            <a:spLocks noGrp="1" noChangeArrowheads="1"/>
          </p:cNvSpPr>
          <p:nvPr>
            <p:ph type="title"/>
          </p:nvPr>
        </p:nvSpPr>
        <p:spPr>
          <a:xfrm>
            <a:off x="1587500" y="1409700"/>
            <a:ext cx="4267200" cy="254000"/>
          </a:xfrm>
        </p:spPr>
        <p:txBody>
          <a:bodyPr/>
          <a:lstStyle/>
          <a:p>
            <a:pPr algn="l" eaLnBrk="1" hangingPunct="1">
              <a:defRPr/>
            </a:pPr>
            <a:r>
              <a:rPr lang="en-US">
                <a:cs typeface="+mj-cs"/>
              </a:rPr>
              <a:t>Analyzing Evaluation Results</a:t>
            </a:r>
          </a:p>
        </p:txBody>
      </p:sp>
      <p:sp>
        <p:nvSpPr>
          <p:cNvPr id="30726" name="Text Box 5">
            <a:extLst>
              <a:ext uri="{FF2B5EF4-FFF2-40B4-BE49-F238E27FC236}">
                <a16:creationId xmlns:a16="http://schemas.microsoft.com/office/drawing/2014/main" id="{4EAC934C-9CE8-4021-B59F-0164341D014F}"/>
              </a:ext>
            </a:extLst>
          </p:cNvPr>
          <p:cNvSpPr txBox="1">
            <a:spLocks noChangeArrowheads="1"/>
          </p:cNvSpPr>
          <p:nvPr/>
        </p:nvSpPr>
        <p:spPr bwMode="auto">
          <a:xfrm>
            <a:off x="3733800" y="469900"/>
            <a:ext cx="23622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DESIGN</a:t>
            </a:r>
          </a:p>
        </p:txBody>
      </p:sp>
      <p:sp>
        <p:nvSpPr>
          <p:cNvPr id="30727" name="Text Box 6">
            <a:extLst>
              <a:ext uri="{FF2B5EF4-FFF2-40B4-BE49-F238E27FC236}">
                <a16:creationId xmlns:a16="http://schemas.microsoft.com/office/drawing/2014/main" id="{CF8A8AC8-D649-4913-9D02-802503795B9A}"/>
              </a:ext>
            </a:extLst>
          </p:cNvPr>
          <p:cNvSpPr txBox="1">
            <a:spLocks noChangeArrowheads="1"/>
          </p:cNvSpPr>
          <p:nvPr/>
        </p:nvSpPr>
        <p:spPr bwMode="auto">
          <a:xfrm>
            <a:off x="1587500" y="2095500"/>
            <a:ext cx="4229100" cy="470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8600" indent="-228600">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nSpc>
                <a:spcPct val="90000"/>
              </a:lnSpc>
              <a:spcBef>
                <a:spcPct val="50000"/>
              </a:spcBef>
            </a:pPr>
            <a:r>
              <a:rPr lang="en-US" altLang="en-US" b="0">
                <a:latin typeface="Times" panose="02020603050405020304" pitchFamily="18" charset="0"/>
              </a:rPr>
              <a:t>What are the possible implications in the following situations?</a:t>
            </a:r>
          </a:p>
          <a:p>
            <a:pPr>
              <a:lnSpc>
                <a:spcPct val="90000"/>
              </a:lnSpc>
              <a:spcBef>
                <a:spcPct val="50000"/>
              </a:spcBef>
              <a:buFont typeface="Times" panose="02020603050405020304" pitchFamily="18" charset="0"/>
              <a:buAutoNum type="arabicPeriod"/>
            </a:pPr>
            <a:endParaRPr lang="en-US" altLang="en-US" b="0">
              <a:latin typeface="Times" panose="02020603050405020304" pitchFamily="18" charset="0"/>
            </a:endParaRPr>
          </a:p>
          <a:p>
            <a:pPr>
              <a:lnSpc>
                <a:spcPct val="90000"/>
              </a:lnSpc>
              <a:spcBef>
                <a:spcPct val="50000"/>
              </a:spcBef>
              <a:buFont typeface="Times" panose="02020603050405020304" pitchFamily="18" charset="0"/>
              <a:buAutoNum type="arabicPeriod"/>
            </a:pPr>
            <a:r>
              <a:rPr lang="en-US" altLang="en-US" b="0">
                <a:latin typeface="Times" panose="02020603050405020304" pitchFamily="18" charset="0"/>
              </a:rPr>
              <a:t>Workshop receives </a:t>
            </a:r>
            <a:r>
              <a:rPr lang="en-US" altLang="en-US">
                <a:latin typeface="Times" panose="02020603050405020304" pitchFamily="18" charset="0"/>
              </a:rPr>
              <a:t>negative reaction</a:t>
            </a:r>
            <a:r>
              <a:rPr lang="en-US" altLang="en-US" b="0">
                <a:latin typeface="Times" panose="02020603050405020304" pitchFamily="18" charset="0"/>
              </a:rPr>
              <a:t> evaluation.</a:t>
            </a:r>
          </a:p>
          <a:p>
            <a:pPr>
              <a:lnSpc>
                <a:spcPct val="90000"/>
              </a:lnSpc>
              <a:spcBef>
                <a:spcPct val="50000"/>
              </a:spcBef>
              <a:buFont typeface="Times" panose="02020603050405020304" pitchFamily="18" charset="0"/>
              <a:buAutoNum type="arabicPeriod"/>
            </a:pPr>
            <a:endParaRPr lang="en-US" altLang="en-US" b="0">
              <a:latin typeface="Times" panose="02020603050405020304" pitchFamily="18" charset="0"/>
            </a:endParaRPr>
          </a:p>
          <a:p>
            <a:pPr>
              <a:lnSpc>
                <a:spcPct val="90000"/>
              </a:lnSpc>
              <a:spcBef>
                <a:spcPct val="50000"/>
              </a:spcBef>
              <a:buFont typeface="Times" panose="02020603050405020304" pitchFamily="18" charset="0"/>
              <a:buAutoNum type="arabicPeriod"/>
            </a:pPr>
            <a:endParaRPr lang="en-US" altLang="en-US" b="0">
              <a:latin typeface="Times" panose="02020603050405020304" pitchFamily="18" charset="0"/>
            </a:endParaRPr>
          </a:p>
          <a:p>
            <a:pPr>
              <a:lnSpc>
                <a:spcPct val="90000"/>
              </a:lnSpc>
              <a:spcBef>
                <a:spcPct val="50000"/>
              </a:spcBef>
              <a:buFont typeface="Times" panose="02020603050405020304" pitchFamily="18" charset="0"/>
              <a:buAutoNum type="arabicPeriod"/>
            </a:pPr>
            <a:endParaRPr lang="en-US" altLang="en-US" b="0">
              <a:latin typeface="Times" panose="02020603050405020304" pitchFamily="18" charset="0"/>
            </a:endParaRPr>
          </a:p>
          <a:p>
            <a:pPr>
              <a:lnSpc>
                <a:spcPct val="90000"/>
              </a:lnSpc>
              <a:spcBef>
                <a:spcPct val="50000"/>
              </a:spcBef>
              <a:buFont typeface="Times" panose="02020603050405020304" pitchFamily="18" charset="0"/>
              <a:buAutoNum type="arabicPeriod"/>
            </a:pPr>
            <a:endParaRPr lang="en-US" altLang="en-US" b="0">
              <a:latin typeface="Times" panose="02020603050405020304" pitchFamily="18" charset="0"/>
            </a:endParaRPr>
          </a:p>
          <a:p>
            <a:pPr>
              <a:lnSpc>
                <a:spcPct val="90000"/>
              </a:lnSpc>
              <a:spcBef>
                <a:spcPct val="50000"/>
              </a:spcBef>
              <a:buFont typeface="Times" panose="02020603050405020304" pitchFamily="18" charset="0"/>
              <a:buAutoNum type="arabicPeriod" startAt="2"/>
            </a:pPr>
            <a:r>
              <a:rPr lang="en-US" altLang="en-US" b="0">
                <a:latin typeface="Times" panose="02020603050405020304" pitchFamily="18" charset="0"/>
              </a:rPr>
              <a:t>Workshop receives </a:t>
            </a:r>
            <a:r>
              <a:rPr lang="en-US" altLang="en-US">
                <a:latin typeface="Times" panose="02020603050405020304" pitchFamily="18" charset="0"/>
              </a:rPr>
              <a:t>positive reaction</a:t>
            </a:r>
            <a:r>
              <a:rPr lang="en-US" altLang="en-US" b="0">
                <a:latin typeface="Times" panose="02020603050405020304" pitchFamily="18" charset="0"/>
              </a:rPr>
              <a:t> but </a:t>
            </a:r>
            <a:r>
              <a:rPr lang="en-US" altLang="en-US">
                <a:latin typeface="Times" panose="02020603050405020304" pitchFamily="18" charset="0"/>
              </a:rPr>
              <a:t>negative learning</a:t>
            </a:r>
            <a:r>
              <a:rPr lang="en-US" altLang="en-US" b="0">
                <a:latin typeface="Times" panose="02020603050405020304" pitchFamily="18" charset="0"/>
              </a:rPr>
              <a:t> evaluation.</a:t>
            </a:r>
          </a:p>
          <a:p>
            <a:pPr>
              <a:lnSpc>
                <a:spcPct val="90000"/>
              </a:lnSpc>
              <a:spcBef>
                <a:spcPct val="50000"/>
              </a:spcBef>
              <a:buFont typeface="Times" panose="02020603050405020304" pitchFamily="18" charset="0"/>
              <a:buAutoNum type="arabicPeriod" startAt="2"/>
            </a:pPr>
            <a:endParaRPr lang="en-US" altLang="en-US" b="0">
              <a:latin typeface="Times" panose="02020603050405020304" pitchFamily="18" charset="0"/>
            </a:endParaRPr>
          </a:p>
          <a:p>
            <a:pPr>
              <a:lnSpc>
                <a:spcPct val="90000"/>
              </a:lnSpc>
              <a:spcBef>
                <a:spcPct val="50000"/>
              </a:spcBef>
              <a:buFont typeface="Times" panose="02020603050405020304" pitchFamily="18" charset="0"/>
              <a:buAutoNum type="arabicPeriod" startAt="2"/>
            </a:pPr>
            <a:endParaRPr lang="en-US" altLang="en-US" b="0">
              <a:latin typeface="Times" panose="02020603050405020304" pitchFamily="18" charset="0"/>
            </a:endParaRPr>
          </a:p>
          <a:p>
            <a:pPr>
              <a:lnSpc>
                <a:spcPct val="90000"/>
              </a:lnSpc>
              <a:spcBef>
                <a:spcPct val="50000"/>
              </a:spcBef>
              <a:buFont typeface="Times" panose="02020603050405020304" pitchFamily="18" charset="0"/>
              <a:buAutoNum type="arabicPeriod" startAt="2"/>
            </a:pPr>
            <a:endParaRPr lang="en-US" altLang="en-US" b="0">
              <a:latin typeface="Times" panose="02020603050405020304" pitchFamily="18" charset="0"/>
            </a:endParaRPr>
          </a:p>
          <a:p>
            <a:pPr>
              <a:lnSpc>
                <a:spcPct val="90000"/>
              </a:lnSpc>
              <a:spcBef>
                <a:spcPct val="50000"/>
              </a:spcBef>
              <a:buFont typeface="Times" panose="02020603050405020304" pitchFamily="18" charset="0"/>
              <a:buAutoNum type="arabicPeriod" startAt="2"/>
            </a:pPr>
            <a:endParaRPr lang="en-US" altLang="en-US" b="0">
              <a:latin typeface="Times" panose="02020603050405020304" pitchFamily="18" charset="0"/>
            </a:endParaRPr>
          </a:p>
          <a:p>
            <a:pPr>
              <a:lnSpc>
                <a:spcPct val="90000"/>
              </a:lnSpc>
              <a:spcBef>
                <a:spcPct val="50000"/>
              </a:spcBef>
              <a:buFont typeface="Times" panose="02020603050405020304" pitchFamily="18" charset="0"/>
              <a:buAutoNum type="arabicPeriod" startAt="2"/>
            </a:pPr>
            <a:r>
              <a:rPr lang="en-US" altLang="en-US" b="0">
                <a:latin typeface="Times" panose="02020603050405020304" pitchFamily="18" charset="0"/>
              </a:rPr>
              <a:t>Workshop receives </a:t>
            </a:r>
            <a:r>
              <a:rPr lang="en-US" altLang="en-US">
                <a:latin typeface="Times" panose="02020603050405020304" pitchFamily="18" charset="0"/>
              </a:rPr>
              <a:t>positive reaction</a:t>
            </a:r>
            <a:r>
              <a:rPr lang="en-US" altLang="en-US" b="0">
                <a:latin typeface="Times" panose="02020603050405020304" pitchFamily="18" charset="0"/>
              </a:rPr>
              <a:t> and </a:t>
            </a:r>
            <a:r>
              <a:rPr lang="en-US" altLang="en-US">
                <a:latin typeface="Times" panose="02020603050405020304" pitchFamily="18" charset="0"/>
              </a:rPr>
              <a:t>positive learning</a:t>
            </a:r>
            <a:r>
              <a:rPr lang="en-US" altLang="en-US" b="0">
                <a:latin typeface="Times" panose="02020603050405020304" pitchFamily="18" charset="0"/>
              </a:rPr>
              <a:t> evaluation but </a:t>
            </a:r>
            <a:r>
              <a:rPr lang="en-US" altLang="en-US">
                <a:latin typeface="Times" panose="02020603050405020304" pitchFamily="18" charset="0"/>
              </a:rPr>
              <a:t>negative behavior</a:t>
            </a:r>
            <a:r>
              <a:rPr lang="en-US" altLang="en-US" b="0">
                <a:latin typeface="Times" panose="02020603050405020304" pitchFamily="18" charset="0"/>
              </a:rPr>
              <a:t> evaluation.</a:t>
            </a:r>
            <a:endParaRPr lang="en-US" altLang="en-US">
              <a:latin typeface="Times" panose="02020603050405020304" pitchFamily="18" charset="0"/>
            </a:endParaRPr>
          </a:p>
          <a:p>
            <a:pPr>
              <a:lnSpc>
                <a:spcPct val="90000"/>
              </a:lnSpc>
              <a:spcBef>
                <a:spcPct val="50000"/>
              </a:spcBef>
              <a:buFont typeface="Times" panose="02020603050405020304" pitchFamily="18" charset="0"/>
              <a:buAutoNum type="arabicPeriod" startAt="2"/>
            </a:pPr>
            <a:endParaRPr lang="en-US" altLang="en-US">
              <a:latin typeface="Times" panose="02020603050405020304" pitchFamily="18" charset="0"/>
            </a:endParaRPr>
          </a:p>
          <a:p>
            <a:pPr>
              <a:lnSpc>
                <a:spcPct val="90000"/>
              </a:lnSpc>
              <a:spcBef>
                <a:spcPct val="50000"/>
              </a:spcBef>
              <a:buFont typeface="Times" panose="02020603050405020304" pitchFamily="18" charset="0"/>
              <a:buAutoNum type="arabicPeriod" startAt="2"/>
            </a:pPr>
            <a:endParaRPr lang="en-US" altLang="en-US">
              <a:latin typeface="Times" panose="02020603050405020304" pitchFamily="18" charset="0"/>
            </a:endParaRPr>
          </a:p>
          <a:p>
            <a:pPr>
              <a:lnSpc>
                <a:spcPct val="90000"/>
              </a:lnSpc>
              <a:spcBef>
                <a:spcPct val="50000"/>
              </a:spcBef>
              <a:buFont typeface="Times" panose="02020603050405020304" pitchFamily="18" charset="0"/>
              <a:buAutoNum type="arabicPeriod" startAt="2"/>
            </a:pPr>
            <a:endParaRPr lang="en-US" altLang="en-US">
              <a:latin typeface="Times" panose="02020603050405020304" pitchFamily="18" charset="0"/>
            </a:endParaRPr>
          </a:p>
          <a:p>
            <a:pPr>
              <a:lnSpc>
                <a:spcPct val="90000"/>
              </a:lnSpc>
              <a:spcBef>
                <a:spcPct val="50000"/>
              </a:spcBef>
              <a:buFont typeface="Times" panose="02020603050405020304" pitchFamily="18" charset="0"/>
              <a:buAutoNum type="arabicPeriod" startAt="2"/>
            </a:pPr>
            <a:endParaRPr lang="en-US" altLang="en-US">
              <a:latin typeface="Times" panose="02020603050405020304"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3">
            <a:extLst>
              <a:ext uri="{FF2B5EF4-FFF2-40B4-BE49-F238E27FC236}">
                <a16:creationId xmlns:a16="http://schemas.microsoft.com/office/drawing/2014/main" id="{D56A412A-5362-4669-B32A-352AE01B50D3}"/>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E69CFBDF-B3ED-449C-94D4-3611D79329D2}" type="slidenum">
              <a:rPr lang="en-US" altLang="en-US" sz="1000" b="0"/>
              <a:pPr/>
              <a:t>29</a:t>
            </a:fld>
            <a:endParaRPr lang="en-US" altLang="en-US" sz="1000" b="0"/>
          </a:p>
        </p:txBody>
      </p:sp>
      <p:sp>
        <p:nvSpPr>
          <p:cNvPr id="31747" name="Line 2">
            <a:extLst>
              <a:ext uri="{FF2B5EF4-FFF2-40B4-BE49-F238E27FC236}">
                <a16:creationId xmlns:a16="http://schemas.microsoft.com/office/drawing/2014/main" id="{FB4DEA2A-84A8-4B1A-A4DF-611B3770FA63}"/>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8724" name="Rectangle 4">
            <a:extLst>
              <a:ext uri="{FF2B5EF4-FFF2-40B4-BE49-F238E27FC236}">
                <a16:creationId xmlns:a16="http://schemas.microsoft.com/office/drawing/2014/main" id="{2EB03015-58B4-4D25-8EAF-2A1F7FE68E9F}"/>
              </a:ext>
            </a:extLst>
          </p:cNvPr>
          <p:cNvSpPr>
            <a:spLocks noGrp="1" noChangeArrowheads="1"/>
          </p:cNvSpPr>
          <p:nvPr>
            <p:ph type="title"/>
          </p:nvPr>
        </p:nvSpPr>
        <p:spPr>
          <a:xfrm>
            <a:off x="1587500" y="1409700"/>
            <a:ext cx="4267200" cy="254000"/>
          </a:xfrm>
        </p:spPr>
        <p:txBody>
          <a:bodyPr/>
          <a:lstStyle/>
          <a:p>
            <a:pPr algn="l" eaLnBrk="1" hangingPunct="1">
              <a:defRPr/>
            </a:pPr>
            <a:r>
              <a:rPr lang="en-US" dirty="0">
                <a:cs typeface="+mj-cs"/>
              </a:rPr>
              <a:t>Writing a Training Proposal</a:t>
            </a:r>
          </a:p>
        </p:txBody>
      </p:sp>
      <p:sp>
        <p:nvSpPr>
          <p:cNvPr id="31750" name="Text Box 5">
            <a:extLst>
              <a:ext uri="{FF2B5EF4-FFF2-40B4-BE49-F238E27FC236}">
                <a16:creationId xmlns:a16="http://schemas.microsoft.com/office/drawing/2014/main" id="{8C5B2A2F-A840-441E-83C7-89663F473747}"/>
              </a:ext>
            </a:extLst>
          </p:cNvPr>
          <p:cNvSpPr txBox="1">
            <a:spLocks noChangeArrowheads="1"/>
          </p:cNvSpPr>
          <p:nvPr/>
        </p:nvSpPr>
        <p:spPr bwMode="auto">
          <a:xfrm>
            <a:off x="3733800" y="469900"/>
            <a:ext cx="23622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DESIGN</a:t>
            </a:r>
          </a:p>
        </p:txBody>
      </p:sp>
      <p:sp>
        <p:nvSpPr>
          <p:cNvPr id="31751" name="Text Box 6">
            <a:extLst>
              <a:ext uri="{FF2B5EF4-FFF2-40B4-BE49-F238E27FC236}">
                <a16:creationId xmlns:a16="http://schemas.microsoft.com/office/drawing/2014/main" id="{377296FC-B61F-4FD5-932C-A27262FA08DB}"/>
              </a:ext>
            </a:extLst>
          </p:cNvPr>
          <p:cNvSpPr txBox="1">
            <a:spLocks noChangeArrowheads="1"/>
          </p:cNvSpPr>
          <p:nvPr/>
        </p:nvSpPr>
        <p:spPr bwMode="auto">
          <a:xfrm>
            <a:off x="1587500" y="2095500"/>
            <a:ext cx="4229100" cy="552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nSpc>
                <a:spcPct val="90000"/>
              </a:lnSpc>
              <a:spcBef>
                <a:spcPct val="50000"/>
              </a:spcBef>
            </a:pPr>
            <a:r>
              <a:rPr lang="en-US" altLang="en-US" b="0">
                <a:latin typeface="Times" panose="02020603050405020304" pitchFamily="18" charset="0"/>
              </a:rPr>
              <a:t>After completing the design phase of programme development, it makes sense to check in with the programme sponsor to make sure that your proposed plan is in line with your sponsor</a:t>
            </a:r>
            <a:r>
              <a:rPr lang="en-US" altLang="en-US" b="0">
                <a:latin typeface="Arial" panose="020B0604020202020204" pitchFamily="34" charset="0"/>
              </a:rPr>
              <a:t>’</a:t>
            </a:r>
            <a:r>
              <a:rPr lang="en-US" altLang="ja-JP" b="0">
                <a:latin typeface="Times" panose="02020603050405020304" pitchFamily="18" charset="0"/>
              </a:rPr>
              <a:t>s expectations.  A training proposal includes the following sections:</a:t>
            </a:r>
          </a:p>
          <a:p>
            <a:pPr>
              <a:lnSpc>
                <a:spcPct val="90000"/>
              </a:lnSpc>
              <a:spcBef>
                <a:spcPct val="50000"/>
              </a:spcBef>
            </a:pPr>
            <a:endParaRPr lang="en-US" altLang="en-US">
              <a:latin typeface="Times" panose="02020603050405020304" pitchFamily="18" charset="0"/>
            </a:endParaRPr>
          </a:p>
          <a:p>
            <a:pPr>
              <a:lnSpc>
                <a:spcPct val="90000"/>
              </a:lnSpc>
              <a:spcBef>
                <a:spcPct val="50000"/>
              </a:spcBef>
            </a:pPr>
            <a:r>
              <a:rPr lang="en-US" altLang="en-US">
                <a:latin typeface="Times" panose="02020603050405020304" pitchFamily="18" charset="0"/>
              </a:rPr>
              <a:t>Purpose.</a:t>
            </a:r>
            <a:r>
              <a:rPr lang="en-US" altLang="en-US"/>
              <a:t> </a:t>
            </a:r>
            <a:r>
              <a:rPr lang="en-US" altLang="en-US" b="0">
                <a:latin typeface="Times" panose="02020603050405020304" pitchFamily="18" charset="0"/>
              </a:rPr>
              <a:t>Explain the broad issues the programme addresses. What are the benefits to the organization and to the individuals who will be trained? What will be the impact of the training?</a:t>
            </a:r>
          </a:p>
          <a:p>
            <a:pPr>
              <a:lnSpc>
                <a:spcPct val="90000"/>
              </a:lnSpc>
              <a:spcBef>
                <a:spcPct val="50000"/>
              </a:spcBef>
            </a:pPr>
            <a:r>
              <a:rPr lang="en-US" altLang="en-US">
                <a:latin typeface="Times" panose="02020603050405020304" pitchFamily="18" charset="0"/>
              </a:rPr>
              <a:t>Description of participants.</a:t>
            </a:r>
            <a:r>
              <a:rPr lang="en-US" altLang="en-US"/>
              <a:t> </a:t>
            </a:r>
            <a:r>
              <a:rPr lang="en-US" altLang="en-US" b="0">
                <a:latin typeface="Times" panose="02020603050405020304" pitchFamily="18" charset="0"/>
              </a:rPr>
              <a:t>What have you learned from your needs analysis? What is the current level of performance? What is the expected level of performance? What are the organizational factors that affect performance? What systems and rewards will need to be in place in order to sustain the performance?</a:t>
            </a:r>
          </a:p>
          <a:p>
            <a:pPr>
              <a:lnSpc>
                <a:spcPct val="90000"/>
              </a:lnSpc>
              <a:spcBef>
                <a:spcPct val="50000"/>
              </a:spcBef>
            </a:pPr>
            <a:r>
              <a:rPr lang="en-US" altLang="en-US">
                <a:latin typeface="Times" panose="02020603050405020304" pitchFamily="18" charset="0"/>
              </a:rPr>
              <a:t>Programme goals &amp; objectives.</a:t>
            </a:r>
            <a:r>
              <a:rPr lang="en-US" altLang="en-US"/>
              <a:t> </a:t>
            </a:r>
            <a:r>
              <a:rPr lang="en-US" altLang="en-US" b="0">
                <a:latin typeface="Times" panose="02020603050405020304" pitchFamily="18" charset="0"/>
              </a:rPr>
              <a:t>Explain how your programme solves the problem(s) you</a:t>
            </a:r>
            <a:r>
              <a:rPr lang="en-US" altLang="en-US" b="0">
                <a:latin typeface="Arial" panose="020B0604020202020204" pitchFamily="34" charset="0"/>
              </a:rPr>
              <a:t>’</a:t>
            </a:r>
            <a:r>
              <a:rPr lang="en-US" altLang="ja-JP" b="0">
                <a:latin typeface="Times" panose="02020603050405020304" pitchFamily="18" charset="0"/>
              </a:rPr>
              <a:t>ve identified in the needs analysis. List all the objectives so that you can get your sponso</a:t>
            </a:r>
            <a:r>
              <a:rPr lang="en-US" altLang="ja-JP" b="0">
                <a:latin typeface="Arial" panose="020B0604020202020204" pitchFamily="34" charset="0"/>
              </a:rPr>
              <a:t>r’</a:t>
            </a:r>
            <a:r>
              <a:rPr lang="en-US" altLang="ja-JP" b="0">
                <a:latin typeface="Times" panose="02020603050405020304" pitchFamily="18" charset="0"/>
              </a:rPr>
              <a:t>s (and manager</a:t>
            </a:r>
            <a:r>
              <a:rPr lang="en-US" altLang="ja-JP" b="0">
                <a:latin typeface="Arial" panose="020B0604020202020204" pitchFamily="34" charset="0"/>
              </a:rPr>
              <a:t>’</a:t>
            </a:r>
            <a:r>
              <a:rPr lang="en-US" altLang="ja-JP" b="0">
                <a:latin typeface="Times" panose="02020603050405020304" pitchFamily="18" charset="0"/>
              </a:rPr>
              <a:t>s) approval on each one. Explain how you will evaluate the programme.</a:t>
            </a:r>
          </a:p>
          <a:p>
            <a:pPr>
              <a:lnSpc>
                <a:spcPct val="90000"/>
              </a:lnSpc>
              <a:spcBef>
                <a:spcPct val="50000"/>
              </a:spcBef>
            </a:pPr>
            <a:r>
              <a:rPr lang="en-US" altLang="en-US">
                <a:latin typeface="Times" panose="02020603050405020304" pitchFamily="18" charset="0"/>
              </a:rPr>
              <a:t>Programme requirements.</a:t>
            </a:r>
            <a:r>
              <a:rPr lang="en-US" altLang="en-US"/>
              <a:t> </a:t>
            </a:r>
            <a:r>
              <a:rPr lang="en-US" altLang="en-US" b="0">
                <a:latin typeface="Times" panose="02020603050405020304" pitchFamily="18" charset="0"/>
              </a:rPr>
              <a:t>Explain the length and format of the programme you expect to produce. Outline the development time, instructor requirements, the budget, conference room and audiovisual requirements, and a time table for delivering the training.</a:t>
            </a:r>
          </a:p>
          <a:p>
            <a:pPr>
              <a:lnSpc>
                <a:spcPct val="90000"/>
              </a:lnSpc>
              <a:spcBef>
                <a:spcPct val="50000"/>
              </a:spcBef>
            </a:pPr>
            <a:endParaRPr lang="en-US" altLang="en-US" b="0">
              <a:latin typeface="Times" panose="02020603050405020304" pitchFamily="18" charset="0"/>
            </a:endParaRPr>
          </a:p>
          <a:p>
            <a:pPr>
              <a:lnSpc>
                <a:spcPct val="90000"/>
              </a:lnSpc>
              <a:spcBef>
                <a:spcPct val="50000"/>
              </a:spcBef>
            </a:pPr>
            <a:r>
              <a:rPr lang="en-US" altLang="en-US" b="0">
                <a:latin typeface="Times" panose="02020603050405020304" pitchFamily="18" charset="0"/>
              </a:rPr>
              <a:t>The suggested format above includes a minimum of information. You may require more, depending on the circumstances and complexity of the training. Use this document as a way of summarizing expectations and getting your proposal approved. It can also serve as a plan to guide your development efforts.</a:t>
            </a:r>
            <a:endParaRPr lang="en-US" altLang="en-US">
              <a:latin typeface="Times" panose="02020603050405020304" pitchFamily="18" charset="0"/>
            </a:endParaRPr>
          </a:p>
        </p:txBody>
      </p:sp>
      <p:sp>
        <p:nvSpPr>
          <p:cNvPr id="31752" name="Rectangle 8">
            <a:extLst>
              <a:ext uri="{FF2B5EF4-FFF2-40B4-BE49-F238E27FC236}">
                <a16:creationId xmlns:a16="http://schemas.microsoft.com/office/drawing/2014/main" id="{75C69032-54FC-4CE0-B306-BD41D7E6F76B}"/>
              </a:ext>
            </a:extLst>
          </p:cNvPr>
          <p:cNvSpPr>
            <a:spLocks noChangeArrowheads="1"/>
          </p:cNvSpPr>
          <p:nvPr/>
        </p:nvSpPr>
        <p:spPr bwMode="auto">
          <a:xfrm>
            <a:off x="1409700" y="2959100"/>
            <a:ext cx="4533900" cy="3581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a:extLst>
              <a:ext uri="{FF2B5EF4-FFF2-40B4-BE49-F238E27FC236}">
                <a16:creationId xmlns:a16="http://schemas.microsoft.com/office/drawing/2014/main" id="{25523A9F-171A-4DF6-87AE-7E98ED1FBD8A}"/>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9DF4D369-DC7A-4A12-AB53-0D2DA0CE89E9}" type="slidenum">
              <a:rPr lang="en-US" altLang="en-US" sz="1000" b="0"/>
              <a:pPr/>
              <a:t>3</a:t>
            </a:fld>
            <a:endParaRPr lang="en-US" altLang="en-US" sz="1000" b="0"/>
          </a:p>
        </p:txBody>
      </p:sp>
      <p:sp>
        <p:nvSpPr>
          <p:cNvPr id="7170" name="Rectangle 2">
            <a:extLst>
              <a:ext uri="{FF2B5EF4-FFF2-40B4-BE49-F238E27FC236}">
                <a16:creationId xmlns:a16="http://schemas.microsoft.com/office/drawing/2014/main" id="{61F486D0-BB41-4034-B34B-627E0D2BD2E9}"/>
              </a:ext>
            </a:extLst>
          </p:cNvPr>
          <p:cNvSpPr>
            <a:spLocks noGrp="1" noChangeArrowheads="1"/>
          </p:cNvSpPr>
          <p:nvPr>
            <p:ph type="title"/>
          </p:nvPr>
        </p:nvSpPr>
        <p:spPr>
          <a:xfrm>
            <a:off x="1574800" y="1397000"/>
            <a:ext cx="3810000" cy="152400"/>
          </a:xfrm>
        </p:spPr>
        <p:txBody>
          <a:bodyPr/>
          <a:lstStyle/>
          <a:p>
            <a:pPr algn="l" eaLnBrk="1" hangingPunct="1">
              <a:defRPr/>
            </a:pPr>
            <a:r>
              <a:rPr lang="en-US" dirty="0">
                <a:cs typeface="+mj-cs"/>
              </a:rPr>
              <a:t>Learning Development Process</a:t>
            </a:r>
          </a:p>
        </p:txBody>
      </p:sp>
      <p:sp>
        <p:nvSpPr>
          <p:cNvPr id="5124" name="Line 3">
            <a:extLst>
              <a:ext uri="{FF2B5EF4-FFF2-40B4-BE49-F238E27FC236}">
                <a16:creationId xmlns:a16="http://schemas.microsoft.com/office/drawing/2014/main" id="{47FC74DD-CE81-4F77-A09C-0816E6ED6CD8}"/>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125" name="Text Box 4">
            <a:extLst>
              <a:ext uri="{FF2B5EF4-FFF2-40B4-BE49-F238E27FC236}">
                <a16:creationId xmlns:a16="http://schemas.microsoft.com/office/drawing/2014/main" id="{9B5F757C-1FB4-4B35-88B3-E0EFF6705B6D}"/>
              </a:ext>
            </a:extLst>
          </p:cNvPr>
          <p:cNvSpPr txBox="1">
            <a:spLocks noChangeArrowheads="1"/>
          </p:cNvSpPr>
          <p:nvPr/>
        </p:nvSpPr>
        <p:spPr bwMode="auto">
          <a:xfrm>
            <a:off x="3962400" y="4572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LEARNING DEVELOPMENT PROCESS</a:t>
            </a:r>
          </a:p>
        </p:txBody>
      </p:sp>
      <p:sp>
        <p:nvSpPr>
          <p:cNvPr id="5127" name="AutoShape 10">
            <a:extLst>
              <a:ext uri="{FF2B5EF4-FFF2-40B4-BE49-F238E27FC236}">
                <a16:creationId xmlns:a16="http://schemas.microsoft.com/office/drawing/2014/main" id="{CF9DFFAA-4095-48E4-B44C-55CA897371D9}"/>
              </a:ext>
            </a:extLst>
          </p:cNvPr>
          <p:cNvSpPr>
            <a:spLocks noChangeArrowheads="1"/>
          </p:cNvSpPr>
          <p:nvPr/>
        </p:nvSpPr>
        <p:spPr bwMode="auto">
          <a:xfrm>
            <a:off x="1803400" y="2362200"/>
            <a:ext cx="1333500" cy="736600"/>
          </a:xfrm>
          <a:prstGeom prst="roundRect">
            <a:avLst>
              <a:gd name="adj" fmla="val 16667"/>
            </a:avLst>
          </a:prstGeom>
          <a:solidFill>
            <a:schemeClr val="bg1"/>
          </a:solidFill>
          <a:ln w="9525">
            <a:solidFill>
              <a:schemeClr val="tx1"/>
            </a:solidFill>
            <a:round/>
            <a:headEnd/>
            <a:tailEnd/>
          </a:ln>
        </p:spPr>
        <p:txBody>
          <a:bodyPr wrap="none" anchor="ct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ctr"/>
            <a:r>
              <a:rPr lang="en-US" altLang="en-US" sz="1400"/>
              <a:t>Design</a:t>
            </a:r>
          </a:p>
        </p:txBody>
      </p:sp>
      <p:sp>
        <p:nvSpPr>
          <p:cNvPr id="5128" name="AutoShape 11">
            <a:extLst>
              <a:ext uri="{FF2B5EF4-FFF2-40B4-BE49-F238E27FC236}">
                <a16:creationId xmlns:a16="http://schemas.microsoft.com/office/drawing/2014/main" id="{6F8CB78F-5747-472B-A82B-AA0E3F3B3F93}"/>
              </a:ext>
            </a:extLst>
          </p:cNvPr>
          <p:cNvSpPr>
            <a:spLocks noChangeArrowheads="1"/>
          </p:cNvSpPr>
          <p:nvPr/>
        </p:nvSpPr>
        <p:spPr bwMode="auto">
          <a:xfrm>
            <a:off x="1803400" y="3886200"/>
            <a:ext cx="1333500" cy="736600"/>
          </a:xfrm>
          <a:prstGeom prst="roundRect">
            <a:avLst>
              <a:gd name="adj" fmla="val 16667"/>
            </a:avLst>
          </a:prstGeom>
          <a:solidFill>
            <a:schemeClr val="bg1"/>
          </a:solidFill>
          <a:ln w="9525">
            <a:solidFill>
              <a:schemeClr val="tx1"/>
            </a:solidFill>
            <a:round/>
            <a:headEnd/>
            <a:tailEnd/>
          </a:ln>
        </p:spPr>
        <p:txBody>
          <a:bodyPr wrap="none" anchor="ct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ctr"/>
            <a:r>
              <a:rPr lang="en-US" altLang="en-US" sz="1400"/>
              <a:t>Development</a:t>
            </a:r>
          </a:p>
        </p:txBody>
      </p:sp>
      <p:sp>
        <p:nvSpPr>
          <p:cNvPr id="5129" name="AutoShape 12">
            <a:extLst>
              <a:ext uri="{FF2B5EF4-FFF2-40B4-BE49-F238E27FC236}">
                <a16:creationId xmlns:a16="http://schemas.microsoft.com/office/drawing/2014/main" id="{8EB78622-9C62-4A64-AF17-C48124AFADAA}"/>
              </a:ext>
            </a:extLst>
          </p:cNvPr>
          <p:cNvSpPr>
            <a:spLocks noChangeArrowheads="1"/>
          </p:cNvSpPr>
          <p:nvPr/>
        </p:nvSpPr>
        <p:spPr bwMode="auto">
          <a:xfrm>
            <a:off x="1803400" y="5422900"/>
            <a:ext cx="1333500" cy="736600"/>
          </a:xfrm>
          <a:prstGeom prst="roundRect">
            <a:avLst>
              <a:gd name="adj" fmla="val 16667"/>
            </a:avLst>
          </a:prstGeom>
          <a:solidFill>
            <a:schemeClr val="bg1"/>
          </a:solidFill>
          <a:ln w="9525">
            <a:solidFill>
              <a:schemeClr val="tx1"/>
            </a:solidFill>
            <a:round/>
            <a:headEnd/>
            <a:tailEnd/>
          </a:ln>
        </p:spPr>
        <p:txBody>
          <a:bodyPr wrap="none" anchor="ct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ctr"/>
            <a:r>
              <a:rPr lang="en-US" altLang="en-US" sz="1400"/>
              <a:t>Delivery</a:t>
            </a:r>
          </a:p>
        </p:txBody>
      </p:sp>
      <p:sp>
        <p:nvSpPr>
          <p:cNvPr id="5130" name="Line 13">
            <a:extLst>
              <a:ext uri="{FF2B5EF4-FFF2-40B4-BE49-F238E27FC236}">
                <a16:creationId xmlns:a16="http://schemas.microsoft.com/office/drawing/2014/main" id="{3D59BFF2-FAC5-465E-9661-8D0ACC2881CB}"/>
              </a:ext>
            </a:extLst>
          </p:cNvPr>
          <p:cNvSpPr>
            <a:spLocks noChangeShapeType="1"/>
          </p:cNvSpPr>
          <p:nvPr/>
        </p:nvSpPr>
        <p:spPr bwMode="auto">
          <a:xfrm flipH="1">
            <a:off x="2438400" y="3175000"/>
            <a:ext cx="0" cy="6096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sp>
        <p:nvSpPr>
          <p:cNvPr id="5131" name="Line 14">
            <a:extLst>
              <a:ext uri="{FF2B5EF4-FFF2-40B4-BE49-F238E27FC236}">
                <a16:creationId xmlns:a16="http://schemas.microsoft.com/office/drawing/2014/main" id="{E80905E1-CD2E-4704-A91E-4E839EA1AB80}"/>
              </a:ext>
            </a:extLst>
          </p:cNvPr>
          <p:cNvSpPr>
            <a:spLocks noChangeShapeType="1"/>
          </p:cNvSpPr>
          <p:nvPr/>
        </p:nvSpPr>
        <p:spPr bwMode="auto">
          <a:xfrm flipH="1">
            <a:off x="2451100" y="4711700"/>
            <a:ext cx="0" cy="6096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sp>
        <p:nvSpPr>
          <p:cNvPr id="7183" name="Text Box 15">
            <a:extLst>
              <a:ext uri="{FF2B5EF4-FFF2-40B4-BE49-F238E27FC236}">
                <a16:creationId xmlns:a16="http://schemas.microsoft.com/office/drawing/2014/main" id="{E7CF6B9A-E145-4A1E-8A26-56C44C0CCB66}"/>
              </a:ext>
            </a:extLst>
          </p:cNvPr>
          <p:cNvSpPr txBox="1">
            <a:spLocks noChangeArrowheads="1"/>
          </p:cNvSpPr>
          <p:nvPr/>
        </p:nvSpPr>
        <p:spPr bwMode="auto">
          <a:xfrm>
            <a:off x="3454400" y="2362200"/>
            <a:ext cx="1981200" cy="738188"/>
          </a:xfrm>
          <a:prstGeom prst="rect">
            <a:avLst/>
          </a:prstGeom>
          <a:noFill/>
          <a:ln>
            <a:noFill/>
          </a:ln>
          <a:effectLst/>
        </p:spPr>
        <p:txBody>
          <a:bodyPr>
            <a:spAutoFit/>
          </a:bodyPr>
          <a:lstStyle>
            <a:lvl1pPr marL="114300" indent="-114300">
              <a:defRPr sz="2400">
                <a:solidFill>
                  <a:schemeClr val="tx1"/>
                </a:solidFill>
                <a:latin typeface="Times" charset="0"/>
                <a:ea typeface="ＭＳ Ｐゴシック" charset="0"/>
              </a:defRPr>
            </a:lvl1pPr>
            <a:lvl2pPr>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eaLnBrk="0" fontAlgn="base" hangingPunct="0">
              <a:spcBef>
                <a:spcPct val="0"/>
              </a:spcBef>
              <a:spcAft>
                <a:spcPct val="0"/>
              </a:spcAft>
              <a:defRPr sz="2400">
                <a:solidFill>
                  <a:schemeClr val="tx1"/>
                </a:solidFill>
                <a:latin typeface="Times" charset="0"/>
                <a:ea typeface="ＭＳ Ｐゴシック" charset="0"/>
              </a:defRPr>
            </a:lvl6pPr>
            <a:lvl7pPr eaLnBrk="0" fontAlgn="base" hangingPunct="0">
              <a:spcBef>
                <a:spcPct val="0"/>
              </a:spcBef>
              <a:spcAft>
                <a:spcPct val="0"/>
              </a:spcAft>
              <a:defRPr sz="2400">
                <a:solidFill>
                  <a:schemeClr val="tx1"/>
                </a:solidFill>
                <a:latin typeface="Times" charset="0"/>
                <a:ea typeface="ＭＳ Ｐゴシック" charset="0"/>
              </a:defRPr>
            </a:lvl7pPr>
            <a:lvl8pPr eaLnBrk="0" fontAlgn="base" hangingPunct="0">
              <a:spcBef>
                <a:spcPct val="0"/>
              </a:spcBef>
              <a:spcAft>
                <a:spcPct val="0"/>
              </a:spcAft>
              <a:defRPr sz="2400">
                <a:solidFill>
                  <a:schemeClr val="tx1"/>
                </a:solidFill>
                <a:latin typeface="Times" charset="0"/>
                <a:ea typeface="ＭＳ Ｐゴシック" charset="0"/>
              </a:defRPr>
            </a:lvl8pPr>
            <a:lvl9pPr eaLnBrk="0" fontAlgn="base" hangingPunct="0">
              <a:spcBef>
                <a:spcPct val="0"/>
              </a:spcBef>
              <a:spcAft>
                <a:spcPct val="0"/>
              </a:spcAft>
              <a:defRPr sz="2400">
                <a:solidFill>
                  <a:schemeClr val="tx1"/>
                </a:solidFill>
                <a:latin typeface="Times" charset="0"/>
                <a:ea typeface="ＭＳ Ｐゴシック" charset="0"/>
              </a:defRPr>
            </a:lvl9pPr>
          </a:lstStyle>
          <a:p>
            <a:pPr>
              <a:spcBef>
                <a:spcPct val="50000"/>
              </a:spcBef>
              <a:buFontTx/>
              <a:buChar char="•"/>
              <a:defRPr/>
            </a:pPr>
            <a:r>
              <a:rPr lang="en-US" sz="1200" b="0" dirty="0">
                <a:latin typeface="+mn-lt"/>
              </a:rPr>
              <a:t>Conduct Needs Assessment</a:t>
            </a:r>
          </a:p>
          <a:p>
            <a:pPr>
              <a:spcBef>
                <a:spcPct val="50000"/>
              </a:spcBef>
              <a:buFontTx/>
              <a:buChar char="•"/>
              <a:defRPr/>
            </a:pPr>
            <a:r>
              <a:rPr lang="en-US" sz="1200" b="0" dirty="0">
                <a:latin typeface="+mn-lt"/>
              </a:rPr>
              <a:t>Set Learning Objectives &amp; Plan Evaluation Strategy</a:t>
            </a:r>
          </a:p>
        </p:txBody>
      </p:sp>
      <p:sp>
        <p:nvSpPr>
          <p:cNvPr id="5133" name="Text Box 16">
            <a:extLst>
              <a:ext uri="{FF2B5EF4-FFF2-40B4-BE49-F238E27FC236}">
                <a16:creationId xmlns:a16="http://schemas.microsoft.com/office/drawing/2014/main" id="{44EADEED-C244-4A55-A809-DB6DAF70E5BC}"/>
              </a:ext>
            </a:extLst>
          </p:cNvPr>
          <p:cNvSpPr txBox="1">
            <a:spLocks noChangeArrowheads="1"/>
          </p:cNvSpPr>
          <p:nvPr/>
        </p:nvSpPr>
        <p:spPr bwMode="auto">
          <a:xfrm>
            <a:off x="3454400" y="3938588"/>
            <a:ext cx="2044700"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14300" indent="-114300">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buFontTx/>
              <a:buChar char="•"/>
            </a:pPr>
            <a:r>
              <a:rPr lang="en-US" altLang="en-US" b="0">
                <a:latin typeface="Times" panose="02020603050405020304" pitchFamily="18" charset="0"/>
              </a:rPr>
              <a:t>Select, Sequence, &amp; Prepare Learning Activities</a:t>
            </a:r>
          </a:p>
          <a:p>
            <a:pPr>
              <a:spcBef>
                <a:spcPct val="50000"/>
              </a:spcBef>
            </a:pPr>
            <a:endParaRPr lang="en-US" altLang="en-US" b="0"/>
          </a:p>
        </p:txBody>
      </p:sp>
      <p:sp>
        <p:nvSpPr>
          <p:cNvPr id="5134" name="Text Box 17">
            <a:extLst>
              <a:ext uri="{FF2B5EF4-FFF2-40B4-BE49-F238E27FC236}">
                <a16:creationId xmlns:a16="http://schemas.microsoft.com/office/drawing/2014/main" id="{4032EA8E-A65C-44A9-ACAE-7A97D0011F8C}"/>
              </a:ext>
            </a:extLst>
          </p:cNvPr>
          <p:cNvSpPr txBox="1">
            <a:spLocks noChangeArrowheads="1"/>
          </p:cNvSpPr>
          <p:nvPr/>
        </p:nvSpPr>
        <p:spPr bwMode="auto">
          <a:xfrm>
            <a:off x="3454400" y="5399088"/>
            <a:ext cx="20447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14300" indent="-114300">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buFontTx/>
              <a:buChar char="•"/>
            </a:pPr>
            <a:r>
              <a:rPr lang="en-US" altLang="en-US" b="0">
                <a:latin typeface="Times" panose="02020603050405020304" pitchFamily="18" charset="0"/>
              </a:rPr>
              <a:t>Facilitate Learning Experience</a:t>
            </a:r>
          </a:p>
          <a:p>
            <a:pPr>
              <a:spcBef>
                <a:spcPct val="50000"/>
              </a:spcBef>
              <a:buFontTx/>
              <a:buChar char="•"/>
            </a:pPr>
            <a:r>
              <a:rPr lang="en-US" altLang="en-US" b="0">
                <a:latin typeface="Times" panose="02020603050405020304" pitchFamily="18" charset="0"/>
              </a:rPr>
              <a:t>Evaluate Learning</a:t>
            </a:r>
          </a:p>
          <a:p>
            <a:pPr>
              <a:spcBef>
                <a:spcPct val="50000"/>
              </a:spcBef>
            </a:pPr>
            <a:endParaRPr lang="en-US" altLang="en-US" b="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3">
            <a:extLst>
              <a:ext uri="{FF2B5EF4-FFF2-40B4-BE49-F238E27FC236}">
                <a16:creationId xmlns:a16="http://schemas.microsoft.com/office/drawing/2014/main" id="{3DF2A5B7-2840-4733-822D-3E690CC8B4CE}"/>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B204A739-0A9E-4CC9-B7A5-150E0850A789}" type="slidenum">
              <a:rPr lang="en-US" altLang="en-US" sz="1000" b="0"/>
              <a:pPr/>
              <a:t>30</a:t>
            </a:fld>
            <a:endParaRPr lang="en-US" altLang="en-US" sz="1000" b="0"/>
          </a:p>
        </p:txBody>
      </p:sp>
      <p:sp>
        <p:nvSpPr>
          <p:cNvPr id="32771" name="Line 2">
            <a:extLst>
              <a:ext uri="{FF2B5EF4-FFF2-40B4-BE49-F238E27FC236}">
                <a16:creationId xmlns:a16="http://schemas.microsoft.com/office/drawing/2014/main" id="{F8F6F723-937F-4DC4-9549-DBAE400F95D5}"/>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9747" name="Rectangle 3">
            <a:extLst>
              <a:ext uri="{FF2B5EF4-FFF2-40B4-BE49-F238E27FC236}">
                <a16:creationId xmlns:a16="http://schemas.microsoft.com/office/drawing/2014/main" id="{A64B6C0D-1ED4-47A6-BF44-4529B9026414}"/>
              </a:ext>
            </a:extLst>
          </p:cNvPr>
          <p:cNvSpPr>
            <a:spLocks noGrp="1" noChangeArrowheads="1"/>
          </p:cNvSpPr>
          <p:nvPr>
            <p:ph type="title"/>
          </p:nvPr>
        </p:nvSpPr>
        <p:spPr>
          <a:xfrm>
            <a:off x="1549400" y="1104900"/>
            <a:ext cx="4267200" cy="254000"/>
          </a:xfrm>
        </p:spPr>
        <p:txBody>
          <a:bodyPr/>
          <a:lstStyle/>
          <a:p>
            <a:pPr algn="l" eaLnBrk="1" hangingPunct="1">
              <a:defRPr/>
            </a:pPr>
            <a:r>
              <a:rPr lang="en-US">
                <a:cs typeface="+mj-cs"/>
              </a:rPr>
              <a:t>Working with Training Providers</a:t>
            </a:r>
          </a:p>
        </p:txBody>
      </p:sp>
      <p:sp>
        <p:nvSpPr>
          <p:cNvPr id="32773" name="Text Box 4">
            <a:extLst>
              <a:ext uri="{FF2B5EF4-FFF2-40B4-BE49-F238E27FC236}">
                <a16:creationId xmlns:a16="http://schemas.microsoft.com/office/drawing/2014/main" id="{F16E9F4B-376B-4D09-A5C7-B2BF2B8E9651}"/>
              </a:ext>
            </a:extLst>
          </p:cNvPr>
          <p:cNvSpPr txBox="1">
            <a:spLocks noChangeArrowheads="1"/>
          </p:cNvSpPr>
          <p:nvPr/>
        </p:nvSpPr>
        <p:spPr bwMode="auto">
          <a:xfrm>
            <a:off x="3733800" y="469900"/>
            <a:ext cx="23622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DESIGN</a:t>
            </a:r>
          </a:p>
        </p:txBody>
      </p:sp>
      <p:sp>
        <p:nvSpPr>
          <p:cNvPr id="32774" name="Text Box 5">
            <a:extLst>
              <a:ext uri="{FF2B5EF4-FFF2-40B4-BE49-F238E27FC236}">
                <a16:creationId xmlns:a16="http://schemas.microsoft.com/office/drawing/2014/main" id="{031A581D-3819-474C-9FC4-DA4D29B38F4B}"/>
              </a:ext>
            </a:extLst>
          </p:cNvPr>
          <p:cNvSpPr txBox="1">
            <a:spLocks noChangeArrowheads="1"/>
          </p:cNvSpPr>
          <p:nvPr/>
        </p:nvSpPr>
        <p:spPr bwMode="auto">
          <a:xfrm>
            <a:off x="1536700" y="1739900"/>
            <a:ext cx="42291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nSpc>
                <a:spcPct val="90000"/>
              </a:lnSpc>
              <a:spcBef>
                <a:spcPct val="50000"/>
              </a:spcBef>
            </a:pPr>
            <a:r>
              <a:rPr lang="en-US" altLang="en-US" b="0">
                <a:latin typeface="Times" panose="02020603050405020304" pitchFamily="18" charset="0"/>
              </a:rPr>
              <a:t>When working with training providers, communication is key! Make sure you have discussed and agreed to the following items before beginning the project: </a:t>
            </a:r>
          </a:p>
        </p:txBody>
      </p:sp>
      <p:sp>
        <p:nvSpPr>
          <p:cNvPr id="32776" name="Text Box 8">
            <a:extLst>
              <a:ext uri="{FF2B5EF4-FFF2-40B4-BE49-F238E27FC236}">
                <a16:creationId xmlns:a16="http://schemas.microsoft.com/office/drawing/2014/main" id="{3A75460B-B7B6-4AD9-B75E-AA981671242E}"/>
              </a:ext>
            </a:extLst>
          </p:cNvPr>
          <p:cNvSpPr txBox="1">
            <a:spLocks noChangeArrowheads="1"/>
          </p:cNvSpPr>
          <p:nvPr/>
        </p:nvSpPr>
        <p:spPr bwMode="auto">
          <a:xfrm>
            <a:off x="1511300" y="2476500"/>
            <a:ext cx="43815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7800" indent="-177800">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buFont typeface="Wingdings" panose="05000000000000000000" pitchFamily="2" charset="2"/>
              <a:buChar char="n"/>
            </a:pPr>
            <a:r>
              <a:rPr lang="en-US" altLang="en-US">
                <a:solidFill>
                  <a:srgbClr val="000000"/>
                </a:solidFill>
                <a:latin typeface="Times New Roman" panose="02020603050405020304" pitchFamily="18" charset="0"/>
              </a:rPr>
              <a:t>Purpose of the project.</a:t>
            </a:r>
            <a:r>
              <a:rPr lang="en-US" altLang="en-US" b="0">
                <a:solidFill>
                  <a:srgbClr val="000000"/>
                </a:solidFill>
                <a:latin typeface="Times New Roman" panose="02020603050405020304" pitchFamily="18" charset="0"/>
              </a:rPr>
              <a:t> What are the broad goals to be accomplished? What are the training, and </a:t>
            </a:r>
            <a:r>
              <a:rPr lang="ja-JP" altLang="en-US" b="0">
                <a:solidFill>
                  <a:srgbClr val="000000"/>
                </a:solidFill>
                <a:latin typeface="Arial" panose="020B0604020202020204" pitchFamily="34" charset="0"/>
              </a:rPr>
              <a:t>“</a:t>
            </a:r>
            <a:r>
              <a:rPr lang="en-US" altLang="ja-JP" b="0">
                <a:solidFill>
                  <a:srgbClr val="000000"/>
                </a:solidFill>
                <a:latin typeface="Times New Roman" panose="02020603050405020304" pitchFamily="18" charset="0"/>
              </a:rPr>
              <a:t>non-training</a:t>
            </a:r>
            <a:r>
              <a:rPr lang="ja-JP" altLang="en-US" b="0">
                <a:solidFill>
                  <a:srgbClr val="000000"/>
                </a:solidFill>
                <a:latin typeface="Arial" panose="020B0604020202020204" pitchFamily="34" charset="0"/>
              </a:rPr>
              <a:t>”</a:t>
            </a:r>
            <a:r>
              <a:rPr lang="en-US" altLang="ja-JP" b="0">
                <a:solidFill>
                  <a:srgbClr val="000000"/>
                </a:solidFill>
                <a:latin typeface="Times New Roman" panose="02020603050405020304" pitchFamily="18" charset="0"/>
              </a:rPr>
              <a:t> issues associated with the project?</a:t>
            </a:r>
          </a:p>
          <a:p>
            <a:pPr>
              <a:buFont typeface="Wingdings" panose="05000000000000000000" pitchFamily="2" charset="2"/>
              <a:buNone/>
            </a:pPr>
            <a:endParaRPr lang="en-US" altLang="en-US" b="0">
              <a:solidFill>
                <a:srgbClr val="000000"/>
              </a:solidFill>
              <a:latin typeface="Times New Roman" panose="02020603050405020304" pitchFamily="18" charset="0"/>
            </a:endParaRPr>
          </a:p>
          <a:p>
            <a:pPr>
              <a:buFont typeface="Wingdings" panose="05000000000000000000" pitchFamily="2" charset="2"/>
              <a:buChar char="n"/>
            </a:pPr>
            <a:r>
              <a:rPr lang="en-US" altLang="en-US">
                <a:solidFill>
                  <a:srgbClr val="000000"/>
                </a:solidFill>
                <a:latin typeface="Times New Roman" panose="02020603050405020304" pitchFamily="18" charset="0"/>
              </a:rPr>
              <a:t>Scope of needs analysis.</a:t>
            </a:r>
            <a:r>
              <a:rPr lang="en-US" altLang="en-US" b="0">
                <a:solidFill>
                  <a:srgbClr val="000000"/>
                </a:solidFill>
                <a:latin typeface="Times New Roman" panose="02020603050405020304" pitchFamily="18" charset="0"/>
              </a:rPr>
              <a:t> Who needs to be involved? What assessment methodologies will be used?</a:t>
            </a:r>
          </a:p>
          <a:p>
            <a:pPr>
              <a:buFont typeface="Wingdings" panose="05000000000000000000" pitchFamily="2" charset="2"/>
              <a:buChar char="n"/>
            </a:pPr>
            <a:endParaRPr lang="en-US" altLang="en-US" b="0">
              <a:solidFill>
                <a:srgbClr val="000000"/>
              </a:solidFill>
              <a:latin typeface="Times New Roman" panose="02020603050405020304" pitchFamily="18" charset="0"/>
            </a:endParaRPr>
          </a:p>
          <a:p>
            <a:pPr>
              <a:buFont typeface="Wingdings" panose="05000000000000000000" pitchFamily="2" charset="2"/>
              <a:buChar char="n"/>
            </a:pPr>
            <a:r>
              <a:rPr lang="en-US" altLang="en-US">
                <a:solidFill>
                  <a:srgbClr val="000000"/>
                </a:solidFill>
                <a:latin typeface="Times New Roman" panose="02020603050405020304" pitchFamily="18" charset="0"/>
              </a:rPr>
              <a:t>Project time table. </a:t>
            </a:r>
            <a:r>
              <a:rPr lang="en-US" altLang="en-US" b="0">
                <a:solidFill>
                  <a:srgbClr val="000000"/>
                </a:solidFill>
                <a:latin typeface="Times New Roman" panose="02020603050405020304" pitchFamily="18" charset="0"/>
              </a:rPr>
              <a:t>What are the expected time frames for conducting the needs assessment, design, and development of the project?</a:t>
            </a:r>
          </a:p>
          <a:p>
            <a:pPr>
              <a:buFont typeface="Wingdings" panose="05000000000000000000" pitchFamily="2" charset="2"/>
              <a:buChar char="n"/>
            </a:pPr>
            <a:endParaRPr lang="en-US" altLang="en-US" b="0">
              <a:solidFill>
                <a:srgbClr val="000000"/>
              </a:solidFill>
              <a:latin typeface="Times New Roman" panose="02020603050405020304" pitchFamily="18" charset="0"/>
            </a:endParaRPr>
          </a:p>
          <a:p>
            <a:pPr>
              <a:buFont typeface="Wingdings" panose="05000000000000000000" pitchFamily="2" charset="2"/>
              <a:buChar char="n"/>
            </a:pPr>
            <a:r>
              <a:rPr lang="en-US" altLang="en-US">
                <a:solidFill>
                  <a:srgbClr val="000000"/>
                </a:solidFill>
                <a:latin typeface="Times New Roman" panose="02020603050405020304" pitchFamily="18" charset="0"/>
              </a:rPr>
              <a:t>Training proposal. </a:t>
            </a:r>
            <a:r>
              <a:rPr lang="en-US" altLang="en-US" b="0">
                <a:solidFill>
                  <a:srgbClr val="000000"/>
                </a:solidFill>
                <a:latin typeface="Times New Roman" panose="02020603050405020304" pitchFamily="18" charset="0"/>
              </a:rPr>
              <a:t>What items should be addressed in this document? (See suggestions preceding page.)</a:t>
            </a:r>
          </a:p>
          <a:p>
            <a:pPr>
              <a:buFont typeface="Wingdings" panose="05000000000000000000" pitchFamily="2" charset="2"/>
              <a:buChar char="n"/>
            </a:pPr>
            <a:endParaRPr lang="en-US" altLang="en-US" b="0">
              <a:solidFill>
                <a:srgbClr val="000000"/>
              </a:solidFill>
              <a:latin typeface="Times New Roman" panose="02020603050405020304" pitchFamily="18" charset="0"/>
            </a:endParaRPr>
          </a:p>
          <a:p>
            <a:pPr>
              <a:buFont typeface="Wingdings" panose="05000000000000000000" pitchFamily="2" charset="2"/>
              <a:buChar char="n"/>
            </a:pPr>
            <a:r>
              <a:rPr lang="en-US" altLang="en-US">
                <a:solidFill>
                  <a:srgbClr val="000000"/>
                </a:solidFill>
                <a:latin typeface="Times New Roman" panose="02020603050405020304" pitchFamily="18" charset="0"/>
              </a:rPr>
              <a:t>Development. </a:t>
            </a:r>
            <a:r>
              <a:rPr lang="en-US" altLang="en-US" b="0">
                <a:solidFill>
                  <a:srgbClr val="000000"/>
                </a:solidFill>
                <a:latin typeface="Times New Roman" panose="02020603050405020304" pitchFamily="18" charset="0"/>
              </a:rPr>
              <a:t>What learning activities will be used? What can be done to make the programme an engaging and high-impact learning experience?</a:t>
            </a:r>
            <a:endParaRPr lang="en-US" altLang="en-US">
              <a:solidFill>
                <a:srgbClr val="000000"/>
              </a:solidFill>
              <a:latin typeface="Times New Roman" panose="02020603050405020304" pitchFamily="18" charset="0"/>
            </a:endParaRPr>
          </a:p>
          <a:p>
            <a:pPr>
              <a:buFont typeface="Wingdings" panose="05000000000000000000" pitchFamily="2" charset="2"/>
              <a:buNone/>
            </a:pPr>
            <a:endParaRPr lang="en-US" altLang="en-US" b="0">
              <a:solidFill>
                <a:srgbClr val="000000"/>
              </a:solidFill>
              <a:latin typeface="Times New Roman" panose="02020603050405020304" pitchFamily="18" charset="0"/>
            </a:endParaRPr>
          </a:p>
          <a:p>
            <a:pPr>
              <a:buFont typeface="Wingdings" panose="05000000000000000000" pitchFamily="2" charset="2"/>
              <a:buChar char="n"/>
            </a:pPr>
            <a:r>
              <a:rPr lang="en-US" altLang="en-US">
                <a:solidFill>
                  <a:srgbClr val="000000"/>
                </a:solidFill>
                <a:latin typeface="Times New Roman" panose="02020603050405020304" pitchFamily="18" charset="0"/>
              </a:rPr>
              <a:t>Other issues to consider:</a:t>
            </a:r>
            <a:endParaRPr lang="en-US" altLang="en-US" b="0">
              <a:solidFill>
                <a:srgbClr val="000000"/>
              </a:solidFill>
              <a:latin typeface="Times New Roman" panose="02020603050405020304" pitchFamily="18" charset="0"/>
            </a:endParaRPr>
          </a:p>
          <a:p>
            <a:pPr>
              <a:buFont typeface="Wingdings" panose="05000000000000000000" pitchFamily="2" charset="2"/>
              <a:buNone/>
            </a:pPr>
            <a:endParaRPr lang="en-US" altLang="en-US" b="0">
              <a:solidFill>
                <a:srgbClr val="000000"/>
              </a:solidFill>
              <a:latin typeface="Times New Roman" panose="02020603050405020304"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3">
            <a:extLst>
              <a:ext uri="{FF2B5EF4-FFF2-40B4-BE49-F238E27FC236}">
                <a16:creationId xmlns:a16="http://schemas.microsoft.com/office/drawing/2014/main" id="{9587F342-4F03-4086-A23F-3FFBF5348DEE}"/>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4EAA0F60-099F-4CC3-AD84-FA1FCB63041A}" type="slidenum">
              <a:rPr lang="en-US" altLang="en-US" sz="1000" b="0"/>
              <a:pPr/>
              <a:t>31</a:t>
            </a:fld>
            <a:endParaRPr lang="en-US" altLang="en-US" sz="1000" b="0"/>
          </a:p>
        </p:txBody>
      </p:sp>
      <p:sp>
        <p:nvSpPr>
          <p:cNvPr id="33795" name="Line 2">
            <a:extLst>
              <a:ext uri="{FF2B5EF4-FFF2-40B4-BE49-F238E27FC236}">
                <a16:creationId xmlns:a16="http://schemas.microsoft.com/office/drawing/2014/main" id="{7F49F734-CD5E-4384-9F05-35371518D0A8}"/>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81926" name="Rectangle 6">
            <a:extLst>
              <a:ext uri="{FF2B5EF4-FFF2-40B4-BE49-F238E27FC236}">
                <a16:creationId xmlns:a16="http://schemas.microsoft.com/office/drawing/2014/main" id="{E9A5541E-6E54-46F7-9F83-7EDEBED75418}"/>
              </a:ext>
            </a:extLst>
          </p:cNvPr>
          <p:cNvSpPr>
            <a:spLocks noGrp="1" noChangeArrowheads="1"/>
          </p:cNvSpPr>
          <p:nvPr>
            <p:ph type="title"/>
          </p:nvPr>
        </p:nvSpPr>
        <p:spPr>
          <a:xfrm>
            <a:off x="1524000" y="1460500"/>
            <a:ext cx="4267200" cy="76200"/>
          </a:xfrm>
        </p:spPr>
        <p:txBody>
          <a:bodyPr/>
          <a:lstStyle/>
          <a:p>
            <a:pPr algn="l" eaLnBrk="1" hangingPunct="1">
              <a:defRPr/>
            </a:pPr>
            <a:r>
              <a:rPr lang="en-US">
                <a:cs typeface="+mj-cs"/>
              </a:rPr>
              <a:t>Development Steps</a:t>
            </a:r>
          </a:p>
        </p:txBody>
      </p:sp>
      <p:sp>
        <p:nvSpPr>
          <p:cNvPr id="33798" name="Text Box 27">
            <a:extLst>
              <a:ext uri="{FF2B5EF4-FFF2-40B4-BE49-F238E27FC236}">
                <a16:creationId xmlns:a16="http://schemas.microsoft.com/office/drawing/2014/main" id="{1A1B064A-2C97-456A-9AE4-E6317C4453DC}"/>
              </a:ext>
            </a:extLst>
          </p:cNvPr>
          <p:cNvSpPr txBox="1">
            <a:spLocks noChangeArrowheads="1"/>
          </p:cNvSpPr>
          <p:nvPr/>
        </p:nvSpPr>
        <p:spPr bwMode="auto">
          <a:xfrm>
            <a:off x="3733800" y="457200"/>
            <a:ext cx="23622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DEVELOPMENT</a:t>
            </a:r>
          </a:p>
        </p:txBody>
      </p:sp>
      <p:sp>
        <p:nvSpPr>
          <p:cNvPr id="33799" name="Text Box 28">
            <a:extLst>
              <a:ext uri="{FF2B5EF4-FFF2-40B4-BE49-F238E27FC236}">
                <a16:creationId xmlns:a16="http://schemas.microsoft.com/office/drawing/2014/main" id="{0669FB22-0AD4-4712-986B-8A4D2FF39913}"/>
              </a:ext>
            </a:extLst>
          </p:cNvPr>
          <p:cNvSpPr txBox="1">
            <a:spLocks noChangeArrowheads="1"/>
          </p:cNvSpPr>
          <p:nvPr/>
        </p:nvSpPr>
        <p:spPr bwMode="auto">
          <a:xfrm>
            <a:off x="1574800" y="2235200"/>
            <a:ext cx="3581400" cy="1262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8600" indent="-228600">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buFontTx/>
              <a:buChar char="•"/>
            </a:pPr>
            <a:r>
              <a:rPr lang="en-US" altLang="en-US" sz="1400" b="0">
                <a:latin typeface="Times" panose="02020603050405020304" pitchFamily="18" charset="0"/>
              </a:rPr>
              <a:t>Select learning activities</a:t>
            </a:r>
          </a:p>
          <a:p>
            <a:pPr>
              <a:spcBef>
                <a:spcPct val="50000"/>
              </a:spcBef>
              <a:buFontTx/>
              <a:buChar char="•"/>
            </a:pPr>
            <a:r>
              <a:rPr lang="en-US" altLang="en-US" sz="1400" b="0">
                <a:latin typeface="Times" panose="02020603050405020304" pitchFamily="18" charset="0"/>
              </a:rPr>
              <a:t>Sequence learning activities</a:t>
            </a:r>
          </a:p>
          <a:p>
            <a:pPr>
              <a:spcBef>
                <a:spcPct val="50000"/>
              </a:spcBef>
              <a:buFontTx/>
              <a:buChar char="•"/>
            </a:pPr>
            <a:r>
              <a:rPr lang="en-US" altLang="en-US" sz="1400" b="0">
                <a:latin typeface="Times" panose="02020603050405020304" pitchFamily="18" charset="0"/>
              </a:rPr>
              <a:t>Create an opening statement</a:t>
            </a:r>
          </a:p>
          <a:p>
            <a:pPr>
              <a:spcBef>
                <a:spcPct val="50000"/>
              </a:spcBef>
              <a:buFontTx/>
              <a:buChar char="•"/>
            </a:pPr>
            <a:r>
              <a:rPr lang="en-US" altLang="en-US" sz="1400" b="0">
                <a:latin typeface="Times" panose="02020603050405020304" pitchFamily="18" charset="0"/>
              </a:rPr>
              <a:t>Create transitional links between modules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3">
            <a:extLst>
              <a:ext uri="{FF2B5EF4-FFF2-40B4-BE49-F238E27FC236}">
                <a16:creationId xmlns:a16="http://schemas.microsoft.com/office/drawing/2014/main" id="{664F1633-51D1-4885-83C2-DDC32D05D7C4}"/>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184E95C4-E382-41F5-B47D-2FFABB19AADC}" type="slidenum">
              <a:rPr lang="en-US" altLang="en-US" sz="1000" b="0"/>
              <a:pPr/>
              <a:t>32</a:t>
            </a:fld>
            <a:endParaRPr lang="en-US" altLang="en-US" sz="1000" b="0"/>
          </a:p>
        </p:txBody>
      </p:sp>
      <p:sp>
        <p:nvSpPr>
          <p:cNvPr id="34819" name="Line 2">
            <a:extLst>
              <a:ext uri="{FF2B5EF4-FFF2-40B4-BE49-F238E27FC236}">
                <a16:creationId xmlns:a16="http://schemas.microsoft.com/office/drawing/2014/main" id="{06B13486-5F71-41BC-BF23-17D80FFEF865}"/>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8308" name="Rectangle 4">
            <a:extLst>
              <a:ext uri="{FF2B5EF4-FFF2-40B4-BE49-F238E27FC236}">
                <a16:creationId xmlns:a16="http://schemas.microsoft.com/office/drawing/2014/main" id="{1734C602-71C9-4C4D-8A95-79AF478CE8EA}"/>
              </a:ext>
            </a:extLst>
          </p:cNvPr>
          <p:cNvSpPr>
            <a:spLocks noGrp="1" noChangeArrowheads="1"/>
          </p:cNvSpPr>
          <p:nvPr>
            <p:ph type="title"/>
          </p:nvPr>
        </p:nvSpPr>
        <p:spPr>
          <a:xfrm>
            <a:off x="1524000" y="1460500"/>
            <a:ext cx="4267200" cy="76200"/>
          </a:xfrm>
        </p:spPr>
        <p:txBody>
          <a:bodyPr/>
          <a:lstStyle/>
          <a:p>
            <a:pPr algn="l" eaLnBrk="1" hangingPunct="1">
              <a:defRPr/>
            </a:pPr>
            <a:r>
              <a:rPr lang="en-US">
                <a:cs typeface="+mj-cs"/>
              </a:rPr>
              <a:t>Characteristics of Adult Learners</a:t>
            </a:r>
          </a:p>
        </p:txBody>
      </p:sp>
      <p:sp>
        <p:nvSpPr>
          <p:cNvPr id="34822" name="Text Box 6">
            <a:extLst>
              <a:ext uri="{FF2B5EF4-FFF2-40B4-BE49-F238E27FC236}">
                <a16:creationId xmlns:a16="http://schemas.microsoft.com/office/drawing/2014/main" id="{A1110005-32A6-4481-8782-E93DEB5DEF0E}"/>
              </a:ext>
            </a:extLst>
          </p:cNvPr>
          <p:cNvSpPr txBox="1">
            <a:spLocks noChangeArrowheads="1"/>
          </p:cNvSpPr>
          <p:nvPr/>
        </p:nvSpPr>
        <p:spPr bwMode="auto">
          <a:xfrm>
            <a:off x="3733800" y="457200"/>
            <a:ext cx="23622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DEVELOPMENT</a:t>
            </a:r>
          </a:p>
        </p:txBody>
      </p:sp>
      <p:sp>
        <p:nvSpPr>
          <p:cNvPr id="34823" name="Text Box 7">
            <a:extLst>
              <a:ext uri="{FF2B5EF4-FFF2-40B4-BE49-F238E27FC236}">
                <a16:creationId xmlns:a16="http://schemas.microsoft.com/office/drawing/2014/main" id="{0DD2919E-9A7E-43BE-9A87-4B1F337CD8F2}"/>
              </a:ext>
            </a:extLst>
          </p:cNvPr>
          <p:cNvSpPr txBox="1">
            <a:spLocks noChangeArrowheads="1"/>
          </p:cNvSpPr>
          <p:nvPr/>
        </p:nvSpPr>
        <p:spPr bwMode="auto">
          <a:xfrm>
            <a:off x="1524000" y="2159000"/>
            <a:ext cx="4508500" cy="146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b="0">
                <a:latin typeface="Times" panose="02020603050405020304" pitchFamily="18" charset="0"/>
              </a:rPr>
              <a:t>Your learners are adults. Their personalities, learning styles, and behavior patterns are well developed (and may be relatively inflexible.) They are busy people with many responsibilities and many may view training as an intrusion upon their time.</a:t>
            </a:r>
          </a:p>
          <a:p>
            <a:pPr>
              <a:spcBef>
                <a:spcPct val="50000"/>
              </a:spcBef>
            </a:pPr>
            <a:r>
              <a:rPr lang="en-US" altLang="en-US" b="0">
                <a:latin typeface="Times" panose="02020603050405020304" pitchFamily="18" charset="0"/>
              </a:rPr>
              <a:t>To develop learning experiences that respond to the needs and learning styles of adult learners, it is useful to keep the following characteristics in mind:</a:t>
            </a:r>
          </a:p>
        </p:txBody>
      </p:sp>
      <p:sp>
        <p:nvSpPr>
          <p:cNvPr id="34824" name="Text Box 8">
            <a:extLst>
              <a:ext uri="{FF2B5EF4-FFF2-40B4-BE49-F238E27FC236}">
                <a16:creationId xmlns:a16="http://schemas.microsoft.com/office/drawing/2014/main" id="{E87683C5-3ED7-424C-8A64-57E18960CF54}"/>
              </a:ext>
            </a:extLst>
          </p:cNvPr>
          <p:cNvSpPr txBox="1">
            <a:spLocks noChangeArrowheads="1"/>
          </p:cNvSpPr>
          <p:nvPr/>
        </p:nvSpPr>
        <p:spPr bwMode="auto">
          <a:xfrm>
            <a:off x="-112713" y="3017838"/>
            <a:ext cx="184151"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endParaRPr lang="en-US" altLang="en-US"/>
          </a:p>
        </p:txBody>
      </p:sp>
      <p:sp>
        <p:nvSpPr>
          <p:cNvPr id="34825" name="Text Box 9">
            <a:extLst>
              <a:ext uri="{FF2B5EF4-FFF2-40B4-BE49-F238E27FC236}">
                <a16:creationId xmlns:a16="http://schemas.microsoft.com/office/drawing/2014/main" id="{95BA1004-5708-4C15-B5B9-F9597FE61741}"/>
              </a:ext>
            </a:extLst>
          </p:cNvPr>
          <p:cNvSpPr txBox="1">
            <a:spLocks noChangeArrowheads="1"/>
          </p:cNvSpPr>
          <p:nvPr/>
        </p:nvSpPr>
        <p:spPr bwMode="auto">
          <a:xfrm>
            <a:off x="1549400" y="3721100"/>
            <a:ext cx="4584700" cy="183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8600" indent="-228600">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buFontTx/>
              <a:buChar char="•"/>
            </a:pPr>
            <a:r>
              <a:rPr lang="en-US" altLang="en-US" b="0">
                <a:latin typeface="Times" panose="02020603050405020304" pitchFamily="18" charset="0"/>
              </a:rPr>
              <a:t>Adults have a reservoir of personal and work-related experience.</a:t>
            </a:r>
          </a:p>
          <a:p>
            <a:pPr>
              <a:spcBef>
                <a:spcPct val="50000"/>
              </a:spcBef>
              <a:buFontTx/>
              <a:buChar char="•"/>
            </a:pPr>
            <a:r>
              <a:rPr lang="en-US" altLang="en-US" b="0">
                <a:latin typeface="Times" panose="02020603050405020304" pitchFamily="18" charset="0"/>
              </a:rPr>
              <a:t>Adults</a:t>
            </a:r>
            <a:r>
              <a:rPr lang="en-US" altLang="en-US" b="0">
                <a:latin typeface="Arial" panose="020B0604020202020204" pitchFamily="34" charset="0"/>
              </a:rPr>
              <a:t>’ </a:t>
            </a:r>
            <a:r>
              <a:rPr lang="en-US" altLang="en-US" b="0">
                <a:latin typeface="Times" panose="02020603050405020304" pitchFamily="18" charset="0"/>
              </a:rPr>
              <a:t>attention needs to be gained and sustained.</a:t>
            </a:r>
          </a:p>
          <a:p>
            <a:pPr>
              <a:spcBef>
                <a:spcPct val="50000"/>
              </a:spcBef>
              <a:buFontTx/>
              <a:buChar char="•"/>
            </a:pPr>
            <a:r>
              <a:rPr lang="en-US" altLang="en-US" b="0">
                <a:latin typeface="Times" panose="02020603050405020304" pitchFamily="18" charset="0"/>
              </a:rPr>
              <a:t>Adults are task oriented.</a:t>
            </a:r>
          </a:p>
          <a:p>
            <a:pPr>
              <a:spcBef>
                <a:spcPct val="50000"/>
              </a:spcBef>
              <a:buFontTx/>
              <a:buChar char="•"/>
            </a:pPr>
            <a:r>
              <a:rPr lang="en-US" altLang="en-US" b="0">
                <a:latin typeface="Times" panose="02020603050405020304" pitchFamily="18" charset="0"/>
              </a:rPr>
              <a:t>Adults tend to be cautious, anxious, and easily discouraged in new situations.</a:t>
            </a:r>
          </a:p>
          <a:p>
            <a:pPr>
              <a:spcBef>
                <a:spcPct val="50000"/>
              </a:spcBef>
              <a:buFontTx/>
              <a:buChar char="•"/>
            </a:pPr>
            <a:r>
              <a:rPr lang="en-US" altLang="en-US" b="0">
                <a:latin typeface="Times" panose="02020603050405020304" pitchFamily="18" charset="0"/>
              </a:rPr>
              <a:t>Adults need to be self directing and autonomous.</a:t>
            </a:r>
          </a:p>
          <a:p>
            <a:pPr>
              <a:spcBef>
                <a:spcPct val="50000"/>
              </a:spcBef>
              <a:buFontTx/>
              <a:buChar char="•"/>
            </a:pPr>
            <a:r>
              <a:rPr lang="en-US" altLang="en-US" b="0">
                <a:latin typeface="Times" panose="02020603050405020304" pitchFamily="18" charset="0"/>
              </a:rPr>
              <a:t>Adults expect high-quality learning experiences.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Line 2">
            <a:extLst>
              <a:ext uri="{FF2B5EF4-FFF2-40B4-BE49-F238E27FC236}">
                <a16:creationId xmlns:a16="http://schemas.microsoft.com/office/drawing/2014/main" id="{7EE74443-15F6-444F-A5AE-147B95843235}"/>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5844" name="Rectangle 5">
            <a:extLst>
              <a:ext uri="{FF2B5EF4-FFF2-40B4-BE49-F238E27FC236}">
                <a16:creationId xmlns:a16="http://schemas.microsoft.com/office/drawing/2014/main" id="{724A4FA9-D8E2-4203-A730-FB324E27139E}"/>
              </a:ext>
            </a:extLst>
          </p:cNvPr>
          <p:cNvSpPr>
            <a:spLocks noChangeArrowheads="1"/>
          </p:cNvSpPr>
          <p:nvPr/>
        </p:nvSpPr>
        <p:spPr bwMode="auto">
          <a:xfrm>
            <a:off x="1600200" y="1143000"/>
            <a:ext cx="3810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eaLnBrk="1" hangingPunct="1"/>
            <a:r>
              <a:rPr lang="en-US" altLang="en-US" sz="1800">
                <a:solidFill>
                  <a:schemeClr val="tx2"/>
                </a:solidFill>
              </a:rPr>
              <a:t>Kolb Learning Style Inventory</a:t>
            </a:r>
            <a:endParaRPr lang="en-US" altLang="en-US" sz="1800" b="0">
              <a:solidFill>
                <a:schemeClr val="tx2"/>
              </a:solidFill>
            </a:endParaRPr>
          </a:p>
        </p:txBody>
      </p:sp>
      <p:sp>
        <p:nvSpPr>
          <p:cNvPr id="35845" name="Line 6">
            <a:extLst>
              <a:ext uri="{FF2B5EF4-FFF2-40B4-BE49-F238E27FC236}">
                <a16:creationId xmlns:a16="http://schemas.microsoft.com/office/drawing/2014/main" id="{4632D389-6BC3-448C-8D0E-582212B0DACA}"/>
              </a:ext>
            </a:extLst>
          </p:cNvPr>
          <p:cNvSpPr>
            <a:spLocks noChangeShapeType="1"/>
          </p:cNvSpPr>
          <p:nvPr/>
        </p:nvSpPr>
        <p:spPr bwMode="auto">
          <a:xfrm flipV="1">
            <a:off x="1143000" y="4114800"/>
            <a:ext cx="5029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5846" name="Text Box 7">
            <a:extLst>
              <a:ext uri="{FF2B5EF4-FFF2-40B4-BE49-F238E27FC236}">
                <a16:creationId xmlns:a16="http://schemas.microsoft.com/office/drawing/2014/main" id="{818F8D7F-52E1-4B6A-8730-F8679DE6ED45}"/>
              </a:ext>
            </a:extLst>
          </p:cNvPr>
          <p:cNvSpPr txBox="1">
            <a:spLocks noChangeArrowheads="1"/>
          </p:cNvSpPr>
          <p:nvPr/>
        </p:nvSpPr>
        <p:spPr bwMode="auto">
          <a:xfrm>
            <a:off x="647700" y="3886200"/>
            <a:ext cx="17526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sz="1000"/>
              <a:t>Active Experimentation</a:t>
            </a:r>
          </a:p>
          <a:p>
            <a:pPr algn="ctr">
              <a:spcBef>
                <a:spcPct val="50000"/>
              </a:spcBef>
            </a:pPr>
            <a:r>
              <a:rPr lang="ja-JP" altLang="en-US" sz="1000"/>
              <a:t>“</a:t>
            </a:r>
            <a:r>
              <a:rPr lang="en-US" altLang="ja-JP" sz="1000"/>
              <a:t>Doing</a:t>
            </a:r>
            <a:r>
              <a:rPr lang="ja-JP" altLang="en-US" sz="1000"/>
              <a:t>”</a:t>
            </a:r>
            <a:endParaRPr lang="en-US" altLang="en-US" sz="1000"/>
          </a:p>
        </p:txBody>
      </p:sp>
      <p:sp>
        <p:nvSpPr>
          <p:cNvPr id="35847" name="Text Box 8">
            <a:extLst>
              <a:ext uri="{FF2B5EF4-FFF2-40B4-BE49-F238E27FC236}">
                <a16:creationId xmlns:a16="http://schemas.microsoft.com/office/drawing/2014/main" id="{A660ACAC-6AC5-405E-A69D-13321E4B6C41}"/>
              </a:ext>
            </a:extLst>
          </p:cNvPr>
          <p:cNvSpPr txBox="1">
            <a:spLocks noChangeArrowheads="1"/>
          </p:cNvSpPr>
          <p:nvPr/>
        </p:nvSpPr>
        <p:spPr bwMode="auto">
          <a:xfrm>
            <a:off x="5105400" y="3886200"/>
            <a:ext cx="17526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sz="1000"/>
              <a:t>Reflective Observation</a:t>
            </a:r>
          </a:p>
          <a:p>
            <a:pPr algn="ctr">
              <a:spcBef>
                <a:spcPct val="50000"/>
              </a:spcBef>
            </a:pPr>
            <a:r>
              <a:rPr lang="ja-JP" altLang="en-US" sz="1000"/>
              <a:t>“</a:t>
            </a:r>
            <a:r>
              <a:rPr lang="en-US" altLang="ja-JP" sz="1000"/>
              <a:t>Reflecting</a:t>
            </a:r>
            <a:r>
              <a:rPr lang="ja-JP" altLang="en-US" sz="1000"/>
              <a:t>”</a:t>
            </a:r>
            <a:endParaRPr lang="en-US" altLang="en-US" sz="1000"/>
          </a:p>
        </p:txBody>
      </p:sp>
      <p:sp>
        <p:nvSpPr>
          <p:cNvPr id="35848" name="Line 9">
            <a:extLst>
              <a:ext uri="{FF2B5EF4-FFF2-40B4-BE49-F238E27FC236}">
                <a16:creationId xmlns:a16="http://schemas.microsoft.com/office/drawing/2014/main" id="{985D5D8F-5FC5-43C4-B37F-A3AED5598DA3}"/>
              </a:ext>
            </a:extLst>
          </p:cNvPr>
          <p:cNvSpPr>
            <a:spLocks noChangeShapeType="1"/>
          </p:cNvSpPr>
          <p:nvPr/>
        </p:nvSpPr>
        <p:spPr bwMode="auto">
          <a:xfrm>
            <a:off x="3505200" y="2057400"/>
            <a:ext cx="0" cy="426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5849" name="Text Box 10">
            <a:extLst>
              <a:ext uri="{FF2B5EF4-FFF2-40B4-BE49-F238E27FC236}">
                <a16:creationId xmlns:a16="http://schemas.microsoft.com/office/drawing/2014/main" id="{0EA11EEB-F1E7-4E42-B5C6-06864C489461}"/>
              </a:ext>
            </a:extLst>
          </p:cNvPr>
          <p:cNvSpPr txBox="1">
            <a:spLocks noChangeArrowheads="1"/>
          </p:cNvSpPr>
          <p:nvPr/>
        </p:nvSpPr>
        <p:spPr bwMode="auto">
          <a:xfrm>
            <a:off x="2667000" y="1524000"/>
            <a:ext cx="17526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sz="1000"/>
              <a:t>Concrete Experience</a:t>
            </a:r>
          </a:p>
          <a:p>
            <a:pPr algn="ctr">
              <a:spcBef>
                <a:spcPct val="50000"/>
              </a:spcBef>
            </a:pPr>
            <a:r>
              <a:rPr lang="ja-JP" altLang="en-US" sz="1000"/>
              <a:t>“</a:t>
            </a:r>
            <a:r>
              <a:rPr lang="en-US" altLang="ja-JP" sz="1000"/>
              <a:t>Experiencing</a:t>
            </a:r>
            <a:r>
              <a:rPr lang="ja-JP" altLang="en-US" sz="1000"/>
              <a:t>”</a:t>
            </a:r>
            <a:endParaRPr lang="en-US" altLang="en-US" sz="1000"/>
          </a:p>
        </p:txBody>
      </p:sp>
      <p:sp>
        <p:nvSpPr>
          <p:cNvPr id="35850" name="Text Box 11">
            <a:extLst>
              <a:ext uri="{FF2B5EF4-FFF2-40B4-BE49-F238E27FC236}">
                <a16:creationId xmlns:a16="http://schemas.microsoft.com/office/drawing/2014/main" id="{28BD4811-F021-455C-A14C-EA12BC9EE5B6}"/>
              </a:ext>
            </a:extLst>
          </p:cNvPr>
          <p:cNvSpPr txBox="1">
            <a:spLocks noChangeArrowheads="1"/>
          </p:cNvSpPr>
          <p:nvPr/>
        </p:nvSpPr>
        <p:spPr bwMode="auto">
          <a:xfrm>
            <a:off x="2590800" y="6324600"/>
            <a:ext cx="19050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sz="1000"/>
              <a:t>Abstract Conceptualization</a:t>
            </a:r>
          </a:p>
          <a:p>
            <a:pPr algn="ctr">
              <a:spcBef>
                <a:spcPct val="50000"/>
              </a:spcBef>
            </a:pPr>
            <a:r>
              <a:rPr lang="ja-JP" altLang="en-US" sz="1000"/>
              <a:t>“</a:t>
            </a:r>
            <a:r>
              <a:rPr lang="en-US" altLang="ja-JP" sz="1000"/>
              <a:t>Thinking</a:t>
            </a:r>
            <a:r>
              <a:rPr lang="ja-JP" altLang="en-US" sz="1000"/>
              <a:t>”</a:t>
            </a:r>
            <a:endParaRPr lang="en-US" altLang="en-US" sz="1000"/>
          </a:p>
        </p:txBody>
      </p:sp>
      <p:sp>
        <p:nvSpPr>
          <p:cNvPr id="35851" name="Text Box 12">
            <a:extLst>
              <a:ext uri="{FF2B5EF4-FFF2-40B4-BE49-F238E27FC236}">
                <a16:creationId xmlns:a16="http://schemas.microsoft.com/office/drawing/2014/main" id="{4820757D-677F-436B-B5E9-0961F183473C}"/>
              </a:ext>
            </a:extLst>
          </p:cNvPr>
          <p:cNvSpPr txBox="1">
            <a:spLocks noChangeArrowheads="1"/>
          </p:cNvSpPr>
          <p:nvPr/>
        </p:nvSpPr>
        <p:spPr bwMode="auto">
          <a:xfrm>
            <a:off x="1066800" y="2743200"/>
            <a:ext cx="2057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sz="1600"/>
              <a:t>ACCOMMODATING</a:t>
            </a:r>
          </a:p>
        </p:txBody>
      </p:sp>
      <p:sp>
        <p:nvSpPr>
          <p:cNvPr id="35852" name="Text Box 13">
            <a:extLst>
              <a:ext uri="{FF2B5EF4-FFF2-40B4-BE49-F238E27FC236}">
                <a16:creationId xmlns:a16="http://schemas.microsoft.com/office/drawing/2014/main" id="{CCD19B09-847E-4F94-87FE-1FAC3DAA9453}"/>
              </a:ext>
            </a:extLst>
          </p:cNvPr>
          <p:cNvSpPr txBox="1">
            <a:spLocks noChangeArrowheads="1"/>
          </p:cNvSpPr>
          <p:nvPr/>
        </p:nvSpPr>
        <p:spPr bwMode="auto">
          <a:xfrm>
            <a:off x="4114800" y="2743200"/>
            <a:ext cx="1371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sz="1600"/>
              <a:t>DIVERGING</a:t>
            </a:r>
          </a:p>
        </p:txBody>
      </p:sp>
      <p:sp>
        <p:nvSpPr>
          <p:cNvPr id="35853" name="Text Box 14">
            <a:extLst>
              <a:ext uri="{FF2B5EF4-FFF2-40B4-BE49-F238E27FC236}">
                <a16:creationId xmlns:a16="http://schemas.microsoft.com/office/drawing/2014/main" id="{2BC8AE3A-CE09-45ED-B9B7-ADA565807387}"/>
              </a:ext>
            </a:extLst>
          </p:cNvPr>
          <p:cNvSpPr txBox="1">
            <a:spLocks noChangeArrowheads="1"/>
          </p:cNvSpPr>
          <p:nvPr/>
        </p:nvSpPr>
        <p:spPr bwMode="auto">
          <a:xfrm>
            <a:off x="3962400" y="4876800"/>
            <a:ext cx="1752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sz="1600"/>
              <a:t>ASSIMILATING</a:t>
            </a:r>
          </a:p>
        </p:txBody>
      </p:sp>
      <p:sp>
        <p:nvSpPr>
          <p:cNvPr id="35854" name="Text Box 15">
            <a:extLst>
              <a:ext uri="{FF2B5EF4-FFF2-40B4-BE49-F238E27FC236}">
                <a16:creationId xmlns:a16="http://schemas.microsoft.com/office/drawing/2014/main" id="{555BAFD1-B882-47CF-8902-825E0E7E6169}"/>
              </a:ext>
            </a:extLst>
          </p:cNvPr>
          <p:cNvSpPr txBox="1">
            <a:spLocks noChangeArrowheads="1"/>
          </p:cNvSpPr>
          <p:nvPr/>
        </p:nvSpPr>
        <p:spPr bwMode="auto">
          <a:xfrm>
            <a:off x="1371600" y="4876800"/>
            <a:ext cx="1752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sz="1600"/>
              <a:t>CONVERGING</a:t>
            </a:r>
          </a:p>
        </p:txBody>
      </p:sp>
      <p:sp>
        <p:nvSpPr>
          <p:cNvPr id="35855" name="Oval 16">
            <a:extLst>
              <a:ext uri="{FF2B5EF4-FFF2-40B4-BE49-F238E27FC236}">
                <a16:creationId xmlns:a16="http://schemas.microsoft.com/office/drawing/2014/main" id="{F1653F80-9177-4C53-87AB-24C41717A366}"/>
              </a:ext>
            </a:extLst>
          </p:cNvPr>
          <p:cNvSpPr>
            <a:spLocks noChangeArrowheads="1"/>
          </p:cNvSpPr>
          <p:nvPr/>
        </p:nvSpPr>
        <p:spPr bwMode="auto">
          <a:xfrm>
            <a:off x="914400" y="2362200"/>
            <a:ext cx="2362200" cy="1066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endParaRPr lang="en-US" altLang="en-US"/>
          </a:p>
        </p:txBody>
      </p:sp>
      <p:sp>
        <p:nvSpPr>
          <p:cNvPr id="35856" name="Oval 17">
            <a:extLst>
              <a:ext uri="{FF2B5EF4-FFF2-40B4-BE49-F238E27FC236}">
                <a16:creationId xmlns:a16="http://schemas.microsoft.com/office/drawing/2014/main" id="{CD003414-657C-4A3B-8081-0C1F274B6188}"/>
              </a:ext>
            </a:extLst>
          </p:cNvPr>
          <p:cNvSpPr>
            <a:spLocks noChangeArrowheads="1"/>
          </p:cNvSpPr>
          <p:nvPr/>
        </p:nvSpPr>
        <p:spPr bwMode="auto">
          <a:xfrm>
            <a:off x="914400" y="4572000"/>
            <a:ext cx="2362200" cy="1066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endParaRPr lang="en-US" altLang="en-US"/>
          </a:p>
        </p:txBody>
      </p:sp>
      <p:sp>
        <p:nvSpPr>
          <p:cNvPr id="35857" name="Oval 18">
            <a:extLst>
              <a:ext uri="{FF2B5EF4-FFF2-40B4-BE49-F238E27FC236}">
                <a16:creationId xmlns:a16="http://schemas.microsoft.com/office/drawing/2014/main" id="{41D7123F-9A1D-425C-B989-01B4BD953E1A}"/>
              </a:ext>
            </a:extLst>
          </p:cNvPr>
          <p:cNvSpPr>
            <a:spLocks noChangeArrowheads="1"/>
          </p:cNvSpPr>
          <p:nvPr/>
        </p:nvSpPr>
        <p:spPr bwMode="auto">
          <a:xfrm>
            <a:off x="3657600" y="4572000"/>
            <a:ext cx="2362200" cy="1066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endParaRPr lang="en-US" altLang="en-US"/>
          </a:p>
        </p:txBody>
      </p:sp>
      <p:sp>
        <p:nvSpPr>
          <p:cNvPr id="35858" name="Oval 19">
            <a:extLst>
              <a:ext uri="{FF2B5EF4-FFF2-40B4-BE49-F238E27FC236}">
                <a16:creationId xmlns:a16="http://schemas.microsoft.com/office/drawing/2014/main" id="{9626181B-6B85-411F-94F8-CBA4F3D93067}"/>
              </a:ext>
            </a:extLst>
          </p:cNvPr>
          <p:cNvSpPr>
            <a:spLocks noChangeArrowheads="1"/>
          </p:cNvSpPr>
          <p:nvPr/>
        </p:nvSpPr>
        <p:spPr bwMode="auto">
          <a:xfrm>
            <a:off x="3657600" y="2362200"/>
            <a:ext cx="2362200" cy="1066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endParaRPr lang="en-US" altLang="en-US"/>
          </a:p>
        </p:txBody>
      </p:sp>
      <p:sp>
        <p:nvSpPr>
          <p:cNvPr id="35859" name="Rectangle 6">
            <a:extLst>
              <a:ext uri="{FF2B5EF4-FFF2-40B4-BE49-F238E27FC236}">
                <a16:creationId xmlns:a16="http://schemas.microsoft.com/office/drawing/2014/main" id="{2871F119-727E-4C4D-AF8D-E62014935881}"/>
              </a:ext>
            </a:extLst>
          </p:cNvPr>
          <p:cNvSpPr>
            <a:spLocks noChangeArrowheads="1"/>
          </p:cNvSpPr>
          <p:nvPr/>
        </p:nvSpPr>
        <p:spPr bwMode="auto">
          <a:xfrm>
            <a:off x="4914900" y="8331200"/>
            <a:ext cx="14287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fld id="{B78F50FF-5DB5-4D05-8A9A-1E4AD773AB60}" type="slidenum">
              <a:rPr lang="en-US" altLang="en-US" sz="1000" b="0"/>
              <a:pPr algn="r"/>
              <a:t>33</a:t>
            </a:fld>
            <a:endParaRPr lang="en-US" altLang="en-US" sz="1000" b="0"/>
          </a:p>
        </p:txBody>
      </p:sp>
      <p:sp>
        <p:nvSpPr>
          <p:cNvPr id="35861" name="Text Box 26">
            <a:extLst>
              <a:ext uri="{FF2B5EF4-FFF2-40B4-BE49-F238E27FC236}">
                <a16:creationId xmlns:a16="http://schemas.microsoft.com/office/drawing/2014/main" id="{5BF9A3A2-1498-4565-A356-5BA6ED715782}"/>
              </a:ext>
            </a:extLst>
          </p:cNvPr>
          <p:cNvSpPr txBox="1">
            <a:spLocks noChangeArrowheads="1"/>
          </p:cNvSpPr>
          <p:nvPr/>
        </p:nvSpPr>
        <p:spPr bwMode="auto">
          <a:xfrm>
            <a:off x="3733800" y="457200"/>
            <a:ext cx="23622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DEVELOPMENT</a:t>
            </a:r>
          </a:p>
        </p:txBody>
      </p:sp>
      <p:sp>
        <p:nvSpPr>
          <p:cNvPr id="35862" name="Rectangle 28">
            <a:extLst>
              <a:ext uri="{FF2B5EF4-FFF2-40B4-BE49-F238E27FC236}">
                <a16:creationId xmlns:a16="http://schemas.microsoft.com/office/drawing/2014/main" id="{C5A1A9FB-BF56-4569-A1BF-2C74B3840D8B}"/>
              </a:ext>
            </a:extLst>
          </p:cNvPr>
          <p:cNvSpPr>
            <a:spLocks noChangeArrowheads="1"/>
          </p:cNvSpPr>
          <p:nvPr/>
        </p:nvSpPr>
        <p:spPr bwMode="auto">
          <a:xfrm>
            <a:off x="10918825" y="8893175"/>
            <a:ext cx="1841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endParaRPr lang="en-US" alt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Line 2">
            <a:extLst>
              <a:ext uri="{FF2B5EF4-FFF2-40B4-BE49-F238E27FC236}">
                <a16:creationId xmlns:a16="http://schemas.microsoft.com/office/drawing/2014/main" id="{B55AB338-DFCC-437D-90EB-FC73388165F9}"/>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6868" name="Rectangle 4">
            <a:extLst>
              <a:ext uri="{FF2B5EF4-FFF2-40B4-BE49-F238E27FC236}">
                <a16:creationId xmlns:a16="http://schemas.microsoft.com/office/drawing/2014/main" id="{8DDB2651-AAFF-4E8D-86F5-E4521B3E96A6}"/>
              </a:ext>
            </a:extLst>
          </p:cNvPr>
          <p:cNvSpPr>
            <a:spLocks noChangeArrowheads="1"/>
          </p:cNvSpPr>
          <p:nvPr/>
        </p:nvSpPr>
        <p:spPr bwMode="auto">
          <a:xfrm>
            <a:off x="1600200" y="1143000"/>
            <a:ext cx="3810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eaLnBrk="1" hangingPunct="1"/>
            <a:r>
              <a:rPr lang="en-US" altLang="en-US" sz="1800">
                <a:solidFill>
                  <a:schemeClr val="tx2"/>
                </a:solidFill>
              </a:rPr>
              <a:t>Kolb Learning Style Inventory</a:t>
            </a:r>
            <a:endParaRPr lang="en-US" altLang="en-US" sz="1800" b="0">
              <a:solidFill>
                <a:schemeClr val="tx2"/>
              </a:solidFill>
            </a:endParaRPr>
          </a:p>
        </p:txBody>
      </p:sp>
      <p:sp>
        <p:nvSpPr>
          <p:cNvPr id="36869" name="Text Box 5">
            <a:extLst>
              <a:ext uri="{FF2B5EF4-FFF2-40B4-BE49-F238E27FC236}">
                <a16:creationId xmlns:a16="http://schemas.microsoft.com/office/drawing/2014/main" id="{8C647C8C-221C-46DE-8D4B-BE21A95AA867}"/>
              </a:ext>
            </a:extLst>
          </p:cNvPr>
          <p:cNvSpPr txBox="1">
            <a:spLocks noChangeArrowheads="1"/>
          </p:cNvSpPr>
          <p:nvPr/>
        </p:nvSpPr>
        <p:spPr bwMode="auto">
          <a:xfrm>
            <a:off x="1524000" y="1752600"/>
            <a:ext cx="4648200"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90500" indent="-190500">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buFont typeface="Times" panose="02020603050405020304" pitchFamily="18" charset="0"/>
              <a:buNone/>
            </a:pPr>
            <a:r>
              <a:rPr lang="en-US" altLang="en-US" b="0" dirty="0">
                <a:latin typeface="Times" panose="02020603050405020304" pitchFamily="18" charset="0"/>
              </a:rPr>
              <a:t>Your Kolb Learning style: ________________________________</a:t>
            </a:r>
          </a:p>
          <a:p>
            <a:pPr>
              <a:spcBef>
                <a:spcPct val="50000"/>
              </a:spcBef>
              <a:buFont typeface="Times" panose="02020603050405020304" pitchFamily="18" charset="0"/>
              <a:buChar char="•"/>
            </a:pPr>
            <a:r>
              <a:rPr lang="en-US" altLang="en-US" b="0" dirty="0">
                <a:latin typeface="Times" panose="02020603050405020304" pitchFamily="18" charset="0"/>
              </a:rPr>
              <a:t>In your small groups, give examples of </a:t>
            </a:r>
            <a:r>
              <a:rPr lang="ja-JP" altLang="en-US" b="0" dirty="0">
                <a:latin typeface="Arial" panose="020B0604020202020204" pitchFamily="34" charset="0"/>
              </a:rPr>
              <a:t>“</a:t>
            </a:r>
            <a:r>
              <a:rPr lang="en-US" altLang="en-US" b="0" dirty="0">
                <a:latin typeface="Times" panose="02020603050405020304" pitchFamily="18" charset="0"/>
              </a:rPr>
              <a:t>peak</a:t>
            </a:r>
            <a:r>
              <a:rPr lang="ja-JP" altLang="en-US" b="0" dirty="0">
                <a:latin typeface="Arial" panose="020B0604020202020204" pitchFamily="34" charset="0"/>
              </a:rPr>
              <a:t>”</a:t>
            </a:r>
            <a:r>
              <a:rPr lang="en-US" altLang="en-US" b="0" dirty="0">
                <a:latin typeface="Times" panose="02020603050405020304" pitchFamily="18" charset="0"/>
              </a:rPr>
              <a:t> learning experiences.</a:t>
            </a:r>
          </a:p>
          <a:p>
            <a:pPr>
              <a:spcBef>
                <a:spcPct val="50000"/>
              </a:spcBef>
              <a:buFont typeface="Times" panose="02020603050405020304" pitchFamily="18" charset="0"/>
              <a:buChar char="•"/>
            </a:pPr>
            <a:endParaRPr lang="en-US" altLang="en-US" b="0" dirty="0">
              <a:latin typeface="Times" panose="02020603050405020304" pitchFamily="18" charset="0"/>
            </a:endParaRPr>
          </a:p>
          <a:p>
            <a:pPr>
              <a:spcBef>
                <a:spcPct val="50000"/>
              </a:spcBef>
              <a:buFont typeface="Times" panose="02020603050405020304" pitchFamily="18" charset="0"/>
              <a:buChar char="•"/>
            </a:pPr>
            <a:endParaRPr lang="en-US" altLang="en-US" b="0" dirty="0">
              <a:latin typeface="Times" panose="02020603050405020304" pitchFamily="18" charset="0"/>
            </a:endParaRPr>
          </a:p>
          <a:p>
            <a:pPr>
              <a:spcBef>
                <a:spcPct val="50000"/>
              </a:spcBef>
              <a:buFont typeface="Times" panose="02020603050405020304" pitchFamily="18" charset="0"/>
              <a:buChar char="•"/>
            </a:pPr>
            <a:endParaRPr lang="en-US" altLang="en-US" b="0" dirty="0">
              <a:latin typeface="Times" panose="02020603050405020304" pitchFamily="18" charset="0"/>
            </a:endParaRPr>
          </a:p>
          <a:p>
            <a:pPr>
              <a:spcBef>
                <a:spcPct val="50000"/>
              </a:spcBef>
              <a:buFont typeface="Times" panose="02020603050405020304" pitchFamily="18" charset="0"/>
              <a:buChar char="•"/>
            </a:pPr>
            <a:r>
              <a:rPr lang="en-US" altLang="en-US" b="0" dirty="0">
                <a:latin typeface="Times" panose="02020603050405020304" pitchFamily="18" charset="0"/>
              </a:rPr>
              <a:t>What made them particularly effective for you?</a:t>
            </a:r>
          </a:p>
          <a:p>
            <a:pPr>
              <a:spcBef>
                <a:spcPct val="50000"/>
              </a:spcBef>
              <a:buFont typeface="Times" panose="02020603050405020304" pitchFamily="18" charset="0"/>
              <a:buChar char="•"/>
            </a:pPr>
            <a:endParaRPr lang="en-US" altLang="en-US" b="0" dirty="0">
              <a:latin typeface="Times" panose="02020603050405020304" pitchFamily="18" charset="0"/>
            </a:endParaRPr>
          </a:p>
          <a:p>
            <a:pPr>
              <a:spcBef>
                <a:spcPct val="50000"/>
              </a:spcBef>
              <a:buFont typeface="Times" panose="02020603050405020304" pitchFamily="18" charset="0"/>
              <a:buChar char="•"/>
            </a:pPr>
            <a:endParaRPr lang="en-US" altLang="en-US" b="0" dirty="0">
              <a:latin typeface="Times" panose="02020603050405020304" pitchFamily="18" charset="0"/>
            </a:endParaRPr>
          </a:p>
          <a:p>
            <a:pPr>
              <a:spcBef>
                <a:spcPct val="50000"/>
              </a:spcBef>
              <a:buFont typeface="Times" panose="02020603050405020304" pitchFamily="18" charset="0"/>
              <a:buChar char="•"/>
            </a:pPr>
            <a:endParaRPr lang="en-US" altLang="en-US" b="0" dirty="0">
              <a:latin typeface="Times" panose="02020603050405020304" pitchFamily="18" charset="0"/>
            </a:endParaRPr>
          </a:p>
          <a:p>
            <a:pPr>
              <a:spcBef>
                <a:spcPct val="50000"/>
              </a:spcBef>
              <a:buFont typeface="Times" panose="02020603050405020304" pitchFamily="18" charset="0"/>
              <a:buChar char="•"/>
            </a:pPr>
            <a:r>
              <a:rPr lang="en-US" altLang="en-US" b="0" dirty="0">
                <a:latin typeface="Times" panose="02020603050405020304" pitchFamily="18" charset="0"/>
              </a:rPr>
              <a:t>After having listened to the other 3 styles, what will be important to keep in mind when you work with others whose styles may be different from your own?</a:t>
            </a:r>
          </a:p>
        </p:txBody>
      </p:sp>
      <p:graphicFrame>
        <p:nvGraphicFramePr>
          <p:cNvPr id="117766" name="Group 6">
            <a:extLst>
              <a:ext uri="{FF2B5EF4-FFF2-40B4-BE49-F238E27FC236}">
                <a16:creationId xmlns:a16="http://schemas.microsoft.com/office/drawing/2014/main" id="{C12B5B21-A888-4A52-BAE8-F73ECB367CCB}"/>
              </a:ext>
            </a:extLst>
          </p:cNvPr>
          <p:cNvGraphicFramePr>
            <a:graphicFrameLocks noGrp="1"/>
          </p:cNvGraphicFramePr>
          <p:nvPr>
            <p:extLst>
              <p:ext uri="{D42A27DB-BD31-4B8C-83A1-F6EECF244321}">
                <p14:modId xmlns:p14="http://schemas.microsoft.com/office/powerpoint/2010/main" val="2945155291"/>
              </p:ext>
            </p:extLst>
          </p:nvPr>
        </p:nvGraphicFramePr>
        <p:xfrm>
          <a:off x="1276350" y="5207699"/>
          <a:ext cx="5143500" cy="2357437"/>
        </p:xfrm>
        <a:graphic>
          <a:graphicData uri="http://schemas.openxmlformats.org/drawingml/2006/table">
            <a:tbl>
              <a:tblPr/>
              <a:tblGrid>
                <a:gridCol w="1285875">
                  <a:extLst>
                    <a:ext uri="{9D8B030D-6E8A-4147-A177-3AD203B41FA5}">
                      <a16:colId xmlns:a16="http://schemas.microsoft.com/office/drawing/2014/main" val="322892159"/>
                    </a:ext>
                  </a:extLst>
                </a:gridCol>
                <a:gridCol w="1285875">
                  <a:extLst>
                    <a:ext uri="{9D8B030D-6E8A-4147-A177-3AD203B41FA5}">
                      <a16:colId xmlns:a16="http://schemas.microsoft.com/office/drawing/2014/main" val="1995211655"/>
                    </a:ext>
                  </a:extLst>
                </a:gridCol>
                <a:gridCol w="1285875">
                  <a:extLst>
                    <a:ext uri="{9D8B030D-6E8A-4147-A177-3AD203B41FA5}">
                      <a16:colId xmlns:a16="http://schemas.microsoft.com/office/drawing/2014/main" val="383117673"/>
                    </a:ext>
                  </a:extLst>
                </a:gridCol>
                <a:gridCol w="1285875">
                  <a:extLst>
                    <a:ext uri="{9D8B030D-6E8A-4147-A177-3AD203B41FA5}">
                      <a16:colId xmlns:a16="http://schemas.microsoft.com/office/drawing/2014/main" val="4230892570"/>
                    </a:ext>
                  </a:extLst>
                </a:gridCol>
              </a:tblGrid>
              <a:tr h="268288">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Accommodating</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Diverging</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Assimilating</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Converging</a:t>
                      </a: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14367498"/>
                  </a:ext>
                </a:extLst>
              </a:tr>
              <a:tr h="2089149">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000" b="0" i="0" u="none" strike="noStrike" cap="none" normalizeH="0" baseline="0" dirty="0">
                        <a:ln>
                          <a:noFill/>
                        </a:ln>
                        <a:solidFill>
                          <a:schemeClr val="tx1"/>
                        </a:solidFill>
                        <a:effectLst/>
                        <a:latin typeface="Times" panose="02020603050405020304" pitchFamily="18" charset="0"/>
                        <a:ea typeface="ＭＳ Ｐゴシック" panose="020B0600070205080204"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6991734"/>
                  </a:ext>
                </a:extLst>
              </a:tr>
            </a:tbl>
          </a:graphicData>
        </a:graphic>
      </p:graphicFrame>
      <p:sp>
        <p:nvSpPr>
          <p:cNvPr id="36887" name="Rectangle 6">
            <a:extLst>
              <a:ext uri="{FF2B5EF4-FFF2-40B4-BE49-F238E27FC236}">
                <a16:creationId xmlns:a16="http://schemas.microsoft.com/office/drawing/2014/main" id="{97A99997-11F6-43DF-8E78-CFF53EEF77C5}"/>
              </a:ext>
            </a:extLst>
          </p:cNvPr>
          <p:cNvSpPr>
            <a:spLocks noChangeArrowheads="1"/>
          </p:cNvSpPr>
          <p:nvPr/>
        </p:nvSpPr>
        <p:spPr bwMode="auto">
          <a:xfrm>
            <a:off x="4914900" y="8331200"/>
            <a:ext cx="14287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fld id="{4F6D6335-D27F-4509-AC90-3179DC798E66}" type="slidenum">
              <a:rPr lang="en-US" altLang="en-US" sz="1000" b="0"/>
              <a:pPr algn="r"/>
              <a:t>34</a:t>
            </a:fld>
            <a:endParaRPr lang="en-US" altLang="en-US" sz="1000" b="0"/>
          </a:p>
        </p:txBody>
      </p:sp>
      <p:sp>
        <p:nvSpPr>
          <p:cNvPr id="36889" name="Text Box 28">
            <a:extLst>
              <a:ext uri="{FF2B5EF4-FFF2-40B4-BE49-F238E27FC236}">
                <a16:creationId xmlns:a16="http://schemas.microsoft.com/office/drawing/2014/main" id="{32C6A56B-4AAA-4343-962F-A75815EE5080}"/>
              </a:ext>
            </a:extLst>
          </p:cNvPr>
          <p:cNvSpPr txBox="1">
            <a:spLocks noChangeArrowheads="1"/>
          </p:cNvSpPr>
          <p:nvPr/>
        </p:nvSpPr>
        <p:spPr bwMode="auto">
          <a:xfrm>
            <a:off x="3733800" y="457200"/>
            <a:ext cx="23622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DEVELOPMENT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3">
            <a:extLst>
              <a:ext uri="{FF2B5EF4-FFF2-40B4-BE49-F238E27FC236}">
                <a16:creationId xmlns:a16="http://schemas.microsoft.com/office/drawing/2014/main" id="{44CC9B22-79D4-4070-B327-15644F18D34A}"/>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88CA3E83-B068-423D-A4A4-8F5A2FA197C3}" type="slidenum">
              <a:rPr lang="en-US" altLang="en-US" sz="1000" b="0"/>
              <a:pPr/>
              <a:t>35</a:t>
            </a:fld>
            <a:endParaRPr lang="en-US" altLang="en-US" sz="1000" b="0"/>
          </a:p>
        </p:txBody>
      </p:sp>
      <p:sp>
        <p:nvSpPr>
          <p:cNvPr id="37891" name="Line 2">
            <a:extLst>
              <a:ext uri="{FF2B5EF4-FFF2-40B4-BE49-F238E27FC236}">
                <a16:creationId xmlns:a16="http://schemas.microsoft.com/office/drawing/2014/main" id="{D2226350-EA83-4CB1-BFB7-70536C941526}"/>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07524" name="Rectangle 4">
            <a:extLst>
              <a:ext uri="{FF2B5EF4-FFF2-40B4-BE49-F238E27FC236}">
                <a16:creationId xmlns:a16="http://schemas.microsoft.com/office/drawing/2014/main" id="{046A870F-755D-4361-8E8F-0A1C3534EB49}"/>
              </a:ext>
            </a:extLst>
          </p:cNvPr>
          <p:cNvSpPr>
            <a:spLocks noGrp="1" noChangeArrowheads="1"/>
          </p:cNvSpPr>
          <p:nvPr>
            <p:ph type="title"/>
          </p:nvPr>
        </p:nvSpPr>
        <p:spPr>
          <a:xfrm>
            <a:off x="1612900" y="1168400"/>
            <a:ext cx="4292600" cy="241300"/>
          </a:xfrm>
        </p:spPr>
        <p:txBody>
          <a:bodyPr/>
          <a:lstStyle/>
          <a:p>
            <a:pPr algn="l" eaLnBrk="1" hangingPunct="1">
              <a:defRPr/>
            </a:pPr>
            <a:r>
              <a:rPr lang="en-US">
                <a:cs typeface="+mj-cs"/>
              </a:rPr>
              <a:t>Sequencing Learning Activities</a:t>
            </a:r>
          </a:p>
        </p:txBody>
      </p:sp>
      <p:sp>
        <p:nvSpPr>
          <p:cNvPr id="37894" name="Text Box 5">
            <a:extLst>
              <a:ext uri="{FF2B5EF4-FFF2-40B4-BE49-F238E27FC236}">
                <a16:creationId xmlns:a16="http://schemas.microsoft.com/office/drawing/2014/main" id="{3FC78665-71B5-409F-9388-9399D7C3AB5B}"/>
              </a:ext>
            </a:extLst>
          </p:cNvPr>
          <p:cNvSpPr txBox="1">
            <a:spLocks noChangeArrowheads="1"/>
          </p:cNvSpPr>
          <p:nvPr/>
        </p:nvSpPr>
        <p:spPr bwMode="auto">
          <a:xfrm>
            <a:off x="3733800" y="457200"/>
            <a:ext cx="23622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DEVELOPMENT</a:t>
            </a:r>
          </a:p>
        </p:txBody>
      </p:sp>
      <p:sp>
        <p:nvSpPr>
          <p:cNvPr id="37895" name="Text Box 6">
            <a:extLst>
              <a:ext uri="{FF2B5EF4-FFF2-40B4-BE49-F238E27FC236}">
                <a16:creationId xmlns:a16="http://schemas.microsoft.com/office/drawing/2014/main" id="{0A64AE19-CF73-47C3-A590-165227044A89}"/>
              </a:ext>
            </a:extLst>
          </p:cNvPr>
          <p:cNvSpPr txBox="1">
            <a:spLocks noChangeArrowheads="1"/>
          </p:cNvSpPr>
          <p:nvPr/>
        </p:nvSpPr>
        <p:spPr bwMode="auto">
          <a:xfrm>
            <a:off x="-112713" y="3017838"/>
            <a:ext cx="184151"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endParaRPr lang="en-US" altLang="en-US"/>
          </a:p>
        </p:txBody>
      </p:sp>
      <p:sp>
        <p:nvSpPr>
          <p:cNvPr id="37896" name="Text Box 84">
            <a:extLst>
              <a:ext uri="{FF2B5EF4-FFF2-40B4-BE49-F238E27FC236}">
                <a16:creationId xmlns:a16="http://schemas.microsoft.com/office/drawing/2014/main" id="{74EABCC2-4F13-4199-BB2C-1D444DEC5FB9}"/>
              </a:ext>
            </a:extLst>
          </p:cNvPr>
          <p:cNvSpPr txBox="1">
            <a:spLocks noChangeArrowheads="1"/>
          </p:cNvSpPr>
          <p:nvPr/>
        </p:nvSpPr>
        <p:spPr bwMode="auto">
          <a:xfrm>
            <a:off x="1612900" y="1866900"/>
            <a:ext cx="4254500" cy="182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b="0">
                <a:latin typeface="Times" panose="02020603050405020304" pitchFamily="18" charset="0"/>
              </a:rPr>
              <a:t>An effective learning experience creates a flow of activities that keeps your learners</a:t>
            </a:r>
            <a:r>
              <a:rPr lang="ja-JP" altLang="en-US" b="0">
                <a:latin typeface="Arial" panose="020B0604020202020204" pitchFamily="34" charset="0"/>
              </a:rPr>
              <a:t>’</a:t>
            </a:r>
            <a:r>
              <a:rPr lang="en-US" altLang="en-US" b="0">
                <a:latin typeface="Times" panose="02020603050405020304" pitchFamily="18" charset="0"/>
              </a:rPr>
              <a:t> attention and builds their mastery of the content you are presenting. No matter how well you develop a particular activity, its impact may be greatly diminished if it is misplaced in the sequence of training. For example, learners may get tired if one theoretical activity follows another, or if a theoretical activity is presented after lunch.</a:t>
            </a:r>
          </a:p>
          <a:p>
            <a:pPr>
              <a:spcBef>
                <a:spcPct val="50000"/>
              </a:spcBef>
            </a:pPr>
            <a:r>
              <a:rPr lang="en-US" altLang="en-US" b="0">
                <a:latin typeface="Times" panose="02020603050405020304" pitchFamily="18" charset="0"/>
              </a:rPr>
              <a:t>As you develop the sequence of activities, here are some approaches to keep in mind:</a:t>
            </a:r>
          </a:p>
        </p:txBody>
      </p:sp>
      <p:grpSp>
        <p:nvGrpSpPr>
          <p:cNvPr id="37897" name="Group 98">
            <a:extLst>
              <a:ext uri="{FF2B5EF4-FFF2-40B4-BE49-F238E27FC236}">
                <a16:creationId xmlns:a16="http://schemas.microsoft.com/office/drawing/2014/main" id="{8DA8AD3D-6FA7-487E-AC02-7CBBB8A30D34}"/>
              </a:ext>
            </a:extLst>
          </p:cNvPr>
          <p:cNvGrpSpPr>
            <a:grpSpLocks/>
          </p:cNvGrpSpPr>
          <p:nvPr/>
        </p:nvGrpSpPr>
        <p:grpSpPr bwMode="auto">
          <a:xfrm>
            <a:off x="1816100" y="4106863"/>
            <a:ext cx="4330700" cy="274637"/>
            <a:chOff x="1152" y="2595"/>
            <a:chExt cx="2728" cy="173"/>
          </a:xfrm>
        </p:grpSpPr>
        <p:sp>
          <p:nvSpPr>
            <p:cNvPr id="37915" name="Text Box 90">
              <a:extLst>
                <a:ext uri="{FF2B5EF4-FFF2-40B4-BE49-F238E27FC236}">
                  <a16:creationId xmlns:a16="http://schemas.microsoft.com/office/drawing/2014/main" id="{78D72448-B24F-42AA-84A0-C19A539074A6}"/>
                </a:ext>
              </a:extLst>
            </p:cNvPr>
            <p:cNvSpPr txBox="1">
              <a:spLocks noChangeArrowheads="1"/>
            </p:cNvSpPr>
            <p:nvPr/>
          </p:nvSpPr>
          <p:spPr bwMode="auto">
            <a:xfrm>
              <a:off x="2872" y="2595"/>
              <a:ext cx="100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a:t>Details</a:t>
              </a:r>
            </a:p>
          </p:txBody>
        </p:sp>
        <p:grpSp>
          <p:nvGrpSpPr>
            <p:cNvPr id="37916" name="Group 94">
              <a:extLst>
                <a:ext uri="{FF2B5EF4-FFF2-40B4-BE49-F238E27FC236}">
                  <a16:creationId xmlns:a16="http://schemas.microsoft.com/office/drawing/2014/main" id="{7ACB39E9-757B-4443-8E8C-C89C392FC77A}"/>
                </a:ext>
              </a:extLst>
            </p:cNvPr>
            <p:cNvGrpSpPr>
              <a:grpSpLocks/>
            </p:cNvGrpSpPr>
            <p:nvPr/>
          </p:nvGrpSpPr>
          <p:grpSpPr bwMode="auto">
            <a:xfrm>
              <a:off x="1152" y="2595"/>
              <a:ext cx="1488" cy="173"/>
              <a:chOff x="1152" y="2595"/>
              <a:chExt cx="1488" cy="173"/>
            </a:xfrm>
          </p:grpSpPr>
          <p:sp>
            <p:nvSpPr>
              <p:cNvPr id="37917" name="Text Box 85">
                <a:extLst>
                  <a:ext uri="{FF2B5EF4-FFF2-40B4-BE49-F238E27FC236}">
                    <a16:creationId xmlns:a16="http://schemas.microsoft.com/office/drawing/2014/main" id="{7500D666-8BCD-4AE2-8D34-CB4128E8CF51}"/>
                  </a:ext>
                </a:extLst>
              </p:cNvPr>
              <p:cNvSpPr txBox="1">
                <a:spLocks noChangeArrowheads="1"/>
              </p:cNvSpPr>
              <p:nvPr/>
            </p:nvSpPr>
            <p:spPr bwMode="auto">
              <a:xfrm>
                <a:off x="1152" y="2595"/>
                <a:ext cx="100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a:t>Broad picture</a:t>
                </a:r>
              </a:p>
            </p:txBody>
          </p:sp>
          <p:sp>
            <p:nvSpPr>
              <p:cNvPr id="37918" name="Line 93">
                <a:extLst>
                  <a:ext uri="{FF2B5EF4-FFF2-40B4-BE49-F238E27FC236}">
                    <a16:creationId xmlns:a16="http://schemas.microsoft.com/office/drawing/2014/main" id="{2BA2F9A4-30AD-4E87-8F4B-678BCD8DC4A1}"/>
                  </a:ext>
                </a:extLst>
              </p:cNvPr>
              <p:cNvSpPr>
                <a:spLocks noChangeShapeType="1"/>
              </p:cNvSpPr>
              <p:nvPr/>
            </p:nvSpPr>
            <p:spPr bwMode="auto">
              <a:xfrm>
                <a:off x="2072" y="2682"/>
                <a:ext cx="56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grpSp>
      </p:grpSp>
      <p:grpSp>
        <p:nvGrpSpPr>
          <p:cNvPr id="37898" name="Group 99">
            <a:extLst>
              <a:ext uri="{FF2B5EF4-FFF2-40B4-BE49-F238E27FC236}">
                <a16:creationId xmlns:a16="http://schemas.microsoft.com/office/drawing/2014/main" id="{3E47A71D-DC3E-46D1-AAD1-138D232C7430}"/>
              </a:ext>
            </a:extLst>
          </p:cNvPr>
          <p:cNvGrpSpPr>
            <a:grpSpLocks/>
          </p:cNvGrpSpPr>
          <p:nvPr/>
        </p:nvGrpSpPr>
        <p:grpSpPr bwMode="auto">
          <a:xfrm>
            <a:off x="1816100" y="4640263"/>
            <a:ext cx="4330700" cy="274637"/>
            <a:chOff x="1152" y="2595"/>
            <a:chExt cx="2728" cy="173"/>
          </a:xfrm>
        </p:grpSpPr>
        <p:sp>
          <p:nvSpPr>
            <p:cNvPr id="37911" name="Text Box 100">
              <a:extLst>
                <a:ext uri="{FF2B5EF4-FFF2-40B4-BE49-F238E27FC236}">
                  <a16:creationId xmlns:a16="http://schemas.microsoft.com/office/drawing/2014/main" id="{E1EA473F-347A-41A8-8806-D33A8362DD34}"/>
                </a:ext>
              </a:extLst>
            </p:cNvPr>
            <p:cNvSpPr txBox="1">
              <a:spLocks noChangeArrowheads="1"/>
            </p:cNvSpPr>
            <p:nvPr/>
          </p:nvSpPr>
          <p:spPr bwMode="auto">
            <a:xfrm>
              <a:off x="2872" y="2595"/>
              <a:ext cx="100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a:t>Complex content</a:t>
              </a:r>
            </a:p>
          </p:txBody>
        </p:sp>
        <p:grpSp>
          <p:nvGrpSpPr>
            <p:cNvPr id="37912" name="Group 101">
              <a:extLst>
                <a:ext uri="{FF2B5EF4-FFF2-40B4-BE49-F238E27FC236}">
                  <a16:creationId xmlns:a16="http://schemas.microsoft.com/office/drawing/2014/main" id="{546C5BF6-A943-4DF8-A99F-C441215D6A0E}"/>
                </a:ext>
              </a:extLst>
            </p:cNvPr>
            <p:cNvGrpSpPr>
              <a:grpSpLocks/>
            </p:cNvGrpSpPr>
            <p:nvPr/>
          </p:nvGrpSpPr>
          <p:grpSpPr bwMode="auto">
            <a:xfrm>
              <a:off x="1152" y="2595"/>
              <a:ext cx="1488" cy="173"/>
              <a:chOff x="1152" y="2595"/>
              <a:chExt cx="1488" cy="173"/>
            </a:xfrm>
          </p:grpSpPr>
          <p:sp>
            <p:nvSpPr>
              <p:cNvPr id="37913" name="Text Box 102">
                <a:extLst>
                  <a:ext uri="{FF2B5EF4-FFF2-40B4-BE49-F238E27FC236}">
                    <a16:creationId xmlns:a16="http://schemas.microsoft.com/office/drawing/2014/main" id="{066398DB-4D77-4E54-804D-25FFE0C9712F}"/>
                  </a:ext>
                </a:extLst>
              </p:cNvPr>
              <p:cNvSpPr txBox="1">
                <a:spLocks noChangeArrowheads="1"/>
              </p:cNvSpPr>
              <p:nvPr/>
            </p:nvSpPr>
            <p:spPr bwMode="auto">
              <a:xfrm>
                <a:off x="1152" y="2595"/>
                <a:ext cx="100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a:t>Simple content</a:t>
                </a:r>
              </a:p>
            </p:txBody>
          </p:sp>
          <p:sp>
            <p:nvSpPr>
              <p:cNvPr id="37914" name="Line 103">
                <a:extLst>
                  <a:ext uri="{FF2B5EF4-FFF2-40B4-BE49-F238E27FC236}">
                    <a16:creationId xmlns:a16="http://schemas.microsoft.com/office/drawing/2014/main" id="{39651D2B-0DD6-4DAE-95C1-3F6E54466428}"/>
                  </a:ext>
                </a:extLst>
              </p:cNvPr>
              <p:cNvSpPr>
                <a:spLocks noChangeShapeType="1"/>
              </p:cNvSpPr>
              <p:nvPr/>
            </p:nvSpPr>
            <p:spPr bwMode="auto">
              <a:xfrm>
                <a:off x="2072" y="2682"/>
                <a:ext cx="56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grpSp>
      </p:grpSp>
      <p:grpSp>
        <p:nvGrpSpPr>
          <p:cNvPr id="37899" name="Group 113">
            <a:extLst>
              <a:ext uri="{FF2B5EF4-FFF2-40B4-BE49-F238E27FC236}">
                <a16:creationId xmlns:a16="http://schemas.microsoft.com/office/drawing/2014/main" id="{96965FC3-B737-4C33-AC10-507C14C4F8D7}"/>
              </a:ext>
            </a:extLst>
          </p:cNvPr>
          <p:cNvGrpSpPr>
            <a:grpSpLocks/>
          </p:cNvGrpSpPr>
          <p:nvPr/>
        </p:nvGrpSpPr>
        <p:grpSpPr bwMode="auto">
          <a:xfrm>
            <a:off x="1816100" y="5224463"/>
            <a:ext cx="4330700" cy="274637"/>
            <a:chOff x="1144" y="3291"/>
            <a:chExt cx="2728" cy="173"/>
          </a:xfrm>
        </p:grpSpPr>
        <p:sp>
          <p:nvSpPr>
            <p:cNvPr id="37908" name="Text Box 105">
              <a:extLst>
                <a:ext uri="{FF2B5EF4-FFF2-40B4-BE49-F238E27FC236}">
                  <a16:creationId xmlns:a16="http://schemas.microsoft.com/office/drawing/2014/main" id="{8AB642A0-75D0-448B-964F-2E4C255900D4}"/>
                </a:ext>
              </a:extLst>
            </p:cNvPr>
            <p:cNvSpPr txBox="1">
              <a:spLocks noChangeArrowheads="1"/>
            </p:cNvSpPr>
            <p:nvPr/>
          </p:nvSpPr>
          <p:spPr bwMode="auto">
            <a:xfrm>
              <a:off x="2864" y="3291"/>
              <a:ext cx="100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a:t>Application</a:t>
              </a:r>
            </a:p>
          </p:txBody>
        </p:sp>
        <p:sp>
          <p:nvSpPr>
            <p:cNvPr id="37909" name="Text Box 107">
              <a:extLst>
                <a:ext uri="{FF2B5EF4-FFF2-40B4-BE49-F238E27FC236}">
                  <a16:creationId xmlns:a16="http://schemas.microsoft.com/office/drawing/2014/main" id="{ECBB9738-1598-47E5-AA40-2B6061D8BDBE}"/>
                </a:ext>
              </a:extLst>
            </p:cNvPr>
            <p:cNvSpPr txBox="1">
              <a:spLocks noChangeArrowheads="1"/>
            </p:cNvSpPr>
            <p:nvPr/>
          </p:nvSpPr>
          <p:spPr bwMode="auto">
            <a:xfrm>
              <a:off x="1144" y="3291"/>
              <a:ext cx="100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a:t>Theory</a:t>
              </a:r>
            </a:p>
          </p:txBody>
        </p:sp>
        <p:sp>
          <p:nvSpPr>
            <p:cNvPr id="37910" name="Line 108">
              <a:extLst>
                <a:ext uri="{FF2B5EF4-FFF2-40B4-BE49-F238E27FC236}">
                  <a16:creationId xmlns:a16="http://schemas.microsoft.com/office/drawing/2014/main" id="{A663CD34-5CA0-42FE-9B04-BFCB8630DCAD}"/>
                </a:ext>
              </a:extLst>
            </p:cNvPr>
            <p:cNvSpPr>
              <a:spLocks noChangeShapeType="1"/>
            </p:cNvSpPr>
            <p:nvPr/>
          </p:nvSpPr>
          <p:spPr bwMode="auto">
            <a:xfrm>
              <a:off x="2064" y="3378"/>
              <a:ext cx="56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7900" name="Group 112">
            <a:extLst>
              <a:ext uri="{FF2B5EF4-FFF2-40B4-BE49-F238E27FC236}">
                <a16:creationId xmlns:a16="http://schemas.microsoft.com/office/drawing/2014/main" id="{9CE59792-FF68-4BA0-8669-8D385DC3373C}"/>
              </a:ext>
            </a:extLst>
          </p:cNvPr>
          <p:cNvGrpSpPr>
            <a:grpSpLocks/>
          </p:cNvGrpSpPr>
          <p:nvPr/>
        </p:nvGrpSpPr>
        <p:grpSpPr bwMode="auto">
          <a:xfrm>
            <a:off x="1816100" y="5770563"/>
            <a:ext cx="3873500" cy="457200"/>
            <a:chOff x="1192" y="3635"/>
            <a:chExt cx="2440" cy="288"/>
          </a:xfrm>
        </p:grpSpPr>
        <p:sp>
          <p:nvSpPr>
            <p:cNvPr id="37903" name="Text Box 88">
              <a:extLst>
                <a:ext uri="{FF2B5EF4-FFF2-40B4-BE49-F238E27FC236}">
                  <a16:creationId xmlns:a16="http://schemas.microsoft.com/office/drawing/2014/main" id="{531F3DAE-7F43-459D-8452-99B3E6658B0C}"/>
                </a:ext>
              </a:extLst>
            </p:cNvPr>
            <p:cNvSpPr txBox="1">
              <a:spLocks noChangeArrowheads="1"/>
            </p:cNvSpPr>
            <p:nvPr/>
          </p:nvSpPr>
          <p:spPr bwMode="auto">
            <a:xfrm>
              <a:off x="1192" y="3635"/>
              <a:ext cx="64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a:t>Become aware</a:t>
              </a:r>
            </a:p>
          </p:txBody>
        </p:sp>
        <p:sp>
          <p:nvSpPr>
            <p:cNvPr id="37904" name="Text Box 92">
              <a:extLst>
                <a:ext uri="{FF2B5EF4-FFF2-40B4-BE49-F238E27FC236}">
                  <a16:creationId xmlns:a16="http://schemas.microsoft.com/office/drawing/2014/main" id="{3302437D-937D-4964-BC31-C85E874FF17F}"/>
                </a:ext>
              </a:extLst>
            </p:cNvPr>
            <p:cNvSpPr txBox="1">
              <a:spLocks noChangeArrowheads="1"/>
            </p:cNvSpPr>
            <p:nvPr/>
          </p:nvSpPr>
          <p:spPr bwMode="auto">
            <a:xfrm>
              <a:off x="2136" y="3693"/>
              <a:ext cx="55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a:t>Identify</a:t>
              </a:r>
            </a:p>
          </p:txBody>
        </p:sp>
        <p:sp>
          <p:nvSpPr>
            <p:cNvPr id="37905" name="Text Box 109">
              <a:extLst>
                <a:ext uri="{FF2B5EF4-FFF2-40B4-BE49-F238E27FC236}">
                  <a16:creationId xmlns:a16="http://schemas.microsoft.com/office/drawing/2014/main" id="{E04CBC65-42EB-4760-8D2A-8D13D9C0C4B1}"/>
                </a:ext>
              </a:extLst>
            </p:cNvPr>
            <p:cNvSpPr txBox="1">
              <a:spLocks noChangeArrowheads="1"/>
            </p:cNvSpPr>
            <p:nvPr/>
          </p:nvSpPr>
          <p:spPr bwMode="auto">
            <a:xfrm>
              <a:off x="3080" y="3685"/>
              <a:ext cx="55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a:t>Produce</a:t>
              </a:r>
            </a:p>
          </p:txBody>
        </p:sp>
        <p:sp>
          <p:nvSpPr>
            <p:cNvPr id="37906" name="Line 110">
              <a:extLst>
                <a:ext uri="{FF2B5EF4-FFF2-40B4-BE49-F238E27FC236}">
                  <a16:creationId xmlns:a16="http://schemas.microsoft.com/office/drawing/2014/main" id="{D3E29ED6-5405-4B08-8CC3-45EF94623EBC}"/>
                </a:ext>
              </a:extLst>
            </p:cNvPr>
            <p:cNvSpPr>
              <a:spLocks noChangeShapeType="1"/>
            </p:cNvSpPr>
            <p:nvPr/>
          </p:nvSpPr>
          <p:spPr bwMode="auto">
            <a:xfrm>
              <a:off x="1680" y="3779"/>
              <a:ext cx="376"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sp>
          <p:nvSpPr>
            <p:cNvPr id="37907" name="Line 111">
              <a:extLst>
                <a:ext uri="{FF2B5EF4-FFF2-40B4-BE49-F238E27FC236}">
                  <a16:creationId xmlns:a16="http://schemas.microsoft.com/office/drawing/2014/main" id="{2A1E0451-6F6A-4981-A675-7856712AF22F}"/>
                </a:ext>
              </a:extLst>
            </p:cNvPr>
            <p:cNvSpPr>
              <a:spLocks noChangeShapeType="1"/>
            </p:cNvSpPr>
            <p:nvPr/>
          </p:nvSpPr>
          <p:spPr bwMode="auto">
            <a:xfrm>
              <a:off x="2608" y="3779"/>
              <a:ext cx="376"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grpSp>
      <p:sp>
        <p:nvSpPr>
          <p:cNvPr id="37901" name="Text Box 114">
            <a:extLst>
              <a:ext uri="{FF2B5EF4-FFF2-40B4-BE49-F238E27FC236}">
                <a16:creationId xmlns:a16="http://schemas.microsoft.com/office/drawing/2014/main" id="{423922A8-84A3-470F-AB5C-D8BF60920DFF}"/>
              </a:ext>
            </a:extLst>
          </p:cNvPr>
          <p:cNvSpPr txBox="1">
            <a:spLocks noChangeArrowheads="1"/>
          </p:cNvSpPr>
          <p:nvPr/>
        </p:nvSpPr>
        <p:spPr bwMode="auto">
          <a:xfrm>
            <a:off x="1587500" y="6642100"/>
            <a:ext cx="4203700"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b="0">
                <a:latin typeface="Times" panose="02020603050405020304" pitchFamily="18" charset="0"/>
              </a:rPr>
              <a:t>You can also sequence activities to create variety and interest. In the end, however, the sequence you select should be a logical response to your learners</a:t>
            </a:r>
            <a:r>
              <a:rPr lang="ja-JP" altLang="en-US" b="0">
                <a:latin typeface="Arial" panose="020B0604020202020204" pitchFamily="34" charset="0"/>
              </a:rPr>
              <a:t>’</a:t>
            </a:r>
            <a:r>
              <a:rPr lang="en-US" altLang="ja-JP" b="0">
                <a:latin typeface="Times" panose="02020603050405020304" pitchFamily="18" charset="0"/>
              </a:rPr>
              <a:t> needs.</a:t>
            </a:r>
            <a:endParaRPr lang="en-US" altLang="en-US" b="0">
              <a:latin typeface="Times" panose="02020603050405020304"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3">
            <a:extLst>
              <a:ext uri="{FF2B5EF4-FFF2-40B4-BE49-F238E27FC236}">
                <a16:creationId xmlns:a16="http://schemas.microsoft.com/office/drawing/2014/main" id="{0DF49ABE-D231-450A-B3F5-57E5CE7164AC}"/>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E55E698B-C816-4E07-9CB0-7B8B02190663}" type="slidenum">
              <a:rPr lang="en-US" altLang="en-US" sz="1000" b="0"/>
              <a:pPr/>
              <a:t>36</a:t>
            </a:fld>
            <a:endParaRPr lang="en-US" altLang="en-US" sz="1000" b="0"/>
          </a:p>
        </p:txBody>
      </p:sp>
      <p:sp>
        <p:nvSpPr>
          <p:cNvPr id="38915" name="Line 2">
            <a:extLst>
              <a:ext uri="{FF2B5EF4-FFF2-40B4-BE49-F238E27FC236}">
                <a16:creationId xmlns:a16="http://schemas.microsoft.com/office/drawing/2014/main" id="{D7690440-7582-4C7F-AFA5-13A1996EEE7C}"/>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05476" name="Rectangle 4">
            <a:extLst>
              <a:ext uri="{FF2B5EF4-FFF2-40B4-BE49-F238E27FC236}">
                <a16:creationId xmlns:a16="http://schemas.microsoft.com/office/drawing/2014/main" id="{43C2EC59-CDC1-4264-B000-16F53FC75679}"/>
              </a:ext>
            </a:extLst>
          </p:cNvPr>
          <p:cNvSpPr>
            <a:spLocks noGrp="1" noChangeArrowheads="1"/>
          </p:cNvSpPr>
          <p:nvPr>
            <p:ph type="title"/>
          </p:nvPr>
        </p:nvSpPr>
        <p:spPr>
          <a:xfrm>
            <a:off x="1600200" y="746917"/>
            <a:ext cx="4292600" cy="182563"/>
          </a:xfrm>
        </p:spPr>
        <p:txBody>
          <a:bodyPr/>
          <a:lstStyle/>
          <a:p>
            <a:pPr algn="l" eaLnBrk="1" hangingPunct="1">
              <a:defRPr/>
            </a:pPr>
            <a:r>
              <a:rPr lang="en-US" dirty="0">
                <a:cs typeface="+mj-cs"/>
              </a:rPr>
              <a:t>Learning Activities</a:t>
            </a:r>
          </a:p>
        </p:txBody>
      </p:sp>
      <p:sp>
        <p:nvSpPr>
          <p:cNvPr id="38918" name="Text Box 6">
            <a:extLst>
              <a:ext uri="{FF2B5EF4-FFF2-40B4-BE49-F238E27FC236}">
                <a16:creationId xmlns:a16="http://schemas.microsoft.com/office/drawing/2014/main" id="{DCE353EB-A1CE-4FF0-8DCF-D11C40464EF8}"/>
              </a:ext>
            </a:extLst>
          </p:cNvPr>
          <p:cNvSpPr txBox="1">
            <a:spLocks noChangeArrowheads="1"/>
          </p:cNvSpPr>
          <p:nvPr/>
        </p:nvSpPr>
        <p:spPr bwMode="auto">
          <a:xfrm>
            <a:off x="3733800" y="457200"/>
            <a:ext cx="23622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DEVELOPMENT</a:t>
            </a:r>
          </a:p>
        </p:txBody>
      </p:sp>
      <p:sp>
        <p:nvSpPr>
          <p:cNvPr id="38919" name="Text Box 8">
            <a:extLst>
              <a:ext uri="{FF2B5EF4-FFF2-40B4-BE49-F238E27FC236}">
                <a16:creationId xmlns:a16="http://schemas.microsoft.com/office/drawing/2014/main" id="{B24A2144-45E8-412F-BC15-4440C700481B}"/>
              </a:ext>
            </a:extLst>
          </p:cNvPr>
          <p:cNvSpPr txBox="1">
            <a:spLocks noChangeArrowheads="1"/>
          </p:cNvSpPr>
          <p:nvPr/>
        </p:nvSpPr>
        <p:spPr bwMode="auto">
          <a:xfrm>
            <a:off x="-112713" y="3017838"/>
            <a:ext cx="184151"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endParaRPr lang="en-US" altLang="en-US"/>
          </a:p>
        </p:txBody>
      </p:sp>
      <p:graphicFrame>
        <p:nvGraphicFramePr>
          <p:cNvPr id="105715" name="Group 243">
            <a:extLst>
              <a:ext uri="{FF2B5EF4-FFF2-40B4-BE49-F238E27FC236}">
                <a16:creationId xmlns:a16="http://schemas.microsoft.com/office/drawing/2014/main" id="{5B24154F-7871-43E3-9CF7-3331630F02BF}"/>
              </a:ext>
            </a:extLst>
          </p:cNvPr>
          <p:cNvGraphicFramePr>
            <a:graphicFrameLocks noGrp="1"/>
          </p:cNvGraphicFramePr>
          <p:nvPr>
            <p:extLst>
              <p:ext uri="{D42A27DB-BD31-4B8C-83A1-F6EECF244321}">
                <p14:modId xmlns:p14="http://schemas.microsoft.com/office/powerpoint/2010/main" val="3722523657"/>
              </p:ext>
            </p:extLst>
          </p:nvPr>
        </p:nvGraphicFramePr>
        <p:xfrm>
          <a:off x="1079500" y="1069975"/>
          <a:ext cx="5334000" cy="6851651"/>
        </p:xfrm>
        <a:graphic>
          <a:graphicData uri="http://schemas.openxmlformats.org/drawingml/2006/table">
            <a:tbl>
              <a:tblPr/>
              <a:tblGrid>
                <a:gridCol w="1130300">
                  <a:extLst>
                    <a:ext uri="{9D8B030D-6E8A-4147-A177-3AD203B41FA5}">
                      <a16:colId xmlns:a16="http://schemas.microsoft.com/office/drawing/2014/main" val="3540096873"/>
                    </a:ext>
                  </a:extLst>
                </a:gridCol>
                <a:gridCol w="2933700">
                  <a:extLst>
                    <a:ext uri="{9D8B030D-6E8A-4147-A177-3AD203B41FA5}">
                      <a16:colId xmlns:a16="http://schemas.microsoft.com/office/drawing/2014/main" val="2156354219"/>
                    </a:ext>
                  </a:extLst>
                </a:gridCol>
                <a:gridCol w="1270000">
                  <a:extLst>
                    <a:ext uri="{9D8B030D-6E8A-4147-A177-3AD203B41FA5}">
                      <a16:colId xmlns:a16="http://schemas.microsoft.com/office/drawing/2014/main" val="401027718"/>
                    </a:ext>
                  </a:extLst>
                </a:gridCol>
              </a:tblGrid>
              <a:tr h="284163">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Type</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dirty="0">
                          <a:ln>
                            <a:noFill/>
                          </a:ln>
                          <a:solidFill>
                            <a:schemeClr val="tx1"/>
                          </a:solidFill>
                          <a:effectLst/>
                          <a:latin typeface="Helvetica" panose="020B0604020202020204" pitchFamily="34" charset="0"/>
                          <a:ea typeface="ＭＳ Ｐゴシック" panose="020B0600070205080204" pitchFamily="34" charset="-128"/>
                        </a:rPr>
                        <a:t>Purpose</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Notes</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92450453"/>
                  </a:ext>
                </a:extLst>
              </a:tr>
              <a:tr h="519114">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Application</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Exercise</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Identify steps or actions to use in learners</a:t>
                      </a:r>
                      <a:r>
                        <a:rPr kumimoji="0" lang="ja-JP" altLang="en-US" sz="12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r>
                        <a:rPr kumimoji="0" lang="en-US" altLang="ja-JP"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 own environment.</a:t>
                      </a:r>
                      <a:endPar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44159736"/>
                  </a:ext>
                </a:extLst>
              </a:tr>
              <a:tr h="473076">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Case Study</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Identify concepts and skills in a specific environment; apply knowledge</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74038440"/>
                  </a:ext>
                </a:extLst>
              </a:tr>
              <a:tr h="473076">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Demonstration</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Observe skills in action, usually by instructor or experienced performer</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99394314"/>
                  </a:ext>
                </a:extLst>
              </a:tr>
              <a:tr h="661989">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Discussion</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Draw on learner</a:t>
                      </a:r>
                      <a:r>
                        <a:rPr kumimoji="0" lang="ja-JP" altLang="en-US" sz="12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r>
                        <a:rPr kumimoji="0" lang="en-US" altLang="ja-JP"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s experience; encourage application; identify challenges and obstacles</a:t>
                      </a:r>
                      <a:endPar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41209536"/>
                  </a:ext>
                </a:extLst>
              </a:tr>
              <a:tr h="328614">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Fish Bowl</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Observe skills in action; provide feedback</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00080177"/>
                  </a:ext>
                </a:extLst>
              </a:tr>
              <a:tr h="661989">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Games &amp; Simulations</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Discover learners</a:t>
                      </a:r>
                      <a:r>
                        <a:rPr kumimoji="0" lang="ja-JP" altLang="en-US" sz="12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r>
                        <a:rPr kumimoji="0" lang="en-US" altLang="ja-JP"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 habitual tendencies; establish a a need to change; experience and analyze underlying issues; practice skills</a:t>
                      </a:r>
                      <a:endPar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26906637"/>
                  </a:ext>
                </a:extLst>
              </a:tr>
              <a:tr h="661989">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Lecturette</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Introduce new area of content; convey conceptual, historical or theoretical information</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3457920"/>
                  </a:ext>
                </a:extLst>
              </a:tr>
              <a:tr h="473076">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Pen &amp; Paper Exercise</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Identify concepts and knowledge; practice and test knowledge</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43049194"/>
                  </a:ext>
                </a:extLst>
              </a:tr>
              <a:tr h="560389">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Personal Reflection</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Create awareness of concept; encourage learner</a:t>
                      </a:r>
                      <a:r>
                        <a:rPr kumimoji="0" lang="ja-JP" altLang="en-US" sz="12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r>
                        <a:rPr kumimoji="0" lang="en-US" altLang="ja-JP"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s emotional involvement</a:t>
                      </a:r>
                      <a:endPar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85008728"/>
                  </a:ext>
                </a:extLst>
              </a:tr>
              <a:tr h="473076">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Reading/ Self Study</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Introduce new area of content; gain broader background on topic</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5627359"/>
                  </a:ext>
                </a:extLst>
              </a:tr>
              <a:tr h="473076">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Role Play</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Establish the need to change; practice skills in a work-related context</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40646128"/>
                  </a:ext>
                </a:extLst>
              </a:tr>
              <a:tr h="457185">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Video Clip</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Provide information; set a mood; demonstrate interaction</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76374872"/>
                  </a:ext>
                </a:extLst>
              </a:tr>
              <a:tr h="350839">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Visualization</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Engage learner</a:t>
                      </a:r>
                      <a:r>
                        <a:rPr kumimoji="0" lang="en-US" altLang="ja-JP"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s’ imagination.</a:t>
                      </a:r>
                      <a:endPar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Times" panose="02020603050405020304" pitchFamily="18" charset="0"/>
                        <a:ea typeface="ＭＳ Ｐゴシック" panose="020B0600070205080204" pitchFamily="34" charset="-128"/>
                      </a:endParaRP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19611640"/>
                  </a:ext>
                </a:extLst>
              </a:tr>
            </a:tbl>
          </a:graphicData>
        </a:graphic>
      </p:graphicFrame>
      <p:sp>
        <p:nvSpPr>
          <p:cNvPr id="38983" name="TextBox 9">
            <a:extLst>
              <a:ext uri="{FF2B5EF4-FFF2-40B4-BE49-F238E27FC236}">
                <a16:creationId xmlns:a16="http://schemas.microsoft.com/office/drawing/2014/main" id="{59777F21-BE25-4F96-8E32-51AD0ACDAA68}"/>
              </a:ext>
            </a:extLst>
          </p:cNvPr>
          <p:cNvSpPr txBox="1">
            <a:spLocks noChangeArrowheads="1"/>
          </p:cNvSpPr>
          <p:nvPr/>
        </p:nvSpPr>
        <p:spPr bwMode="auto">
          <a:xfrm>
            <a:off x="6792913" y="7407275"/>
            <a:ext cx="18415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endParaRPr lang="en-US" alt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3">
            <a:extLst>
              <a:ext uri="{FF2B5EF4-FFF2-40B4-BE49-F238E27FC236}">
                <a16:creationId xmlns:a16="http://schemas.microsoft.com/office/drawing/2014/main" id="{649B512F-F71F-4B7F-9DF7-11C688357EA4}"/>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4DE28B04-FE33-4BB5-9C14-45C5C764CFE6}" type="slidenum">
              <a:rPr lang="en-US" altLang="en-US" sz="1000" b="0"/>
              <a:pPr/>
              <a:t>37</a:t>
            </a:fld>
            <a:endParaRPr lang="en-US" altLang="en-US" sz="1000" b="0"/>
          </a:p>
        </p:txBody>
      </p:sp>
      <p:sp>
        <p:nvSpPr>
          <p:cNvPr id="39939" name="Line 2">
            <a:extLst>
              <a:ext uri="{FF2B5EF4-FFF2-40B4-BE49-F238E27FC236}">
                <a16:creationId xmlns:a16="http://schemas.microsoft.com/office/drawing/2014/main" id="{1730B1B9-965F-47C5-BA2A-8432D8FE1470}"/>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9941" name="Text Box 6">
            <a:extLst>
              <a:ext uri="{FF2B5EF4-FFF2-40B4-BE49-F238E27FC236}">
                <a16:creationId xmlns:a16="http://schemas.microsoft.com/office/drawing/2014/main" id="{71CAA61D-70F9-405D-A9C9-55B844FEEB22}"/>
              </a:ext>
            </a:extLst>
          </p:cNvPr>
          <p:cNvSpPr txBox="1">
            <a:spLocks noChangeArrowheads="1"/>
          </p:cNvSpPr>
          <p:nvPr/>
        </p:nvSpPr>
        <p:spPr bwMode="auto">
          <a:xfrm>
            <a:off x="1549400" y="800608"/>
            <a:ext cx="4572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sz="1800"/>
              <a:t>Sequencing Learning Activities</a:t>
            </a:r>
            <a:endParaRPr lang="en-US" altLang="en-US" sz="1800" b="0"/>
          </a:p>
        </p:txBody>
      </p:sp>
      <p:sp>
        <p:nvSpPr>
          <p:cNvPr id="39942" name="Text Box 42">
            <a:extLst>
              <a:ext uri="{FF2B5EF4-FFF2-40B4-BE49-F238E27FC236}">
                <a16:creationId xmlns:a16="http://schemas.microsoft.com/office/drawing/2014/main" id="{B26B39B2-4A6A-440A-A49E-79C5F71E9190}"/>
              </a:ext>
            </a:extLst>
          </p:cNvPr>
          <p:cNvSpPr txBox="1">
            <a:spLocks noChangeArrowheads="1"/>
          </p:cNvSpPr>
          <p:nvPr/>
        </p:nvSpPr>
        <p:spPr bwMode="auto">
          <a:xfrm>
            <a:off x="1549400" y="1422908"/>
            <a:ext cx="4610100" cy="127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a:t>Purpose</a:t>
            </a:r>
            <a:r>
              <a:rPr lang="en-US" altLang="en-US">
                <a:latin typeface="Times" panose="02020603050405020304" pitchFamily="18" charset="0"/>
              </a:rPr>
              <a:t> </a:t>
            </a:r>
            <a:r>
              <a:rPr lang="en-US" altLang="en-US" b="0">
                <a:latin typeface="Times" panose="02020603050405020304" pitchFamily="18" charset="0"/>
              </a:rPr>
              <a:t>This exercise asks you to sequence a series of learning activities. It will give you an opportunity to apply the principles of sequencing presented on the previous page.</a:t>
            </a:r>
          </a:p>
          <a:p>
            <a:pPr>
              <a:spcBef>
                <a:spcPct val="50000"/>
              </a:spcBef>
            </a:pPr>
            <a:r>
              <a:rPr lang="en-US" altLang="en-US"/>
              <a:t>Situation </a:t>
            </a:r>
            <a:r>
              <a:rPr lang="en-US" altLang="en-US" b="0">
                <a:latin typeface="Times" panose="02020603050405020304" pitchFamily="18" charset="0"/>
              </a:rPr>
              <a:t>You are an HR manager. You are developing a module on how to give positive and constructive feedback to colleagues. Read the list the activities below and place them in a logical order</a:t>
            </a:r>
            <a:endParaRPr lang="en-US" altLang="en-US"/>
          </a:p>
        </p:txBody>
      </p:sp>
      <p:sp>
        <p:nvSpPr>
          <p:cNvPr id="39943" name="Text Box 44">
            <a:extLst>
              <a:ext uri="{FF2B5EF4-FFF2-40B4-BE49-F238E27FC236}">
                <a16:creationId xmlns:a16="http://schemas.microsoft.com/office/drawing/2014/main" id="{77BAF543-4DC9-4D25-8549-239250B19E43}"/>
              </a:ext>
            </a:extLst>
          </p:cNvPr>
          <p:cNvSpPr txBox="1">
            <a:spLocks noChangeArrowheads="1"/>
          </p:cNvSpPr>
          <p:nvPr/>
        </p:nvSpPr>
        <p:spPr bwMode="auto">
          <a:xfrm>
            <a:off x="3263900" y="3124708"/>
            <a:ext cx="3124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endParaRPr lang="en-US" altLang="en-US"/>
          </a:p>
        </p:txBody>
      </p:sp>
      <p:sp>
        <p:nvSpPr>
          <p:cNvPr id="39944" name="Text Box 45">
            <a:extLst>
              <a:ext uri="{FF2B5EF4-FFF2-40B4-BE49-F238E27FC236}">
                <a16:creationId xmlns:a16="http://schemas.microsoft.com/office/drawing/2014/main" id="{27C09509-E9C2-4CDE-9302-0663D02261C4}"/>
              </a:ext>
            </a:extLst>
          </p:cNvPr>
          <p:cNvSpPr txBox="1">
            <a:spLocks noChangeArrowheads="1"/>
          </p:cNvSpPr>
          <p:nvPr/>
        </p:nvSpPr>
        <p:spPr bwMode="auto">
          <a:xfrm>
            <a:off x="4235450" y="3353308"/>
            <a:ext cx="2070100" cy="3570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1200" b="1">
                <a:solidFill>
                  <a:schemeClr val="tx1"/>
                </a:solidFill>
                <a:latin typeface="Helvetica" panose="020B0604020202020204" pitchFamily="34" charset="0"/>
                <a:ea typeface="ＭＳ Ｐゴシック" panose="020B0600070205080204" pitchFamily="34" charset="-128"/>
              </a:defRPr>
            </a:lvl1pPr>
            <a:lvl2pPr marL="914400" indent="-457200">
              <a:defRPr sz="1200" b="1">
                <a:solidFill>
                  <a:schemeClr val="tx1"/>
                </a:solidFill>
                <a:latin typeface="Helvetica" panose="020B0604020202020204" pitchFamily="34" charset="0"/>
                <a:ea typeface="ＭＳ Ｐゴシック" panose="020B0600070205080204" pitchFamily="34" charset="-128"/>
              </a:defRPr>
            </a:lvl2pPr>
            <a:lvl3pPr marL="1371600" indent="-457200">
              <a:defRPr sz="1200" b="1">
                <a:solidFill>
                  <a:schemeClr val="tx1"/>
                </a:solidFill>
                <a:latin typeface="Helvetica" panose="020B0604020202020204" pitchFamily="34" charset="0"/>
                <a:ea typeface="ＭＳ Ｐゴシック" panose="020B0600070205080204" pitchFamily="34" charset="-128"/>
              </a:defRPr>
            </a:lvl3pPr>
            <a:lvl4pPr marL="1828800" indent="-457200">
              <a:defRPr sz="1200" b="1">
                <a:solidFill>
                  <a:schemeClr val="tx1"/>
                </a:solidFill>
                <a:latin typeface="Helvetica" panose="020B0604020202020204" pitchFamily="34" charset="0"/>
                <a:ea typeface="ＭＳ Ｐゴシック" panose="020B0600070205080204" pitchFamily="34" charset="-128"/>
              </a:defRPr>
            </a:lvl4pPr>
            <a:lvl5pPr marL="2286000" indent="-457200">
              <a:defRPr sz="1200" b="1">
                <a:solidFill>
                  <a:schemeClr val="tx1"/>
                </a:solidFill>
                <a:latin typeface="Helvetica" panose="020B0604020202020204" pitchFamily="34" charset="0"/>
                <a:ea typeface="ＭＳ Ｐゴシック" panose="020B0600070205080204" pitchFamily="34" charset="-128"/>
              </a:defRPr>
            </a:lvl5pPr>
            <a:lvl6pPr marL="2743200" indent="-4572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3200400" indent="-4572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657600" indent="-4572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4114800" indent="-4572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b="0"/>
              <a:t>    Sequence         Why?</a:t>
            </a:r>
          </a:p>
          <a:p>
            <a:pPr>
              <a:spcBef>
                <a:spcPct val="50000"/>
              </a:spcBef>
              <a:buFont typeface="Times" panose="02020603050405020304" pitchFamily="18" charset="0"/>
              <a:buAutoNum type="arabicPeriod"/>
            </a:pPr>
            <a:endParaRPr lang="en-US" altLang="en-US" b="0"/>
          </a:p>
          <a:p>
            <a:pPr>
              <a:spcBef>
                <a:spcPct val="50000"/>
              </a:spcBef>
              <a:buFont typeface="Times" panose="02020603050405020304" pitchFamily="18" charset="0"/>
              <a:buAutoNum type="arabicPeriod"/>
            </a:pPr>
            <a:r>
              <a:rPr lang="en-US" altLang="en-US" b="0"/>
              <a:t>_____</a:t>
            </a:r>
          </a:p>
          <a:p>
            <a:pPr>
              <a:spcBef>
                <a:spcPct val="50000"/>
              </a:spcBef>
              <a:buFont typeface="Times" panose="02020603050405020304" pitchFamily="18" charset="0"/>
              <a:buAutoNum type="arabicPeriod"/>
            </a:pPr>
            <a:endParaRPr lang="en-US" altLang="en-US" b="0"/>
          </a:p>
          <a:p>
            <a:pPr>
              <a:spcBef>
                <a:spcPct val="50000"/>
              </a:spcBef>
              <a:buFont typeface="Times" panose="02020603050405020304" pitchFamily="18" charset="0"/>
              <a:buAutoNum type="arabicPeriod"/>
            </a:pPr>
            <a:r>
              <a:rPr lang="en-US" altLang="en-US" b="0"/>
              <a:t>_____</a:t>
            </a:r>
          </a:p>
          <a:p>
            <a:pPr>
              <a:spcBef>
                <a:spcPct val="50000"/>
              </a:spcBef>
              <a:buFont typeface="Times" panose="02020603050405020304" pitchFamily="18" charset="0"/>
              <a:buAutoNum type="arabicPeriod"/>
            </a:pPr>
            <a:endParaRPr lang="en-US" altLang="en-US" b="0"/>
          </a:p>
          <a:p>
            <a:pPr>
              <a:spcBef>
                <a:spcPct val="50000"/>
              </a:spcBef>
              <a:buFont typeface="Times" panose="02020603050405020304" pitchFamily="18" charset="0"/>
              <a:buAutoNum type="arabicPeriod"/>
            </a:pPr>
            <a:r>
              <a:rPr lang="en-US" altLang="en-US" b="0"/>
              <a:t>_____</a:t>
            </a:r>
          </a:p>
          <a:p>
            <a:pPr>
              <a:spcBef>
                <a:spcPct val="50000"/>
              </a:spcBef>
              <a:buFont typeface="Times" panose="02020603050405020304" pitchFamily="18" charset="0"/>
              <a:buAutoNum type="arabicPeriod"/>
            </a:pPr>
            <a:endParaRPr lang="en-US" altLang="en-US" b="0"/>
          </a:p>
          <a:p>
            <a:pPr>
              <a:spcBef>
                <a:spcPct val="50000"/>
              </a:spcBef>
              <a:buFont typeface="Times" panose="02020603050405020304" pitchFamily="18" charset="0"/>
              <a:buAutoNum type="arabicPeriod"/>
            </a:pPr>
            <a:r>
              <a:rPr lang="en-US" altLang="en-US" b="0"/>
              <a:t>_____</a:t>
            </a:r>
          </a:p>
          <a:p>
            <a:pPr>
              <a:spcBef>
                <a:spcPct val="50000"/>
              </a:spcBef>
              <a:buFont typeface="Times" panose="02020603050405020304" pitchFamily="18" charset="0"/>
              <a:buAutoNum type="arabicPeriod"/>
            </a:pPr>
            <a:endParaRPr lang="en-US" altLang="en-US" b="0"/>
          </a:p>
          <a:p>
            <a:pPr>
              <a:spcBef>
                <a:spcPct val="50000"/>
              </a:spcBef>
              <a:buFont typeface="Times" panose="02020603050405020304" pitchFamily="18" charset="0"/>
              <a:buAutoNum type="arabicPeriod"/>
            </a:pPr>
            <a:r>
              <a:rPr lang="en-US" altLang="en-US" b="0"/>
              <a:t>_____</a:t>
            </a:r>
          </a:p>
          <a:p>
            <a:pPr>
              <a:spcBef>
                <a:spcPct val="50000"/>
              </a:spcBef>
              <a:buFont typeface="Times" panose="02020603050405020304" pitchFamily="18" charset="0"/>
              <a:buAutoNum type="arabicPeriod"/>
            </a:pPr>
            <a:endParaRPr lang="en-US" altLang="en-US" b="0"/>
          </a:p>
          <a:p>
            <a:pPr>
              <a:spcBef>
                <a:spcPct val="50000"/>
              </a:spcBef>
              <a:buFont typeface="Times" panose="02020603050405020304" pitchFamily="18" charset="0"/>
              <a:buAutoNum type="arabicPeriod"/>
            </a:pPr>
            <a:r>
              <a:rPr lang="en-US" altLang="en-US" b="0"/>
              <a:t>______</a:t>
            </a:r>
          </a:p>
        </p:txBody>
      </p:sp>
      <p:sp>
        <p:nvSpPr>
          <p:cNvPr id="39945" name="Text Box 46">
            <a:extLst>
              <a:ext uri="{FF2B5EF4-FFF2-40B4-BE49-F238E27FC236}">
                <a16:creationId xmlns:a16="http://schemas.microsoft.com/office/drawing/2014/main" id="{444CD073-0E6C-497E-B033-5BABE811BF51}"/>
              </a:ext>
            </a:extLst>
          </p:cNvPr>
          <p:cNvSpPr txBox="1">
            <a:spLocks noChangeArrowheads="1"/>
          </p:cNvSpPr>
          <p:nvPr/>
        </p:nvSpPr>
        <p:spPr bwMode="auto">
          <a:xfrm>
            <a:off x="901700" y="2883408"/>
            <a:ext cx="3022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92100" indent="-292100">
              <a:tabLst>
                <a:tab pos="228600" algn="l"/>
              </a:tabLst>
              <a:defRPr sz="1200" b="1">
                <a:solidFill>
                  <a:schemeClr val="tx1"/>
                </a:solidFill>
                <a:latin typeface="Helvetica" panose="020B0604020202020204" pitchFamily="34" charset="0"/>
                <a:ea typeface="ＭＳ Ｐゴシック" panose="020B0600070205080204" pitchFamily="34" charset="-128"/>
              </a:defRPr>
            </a:lvl1pPr>
            <a:lvl2pPr marL="977900" indent="-457200">
              <a:tabLst>
                <a:tab pos="228600" algn="l"/>
              </a:tabLst>
              <a:defRPr sz="1200" b="1">
                <a:solidFill>
                  <a:schemeClr val="tx1"/>
                </a:solidFill>
                <a:latin typeface="Helvetica" panose="020B0604020202020204" pitchFamily="34" charset="0"/>
                <a:ea typeface="ＭＳ Ｐゴシック" panose="020B0600070205080204" pitchFamily="34" charset="-128"/>
              </a:defRPr>
            </a:lvl2pPr>
            <a:lvl3pPr marL="1549400" indent="-457200">
              <a:tabLst>
                <a:tab pos="228600" algn="l"/>
              </a:tabLst>
              <a:defRPr sz="1200" b="1">
                <a:solidFill>
                  <a:schemeClr val="tx1"/>
                </a:solidFill>
                <a:latin typeface="Helvetica" panose="020B0604020202020204" pitchFamily="34" charset="0"/>
                <a:ea typeface="ＭＳ Ｐゴシック" panose="020B0600070205080204" pitchFamily="34" charset="-128"/>
              </a:defRPr>
            </a:lvl3pPr>
            <a:lvl4pPr marL="2120900" indent="-457200">
              <a:tabLst>
                <a:tab pos="228600" algn="l"/>
              </a:tabLst>
              <a:defRPr sz="1200" b="1">
                <a:solidFill>
                  <a:schemeClr val="tx1"/>
                </a:solidFill>
                <a:latin typeface="Helvetica" panose="020B0604020202020204" pitchFamily="34" charset="0"/>
                <a:ea typeface="ＭＳ Ｐゴシック" panose="020B0600070205080204" pitchFamily="34" charset="-128"/>
              </a:defRPr>
            </a:lvl4pPr>
            <a:lvl5pPr marL="2692400" indent="-457200">
              <a:tabLst>
                <a:tab pos="228600" algn="l"/>
              </a:tabLst>
              <a:defRPr sz="1200" b="1">
                <a:solidFill>
                  <a:schemeClr val="tx1"/>
                </a:solidFill>
                <a:latin typeface="Helvetica" panose="020B0604020202020204" pitchFamily="34" charset="0"/>
                <a:ea typeface="ＭＳ Ｐゴシック" panose="020B0600070205080204" pitchFamily="34" charset="-128"/>
              </a:defRPr>
            </a:lvl5pPr>
            <a:lvl6pPr marL="3149600" indent="-457200" eaLnBrk="0" fontAlgn="base" hangingPunct="0">
              <a:spcBef>
                <a:spcPct val="0"/>
              </a:spcBef>
              <a:spcAft>
                <a:spcPct val="0"/>
              </a:spcAft>
              <a:tabLst>
                <a:tab pos="228600" algn="l"/>
              </a:tabLst>
              <a:defRPr sz="1200" b="1">
                <a:solidFill>
                  <a:schemeClr val="tx1"/>
                </a:solidFill>
                <a:latin typeface="Helvetica" panose="020B0604020202020204" pitchFamily="34" charset="0"/>
                <a:ea typeface="ＭＳ Ｐゴシック" panose="020B0600070205080204" pitchFamily="34" charset="-128"/>
              </a:defRPr>
            </a:lvl6pPr>
            <a:lvl7pPr marL="3606800" indent="-457200" eaLnBrk="0" fontAlgn="base" hangingPunct="0">
              <a:spcBef>
                <a:spcPct val="0"/>
              </a:spcBef>
              <a:spcAft>
                <a:spcPct val="0"/>
              </a:spcAft>
              <a:tabLst>
                <a:tab pos="228600" algn="l"/>
              </a:tabLst>
              <a:defRPr sz="1200" b="1">
                <a:solidFill>
                  <a:schemeClr val="tx1"/>
                </a:solidFill>
                <a:latin typeface="Helvetica" panose="020B0604020202020204" pitchFamily="34" charset="0"/>
                <a:ea typeface="ＭＳ Ｐゴシック" panose="020B0600070205080204" pitchFamily="34" charset="-128"/>
              </a:defRPr>
            </a:lvl7pPr>
            <a:lvl8pPr marL="4064000" indent="-457200" eaLnBrk="0" fontAlgn="base" hangingPunct="0">
              <a:spcBef>
                <a:spcPct val="0"/>
              </a:spcBef>
              <a:spcAft>
                <a:spcPct val="0"/>
              </a:spcAft>
              <a:tabLst>
                <a:tab pos="228600" algn="l"/>
              </a:tabLst>
              <a:defRPr sz="1200" b="1">
                <a:solidFill>
                  <a:schemeClr val="tx1"/>
                </a:solidFill>
                <a:latin typeface="Helvetica" panose="020B0604020202020204" pitchFamily="34" charset="0"/>
                <a:ea typeface="ＭＳ Ｐゴシック" panose="020B0600070205080204" pitchFamily="34" charset="-128"/>
              </a:defRPr>
            </a:lvl8pPr>
            <a:lvl9pPr marL="4521200" indent="-457200" eaLnBrk="0" fontAlgn="base" hangingPunct="0">
              <a:spcBef>
                <a:spcPct val="0"/>
              </a:spcBef>
              <a:spcAft>
                <a:spcPct val="0"/>
              </a:spcAft>
              <a:tabLst>
                <a:tab pos="228600" algn="l"/>
              </a:tabLs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buFont typeface="Times" panose="02020603050405020304" pitchFamily="18" charset="0"/>
              <a:buAutoNum type="alphaUcPeriod"/>
            </a:pPr>
            <a:r>
              <a:rPr lang="en-US" altLang="en-US" b="0">
                <a:latin typeface="Times" panose="02020603050405020304" pitchFamily="18" charset="0"/>
              </a:rPr>
              <a:t>Ask participants to identify people in their workplace to whom they would like to give feedback</a:t>
            </a:r>
          </a:p>
          <a:p>
            <a:pPr>
              <a:spcBef>
                <a:spcPct val="50000"/>
              </a:spcBef>
              <a:buFont typeface="Times" panose="02020603050405020304" pitchFamily="18" charset="0"/>
              <a:buAutoNum type="alphaUcPeriod"/>
            </a:pPr>
            <a:endParaRPr lang="en-US" altLang="en-US" b="0">
              <a:latin typeface="Times" panose="02020603050405020304" pitchFamily="18" charset="0"/>
            </a:endParaRPr>
          </a:p>
          <a:p>
            <a:pPr>
              <a:spcBef>
                <a:spcPct val="50000"/>
              </a:spcBef>
              <a:buFont typeface="Times" panose="02020603050405020304" pitchFamily="18" charset="0"/>
              <a:buAutoNum type="alphaUcPeriod"/>
            </a:pPr>
            <a:r>
              <a:rPr lang="en-US" altLang="en-US" b="0">
                <a:latin typeface="Times" panose="02020603050405020304" pitchFamily="18" charset="0"/>
              </a:rPr>
              <a:t>Ask learners to write down and example of positive and constructive feedback they have received in the past</a:t>
            </a:r>
          </a:p>
          <a:p>
            <a:pPr>
              <a:spcBef>
                <a:spcPct val="50000"/>
              </a:spcBef>
              <a:buFont typeface="Times" panose="02020603050405020304" pitchFamily="18" charset="0"/>
              <a:buAutoNum type="alphaUcPeriod"/>
            </a:pPr>
            <a:endParaRPr lang="en-US" altLang="en-US" b="0">
              <a:latin typeface="Times" panose="02020603050405020304" pitchFamily="18" charset="0"/>
            </a:endParaRPr>
          </a:p>
          <a:p>
            <a:pPr>
              <a:spcBef>
                <a:spcPct val="50000"/>
              </a:spcBef>
              <a:buFont typeface="Times" panose="02020603050405020304" pitchFamily="18" charset="0"/>
              <a:buAutoNum type="alphaUcPeriod"/>
            </a:pPr>
            <a:r>
              <a:rPr lang="en-US" altLang="en-US" b="0">
                <a:latin typeface="Times" panose="02020603050405020304" pitchFamily="18" charset="0"/>
              </a:rPr>
              <a:t>Set up role plays so participants can practice giving feedback</a:t>
            </a:r>
          </a:p>
          <a:p>
            <a:pPr>
              <a:spcBef>
                <a:spcPct val="50000"/>
              </a:spcBef>
              <a:buFont typeface="Times" panose="02020603050405020304" pitchFamily="18" charset="0"/>
              <a:buAutoNum type="alphaUcPeriod"/>
            </a:pPr>
            <a:endParaRPr lang="en-US" altLang="en-US" b="0">
              <a:latin typeface="Times" panose="02020603050405020304" pitchFamily="18" charset="0"/>
            </a:endParaRPr>
          </a:p>
          <a:p>
            <a:pPr>
              <a:spcBef>
                <a:spcPct val="50000"/>
              </a:spcBef>
              <a:buFont typeface="Times" panose="02020603050405020304" pitchFamily="18" charset="0"/>
              <a:buAutoNum type="alphaUcPeriod"/>
            </a:pPr>
            <a:r>
              <a:rPr lang="en-US" altLang="en-US" b="0">
                <a:latin typeface="Times" panose="02020603050405020304" pitchFamily="18" charset="0"/>
              </a:rPr>
              <a:t>Provide a 10-minute lecture on giving effective feedback</a:t>
            </a:r>
          </a:p>
          <a:p>
            <a:pPr>
              <a:spcBef>
                <a:spcPct val="50000"/>
              </a:spcBef>
              <a:buFont typeface="Times" panose="02020603050405020304" pitchFamily="18" charset="0"/>
              <a:buAutoNum type="alphaUcPeriod"/>
            </a:pPr>
            <a:endParaRPr lang="en-US" altLang="en-US" b="0">
              <a:latin typeface="Times" panose="02020603050405020304" pitchFamily="18" charset="0"/>
            </a:endParaRPr>
          </a:p>
          <a:p>
            <a:pPr>
              <a:spcBef>
                <a:spcPct val="50000"/>
              </a:spcBef>
              <a:buFont typeface="Times" panose="02020603050405020304" pitchFamily="18" charset="0"/>
              <a:buAutoNum type="alphaUcPeriod"/>
            </a:pPr>
            <a:r>
              <a:rPr lang="en-US" altLang="en-US" b="0">
                <a:latin typeface="Times" panose="02020603050405020304" pitchFamily="18" charset="0"/>
              </a:rPr>
              <a:t>Ask participants to have a group discussion about difficulties of and barriers to giving feedback; summarize in large group</a:t>
            </a:r>
          </a:p>
          <a:p>
            <a:pPr>
              <a:spcBef>
                <a:spcPct val="50000"/>
              </a:spcBef>
              <a:buFont typeface="Times" panose="02020603050405020304" pitchFamily="18" charset="0"/>
              <a:buAutoNum type="alphaUcPeriod"/>
            </a:pPr>
            <a:endParaRPr lang="en-US" altLang="en-US" b="0">
              <a:latin typeface="Times" panose="02020603050405020304" pitchFamily="18" charset="0"/>
            </a:endParaRPr>
          </a:p>
          <a:p>
            <a:pPr>
              <a:spcBef>
                <a:spcPct val="50000"/>
              </a:spcBef>
              <a:buFont typeface="Times" panose="02020603050405020304" pitchFamily="18" charset="0"/>
              <a:buAutoNum type="alphaUcPeriod"/>
            </a:pPr>
            <a:r>
              <a:rPr lang="en-US" altLang="en-US" b="0">
                <a:latin typeface="Times" panose="02020603050405020304" pitchFamily="18" charset="0"/>
              </a:rPr>
              <a:t>Ask participants to fill out a worksheet where they must distinguish between effective and non-effective feedback</a:t>
            </a:r>
          </a:p>
        </p:txBody>
      </p:sp>
      <p:sp>
        <p:nvSpPr>
          <p:cNvPr id="39946" name="Rectangle 47">
            <a:extLst>
              <a:ext uri="{FF2B5EF4-FFF2-40B4-BE49-F238E27FC236}">
                <a16:creationId xmlns:a16="http://schemas.microsoft.com/office/drawing/2014/main" id="{AA13F8F2-86BC-4765-A8C2-A15CEA666D93}"/>
              </a:ext>
            </a:extLst>
          </p:cNvPr>
          <p:cNvSpPr>
            <a:spLocks noChangeArrowheads="1"/>
          </p:cNvSpPr>
          <p:nvPr/>
        </p:nvSpPr>
        <p:spPr bwMode="auto">
          <a:xfrm>
            <a:off x="749300" y="2794508"/>
            <a:ext cx="3314700" cy="5130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endParaRPr lang="en-US" altLang="en-US"/>
          </a:p>
        </p:txBody>
      </p:sp>
      <p:sp>
        <p:nvSpPr>
          <p:cNvPr id="39947" name="Text Box 48">
            <a:extLst>
              <a:ext uri="{FF2B5EF4-FFF2-40B4-BE49-F238E27FC236}">
                <a16:creationId xmlns:a16="http://schemas.microsoft.com/office/drawing/2014/main" id="{F23FC0AC-FF12-403C-BAB3-BE27497AFF8B}"/>
              </a:ext>
            </a:extLst>
          </p:cNvPr>
          <p:cNvSpPr txBox="1">
            <a:spLocks noChangeArrowheads="1"/>
          </p:cNvSpPr>
          <p:nvPr/>
        </p:nvSpPr>
        <p:spPr bwMode="auto">
          <a:xfrm>
            <a:off x="3733800" y="457200"/>
            <a:ext cx="23622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DEVELOPMENT</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3">
            <a:extLst>
              <a:ext uri="{FF2B5EF4-FFF2-40B4-BE49-F238E27FC236}">
                <a16:creationId xmlns:a16="http://schemas.microsoft.com/office/drawing/2014/main" id="{1190F26B-3645-41D6-814B-C77A231DC4D0}"/>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4B92A5C5-1133-4141-B0E4-56746E93D57C}" type="slidenum">
              <a:rPr lang="en-US" altLang="en-US" sz="1000" b="0"/>
              <a:pPr/>
              <a:t>38</a:t>
            </a:fld>
            <a:endParaRPr lang="en-US" altLang="en-US" sz="1000" b="0"/>
          </a:p>
        </p:txBody>
      </p:sp>
      <p:sp>
        <p:nvSpPr>
          <p:cNvPr id="40963" name="Line 2">
            <a:extLst>
              <a:ext uri="{FF2B5EF4-FFF2-40B4-BE49-F238E27FC236}">
                <a16:creationId xmlns:a16="http://schemas.microsoft.com/office/drawing/2014/main" id="{361BF028-D4D8-4AD9-9668-34794E38E486}"/>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0965" name="Text Box 4">
            <a:extLst>
              <a:ext uri="{FF2B5EF4-FFF2-40B4-BE49-F238E27FC236}">
                <a16:creationId xmlns:a16="http://schemas.microsoft.com/office/drawing/2014/main" id="{51DD2995-77D2-40AA-B967-E13C4C9E0C7B}"/>
              </a:ext>
            </a:extLst>
          </p:cNvPr>
          <p:cNvSpPr txBox="1">
            <a:spLocks noChangeArrowheads="1"/>
          </p:cNvSpPr>
          <p:nvPr/>
        </p:nvSpPr>
        <p:spPr bwMode="auto">
          <a:xfrm>
            <a:off x="1587500" y="1117600"/>
            <a:ext cx="4572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sz="1800"/>
              <a:t>Sequencing Learning Activities</a:t>
            </a:r>
            <a:endParaRPr lang="en-US" altLang="en-US" sz="1800" b="0"/>
          </a:p>
        </p:txBody>
      </p:sp>
      <p:sp>
        <p:nvSpPr>
          <p:cNvPr id="40966" name="Text Box 6">
            <a:extLst>
              <a:ext uri="{FF2B5EF4-FFF2-40B4-BE49-F238E27FC236}">
                <a16:creationId xmlns:a16="http://schemas.microsoft.com/office/drawing/2014/main" id="{5F9CD652-C395-41A7-B556-2C707B46DD75}"/>
              </a:ext>
            </a:extLst>
          </p:cNvPr>
          <p:cNvSpPr txBox="1">
            <a:spLocks noChangeArrowheads="1"/>
          </p:cNvSpPr>
          <p:nvPr/>
        </p:nvSpPr>
        <p:spPr bwMode="auto">
          <a:xfrm>
            <a:off x="1587500" y="1816100"/>
            <a:ext cx="4610100" cy="201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b="0">
                <a:latin typeface="Times" panose="02020603050405020304" pitchFamily="18" charset="0"/>
              </a:rPr>
              <a:t>Select one of your objectives. Make a list of learning activities to help learners gain mastery of the objective. Be prepare to explain the rationale for the activities and sequence.</a:t>
            </a:r>
          </a:p>
          <a:p>
            <a:pPr>
              <a:spcBef>
                <a:spcPct val="50000"/>
              </a:spcBef>
            </a:pPr>
            <a:endParaRPr lang="en-US" altLang="en-US" b="0">
              <a:latin typeface="Times" panose="02020603050405020304" pitchFamily="18" charset="0"/>
            </a:endParaRPr>
          </a:p>
          <a:p>
            <a:pPr>
              <a:spcBef>
                <a:spcPct val="50000"/>
              </a:spcBef>
            </a:pPr>
            <a:r>
              <a:rPr lang="en-US" altLang="en-US"/>
              <a:t>Objective:</a:t>
            </a:r>
          </a:p>
          <a:p>
            <a:pPr>
              <a:spcBef>
                <a:spcPct val="50000"/>
              </a:spcBef>
            </a:pPr>
            <a:endParaRPr lang="en-US" altLang="en-US"/>
          </a:p>
          <a:p>
            <a:pPr>
              <a:spcBef>
                <a:spcPct val="50000"/>
              </a:spcBef>
            </a:pPr>
            <a:endParaRPr lang="en-US" altLang="en-US"/>
          </a:p>
          <a:p>
            <a:pPr>
              <a:spcBef>
                <a:spcPct val="50000"/>
              </a:spcBef>
            </a:pPr>
            <a:r>
              <a:rPr lang="en-US" altLang="en-US"/>
              <a:t>Activities:</a:t>
            </a:r>
          </a:p>
        </p:txBody>
      </p:sp>
      <p:sp>
        <p:nvSpPr>
          <p:cNvPr id="40967" name="Text Box 11">
            <a:extLst>
              <a:ext uri="{FF2B5EF4-FFF2-40B4-BE49-F238E27FC236}">
                <a16:creationId xmlns:a16="http://schemas.microsoft.com/office/drawing/2014/main" id="{0F44FEA6-3B98-40AC-A241-61DD44624B52}"/>
              </a:ext>
            </a:extLst>
          </p:cNvPr>
          <p:cNvSpPr txBox="1">
            <a:spLocks noChangeArrowheads="1"/>
          </p:cNvSpPr>
          <p:nvPr/>
        </p:nvSpPr>
        <p:spPr bwMode="auto">
          <a:xfrm>
            <a:off x="3733800" y="457200"/>
            <a:ext cx="23622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DEVELOPMENT</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3">
            <a:extLst>
              <a:ext uri="{FF2B5EF4-FFF2-40B4-BE49-F238E27FC236}">
                <a16:creationId xmlns:a16="http://schemas.microsoft.com/office/drawing/2014/main" id="{94B135EA-5660-4805-A6AF-212CD28D0B86}"/>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8F0AF823-FED1-43CB-A0A0-14AC42711CD2}" type="slidenum">
              <a:rPr lang="en-US" altLang="en-US" sz="1000" b="0"/>
              <a:pPr/>
              <a:t>39</a:t>
            </a:fld>
            <a:endParaRPr lang="en-US" altLang="en-US" sz="1000" b="0"/>
          </a:p>
        </p:txBody>
      </p:sp>
      <p:sp>
        <p:nvSpPr>
          <p:cNvPr id="41987" name="Line 2">
            <a:extLst>
              <a:ext uri="{FF2B5EF4-FFF2-40B4-BE49-F238E27FC236}">
                <a16:creationId xmlns:a16="http://schemas.microsoft.com/office/drawing/2014/main" id="{015CE0DD-EA7E-41D5-9550-ACEA75315303}"/>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1989" name="Text Box 4">
            <a:extLst>
              <a:ext uri="{FF2B5EF4-FFF2-40B4-BE49-F238E27FC236}">
                <a16:creationId xmlns:a16="http://schemas.microsoft.com/office/drawing/2014/main" id="{FA4FA87B-1549-448E-9F45-5A00EA2112A2}"/>
              </a:ext>
            </a:extLst>
          </p:cNvPr>
          <p:cNvSpPr txBox="1">
            <a:spLocks noChangeArrowheads="1"/>
          </p:cNvSpPr>
          <p:nvPr/>
        </p:nvSpPr>
        <p:spPr bwMode="auto">
          <a:xfrm>
            <a:off x="1587500" y="1155700"/>
            <a:ext cx="4572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sz="1800"/>
              <a:t>Sample Instructional Sequence</a:t>
            </a:r>
            <a:endParaRPr lang="en-US" altLang="en-US" sz="1800" b="0"/>
          </a:p>
        </p:txBody>
      </p:sp>
      <p:sp>
        <p:nvSpPr>
          <p:cNvPr id="41990" name="Text Box 7">
            <a:extLst>
              <a:ext uri="{FF2B5EF4-FFF2-40B4-BE49-F238E27FC236}">
                <a16:creationId xmlns:a16="http://schemas.microsoft.com/office/drawing/2014/main" id="{4DBFF156-A53B-42F3-93A2-FABDAFB81220}"/>
              </a:ext>
            </a:extLst>
          </p:cNvPr>
          <p:cNvSpPr txBox="1">
            <a:spLocks noChangeArrowheads="1"/>
          </p:cNvSpPr>
          <p:nvPr/>
        </p:nvSpPr>
        <p:spPr bwMode="auto">
          <a:xfrm>
            <a:off x="3733800" y="457200"/>
            <a:ext cx="23622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DEVELOPMENT</a:t>
            </a:r>
          </a:p>
        </p:txBody>
      </p:sp>
      <p:graphicFrame>
        <p:nvGraphicFramePr>
          <p:cNvPr id="114766" name="Group 78">
            <a:extLst>
              <a:ext uri="{FF2B5EF4-FFF2-40B4-BE49-F238E27FC236}">
                <a16:creationId xmlns:a16="http://schemas.microsoft.com/office/drawing/2014/main" id="{7EF00D74-2F15-4B74-9332-FC0B911D0AC6}"/>
              </a:ext>
            </a:extLst>
          </p:cNvPr>
          <p:cNvGraphicFramePr>
            <a:graphicFrameLocks noGrp="1"/>
          </p:cNvGraphicFramePr>
          <p:nvPr/>
        </p:nvGraphicFramePr>
        <p:xfrm>
          <a:off x="1200150" y="2095500"/>
          <a:ext cx="5143500" cy="4846919"/>
        </p:xfrm>
        <a:graphic>
          <a:graphicData uri="http://schemas.openxmlformats.org/drawingml/2006/table">
            <a:tbl>
              <a:tblPr/>
              <a:tblGrid>
                <a:gridCol w="552450">
                  <a:extLst>
                    <a:ext uri="{9D8B030D-6E8A-4147-A177-3AD203B41FA5}">
                      <a16:colId xmlns:a16="http://schemas.microsoft.com/office/drawing/2014/main" val="1494963356"/>
                    </a:ext>
                  </a:extLst>
                </a:gridCol>
                <a:gridCol w="2876550">
                  <a:extLst>
                    <a:ext uri="{9D8B030D-6E8A-4147-A177-3AD203B41FA5}">
                      <a16:colId xmlns:a16="http://schemas.microsoft.com/office/drawing/2014/main" val="925431739"/>
                    </a:ext>
                  </a:extLst>
                </a:gridCol>
                <a:gridCol w="1714500">
                  <a:extLst>
                    <a:ext uri="{9D8B030D-6E8A-4147-A177-3AD203B41FA5}">
                      <a16:colId xmlns:a16="http://schemas.microsoft.com/office/drawing/2014/main" val="1287309646"/>
                    </a:ext>
                  </a:extLst>
                </a:gridCol>
              </a:tblGrid>
              <a:tr h="304780">
                <a:tc gridSpan="3">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Module 1: Giving Effective Feedback</a:t>
                      </a: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55627186"/>
                  </a:ext>
                </a:extLst>
              </a:tr>
              <a:tr h="244459">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Time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Activity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Notes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45514640"/>
                  </a:ext>
                </a:extLst>
              </a:tr>
              <a:tr h="4297400">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9:00-9:10</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9:10-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9:25</a:t>
                      </a:r>
                    </a:p>
                    <a:p>
                      <a:pPr marL="0" marR="0" lvl="0" indent="0" algn="l" defTabSz="914400" rtl="0" eaLnBrk="1" fontAlgn="base" latinLnBrk="0" hangingPunct="1">
                        <a:lnSpc>
                          <a:spcPct val="40000"/>
                        </a:lnSpc>
                        <a:spcBef>
                          <a:spcPct val="20000"/>
                        </a:spcBef>
                        <a:spcAft>
                          <a:spcPct val="0"/>
                        </a:spcAft>
                        <a:buClrTx/>
                        <a:buSzTx/>
                        <a:buFontTx/>
                        <a:buNone/>
                        <a:tabLst/>
                      </a:pP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9:25-</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9:35</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p>
                      <a:pPr marL="0" marR="0" lvl="0" indent="0" algn="l" defTabSz="914400" rtl="0" eaLnBrk="1" fontAlgn="base" latinLnBrk="0" hangingPunct="1">
                        <a:lnSpc>
                          <a:spcPct val="8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9:35-</a:t>
                      </a:r>
                    </a:p>
                    <a:p>
                      <a:pPr marL="0" marR="0" lvl="0" indent="0" algn="l" defTabSz="914400" rtl="0" eaLnBrk="1" fontAlgn="base" latinLnBrk="0" hangingPunct="1">
                        <a:lnSpc>
                          <a:spcPct val="8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9:45</a:t>
                      </a:r>
                    </a:p>
                    <a:p>
                      <a:pPr marL="0" marR="0" lvl="0" indent="0" algn="l" defTabSz="914400" rtl="0" eaLnBrk="1" fontAlgn="base" latinLnBrk="0" hangingPunct="1">
                        <a:lnSpc>
                          <a:spcPct val="80000"/>
                        </a:lnSpc>
                        <a:spcBef>
                          <a:spcPct val="20000"/>
                        </a:spcBef>
                        <a:spcAft>
                          <a:spcPct val="0"/>
                        </a:spcAft>
                        <a:buClrTx/>
                        <a:buSzTx/>
                        <a:buFontTx/>
                        <a:buNone/>
                        <a:tabLst/>
                      </a:pP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p>
                      <a:pPr marL="0" marR="0" lvl="0" indent="0" algn="l" defTabSz="914400" rtl="0" eaLnBrk="1" fontAlgn="base" latinLnBrk="0" hangingPunct="1">
                        <a:lnSpc>
                          <a:spcPct val="8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9:45-</a:t>
                      </a:r>
                    </a:p>
                    <a:p>
                      <a:pPr marL="0" marR="0" lvl="0" indent="0" algn="l" defTabSz="914400" rtl="0" eaLnBrk="1" fontAlgn="base" latinLnBrk="0" hangingPunct="1">
                        <a:lnSpc>
                          <a:spcPct val="8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9:55</a:t>
                      </a:r>
                    </a:p>
                    <a:p>
                      <a:pPr marL="0" marR="0" lvl="0" indent="0" algn="l" defTabSz="914400" rtl="0" eaLnBrk="1" fontAlgn="base" latinLnBrk="0" hangingPunct="1">
                        <a:lnSpc>
                          <a:spcPct val="80000"/>
                        </a:lnSpc>
                        <a:spcBef>
                          <a:spcPct val="20000"/>
                        </a:spcBef>
                        <a:spcAft>
                          <a:spcPct val="0"/>
                        </a:spcAft>
                        <a:buClrTx/>
                        <a:buSzTx/>
                        <a:buFontTx/>
                        <a:buNone/>
                        <a:tabLst/>
                      </a:pP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p>
                      <a:pPr marL="0" marR="0" lvl="0" indent="0" algn="l" defTabSz="914400" rtl="0" eaLnBrk="1" fontAlgn="base" latinLnBrk="0" hangingPunct="1">
                        <a:lnSpc>
                          <a:spcPct val="8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9:55-</a:t>
                      </a:r>
                    </a:p>
                    <a:p>
                      <a:pPr marL="0" marR="0" lvl="0" indent="0" algn="l" defTabSz="914400" rtl="0" eaLnBrk="1" fontAlgn="base" latinLnBrk="0" hangingPunct="1">
                        <a:lnSpc>
                          <a:spcPct val="8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10:15</a:t>
                      </a:r>
                    </a:p>
                    <a:p>
                      <a:pPr marL="0" marR="0" lvl="0" indent="0" algn="l" defTabSz="914400" rtl="0" eaLnBrk="1" fontAlgn="base" latinLnBrk="0" hangingPunct="1">
                        <a:lnSpc>
                          <a:spcPct val="120000"/>
                        </a:lnSpc>
                        <a:spcBef>
                          <a:spcPct val="20000"/>
                        </a:spcBef>
                        <a:spcAft>
                          <a:spcPct val="0"/>
                        </a:spcAft>
                        <a:buClrTx/>
                        <a:buSzTx/>
                        <a:buFontTx/>
                        <a:buNone/>
                        <a:tabLst/>
                      </a:pP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p>
                      <a:pPr marL="0" marR="0" lvl="0" indent="0" algn="l" defTabSz="914400" rtl="0" eaLnBrk="1" fontAlgn="base" latinLnBrk="0" hangingPunct="1">
                        <a:lnSpc>
                          <a:spcPct val="8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10:15-10:30</a:t>
                      </a:r>
                    </a:p>
                    <a:p>
                      <a:pPr marL="0" marR="0" lvl="0" indent="0" algn="l" defTabSz="914400" rtl="0" eaLnBrk="1" fontAlgn="base" latinLnBrk="0" hangingPunct="1">
                        <a:lnSpc>
                          <a:spcPct val="80000"/>
                        </a:lnSpc>
                        <a:spcBef>
                          <a:spcPct val="20000"/>
                        </a:spcBef>
                        <a:spcAft>
                          <a:spcPct val="0"/>
                        </a:spcAft>
                        <a:buClrTx/>
                        <a:buSzTx/>
                        <a:buFontTx/>
                        <a:buNone/>
                        <a:tabLst/>
                      </a:pP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p>
                      <a:pPr marL="0" marR="0" lvl="0" indent="0" algn="l" defTabSz="914400" rtl="0" eaLnBrk="1" fontAlgn="base" latinLnBrk="0" hangingPunct="1">
                        <a:lnSpc>
                          <a:spcPct val="30000"/>
                        </a:lnSpc>
                        <a:spcBef>
                          <a:spcPct val="20000"/>
                        </a:spcBef>
                        <a:spcAft>
                          <a:spcPct val="0"/>
                        </a:spcAft>
                        <a:buClrTx/>
                        <a:buSzTx/>
                        <a:buFontTx/>
                        <a:buNone/>
                        <a:tabLst/>
                      </a:pP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p>
                      <a:pPr marL="0" marR="0" lvl="0" indent="0" algn="l" defTabSz="914400" rtl="0" eaLnBrk="1" fontAlgn="base" latinLnBrk="0" hangingPunct="1">
                        <a:lnSpc>
                          <a:spcPct val="80000"/>
                        </a:lnSpc>
                        <a:spcBef>
                          <a:spcPct val="20000"/>
                        </a:spcBef>
                        <a:spcAft>
                          <a:spcPct val="0"/>
                        </a:spcAft>
                        <a:buClrTx/>
                        <a:buSzTx/>
                        <a:buFontTx/>
                        <a:buNone/>
                        <a:tabLst/>
                      </a:pP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p>
                      <a:pPr marL="0" marR="0" lvl="0" indent="0" algn="l" defTabSz="914400" rtl="0" eaLnBrk="1" fontAlgn="base" latinLnBrk="0" hangingPunct="1">
                        <a:lnSpc>
                          <a:spcPct val="8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10:30-</a:t>
                      </a:r>
                    </a:p>
                    <a:p>
                      <a:pPr marL="0" marR="0" lvl="0" indent="0" algn="l" defTabSz="914400" rtl="0" eaLnBrk="1" fontAlgn="base" latinLnBrk="0" hangingPunct="1">
                        <a:lnSpc>
                          <a:spcPct val="8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10:45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Learners write down examples of positive and negative examples of feedback; share with partner.</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Instructor gives lecturette on effective feedback, including making it specific and behavioral; elicits examples from learners.</a:t>
                      </a:r>
                    </a:p>
                    <a:p>
                      <a:pPr marL="0" marR="0" lvl="0" indent="0" algn="l" defTabSz="914400" rtl="0" eaLnBrk="1" fontAlgn="base" latinLnBrk="0" hangingPunct="1">
                        <a:lnSpc>
                          <a:spcPct val="100000"/>
                        </a:lnSpc>
                        <a:spcBef>
                          <a:spcPct val="20000"/>
                        </a:spcBef>
                        <a:spcAft>
                          <a:spcPct val="0"/>
                        </a:spcAft>
                        <a:buClrTx/>
                        <a:buSzTx/>
                        <a:buFontTx/>
                        <a:buNone/>
                        <a:tabLst/>
                      </a:pPr>
                      <a:b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b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Learners complete written exercise on distinguishing positive and negative feedback.</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Learner write down examples of feedback to give to their real-life work colleagues.</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Instructor demonstrates giving effective feedback. </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Learners role play in triads, playing speaker, other person and observer.</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Instructor debriefs what was learned from role play; gives out handout on additional tips for giving feedback</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Learners conduct small-group discussion (10 min.) and then summarise comments for large group. (5 min.)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94669361"/>
                  </a:ext>
                </a:extLst>
              </a:tr>
            </a:tbl>
          </a:graphicData>
        </a:graphic>
      </p:graphicFrame>
      <p:sp>
        <p:nvSpPr>
          <p:cNvPr id="42007" name="Rectangle 79">
            <a:extLst>
              <a:ext uri="{FF2B5EF4-FFF2-40B4-BE49-F238E27FC236}">
                <a16:creationId xmlns:a16="http://schemas.microsoft.com/office/drawing/2014/main" id="{3440C0F8-812D-4A53-813D-C5B5FF15D8E6}"/>
              </a:ext>
            </a:extLst>
          </p:cNvPr>
          <p:cNvSpPr>
            <a:spLocks noChangeArrowheads="1"/>
          </p:cNvSpPr>
          <p:nvPr/>
        </p:nvSpPr>
        <p:spPr bwMode="auto">
          <a:xfrm>
            <a:off x="10360025" y="7877175"/>
            <a:ext cx="1841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endParaRPr lang="en-U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a:extLst>
              <a:ext uri="{FF2B5EF4-FFF2-40B4-BE49-F238E27FC236}">
                <a16:creationId xmlns:a16="http://schemas.microsoft.com/office/drawing/2014/main" id="{682E7CDF-0E8A-4C5D-ABAB-C5ED9073DF14}"/>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96677758-AE95-4871-99C9-BAE72610D49D}" type="slidenum">
              <a:rPr lang="en-US" altLang="en-US" sz="1000" b="0"/>
              <a:pPr/>
              <a:t>4</a:t>
            </a:fld>
            <a:endParaRPr lang="en-US" altLang="en-US" sz="1000" b="0"/>
          </a:p>
        </p:txBody>
      </p:sp>
      <p:sp>
        <p:nvSpPr>
          <p:cNvPr id="6147" name="Rectangle 2">
            <a:extLst>
              <a:ext uri="{FF2B5EF4-FFF2-40B4-BE49-F238E27FC236}">
                <a16:creationId xmlns:a16="http://schemas.microsoft.com/office/drawing/2014/main" id="{18DAEAEF-ECC0-4F65-8EFF-9EBDF7666E6E}"/>
              </a:ext>
            </a:extLst>
          </p:cNvPr>
          <p:cNvSpPr>
            <a:spLocks noGrp="1" noChangeArrowheads="1"/>
          </p:cNvSpPr>
          <p:nvPr>
            <p:ph type="title"/>
          </p:nvPr>
        </p:nvSpPr>
        <p:spPr>
          <a:xfrm>
            <a:off x="1600200" y="1752600"/>
            <a:ext cx="3810000" cy="152400"/>
          </a:xfrm>
        </p:spPr>
        <p:txBody>
          <a:bodyPr/>
          <a:lstStyle/>
          <a:p>
            <a:pPr algn="l" eaLnBrk="1" hangingPunct="1"/>
            <a:r>
              <a:rPr lang="en-US" altLang="en-US"/>
              <a:t>Workshop Objectives</a:t>
            </a:r>
            <a:endParaRPr lang="en-US" altLang="en-US" b="0"/>
          </a:p>
        </p:txBody>
      </p:sp>
      <p:sp>
        <p:nvSpPr>
          <p:cNvPr id="6148" name="Line 3">
            <a:extLst>
              <a:ext uri="{FF2B5EF4-FFF2-40B4-BE49-F238E27FC236}">
                <a16:creationId xmlns:a16="http://schemas.microsoft.com/office/drawing/2014/main" id="{96F6BE5D-44E3-464E-9387-861796C57456}"/>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6149" name="Text Box 4">
            <a:extLst>
              <a:ext uri="{FF2B5EF4-FFF2-40B4-BE49-F238E27FC236}">
                <a16:creationId xmlns:a16="http://schemas.microsoft.com/office/drawing/2014/main" id="{19340E04-F197-41A2-9769-C85743A4F6B2}"/>
              </a:ext>
            </a:extLst>
          </p:cNvPr>
          <p:cNvSpPr txBox="1">
            <a:spLocks noChangeArrowheads="1"/>
          </p:cNvSpPr>
          <p:nvPr/>
        </p:nvSpPr>
        <p:spPr bwMode="auto">
          <a:xfrm>
            <a:off x="3962400" y="4572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OBJECTIVES</a:t>
            </a:r>
          </a:p>
        </p:txBody>
      </p:sp>
      <p:sp>
        <p:nvSpPr>
          <p:cNvPr id="6152" name="Text Box 7">
            <a:extLst>
              <a:ext uri="{FF2B5EF4-FFF2-40B4-BE49-F238E27FC236}">
                <a16:creationId xmlns:a16="http://schemas.microsoft.com/office/drawing/2014/main" id="{6D862D0F-071A-46CE-BF46-A0D8C3A8342C}"/>
              </a:ext>
            </a:extLst>
          </p:cNvPr>
          <p:cNvSpPr txBox="1">
            <a:spLocks noChangeArrowheads="1"/>
          </p:cNvSpPr>
          <p:nvPr/>
        </p:nvSpPr>
        <p:spPr bwMode="auto">
          <a:xfrm>
            <a:off x="1574800" y="2578100"/>
            <a:ext cx="4381500"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292100" algn="l"/>
              </a:tabLst>
              <a:defRPr sz="1200" b="1">
                <a:solidFill>
                  <a:schemeClr val="tx1"/>
                </a:solidFill>
                <a:latin typeface="Helvetica" panose="020B0604020202020204" pitchFamily="34" charset="0"/>
                <a:ea typeface="ＭＳ Ｐゴシック" panose="020B0600070205080204" pitchFamily="34" charset="-128"/>
              </a:defRPr>
            </a:lvl1pPr>
            <a:lvl2pPr marL="37931725" indent="-37474525">
              <a:tabLst>
                <a:tab pos="292100" algn="l"/>
              </a:tabLst>
              <a:defRPr sz="1200" b="1">
                <a:solidFill>
                  <a:schemeClr val="tx1"/>
                </a:solidFill>
                <a:latin typeface="Helvetica" panose="020B0604020202020204" pitchFamily="34" charset="0"/>
                <a:ea typeface="ＭＳ Ｐゴシック" panose="020B0600070205080204" pitchFamily="34" charset="-128"/>
              </a:defRPr>
            </a:lvl2pPr>
            <a:lvl3pPr marL="1143000" indent="-228600">
              <a:tabLst>
                <a:tab pos="292100" algn="l"/>
              </a:tabLst>
              <a:defRPr sz="1200" b="1">
                <a:solidFill>
                  <a:schemeClr val="tx1"/>
                </a:solidFill>
                <a:latin typeface="Helvetica" panose="020B0604020202020204" pitchFamily="34" charset="0"/>
                <a:ea typeface="ＭＳ Ｐゴシック" panose="020B0600070205080204" pitchFamily="34" charset="-128"/>
              </a:defRPr>
            </a:lvl3pPr>
            <a:lvl4pPr marL="1600200" indent="-228600">
              <a:tabLst>
                <a:tab pos="292100" algn="l"/>
              </a:tabLst>
              <a:defRPr sz="1200" b="1">
                <a:solidFill>
                  <a:schemeClr val="tx1"/>
                </a:solidFill>
                <a:latin typeface="Helvetica" panose="020B0604020202020204" pitchFamily="34" charset="0"/>
                <a:ea typeface="ＭＳ Ｐゴシック" panose="020B0600070205080204" pitchFamily="34" charset="-128"/>
              </a:defRPr>
            </a:lvl4pPr>
            <a:lvl5pPr marL="2057400" indent="-228600">
              <a:tabLst>
                <a:tab pos="292100" algn="l"/>
              </a:tabLst>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tabLst>
                <a:tab pos="292100" algn="l"/>
              </a:tabLs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tabLst>
                <a:tab pos="292100" algn="l"/>
              </a:tabLs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tabLst>
                <a:tab pos="292100" algn="l"/>
              </a:tabLs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tabLst>
                <a:tab pos="292100" algn="l"/>
              </a:tabLs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sz="1000" b="0">
                <a:latin typeface="Zapf Dingbats" pitchFamily="-93" charset="2"/>
              </a:rPr>
              <a:t>	</a:t>
            </a:r>
            <a:r>
              <a:rPr lang="en-GB" altLang="en-US" b="0">
                <a:latin typeface="Times" panose="02020603050405020304" pitchFamily="18" charset="0"/>
              </a:rPr>
              <a:t>Explain the elements and stages involved in managing a 	learning process.</a:t>
            </a:r>
            <a:endParaRPr lang="en-US" altLang="en-US" b="0">
              <a:latin typeface="Times" panose="02020603050405020304" pitchFamily="18" charset="0"/>
            </a:endParaRPr>
          </a:p>
          <a:p>
            <a:endParaRPr lang="en-US" altLang="en-US" b="0">
              <a:latin typeface="Times" panose="02020603050405020304" pitchFamily="18" charset="0"/>
            </a:endParaRPr>
          </a:p>
          <a:p>
            <a:r>
              <a:rPr lang="en-US" altLang="en-US" sz="1000" b="0">
                <a:latin typeface="Zapf Dingbats" pitchFamily="-93" charset="2"/>
              </a:rPr>
              <a:t></a:t>
            </a:r>
            <a:r>
              <a:rPr lang="en-US" altLang="en-US" b="0">
                <a:latin typeface="Times" panose="02020603050405020304" pitchFamily="18" charset="0"/>
              </a:rPr>
              <a:t> 	</a:t>
            </a:r>
            <a:r>
              <a:rPr lang="en-GB" altLang="en-US" b="0">
                <a:latin typeface="Times" panose="02020603050405020304" pitchFamily="18" charset="0"/>
              </a:rPr>
              <a:t>Conduct a needs analysis and target learning interventions 	effectively.</a:t>
            </a:r>
            <a:endParaRPr lang="en-US" altLang="en-US" b="0">
              <a:latin typeface="Times" panose="02020603050405020304" pitchFamily="18" charset="0"/>
            </a:endParaRPr>
          </a:p>
          <a:p>
            <a:endParaRPr lang="en-US" altLang="en-US" b="0">
              <a:latin typeface="Times" panose="02020603050405020304" pitchFamily="18" charset="0"/>
            </a:endParaRPr>
          </a:p>
          <a:p>
            <a:r>
              <a:rPr lang="en-US" altLang="en-US" sz="1000" b="0">
                <a:latin typeface="Zapf Dingbats" pitchFamily="-93" charset="2"/>
              </a:rPr>
              <a:t></a:t>
            </a:r>
            <a:r>
              <a:rPr lang="en-US" altLang="en-US" b="0">
                <a:latin typeface="Times" panose="02020603050405020304" pitchFamily="18" charset="0"/>
              </a:rPr>
              <a:t> 	</a:t>
            </a:r>
            <a:r>
              <a:rPr lang="en-GB" altLang="en-US" b="0">
                <a:latin typeface="Times" panose="02020603050405020304" pitchFamily="18" charset="0"/>
              </a:rPr>
              <a:t>Identify learning objectives and plan an evaluation approach 	aligned to organizational needs and capacities.</a:t>
            </a:r>
          </a:p>
          <a:p>
            <a:endParaRPr lang="en-US" altLang="en-US" b="0">
              <a:latin typeface="Times" panose="02020603050405020304" pitchFamily="18" charset="0"/>
            </a:endParaRPr>
          </a:p>
          <a:p>
            <a:r>
              <a:rPr lang="en-US" altLang="en-US" sz="1000" b="0">
                <a:latin typeface="Zapf Dingbats" pitchFamily="-93" charset="2"/>
              </a:rPr>
              <a:t></a:t>
            </a:r>
            <a:r>
              <a:rPr lang="en-GB" altLang="en-US" b="0">
                <a:latin typeface="Times" panose="02020603050405020304" pitchFamily="18" charset="0"/>
              </a:rPr>
              <a:t> 	Develop and sequence engaging activities that ensure 	achievement of the learning objectives.</a:t>
            </a:r>
          </a:p>
          <a:p>
            <a:endParaRPr lang="en-GB" altLang="en-US" b="0">
              <a:latin typeface="Times" panose="02020603050405020304" pitchFamily="18" charset="0"/>
            </a:endParaRPr>
          </a:p>
          <a:p>
            <a:r>
              <a:rPr lang="en-US" altLang="en-US" sz="1000" b="0">
                <a:latin typeface="Zapf Dingbats" pitchFamily="-93" charset="2"/>
              </a:rPr>
              <a:t></a:t>
            </a:r>
            <a:r>
              <a:rPr lang="en-US" altLang="en-US" b="0">
                <a:latin typeface="Times" panose="02020603050405020304" pitchFamily="18" charset="0"/>
              </a:rPr>
              <a:t>	</a:t>
            </a:r>
            <a:r>
              <a:rPr lang="en-GB" altLang="en-US" b="0">
                <a:latin typeface="Times" panose="02020603050405020304" pitchFamily="18" charset="0"/>
              </a:rPr>
              <a:t>Deliver interactive training content and facilitate active learning 	sessions.</a:t>
            </a:r>
          </a:p>
          <a:p>
            <a:endParaRPr lang="en-US" altLang="en-US" b="0">
              <a:latin typeface="Times" panose="02020603050405020304" pitchFamily="18" charset="0"/>
            </a:endParaRPr>
          </a:p>
          <a:p>
            <a:endParaRPr lang="en-US" altLang="en-US" b="0">
              <a:latin typeface="Times" panose="02020603050405020304"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EC080D6B-E61A-427A-A971-90CC758AF247}"/>
              </a:ext>
            </a:extLst>
          </p:cNvPr>
          <p:cNvSpPr>
            <a:spLocks noGrp="1" noChangeArrowheads="1"/>
          </p:cNvSpPr>
          <p:nvPr>
            <p:ph type="title"/>
          </p:nvPr>
        </p:nvSpPr>
        <p:spPr>
          <a:xfrm>
            <a:off x="1562100" y="1295400"/>
            <a:ext cx="3810000" cy="152400"/>
          </a:xfrm>
        </p:spPr>
        <p:txBody>
          <a:bodyPr/>
          <a:lstStyle/>
          <a:p>
            <a:pPr algn="l"/>
            <a:r>
              <a:rPr lang="en-US" altLang="en-US"/>
              <a:t>Organising a Presentation</a:t>
            </a:r>
            <a:endParaRPr lang="en-US" altLang="en-US" b="0"/>
          </a:p>
        </p:txBody>
      </p:sp>
      <p:sp>
        <p:nvSpPr>
          <p:cNvPr id="43011" name="Line 3">
            <a:extLst>
              <a:ext uri="{FF2B5EF4-FFF2-40B4-BE49-F238E27FC236}">
                <a16:creationId xmlns:a16="http://schemas.microsoft.com/office/drawing/2014/main" id="{DBA1ACCB-C476-4BCD-B21E-76BF750F7A74}"/>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3012" name="Text Box 4">
            <a:extLst>
              <a:ext uri="{FF2B5EF4-FFF2-40B4-BE49-F238E27FC236}">
                <a16:creationId xmlns:a16="http://schemas.microsoft.com/office/drawing/2014/main" id="{0FEB008F-BD1C-4105-A0B8-DE6C2D7284F2}"/>
              </a:ext>
            </a:extLst>
          </p:cNvPr>
          <p:cNvSpPr txBox="1">
            <a:spLocks noChangeArrowheads="1"/>
          </p:cNvSpPr>
          <p:nvPr/>
        </p:nvSpPr>
        <p:spPr bwMode="auto">
          <a:xfrm>
            <a:off x="3975100" y="4699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DEVELOPMENT</a:t>
            </a:r>
          </a:p>
        </p:txBody>
      </p:sp>
      <p:sp>
        <p:nvSpPr>
          <p:cNvPr id="43014" name="Rectangle 9">
            <a:extLst>
              <a:ext uri="{FF2B5EF4-FFF2-40B4-BE49-F238E27FC236}">
                <a16:creationId xmlns:a16="http://schemas.microsoft.com/office/drawing/2014/main" id="{CB355943-7E78-4049-AC77-AD70D4756901}"/>
              </a:ext>
            </a:extLst>
          </p:cNvPr>
          <p:cNvSpPr>
            <a:spLocks noChangeArrowheads="1"/>
          </p:cNvSpPr>
          <p:nvPr/>
        </p:nvSpPr>
        <p:spPr bwMode="auto">
          <a:xfrm>
            <a:off x="1990725" y="2330450"/>
            <a:ext cx="1841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endParaRPr lang="en-US" altLang="en-US"/>
          </a:p>
        </p:txBody>
      </p:sp>
      <p:sp>
        <p:nvSpPr>
          <p:cNvPr id="43015" name="Text Box 11">
            <a:extLst>
              <a:ext uri="{FF2B5EF4-FFF2-40B4-BE49-F238E27FC236}">
                <a16:creationId xmlns:a16="http://schemas.microsoft.com/office/drawing/2014/main" id="{6C00C93F-6D57-4A0E-8EC3-1C7CF865061D}"/>
              </a:ext>
            </a:extLst>
          </p:cNvPr>
          <p:cNvSpPr txBox="1">
            <a:spLocks noChangeArrowheads="1"/>
          </p:cNvSpPr>
          <p:nvPr/>
        </p:nvSpPr>
        <p:spPr bwMode="auto">
          <a:xfrm>
            <a:off x="1600200" y="2209800"/>
            <a:ext cx="868363"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ctr">
              <a:spcBef>
                <a:spcPct val="50000"/>
              </a:spcBef>
            </a:pPr>
            <a:r>
              <a:rPr lang="en-US" altLang="en-US" sz="1400">
                <a:latin typeface="Times" panose="02020603050405020304" pitchFamily="18" charset="0"/>
              </a:rPr>
              <a:t>Listener Profile</a:t>
            </a:r>
          </a:p>
        </p:txBody>
      </p:sp>
      <p:sp>
        <p:nvSpPr>
          <p:cNvPr id="43016" name="Text Box 12">
            <a:extLst>
              <a:ext uri="{FF2B5EF4-FFF2-40B4-BE49-F238E27FC236}">
                <a16:creationId xmlns:a16="http://schemas.microsoft.com/office/drawing/2014/main" id="{5E7A52ED-D543-4EEB-8E6A-E33FAF1A1A81}"/>
              </a:ext>
            </a:extLst>
          </p:cNvPr>
          <p:cNvSpPr txBox="1">
            <a:spLocks noChangeArrowheads="1"/>
          </p:cNvSpPr>
          <p:nvPr/>
        </p:nvSpPr>
        <p:spPr bwMode="auto">
          <a:xfrm>
            <a:off x="1600200" y="3352800"/>
            <a:ext cx="868363"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ctr">
              <a:spcBef>
                <a:spcPct val="50000"/>
              </a:spcBef>
            </a:pPr>
            <a:r>
              <a:rPr lang="en-US" altLang="en-US" sz="1400">
                <a:latin typeface="Times" panose="02020603050405020304" pitchFamily="18" charset="0"/>
              </a:rPr>
              <a:t>Opening</a:t>
            </a:r>
            <a:endParaRPr lang="en-US" altLang="en-US">
              <a:latin typeface="Times" panose="02020603050405020304" pitchFamily="18" charset="0"/>
            </a:endParaRPr>
          </a:p>
        </p:txBody>
      </p:sp>
      <p:sp>
        <p:nvSpPr>
          <p:cNvPr id="43017" name="Text Box 13">
            <a:extLst>
              <a:ext uri="{FF2B5EF4-FFF2-40B4-BE49-F238E27FC236}">
                <a16:creationId xmlns:a16="http://schemas.microsoft.com/office/drawing/2014/main" id="{0EA36068-890E-4EB8-A327-1C86D8094D7B}"/>
              </a:ext>
            </a:extLst>
          </p:cNvPr>
          <p:cNvSpPr txBox="1">
            <a:spLocks noChangeArrowheads="1"/>
          </p:cNvSpPr>
          <p:nvPr/>
        </p:nvSpPr>
        <p:spPr bwMode="auto">
          <a:xfrm>
            <a:off x="1600200" y="4775200"/>
            <a:ext cx="868363"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ctr">
              <a:spcBef>
                <a:spcPct val="50000"/>
              </a:spcBef>
            </a:pPr>
            <a:r>
              <a:rPr lang="en-US" altLang="en-US" sz="1400">
                <a:latin typeface="Times" panose="02020603050405020304" pitchFamily="18" charset="0"/>
              </a:rPr>
              <a:t>Body</a:t>
            </a:r>
            <a:endParaRPr lang="en-US" altLang="en-US">
              <a:latin typeface="Times" panose="02020603050405020304" pitchFamily="18" charset="0"/>
            </a:endParaRPr>
          </a:p>
        </p:txBody>
      </p:sp>
      <p:sp>
        <p:nvSpPr>
          <p:cNvPr id="43018" name="Text Box 14">
            <a:extLst>
              <a:ext uri="{FF2B5EF4-FFF2-40B4-BE49-F238E27FC236}">
                <a16:creationId xmlns:a16="http://schemas.microsoft.com/office/drawing/2014/main" id="{B6558DD0-8123-415A-9173-99D908CB505E}"/>
              </a:ext>
            </a:extLst>
          </p:cNvPr>
          <p:cNvSpPr txBox="1">
            <a:spLocks noChangeArrowheads="1"/>
          </p:cNvSpPr>
          <p:nvPr/>
        </p:nvSpPr>
        <p:spPr bwMode="auto">
          <a:xfrm>
            <a:off x="1600200" y="6324600"/>
            <a:ext cx="868363"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ctr">
              <a:spcBef>
                <a:spcPct val="50000"/>
              </a:spcBef>
            </a:pPr>
            <a:r>
              <a:rPr lang="en-US" altLang="en-US" sz="1400">
                <a:latin typeface="Times" panose="02020603050405020304" pitchFamily="18" charset="0"/>
              </a:rPr>
              <a:t>Close</a:t>
            </a:r>
            <a:endParaRPr lang="en-US" altLang="en-US">
              <a:latin typeface="Times" panose="02020603050405020304" pitchFamily="18" charset="0"/>
            </a:endParaRPr>
          </a:p>
        </p:txBody>
      </p:sp>
      <p:sp>
        <p:nvSpPr>
          <p:cNvPr id="43019" name="Line 15">
            <a:extLst>
              <a:ext uri="{FF2B5EF4-FFF2-40B4-BE49-F238E27FC236}">
                <a16:creationId xmlns:a16="http://schemas.microsoft.com/office/drawing/2014/main" id="{32843D02-2408-4423-87B8-E8BB4DF50007}"/>
              </a:ext>
            </a:extLst>
          </p:cNvPr>
          <p:cNvSpPr>
            <a:spLocks noChangeShapeType="1"/>
          </p:cNvSpPr>
          <p:nvPr/>
        </p:nvSpPr>
        <p:spPr bwMode="auto">
          <a:xfrm>
            <a:off x="2819400" y="2133600"/>
            <a:ext cx="31242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3020" name="Line 16">
            <a:extLst>
              <a:ext uri="{FF2B5EF4-FFF2-40B4-BE49-F238E27FC236}">
                <a16:creationId xmlns:a16="http://schemas.microsoft.com/office/drawing/2014/main" id="{6BBF27B3-551C-4FC0-95DB-936DE600C81A}"/>
              </a:ext>
            </a:extLst>
          </p:cNvPr>
          <p:cNvSpPr>
            <a:spLocks noChangeShapeType="1"/>
          </p:cNvSpPr>
          <p:nvPr/>
        </p:nvSpPr>
        <p:spPr bwMode="auto">
          <a:xfrm>
            <a:off x="2819400" y="3276600"/>
            <a:ext cx="31242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3021" name="Text Box 18">
            <a:extLst>
              <a:ext uri="{FF2B5EF4-FFF2-40B4-BE49-F238E27FC236}">
                <a16:creationId xmlns:a16="http://schemas.microsoft.com/office/drawing/2014/main" id="{F994433E-A2C1-412F-867A-7CE590B9FE42}"/>
              </a:ext>
            </a:extLst>
          </p:cNvPr>
          <p:cNvSpPr txBox="1">
            <a:spLocks noChangeArrowheads="1"/>
          </p:cNvSpPr>
          <p:nvPr/>
        </p:nvSpPr>
        <p:spPr bwMode="auto">
          <a:xfrm>
            <a:off x="2819400" y="3441700"/>
            <a:ext cx="1066800" cy="1004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nSpc>
                <a:spcPct val="110000"/>
              </a:lnSpc>
              <a:spcBef>
                <a:spcPct val="50000"/>
              </a:spcBef>
            </a:pPr>
            <a:r>
              <a:rPr lang="en-US" altLang="en-US" sz="1400">
                <a:latin typeface="Times" panose="02020603050405020304" pitchFamily="18" charset="0"/>
              </a:rPr>
              <a:t>Purpose</a:t>
            </a:r>
          </a:p>
          <a:p>
            <a:pPr>
              <a:lnSpc>
                <a:spcPct val="110000"/>
              </a:lnSpc>
              <a:spcBef>
                <a:spcPct val="50000"/>
              </a:spcBef>
            </a:pPr>
            <a:r>
              <a:rPr lang="en-US" altLang="en-US" sz="1400">
                <a:latin typeface="Times" panose="02020603050405020304" pitchFamily="18" charset="0"/>
              </a:rPr>
              <a:t>Agenda</a:t>
            </a:r>
          </a:p>
          <a:p>
            <a:pPr>
              <a:lnSpc>
                <a:spcPct val="110000"/>
              </a:lnSpc>
              <a:spcBef>
                <a:spcPct val="50000"/>
              </a:spcBef>
            </a:pPr>
            <a:r>
              <a:rPr lang="en-US" altLang="en-US" sz="1400">
                <a:latin typeface="Times" panose="02020603050405020304" pitchFamily="18" charset="0"/>
              </a:rPr>
              <a:t>Benefits </a:t>
            </a:r>
          </a:p>
        </p:txBody>
      </p:sp>
      <p:sp>
        <p:nvSpPr>
          <p:cNvPr id="43022" name="Line 19">
            <a:extLst>
              <a:ext uri="{FF2B5EF4-FFF2-40B4-BE49-F238E27FC236}">
                <a16:creationId xmlns:a16="http://schemas.microsoft.com/office/drawing/2014/main" id="{70F1C76E-CDC2-40C5-AED9-CD2317E01621}"/>
              </a:ext>
            </a:extLst>
          </p:cNvPr>
          <p:cNvSpPr>
            <a:spLocks noChangeShapeType="1"/>
          </p:cNvSpPr>
          <p:nvPr/>
        </p:nvSpPr>
        <p:spPr bwMode="auto">
          <a:xfrm>
            <a:off x="2819400" y="4699000"/>
            <a:ext cx="31242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3023" name="Text Box 20">
            <a:extLst>
              <a:ext uri="{FF2B5EF4-FFF2-40B4-BE49-F238E27FC236}">
                <a16:creationId xmlns:a16="http://schemas.microsoft.com/office/drawing/2014/main" id="{A2A49442-83F4-48A6-ABD1-39F8AD33B855}"/>
              </a:ext>
            </a:extLst>
          </p:cNvPr>
          <p:cNvSpPr txBox="1">
            <a:spLocks noChangeArrowheads="1"/>
          </p:cNvSpPr>
          <p:nvPr/>
        </p:nvSpPr>
        <p:spPr bwMode="auto">
          <a:xfrm>
            <a:off x="2819400" y="4876800"/>
            <a:ext cx="2425700" cy="1004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228600" algn="l"/>
              </a:tabLst>
              <a:defRPr sz="1200" b="1">
                <a:solidFill>
                  <a:schemeClr val="tx1"/>
                </a:solidFill>
                <a:latin typeface="Helvetica" panose="020B0604020202020204" pitchFamily="34" charset="0"/>
                <a:ea typeface="ＭＳ Ｐゴシック" panose="020B0600070205080204" pitchFamily="34" charset="-128"/>
              </a:defRPr>
            </a:lvl1pPr>
            <a:lvl2pPr marL="37931725" indent="-37474525">
              <a:tabLst>
                <a:tab pos="228600" algn="l"/>
              </a:tabLst>
              <a:defRPr sz="1200" b="1">
                <a:solidFill>
                  <a:schemeClr val="tx1"/>
                </a:solidFill>
                <a:latin typeface="Helvetica" panose="020B0604020202020204" pitchFamily="34" charset="0"/>
                <a:ea typeface="ＭＳ Ｐゴシック" panose="020B0600070205080204" pitchFamily="34" charset="-128"/>
              </a:defRPr>
            </a:lvl2pPr>
            <a:lvl3pPr marL="1143000" indent="-228600">
              <a:tabLst>
                <a:tab pos="228600" algn="l"/>
              </a:tabLst>
              <a:defRPr sz="1200" b="1">
                <a:solidFill>
                  <a:schemeClr val="tx1"/>
                </a:solidFill>
                <a:latin typeface="Helvetica" panose="020B0604020202020204" pitchFamily="34" charset="0"/>
                <a:ea typeface="ＭＳ Ｐゴシック" panose="020B0600070205080204" pitchFamily="34" charset="-128"/>
              </a:defRPr>
            </a:lvl3pPr>
            <a:lvl4pPr marL="1600200" indent="-228600">
              <a:tabLst>
                <a:tab pos="228600" algn="l"/>
              </a:tabLst>
              <a:defRPr sz="1200" b="1">
                <a:solidFill>
                  <a:schemeClr val="tx1"/>
                </a:solidFill>
                <a:latin typeface="Helvetica" panose="020B0604020202020204" pitchFamily="34" charset="0"/>
                <a:ea typeface="ＭＳ Ｐゴシック" panose="020B0600070205080204" pitchFamily="34" charset="-128"/>
              </a:defRPr>
            </a:lvl4pPr>
            <a:lvl5pPr marL="2057400" indent="-228600">
              <a:tabLst>
                <a:tab pos="228600" algn="l"/>
              </a:tabLst>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tabLst>
                <a:tab pos="228600" algn="l"/>
              </a:tabLs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tabLst>
                <a:tab pos="228600" algn="l"/>
              </a:tabLs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tabLst>
                <a:tab pos="228600" algn="l"/>
              </a:tabLs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tabLst>
                <a:tab pos="228600" algn="l"/>
              </a:tabLst>
              <a:defRPr sz="1200" b="1">
                <a:solidFill>
                  <a:schemeClr val="tx1"/>
                </a:solidFill>
                <a:latin typeface="Helvetica" panose="020B0604020202020204" pitchFamily="34" charset="0"/>
                <a:ea typeface="ＭＳ Ｐゴシック" panose="020B0600070205080204" pitchFamily="34" charset="-128"/>
              </a:defRPr>
            </a:lvl9pPr>
          </a:lstStyle>
          <a:p>
            <a:pPr>
              <a:lnSpc>
                <a:spcPct val="110000"/>
              </a:lnSpc>
              <a:spcBef>
                <a:spcPct val="50000"/>
              </a:spcBef>
            </a:pPr>
            <a:r>
              <a:rPr lang="en-US" altLang="en-US" sz="1400">
                <a:latin typeface="Times" panose="02020603050405020304" pitchFamily="18" charset="0"/>
              </a:rPr>
              <a:t>Development</a:t>
            </a:r>
          </a:p>
          <a:p>
            <a:pPr>
              <a:lnSpc>
                <a:spcPct val="110000"/>
              </a:lnSpc>
              <a:spcBef>
                <a:spcPct val="50000"/>
              </a:spcBef>
            </a:pPr>
            <a:r>
              <a:rPr lang="en-US" altLang="en-US" sz="1400">
                <a:latin typeface="Times" panose="02020603050405020304" pitchFamily="18" charset="0"/>
              </a:rPr>
              <a:t>•	Structuring Techniques</a:t>
            </a:r>
          </a:p>
          <a:p>
            <a:pPr>
              <a:lnSpc>
                <a:spcPct val="110000"/>
              </a:lnSpc>
              <a:spcBef>
                <a:spcPct val="50000"/>
              </a:spcBef>
            </a:pPr>
            <a:r>
              <a:rPr lang="en-US" altLang="en-US" sz="1400">
                <a:latin typeface="Times" panose="02020603050405020304" pitchFamily="18" charset="0"/>
              </a:rPr>
              <a:t>•	Rhetorical Strategies</a:t>
            </a:r>
          </a:p>
        </p:txBody>
      </p:sp>
      <p:sp>
        <p:nvSpPr>
          <p:cNvPr id="43024" name="Line 21">
            <a:extLst>
              <a:ext uri="{FF2B5EF4-FFF2-40B4-BE49-F238E27FC236}">
                <a16:creationId xmlns:a16="http://schemas.microsoft.com/office/drawing/2014/main" id="{D7B590FD-AB7C-4487-94B8-BF53512A673E}"/>
              </a:ext>
            </a:extLst>
          </p:cNvPr>
          <p:cNvSpPr>
            <a:spLocks noChangeShapeType="1"/>
          </p:cNvSpPr>
          <p:nvPr/>
        </p:nvSpPr>
        <p:spPr bwMode="auto">
          <a:xfrm>
            <a:off x="2819400" y="6248400"/>
            <a:ext cx="31242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3025" name="Text Box 23">
            <a:extLst>
              <a:ext uri="{FF2B5EF4-FFF2-40B4-BE49-F238E27FC236}">
                <a16:creationId xmlns:a16="http://schemas.microsoft.com/office/drawing/2014/main" id="{B92E2545-DD8C-4210-A51E-E86A87B9C9A8}"/>
              </a:ext>
            </a:extLst>
          </p:cNvPr>
          <p:cNvSpPr txBox="1">
            <a:spLocks noChangeArrowheads="1"/>
          </p:cNvSpPr>
          <p:nvPr/>
        </p:nvSpPr>
        <p:spPr bwMode="auto">
          <a:xfrm>
            <a:off x="2819400" y="6375400"/>
            <a:ext cx="1879600" cy="83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nSpc>
                <a:spcPct val="80000"/>
              </a:lnSpc>
              <a:spcBef>
                <a:spcPct val="50000"/>
              </a:spcBef>
            </a:pPr>
            <a:r>
              <a:rPr lang="en-US" altLang="en-US" sz="1400">
                <a:latin typeface="Times" panose="02020603050405020304" pitchFamily="18" charset="0"/>
              </a:rPr>
              <a:t>Recap of Agenda</a:t>
            </a:r>
          </a:p>
          <a:p>
            <a:pPr>
              <a:lnSpc>
                <a:spcPct val="80000"/>
              </a:lnSpc>
              <a:spcBef>
                <a:spcPct val="50000"/>
              </a:spcBef>
            </a:pPr>
            <a:r>
              <a:rPr lang="en-US" altLang="en-US" sz="1400">
                <a:latin typeface="Times" panose="02020603050405020304" pitchFamily="18" charset="0"/>
              </a:rPr>
              <a:t>Take Away Message</a:t>
            </a:r>
          </a:p>
          <a:p>
            <a:pPr>
              <a:lnSpc>
                <a:spcPct val="90000"/>
              </a:lnSpc>
              <a:spcBef>
                <a:spcPct val="50000"/>
              </a:spcBef>
            </a:pPr>
            <a:endParaRPr lang="en-US" altLang="en-US" sz="1400">
              <a:latin typeface="Times" panose="02020603050405020304" pitchFamily="18" charset="0"/>
            </a:endParaRPr>
          </a:p>
        </p:txBody>
      </p:sp>
      <p:sp>
        <p:nvSpPr>
          <p:cNvPr id="43026" name="Slide Number Placeholder 3">
            <a:extLst>
              <a:ext uri="{FF2B5EF4-FFF2-40B4-BE49-F238E27FC236}">
                <a16:creationId xmlns:a16="http://schemas.microsoft.com/office/drawing/2014/main" id="{9A46BA61-7F3C-407D-B616-FB1C9553A853}"/>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660202E0-AFCD-44DD-9023-66AAFE1F369B}" type="slidenum">
              <a:rPr lang="en-US" altLang="en-US" sz="1000" b="0"/>
              <a:pPr/>
              <a:t>40</a:t>
            </a:fld>
            <a:endParaRPr lang="en-US" altLang="en-US" sz="1000" b="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Line 3">
            <a:extLst>
              <a:ext uri="{FF2B5EF4-FFF2-40B4-BE49-F238E27FC236}">
                <a16:creationId xmlns:a16="http://schemas.microsoft.com/office/drawing/2014/main" id="{60D3C407-344A-4C59-9241-B2D9476439C9}"/>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4036" name="Rectangle 7">
            <a:extLst>
              <a:ext uri="{FF2B5EF4-FFF2-40B4-BE49-F238E27FC236}">
                <a16:creationId xmlns:a16="http://schemas.microsoft.com/office/drawing/2014/main" id="{9740D344-8C62-4C50-8867-5B091997CCCB}"/>
              </a:ext>
            </a:extLst>
          </p:cNvPr>
          <p:cNvSpPr>
            <a:spLocks noChangeArrowheads="1"/>
          </p:cNvSpPr>
          <p:nvPr/>
        </p:nvSpPr>
        <p:spPr bwMode="auto">
          <a:xfrm>
            <a:off x="1990725" y="2330450"/>
            <a:ext cx="1841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endParaRPr lang="en-US" altLang="en-US"/>
          </a:p>
        </p:txBody>
      </p:sp>
      <p:sp>
        <p:nvSpPr>
          <p:cNvPr id="44037" name="Text Box 8">
            <a:extLst>
              <a:ext uri="{FF2B5EF4-FFF2-40B4-BE49-F238E27FC236}">
                <a16:creationId xmlns:a16="http://schemas.microsoft.com/office/drawing/2014/main" id="{9D962232-F454-4169-8816-807EFB582630}"/>
              </a:ext>
            </a:extLst>
          </p:cNvPr>
          <p:cNvSpPr txBox="1">
            <a:spLocks noChangeArrowheads="1"/>
          </p:cNvSpPr>
          <p:nvPr/>
        </p:nvSpPr>
        <p:spPr bwMode="auto">
          <a:xfrm>
            <a:off x="1600200" y="2133600"/>
            <a:ext cx="868363"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ctr">
              <a:spcBef>
                <a:spcPct val="50000"/>
              </a:spcBef>
            </a:pPr>
            <a:r>
              <a:rPr lang="en-US" altLang="en-US" sz="1400">
                <a:latin typeface="Times" panose="02020603050405020304" pitchFamily="18" charset="0"/>
              </a:rPr>
              <a:t>Listener Profile</a:t>
            </a:r>
          </a:p>
        </p:txBody>
      </p:sp>
      <p:sp>
        <p:nvSpPr>
          <p:cNvPr id="44038" name="Text Box 19">
            <a:extLst>
              <a:ext uri="{FF2B5EF4-FFF2-40B4-BE49-F238E27FC236}">
                <a16:creationId xmlns:a16="http://schemas.microsoft.com/office/drawing/2014/main" id="{7E67B5E1-D233-4AF7-9669-056068B47A16}"/>
              </a:ext>
            </a:extLst>
          </p:cNvPr>
          <p:cNvSpPr txBox="1">
            <a:spLocks noChangeArrowheads="1"/>
          </p:cNvSpPr>
          <p:nvPr/>
        </p:nvSpPr>
        <p:spPr bwMode="auto">
          <a:xfrm>
            <a:off x="2743200" y="2286000"/>
            <a:ext cx="3276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endParaRPr lang="en-US" altLang="en-US"/>
          </a:p>
        </p:txBody>
      </p:sp>
      <p:sp>
        <p:nvSpPr>
          <p:cNvPr id="44039" name="Text Box 20">
            <a:extLst>
              <a:ext uri="{FF2B5EF4-FFF2-40B4-BE49-F238E27FC236}">
                <a16:creationId xmlns:a16="http://schemas.microsoft.com/office/drawing/2014/main" id="{5BDAA799-31B2-4F66-8E37-99282F95EEBA}"/>
              </a:ext>
            </a:extLst>
          </p:cNvPr>
          <p:cNvSpPr txBox="1">
            <a:spLocks noChangeArrowheads="1"/>
          </p:cNvSpPr>
          <p:nvPr/>
        </p:nvSpPr>
        <p:spPr bwMode="auto">
          <a:xfrm>
            <a:off x="2819400" y="5638800"/>
            <a:ext cx="3352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b="0">
                <a:latin typeface="Times" panose="02020603050405020304" pitchFamily="18" charset="0"/>
              </a:rPr>
              <a:t>Your goal is to get inside your listener’s mind and see your idea from his/her point of view.</a:t>
            </a:r>
          </a:p>
        </p:txBody>
      </p:sp>
      <p:sp>
        <p:nvSpPr>
          <p:cNvPr id="44040" name="Text Box 21">
            <a:extLst>
              <a:ext uri="{FF2B5EF4-FFF2-40B4-BE49-F238E27FC236}">
                <a16:creationId xmlns:a16="http://schemas.microsoft.com/office/drawing/2014/main" id="{80F71394-6256-4790-836B-99F449333647}"/>
              </a:ext>
            </a:extLst>
          </p:cNvPr>
          <p:cNvSpPr txBox="1">
            <a:spLocks noChangeArrowheads="1"/>
          </p:cNvSpPr>
          <p:nvPr/>
        </p:nvSpPr>
        <p:spPr bwMode="auto">
          <a:xfrm>
            <a:off x="2819400" y="3429000"/>
            <a:ext cx="3200400" cy="221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7800" indent="-177800">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buFontTx/>
              <a:buChar char="•"/>
            </a:pPr>
            <a:r>
              <a:rPr lang="en-US" altLang="en-US" b="0">
                <a:latin typeface="Times" panose="02020603050405020304" pitchFamily="18" charset="0"/>
              </a:rPr>
              <a:t>What is the listener’s technical level of understanding?</a:t>
            </a:r>
          </a:p>
          <a:p>
            <a:pPr>
              <a:spcBef>
                <a:spcPct val="50000"/>
              </a:spcBef>
              <a:buFontTx/>
              <a:buChar char="•"/>
            </a:pPr>
            <a:r>
              <a:rPr lang="en-US" altLang="en-US" b="0">
                <a:latin typeface="Times" panose="02020603050405020304" pitchFamily="18" charset="0"/>
              </a:rPr>
              <a:t>What are the listener’s expectations about your presentation? How can you exceed these expectations?</a:t>
            </a:r>
          </a:p>
          <a:p>
            <a:pPr>
              <a:spcBef>
                <a:spcPct val="50000"/>
              </a:spcBef>
              <a:buFontTx/>
              <a:buChar char="•"/>
            </a:pPr>
            <a:r>
              <a:rPr lang="en-US" altLang="en-US" b="0">
                <a:latin typeface="Times" panose="02020603050405020304" pitchFamily="18" charset="0"/>
              </a:rPr>
              <a:t>What do you want the listener to do after hearing your presentation? </a:t>
            </a:r>
          </a:p>
          <a:p>
            <a:pPr>
              <a:spcBef>
                <a:spcPct val="50000"/>
              </a:spcBef>
              <a:buFontTx/>
              <a:buChar char="•"/>
            </a:pPr>
            <a:r>
              <a:rPr lang="en-US" altLang="en-US" b="0">
                <a:latin typeface="Times" panose="02020603050405020304" pitchFamily="18" charset="0"/>
              </a:rPr>
              <a:t>Do you have more than one listener? If so, what are the needs and expectations of all of the listeners? Who is the primary listener?</a:t>
            </a:r>
          </a:p>
        </p:txBody>
      </p:sp>
      <p:sp>
        <p:nvSpPr>
          <p:cNvPr id="44041" name="Text Box 22">
            <a:extLst>
              <a:ext uri="{FF2B5EF4-FFF2-40B4-BE49-F238E27FC236}">
                <a16:creationId xmlns:a16="http://schemas.microsoft.com/office/drawing/2014/main" id="{4E852505-ADC5-4EE0-BE5B-0ECB7662654D}"/>
              </a:ext>
            </a:extLst>
          </p:cNvPr>
          <p:cNvSpPr txBox="1">
            <a:spLocks noChangeArrowheads="1"/>
          </p:cNvSpPr>
          <p:nvPr/>
        </p:nvSpPr>
        <p:spPr bwMode="auto">
          <a:xfrm>
            <a:off x="2819400" y="2057400"/>
            <a:ext cx="33528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b="0">
                <a:latin typeface="Times" panose="02020603050405020304" pitchFamily="18" charset="0"/>
              </a:rPr>
              <a:t>Start by defining your listener. Write down all the information you have about your listener’s needs, interests, and priorities. The more information you have, the better prepared you will be to get and keep your listener’s attention. To be persuasive, you need to present your idea from your listener’s point of view. Several questions to consider:</a:t>
            </a:r>
          </a:p>
        </p:txBody>
      </p:sp>
      <p:sp>
        <p:nvSpPr>
          <p:cNvPr id="44042" name="Text Box 24">
            <a:extLst>
              <a:ext uri="{FF2B5EF4-FFF2-40B4-BE49-F238E27FC236}">
                <a16:creationId xmlns:a16="http://schemas.microsoft.com/office/drawing/2014/main" id="{AA6014E4-512F-4027-A790-1782800652D8}"/>
              </a:ext>
            </a:extLst>
          </p:cNvPr>
          <p:cNvSpPr txBox="1">
            <a:spLocks noChangeArrowheads="1"/>
          </p:cNvSpPr>
          <p:nvPr/>
        </p:nvSpPr>
        <p:spPr bwMode="auto">
          <a:xfrm>
            <a:off x="2819400" y="6096000"/>
            <a:ext cx="3200400" cy="183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7800" indent="-177800">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b="0">
                <a:latin typeface="Times" panose="02020603050405020304" pitchFamily="18" charset="0"/>
              </a:rPr>
              <a:t>Additional things to consider about your listener:</a:t>
            </a:r>
          </a:p>
          <a:p>
            <a:pPr>
              <a:lnSpc>
                <a:spcPct val="90000"/>
              </a:lnSpc>
              <a:spcBef>
                <a:spcPct val="50000"/>
              </a:spcBef>
              <a:buFontTx/>
              <a:buChar char="•"/>
            </a:pPr>
            <a:r>
              <a:rPr lang="en-US" altLang="en-US" b="0">
                <a:latin typeface="Times" panose="02020603050405020304" pitchFamily="18" charset="0"/>
              </a:rPr>
              <a:t>Personal interests</a:t>
            </a:r>
          </a:p>
          <a:p>
            <a:pPr>
              <a:lnSpc>
                <a:spcPct val="90000"/>
              </a:lnSpc>
              <a:spcBef>
                <a:spcPct val="50000"/>
              </a:spcBef>
              <a:buFontTx/>
              <a:buChar char="•"/>
            </a:pPr>
            <a:r>
              <a:rPr lang="en-US" altLang="en-US" b="0">
                <a:latin typeface="Times" panose="02020603050405020304" pitchFamily="18" charset="0"/>
              </a:rPr>
              <a:t>Work history</a:t>
            </a:r>
          </a:p>
          <a:p>
            <a:pPr>
              <a:lnSpc>
                <a:spcPct val="90000"/>
              </a:lnSpc>
              <a:spcBef>
                <a:spcPct val="50000"/>
              </a:spcBef>
              <a:buFontTx/>
              <a:buChar char="•"/>
            </a:pPr>
            <a:r>
              <a:rPr lang="en-US" altLang="en-US" b="0">
                <a:latin typeface="Times" panose="02020603050405020304" pitchFamily="18" charset="0"/>
              </a:rPr>
              <a:t>Educational background</a:t>
            </a:r>
          </a:p>
          <a:p>
            <a:pPr>
              <a:lnSpc>
                <a:spcPct val="90000"/>
              </a:lnSpc>
              <a:spcBef>
                <a:spcPct val="50000"/>
              </a:spcBef>
              <a:buFontTx/>
              <a:buChar char="•"/>
            </a:pPr>
            <a:r>
              <a:rPr lang="en-US" altLang="en-US" b="0">
                <a:latin typeface="Times" panose="02020603050405020304" pitchFamily="18" charset="0"/>
              </a:rPr>
              <a:t>Leisure interests</a:t>
            </a:r>
          </a:p>
          <a:p>
            <a:pPr>
              <a:lnSpc>
                <a:spcPct val="90000"/>
              </a:lnSpc>
              <a:spcBef>
                <a:spcPct val="50000"/>
              </a:spcBef>
              <a:buFontTx/>
              <a:buChar char="•"/>
            </a:pPr>
            <a:r>
              <a:rPr lang="en-US" altLang="en-US" b="0">
                <a:latin typeface="Times" panose="02020603050405020304" pitchFamily="18" charset="0"/>
              </a:rPr>
              <a:t>Age</a:t>
            </a:r>
          </a:p>
          <a:p>
            <a:pPr>
              <a:spcBef>
                <a:spcPct val="50000"/>
              </a:spcBef>
            </a:pPr>
            <a:endParaRPr lang="en-US" altLang="en-US">
              <a:latin typeface="Times" panose="02020603050405020304" pitchFamily="18" charset="0"/>
            </a:endParaRPr>
          </a:p>
        </p:txBody>
      </p:sp>
      <p:sp>
        <p:nvSpPr>
          <p:cNvPr id="44043" name="Rectangle 28">
            <a:extLst>
              <a:ext uri="{FF2B5EF4-FFF2-40B4-BE49-F238E27FC236}">
                <a16:creationId xmlns:a16="http://schemas.microsoft.com/office/drawing/2014/main" id="{A2FE6B0B-C238-496D-A40D-B9C93C6A9514}"/>
              </a:ext>
            </a:extLst>
          </p:cNvPr>
          <p:cNvSpPr>
            <a:spLocks noGrp="1" noChangeArrowheads="1"/>
          </p:cNvSpPr>
          <p:nvPr>
            <p:ph type="title"/>
          </p:nvPr>
        </p:nvSpPr>
        <p:spPr>
          <a:xfrm>
            <a:off x="1600200" y="1295400"/>
            <a:ext cx="3810000" cy="152400"/>
          </a:xfrm>
          <a:noFill/>
        </p:spPr>
        <p:txBody>
          <a:bodyPr/>
          <a:lstStyle/>
          <a:p>
            <a:pPr algn="l"/>
            <a:r>
              <a:rPr lang="en-US" altLang="en-US"/>
              <a:t>Organising a Presentation</a:t>
            </a:r>
            <a:endParaRPr lang="en-US" altLang="en-US" b="0"/>
          </a:p>
        </p:txBody>
      </p:sp>
      <p:sp>
        <p:nvSpPr>
          <p:cNvPr id="44044" name="Text Box 4">
            <a:extLst>
              <a:ext uri="{FF2B5EF4-FFF2-40B4-BE49-F238E27FC236}">
                <a16:creationId xmlns:a16="http://schemas.microsoft.com/office/drawing/2014/main" id="{70AD55A5-1C70-4888-A242-CC35D9A0ABE9}"/>
              </a:ext>
            </a:extLst>
          </p:cNvPr>
          <p:cNvSpPr txBox="1">
            <a:spLocks noChangeArrowheads="1"/>
          </p:cNvSpPr>
          <p:nvPr/>
        </p:nvSpPr>
        <p:spPr bwMode="auto">
          <a:xfrm>
            <a:off x="3975100" y="4699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DEVELOPMENT</a:t>
            </a:r>
          </a:p>
        </p:txBody>
      </p:sp>
      <p:sp>
        <p:nvSpPr>
          <p:cNvPr id="44045" name="Slide Number Placeholder 3">
            <a:extLst>
              <a:ext uri="{FF2B5EF4-FFF2-40B4-BE49-F238E27FC236}">
                <a16:creationId xmlns:a16="http://schemas.microsoft.com/office/drawing/2014/main" id="{81FA10B7-5003-449A-BB99-64D9A38B0BD5}"/>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C6F8AF8D-8A0A-47F6-A922-FD51609D1C97}" type="slidenum">
              <a:rPr lang="en-US" altLang="en-US" sz="1000" b="0"/>
              <a:pPr/>
              <a:t>41</a:t>
            </a:fld>
            <a:endParaRPr lang="en-US" altLang="en-US" sz="1000" b="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Line 3">
            <a:extLst>
              <a:ext uri="{FF2B5EF4-FFF2-40B4-BE49-F238E27FC236}">
                <a16:creationId xmlns:a16="http://schemas.microsoft.com/office/drawing/2014/main" id="{0BDE44CE-CC42-4683-8E21-3785DFB4D4A8}"/>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5060" name="Rectangle 7">
            <a:extLst>
              <a:ext uri="{FF2B5EF4-FFF2-40B4-BE49-F238E27FC236}">
                <a16:creationId xmlns:a16="http://schemas.microsoft.com/office/drawing/2014/main" id="{4FF161F7-A324-4F0C-BEF3-ADF934EC5424}"/>
              </a:ext>
            </a:extLst>
          </p:cNvPr>
          <p:cNvSpPr>
            <a:spLocks noChangeArrowheads="1"/>
          </p:cNvSpPr>
          <p:nvPr/>
        </p:nvSpPr>
        <p:spPr bwMode="auto">
          <a:xfrm>
            <a:off x="1990725" y="2330450"/>
            <a:ext cx="1841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endParaRPr lang="en-US" altLang="en-US"/>
          </a:p>
        </p:txBody>
      </p:sp>
      <p:sp>
        <p:nvSpPr>
          <p:cNvPr id="45061" name="Text Box 9">
            <a:extLst>
              <a:ext uri="{FF2B5EF4-FFF2-40B4-BE49-F238E27FC236}">
                <a16:creationId xmlns:a16="http://schemas.microsoft.com/office/drawing/2014/main" id="{2B911CF5-C0DB-4F20-B796-DEA6135467EB}"/>
              </a:ext>
            </a:extLst>
          </p:cNvPr>
          <p:cNvSpPr txBox="1">
            <a:spLocks noChangeArrowheads="1"/>
          </p:cNvSpPr>
          <p:nvPr/>
        </p:nvSpPr>
        <p:spPr bwMode="auto">
          <a:xfrm>
            <a:off x="2743200" y="2286000"/>
            <a:ext cx="3276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endParaRPr lang="en-US" altLang="en-US"/>
          </a:p>
        </p:txBody>
      </p:sp>
      <p:sp>
        <p:nvSpPr>
          <p:cNvPr id="45062" name="Text Box 12">
            <a:extLst>
              <a:ext uri="{FF2B5EF4-FFF2-40B4-BE49-F238E27FC236}">
                <a16:creationId xmlns:a16="http://schemas.microsoft.com/office/drawing/2014/main" id="{6E292A19-84D6-4FED-9B53-B1964F11F1A0}"/>
              </a:ext>
            </a:extLst>
          </p:cNvPr>
          <p:cNvSpPr txBox="1">
            <a:spLocks noChangeArrowheads="1"/>
          </p:cNvSpPr>
          <p:nvPr/>
        </p:nvSpPr>
        <p:spPr bwMode="auto">
          <a:xfrm>
            <a:off x="2819400" y="1943100"/>
            <a:ext cx="3352800" cy="600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a:t>Purpose. </a:t>
            </a:r>
            <a:r>
              <a:rPr lang="en-US" altLang="en-US" b="0">
                <a:latin typeface="Times" panose="02020603050405020304" pitchFamily="18" charset="0"/>
              </a:rPr>
              <a:t>Start with a strong, single statement that explains the purpose of your presentation. Frame it in terms that the listener can understand and relate to. A good approach is to mention the subject matter of the talk and a reason why the subject matter is important to this listener (benefit). Here is a useful format:</a:t>
            </a:r>
          </a:p>
          <a:p>
            <a:endParaRPr lang="en-US" altLang="en-US" b="0">
              <a:latin typeface="Times" panose="02020603050405020304" pitchFamily="18" charset="0"/>
            </a:endParaRPr>
          </a:p>
          <a:p>
            <a:r>
              <a:rPr lang="en-US" altLang="en-US" b="0">
                <a:latin typeface="Times" panose="02020603050405020304" pitchFamily="18" charset="0"/>
              </a:rPr>
              <a:t>subject matter  +  so that  +  benefit to listener</a:t>
            </a:r>
          </a:p>
          <a:p>
            <a:endParaRPr lang="en-US" altLang="en-US" b="0">
              <a:latin typeface="Times" panose="02020603050405020304" pitchFamily="18" charset="0"/>
            </a:endParaRPr>
          </a:p>
          <a:p>
            <a:r>
              <a:rPr lang="en-US" altLang="en-US" b="0" i="1">
                <a:latin typeface="Times" panose="02020603050405020304" pitchFamily="18" charset="0"/>
              </a:rPr>
              <a:t>Example: </a:t>
            </a:r>
            <a:r>
              <a:rPr lang="en-US" altLang="en-US" b="0">
                <a:latin typeface="Times" panose="02020603050405020304" pitchFamily="18" charset="0"/>
              </a:rPr>
              <a:t> “The purpose of my talk is to give you an overview of visual aid techniques so that you can increase the impact and interest of your presentations.”</a:t>
            </a:r>
          </a:p>
          <a:p>
            <a:endParaRPr lang="en-US" altLang="en-US" b="0" i="1">
              <a:latin typeface="Times" panose="02020603050405020304" pitchFamily="18" charset="0"/>
            </a:endParaRPr>
          </a:p>
          <a:p>
            <a:r>
              <a:rPr lang="en-US" altLang="en-US" b="0" i="1">
                <a:latin typeface="Times" panose="02020603050405020304" pitchFamily="18" charset="0"/>
              </a:rPr>
              <a:t>Not:  </a:t>
            </a:r>
            <a:r>
              <a:rPr lang="en-US" altLang="en-US" b="0">
                <a:latin typeface="Times" panose="02020603050405020304" pitchFamily="18" charset="0"/>
              </a:rPr>
              <a:t>“Now I am going to talk about visual aids.”</a:t>
            </a:r>
          </a:p>
          <a:p>
            <a:endParaRPr lang="en-US" altLang="en-US" b="0">
              <a:latin typeface="Times" panose="02020603050405020304" pitchFamily="18" charset="0"/>
            </a:endParaRPr>
          </a:p>
          <a:p>
            <a:r>
              <a:rPr lang="en-US" altLang="en-US"/>
              <a:t>Agenda</a:t>
            </a:r>
            <a:r>
              <a:rPr lang="en-US" altLang="en-US">
                <a:latin typeface="Times" panose="02020603050405020304" pitchFamily="18" charset="0"/>
              </a:rPr>
              <a:t>. </a:t>
            </a:r>
            <a:r>
              <a:rPr lang="en-US" altLang="en-US" b="0">
                <a:latin typeface="Times" panose="02020603050405020304" pitchFamily="18" charset="0"/>
              </a:rPr>
              <a:t>Then, explain your agenda. List the topics you'll be covering. Make sure there is a logical link between the purpose and the topics you outline. Say enough on each topic to orient your listener, but save the details for the body of your presentation. </a:t>
            </a:r>
          </a:p>
          <a:p>
            <a:endParaRPr lang="en-US" altLang="en-US" b="0">
              <a:latin typeface="Times" panose="02020603050405020304" pitchFamily="18" charset="0"/>
            </a:endParaRPr>
          </a:p>
          <a:p>
            <a:r>
              <a:rPr lang="en-US" altLang="en-US" b="0" i="1">
                <a:latin typeface="Times" panose="02020603050405020304" pitchFamily="18" charset="0"/>
              </a:rPr>
              <a:t>Example</a:t>
            </a:r>
            <a:r>
              <a:rPr lang="en-US" altLang="en-US" b="0">
                <a:latin typeface="Times" panose="02020603050405020304" pitchFamily="18" charset="0"/>
              </a:rPr>
              <a:t>:  “First I will review the planning steps of a presentation. Then I will show  you some structuring techniques; these are some templates that you can use to develop content in the body of your presentation. Lastly, I will demonstrate some delivery techniques so that you know how to create the greatest impact with your visual aids.”</a:t>
            </a:r>
          </a:p>
          <a:p>
            <a:pPr lvl="2"/>
            <a:endParaRPr lang="en-US" altLang="en-US" b="0">
              <a:latin typeface="Times" panose="02020603050405020304" pitchFamily="18" charset="0"/>
            </a:endParaRPr>
          </a:p>
        </p:txBody>
      </p:sp>
      <p:sp>
        <p:nvSpPr>
          <p:cNvPr id="45063" name="Text Box 14">
            <a:extLst>
              <a:ext uri="{FF2B5EF4-FFF2-40B4-BE49-F238E27FC236}">
                <a16:creationId xmlns:a16="http://schemas.microsoft.com/office/drawing/2014/main" id="{E028FEBC-1895-4137-96F6-93AC3BEAB117}"/>
              </a:ext>
            </a:extLst>
          </p:cNvPr>
          <p:cNvSpPr txBox="1">
            <a:spLocks noChangeArrowheads="1"/>
          </p:cNvSpPr>
          <p:nvPr/>
        </p:nvSpPr>
        <p:spPr bwMode="auto">
          <a:xfrm>
            <a:off x="1600200" y="1993900"/>
            <a:ext cx="868363"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ctr">
              <a:spcBef>
                <a:spcPct val="50000"/>
              </a:spcBef>
            </a:pPr>
            <a:r>
              <a:rPr lang="en-US" altLang="en-US" sz="1400">
                <a:latin typeface="Times" panose="02020603050405020304" pitchFamily="18" charset="0"/>
              </a:rPr>
              <a:t>Opening</a:t>
            </a:r>
            <a:endParaRPr lang="en-US" altLang="en-US">
              <a:latin typeface="Times" panose="02020603050405020304" pitchFamily="18" charset="0"/>
            </a:endParaRPr>
          </a:p>
        </p:txBody>
      </p:sp>
      <p:sp>
        <p:nvSpPr>
          <p:cNvPr id="45064" name="Rectangle 20">
            <a:extLst>
              <a:ext uri="{FF2B5EF4-FFF2-40B4-BE49-F238E27FC236}">
                <a16:creationId xmlns:a16="http://schemas.microsoft.com/office/drawing/2014/main" id="{AFD2BC4B-9B4F-45EA-8204-A37D5931B514}"/>
              </a:ext>
            </a:extLst>
          </p:cNvPr>
          <p:cNvSpPr>
            <a:spLocks noChangeArrowheads="1"/>
          </p:cNvSpPr>
          <p:nvPr/>
        </p:nvSpPr>
        <p:spPr bwMode="auto">
          <a:xfrm>
            <a:off x="1612900" y="1270000"/>
            <a:ext cx="3810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eaLnBrk="1" hangingPunct="1"/>
            <a:r>
              <a:rPr lang="en-US" altLang="en-US" sz="1800">
                <a:solidFill>
                  <a:schemeClr val="tx2"/>
                </a:solidFill>
              </a:rPr>
              <a:t>Organising a Presentation</a:t>
            </a:r>
          </a:p>
        </p:txBody>
      </p:sp>
      <p:sp>
        <p:nvSpPr>
          <p:cNvPr id="45065" name="Text Box 4">
            <a:extLst>
              <a:ext uri="{FF2B5EF4-FFF2-40B4-BE49-F238E27FC236}">
                <a16:creationId xmlns:a16="http://schemas.microsoft.com/office/drawing/2014/main" id="{E84709F5-B606-4B87-8797-95BBEE5B744E}"/>
              </a:ext>
            </a:extLst>
          </p:cNvPr>
          <p:cNvSpPr txBox="1">
            <a:spLocks noChangeArrowheads="1"/>
          </p:cNvSpPr>
          <p:nvPr/>
        </p:nvSpPr>
        <p:spPr bwMode="auto">
          <a:xfrm>
            <a:off x="3975100" y="4699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DEVELOPMENT</a:t>
            </a:r>
          </a:p>
        </p:txBody>
      </p:sp>
      <p:sp>
        <p:nvSpPr>
          <p:cNvPr id="45066" name="Slide Number Placeholder 3">
            <a:extLst>
              <a:ext uri="{FF2B5EF4-FFF2-40B4-BE49-F238E27FC236}">
                <a16:creationId xmlns:a16="http://schemas.microsoft.com/office/drawing/2014/main" id="{1D7703B5-F672-4C69-B295-36D71B5B9688}"/>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886A024E-73A6-401D-8C63-86B0DC00783A}" type="slidenum">
              <a:rPr lang="en-US" altLang="en-US" sz="1000" b="0"/>
              <a:pPr/>
              <a:t>42</a:t>
            </a:fld>
            <a:endParaRPr lang="en-US" altLang="en-US" sz="1000" b="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Line 3">
            <a:extLst>
              <a:ext uri="{FF2B5EF4-FFF2-40B4-BE49-F238E27FC236}">
                <a16:creationId xmlns:a16="http://schemas.microsoft.com/office/drawing/2014/main" id="{190F26BA-48FC-4735-B019-6743B45B1FFD}"/>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6084" name="Rectangle 6">
            <a:extLst>
              <a:ext uri="{FF2B5EF4-FFF2-40B4-BE49-F238E27FC236}">
                <a16:creationId xmlns:a16="http://schemas.microsoft.com/office/drawing/2014/main" id="{DD39D267-483D-4349-AAFE-A83085D0F56D}"/>
              </a:ext>
            </a:extLst>
          </p:cNvPr>
          <p:cNvSpPr>
            <a:spLocks noChangeArrowheads="1"/>
          </p:cNvSpPr>
          <p:nvPr/>
        </p:nvSpPr>
        <p:spPr bwMode="auto">
          <a:xfrm>
            <a:off x="1990725" y="2330450"/>
            <a:ext cx="1841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endParaRPr lang="en-US" altLang="en-US"/>
          </a:p>
        </p:txBody>
      </p:sp>
      <p:sp>
        <p:nvSpPr>
          <p:cNvPr id="46085" name="Text Box 7">
            <a:extLst>
              <a:ext uri="{FF2B5EF4-FFF2-40B4-BE49-F238E27FC236}">
                <a16:creationId xmlns:a16="http://schemas.microsoft.com/office/drawing/2014/main" id="{CF90A392-2BFC-411C-B3A3-1B560FDC788C}"/>
              </a:ext>
            </a:extLst>
          </p:cNvPr>
          <p:cNvSpPr txBox="1">
            <a:spLocks noChangeArrowheads="1"/>
          </p:cNvSpPr>
          <p:nvPr/>
        </p:nvSpPr>
        <p:spPr bwMode="auto">
          <a:xfrm>
            <a:off x="2743200" y="2286000"/>
            <a:ext cx="3276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endParaRPr lang="en-US" altLang="en-US"/>
          </a:p>
        </p:txBody>
      </p:sp>
      <p:sp>
        <p:nvSpPr>
          <p:cNvPr id="46086" name="Text Box 8">
            <a:extLst>
              <a:ext uri="{FF2B5EF4-FFF2-40B4-BE49-F238E27FC236}">
                <a16:creationId xmlns:a16="http://schemas.microsoft.com/office/drawing/2014/main" id="{EDB9A166-B040-4A6F-BBD5-ED3CD8BD35B5}"/>
              </a:ext>
            </a:extLst>
          </p:cNvPr>
          <p:cNvSpPr txBox="1">
            <a:spLocks noChangeArrowheads="1"/>
          </p:cNvSpPr>
          <p:nvPr/>
        </p:nvSpPr>
        <p:spPr bwMode="auto">
          <a:xfrm>
            <a:off x="2819400" y="1993900"/>
            <a:ext cx="3352800"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a:t>Benefits.</a:t>
            </a:r>
            <a:r>
              <a:rPr lang="en-US" altLang="en-US">
                <a:latin typeface="Times" panose="02020603050405020304" pitchFamily="18" charset="0"/>
              </a:rPr>
              <a:t> </a:t>
            </a:r>
            <a:r>
              <a:rPr lang="en-US" altLang="en-US" b="0">
                <a:latin typeface="Times" panose="02020603050405020304" pitchFamily="18" charset="0"/>
              </a:rPr>
              <a:t>Finally, let the listener know what's in it for him/her.  How will the listener gain by paying attention?  Why should the listener invest the time?</a:t>
            </a:r>
            <a:endParaRPr lang="en-US" altLang="en-US" b="0" i="1">
              <a:latin typeface="Times" panose="02020603050405020304" pitchFamily="18" charset="0"/>
            </a:endParaRPr>
          </a:p>
          <a:p>
            <a:endParaRPr lang="en-US" altLang="en-US" b="0" i="1">
              <a:latin typeface="Times" panose="02020603050405020304" pitchFamily="18" charset="0"/>
            </a:endParaRPr>
          </a:p>
          <a:p>
            <a:r>
              <a:rPr lang="en-US" altLang="en-US" b="0" i="1">
                <a:latin typeface="Times" panose="02020603050405020304" pitchFamily="18" charset="0"/>
              </a:rPr>
              <a:t>Example</a:t>
            </a:r>
            <a:r>
              <a:rPr lang="en-US" altLang="en-US" b="0">
                <a:latin typeface="Times" panose="02020603050405020304" pitchFamily="18" charset="0"/>
              </a:rPr>
              <a:t>:  “When I'm finished, you'll have a tool kit for preparing and delivering effective visual aids. You will also have learned some ways to keep your listeners' attention and help them to remember what you say.”</a:t>
            </a:r>
          </a:p>
        </p:txBody>
      </p:sp>
      <p:sp>
        <p:nvSpPr>
          <p:cNvPr id="46087" name="Text Box 9">
            <a:extLst>
              <a:ext uri="{FF2B5EF4-FFF2-40B4-BE49-F238E27FC236}">
                <a16:creationId xmlns:a16="http://schemas.microsoft.com/office/drawing/2014/main" id="{5DD9C33C-4CA0-4A28-8831-025DDF6D381C}"/>
              </a:ext>
            </a:extLst>
          </p:cNvPr>
          <p:cNvSpPr txBox="1">
            <a:spLocks noChangeArrowheads="1"/>
          </p:cNvSpPr>
          <p:nvPr/>
        </p:nvSpPr>
        <p:spPr bwMode="auto">
          <a:xfrm>
            <a:off x="1600200" y="2032000"/>
            <a:ext cx="868363"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ctr">
              <a:spcBef>
                <a:spcPct val="50000"/>
              </a:spcBef>
            </a:pPr>
            <a:r>
              <a:rPr lang="en-US" altLang="en-US" sz="1400">
                <a:latin typeface="Times" panose="02020603050405020304" pitchFamily="18" charset="0"/>
              </a:rPr>
              <a:t>Opening</a:t>
            </a:r>
            <a:endParaRPr lang="en-US" altLang="en-US">
              <a:latin typeface="Times" panose="02020603050405020304" pitchFamily="18" charset="0"/>
            </a:endParaRPr>
          </a:p>
        </p:txBody>
      </p:sp>
      <p:sp>
        <p:nvSpPr>
          <p:cNvPr id="46088" name="Rectangle 14">
            <a:extLst>
              <a:ext uri="{FF2B5EF4-FFF2-40B4-BE49-F238E27FC236}">
                <a16:creationId xmlns:a16="http://schemas.microsoft.com/office/drawing/2014/main" id="{F0B46C11-B459-46C5-8FE4-82C6F0F03D81}"/>
              </a:ext>
            </a:extLst>
          </p:cNvPr>
          <p:cNvSpPr>
            <a:spLocks noChangeArrowheads="1"/>
          </p:cNvSpPr>
          <p:nvPr/>
        </p:nvSpPr>
        <p:spPr bwMode="auto">
          <a:xfrm>
            <a:off x="1612900" y="1231900"/>
            <a:ext cx="3810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eaLnBrk="1" hangingPunct="1"/>
            <a:r>
              <a:rPr lang="en-US" altLang="en-US" sz="1800">
                <a:solidFill>
                  <a:schemeClr val="tx2"/>
                </a:solidFill>
              </a:rPr>
              <a:t>Organising a Presentation</a:t>
            </a:r>
          </a:p>
        </p:txBody>
      </p:sp>
      <p:sp>
        <p:nvSpPr>
          <p:cNvPr id="46089" name="Text Box 15">
            <a:extLst>
              <a:ext uri="{FF2B5EF4-FFF2-40B4-BE49-F238E27FC236}">
                <a16:creationId xmlns:a16="http://schemas.microsoft.com/office/drawing/2014/main" id="{80DEAFC4-8A8F-4F03-8723-748E121658F0}"/>
              </a:ext>
            </a:extLst>
          </p:cNvPr>
          <p:cNvSpPr txBox="1">
            <a:spLocks noChangeArrowheads="1"/>
          </p:cNvSpPr>
          <p:nvPr/>
        </p:nvSpPr>
        <p:spPr bwMode="auto">
          <a:xfrm>
            <a:off x="3975100" y="4699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DEVELOPMENT</a:t>
            </a:r>
          </a:p>
        </p:txBody>
      </p:sp>
      <p:sp>
        <p:nvSpPr>
          <p:cNvPr id="46090" name="Slide Number Placeholder 3">
            <a:extLst>
              <a:ext uri="{FF2B5EF4-FFF2-40B4-BE49-F238E27FC236}">
                <a16:creationId xmlns:a16="http://schemas.microsoft.com/office/drawing/2014/main" id="{6149DE03-F63A-4793-B52C-04CD70389ED9}"/>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C249527C-E41D-420F-9C4C-0168519CAC3A}" type="slidenum">
              <a:rPr lang="en-US" altLang="en-US" sz="1000" b="0"/>
              <a:pPr/>
              <a:t>43</a:t>
            </a:fld>
            <a:endParaRPr lang="en-US" altLang="en-US" sz="1000" b="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Line 3">
            <a:extLst>
              <a:ext uri="{FF2B5EF4-FFF2-40B4-BE49-F238E27FC236}">
                <a16:creationId xmlns:a16="http://schemas.microsoft.com/office/drawing/2014/main" id="{D3E92C38-8E4D-4579-ABE9-89C6F19C1003}"/>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7108" name="Rectangle 7">
            <a:extLst>
              <a:ext uri="{FF2B5EF4-FFF2-40B4-BE49-F238E27FC236}">
                <a16:creationId xmlns:a16="http://schemas.microsoft.com/office/drawing/2014/main" id="{E10DC2DC-1FC1-42A9-863C-99B71DF76C17}"/>
              </a:ext>
            </a:extLst>
          </p:cNvPr>
          <p:cNvSpPr>
            <a:spLocks noChangeArrowheads="1"/>
          </p:cNvSpPr>
          <p:nvPr/>
        </p:nvSpPr>
        <p:spPr bwMode="auto">
          <a:xfrm>
            <a:off x="1990725" y="2050034"/>
            <a:ext cx="1841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endParaRPr lang="en-US" altLang="en-US"/>
          </a:p>
        </p:txBody>
      </p:sp>
      <p:sp>
        <p:nvSpPr>
          <p:cNvPr id="47109" name="Text Box 9">
            <a:extLst>
              <a:ext uri="{FF2B5EF4-FFF2-40B4-BE49-F238E27FC236}">
                <a16:creationId xmlns:a16="http://schemas.microsoft.com/office/drawing/2014/main" id="{DD3E7C07-4757-48D5-A150-DC656FB6BC73}"/>
              </a:ext>
            </a:extLst>
          </p:cNvPr>
          <p:cNvSpPr txBox="1">
            <a:spLocks noChangeArrowheads="1"/>
          </p:cNvSpPr>
          <p:nvPr/>
        </p:nvSpPr>
        <p:spPr bwMode="auto">
          <a:xfrm>
            <a:off x="2743200" y="2005584"/>
            <a:ext cx="3276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endParaRPr lang="en-US" altLang="en-US"/>
          </a:p>
        </p:txBody>
      </p:sp>
      <p:sp>
        <p:nvSpPr>
          <p:cNvPr id="47110" name="Text Box 12">
            <a:extLst>
              <a:ext uri="{FF2B5EF4-FFF2-40B4-BE49-F238E27FC236}">
                <a16:creationId xmlns:a16="http://schemas.microsoft.com/office/drawing/2014/main" id="{8460F37F-68C7-4FED-9A4C-E3B5E6006B2C}"/>
              </a:ext>
            </a:extLst>
          </p:cNvPr>
          <p:cNvSpPr txBox="1">
            <a:spLocks noChangeArrowheads="1"/>
          </p:cNvSpPr>
          <p:nvPr/>
        </p:nvSpPr>
        <p:spPr bwMode="auto">
          <a:xfrm>
            <a:off x="2819400" y="1700784"/>
            <a:ext cx="335280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b="0">
                <a:latin typeface="Times" panose="02020603050405020304" pitchFamily="18" charset="0"/>
              </a:rPr>
              <a:t>During the body of your presentation, you develop your agenda topics. Referring to your listener profile, outline the main points your listener needs to know about each of the topics. Keep in mind the questions you think your listener will have about each of the topics. Then, include only the necessary detail to support the points and to answer the listener's questions. </a:t>
            </a:r>
          </a:p>
          <a:p>
            <a:endParaRPr lang="en-US" altLang="en-US" b="0"/>
          </a:p>
          <a:p>
            <a:r>
              <a:rPr lang="en-US" altLang="en-US"/>
              <a:t>Structuring Techniques</a:t>
            </a:r>
          </a:p>
          <a:p>
            <a:endParaRPr lang="en-US" altLang="en-US" b="0"/>
          </a:p>
          <a:p>
            <a:r>
              <a:rPr lang="en-US" altLang="en-US" b="0">
                <a:latin typeface="Times" panose="02020603050405020304" pitchFamily="18" charset="0"/>
              </a:rPr>
              <a:t>For each topic in your presentation, you will develop a visual aid (or several visual aids) to convey the main points and to answer the listener's questions. Use the following structuring techniques as templates for the ideas you wish to convey.</a:t>
            </a:r>
          </a:p>
          <a:p>
            <a:endParaRPr lang="en-US" altLang="en-US">
              <a:latin typeface="Times" panose="02020603050405020304" pitchFamily="18" charset="0"/>
            </a:endParaRPr>
          </a:p>
          <a:p>
            <a:endParaRPr lang="en-US" altLang="en-US">
              <a:latin typeface="Times" panose="02020603050405020304" pitchFamily="18" charset="0"/>
            </a:endParaRPr>
          </a:p>
        </p:txBody>
      </p:sp>
      <p:sp>
        <p:nvSpPr>
          <p:cNvPr id="47111" name="Text Box 14">
            <a:extLst>
              <a:ext uri="{FF2B5EF4-FFF2-40B4-BE49-F238E27FC236}">
                <a16:creationId xmlns:a16="http://schemas.microsoft.com/office/drawing/2014/main" id="{496A06B7-A113-4AE2-9B75-F153CD26830E}"/>
              </a:ext>
            </a:extLst>
          </p:cNvPr>
          <p:cNvSpPr txBox="1">
            <a:spLocks noChangeArrowheads="1"/>
          </p:cNvSpPr>
          <p:nvPr/>
        </p:nvSpPr>
        <p:spPr bwMode="auto">
          <a:xfrm>
            <a:off x="1600200" y="1776984"/>
            <a:ext cx="868363"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ctr">
              <a:spcBef>
                <a:spcPct val="50000"/>
              </a:spcBef>
            </a:pPr>
            <a:r>
              <a:rPr lang="en-US" altLang="en-US" sz="1400">
                <a:latin typeface="Times" panose="02020603050405020304" pitchFamily="18" charset="0"/>
              </a:rPr>
              <a:t>Body</a:t>
            </a:r>
            <a:endParaRPr lang="en-US" altLang="en-US">
              <a:latin typeface="Times" panose="02020603050405020304" pitchFamily="18" charset="0"/>
            </a:endParaRPr>
          </a:p>
        </p:txBody>
      </p:sp>
      <p:graphicFrame>
        <p:nvGraphicFramePr>
          <p:cNvPr id="142398" name="Group 62">
            <a:extLst>
              <a:ext uri="{FF2B5EF4-FFF2-40B4-BE49-F238E27FC236}">
                <a16:creationId xmlns:a16="http://schemas.microsoft.com/office/drawing/2014/main" id="{2063FC81-879C-4DAE-A011-F14D9CCDA1A5}"/>
              </a:ext>
            </a:extLst>
          </p:cNvPr>
          <p:cNvGraphicFramePr>
            <a:graphicFrameLocks noGrp="1"/>
          </p:cNvGraphicFramePr>
          <p:nvPr>
            <p:extLst>
              <p:ext uri="{D42A27DB-BD31-4B8C-83A1-F6EECF244321}">
                <p14:modId xmlns:p14="http://schemas.microsoft.com/office/powerpoint/2010/main" val="2204161266"/>
              </p:ext>
            </p:extLst>
          </p:nvPr>
        </p:nvGraphicFramePr>
        <p:xfrm>
          <a:off x="1600200" y="4863084"/>
          <a:ext cx="4635500" cy="3013098"/>
        </p:xfrm>
        <a:graphic>
          <a:graphicData uri="http://schemas.openxmlformats.org/drawingml/2006/table">
            <a:tbl>
              <a:tblPr/>
              <a:tblGrid>
                <a:gridCol w="1054100">
                  <a:extLst>
                    <a:ext uri="{9D8B030D-6E8A-4147-A177-3AD203B41FA5}">
                      <a16:colId xmlns:a16="http://schemas.microsoft.com/office/drawing/2014/main" val="2210413588"/>
                    </a:ext>
                  </a:extLst>
                </a:gridCol>
                <a:gridCol w="3581400">
                  <a:extLst>
                    <a:ext uri="{9D8B030D-6E8A-4147-A177-3AD203B41FA5}">
                      <a16:colId xmlns:a16="http://schemas.microsoft.com/office/drawing/2014/main" val="1426985368"/>
                    </a:ext>
                  </a:extLst>
                </a:gridCol>
              </a:tblGrid>
              <a:tr h="396232">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Structuring Technique</a:t>
                      </a:r>
                    </a:p>
                  </a:txBody>
                  <a:tcPr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When to Use</a:t>
                      </a:r>
                    </a:p>
                  </a:txBody>
                  <a:tcPr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55539662"/>
                  </a:ext>
                </a:extLst>
              </a:tr>
              <a:tr h="1103290">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1. Bullets</a:t>
                      </a: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77800" indent="-1778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77800" marR="0" lvl="0" indent="-177800" algn="l" defTabSz="914400" rtl="0" eaLnBrk="1" fontAlgn="base" latinLnBrk="0" hangingPunct="1">
                        <a:lnSpc>
                          <a:spcPct val="8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Bullets are the most versatile and widely used</a:t>
                      </a:r>
                    </a:p>
                    <a:p>
                      <a:pPr marL="177800" marR="0" lvl="0" indent="-177800" algn="l" defTabSz="914400" rtl="0" eaLnBrk="1" fontAlgn="base" latinLnBrk="0" hangingPunct="1">
                        <a:lnSpc>
                          <a:spcPct val="8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technique for structuring information. Use bullets to</a:t>
                      </a:r>
                    </a:p>
                    <a:p>
                      <a:pPr marL="177800" marR="0" lvl="0" indent="-1778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list reasons</a:t>
                      </a:r>
                    </a:p>
                    <a:p>
                      <a:pPr marL="177800" marR="0" lvl="0" indent="-1778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give examples</a:t>
                      </a:r>
                    </a:p>
                    <a:p>
                      <a:pPr marL="177800" marR="0" lvl="0" indent="-1778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provide background and details</a:t>
                      </a:r>
                    </a:p>
                  </a:txBody>
                  <a:tcPr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50365766"/>
                  </a:ext>
                </a:extLst>
              </a:tr>
              <a:tr h="859518">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9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2. Bullets</a:t>
                      </a:r>
                    </a:p>
                    <a:p>
                      <a:pPr marL="0" marR="0" lvl="0" indent="0" algn="l" defTabSz="914400" rtl="0" eaLnBrk="1" fontAlgn="base" latinLnBrk="0" hangingPunct="1">
                        <a:lnSpc>
                          <a:spcPct val="9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(with graphic)</a:t>
                      </a:r>
                    </a:p>
                  </a:txBody>
                  <a:tcPr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77800" indent="-1778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77800" marR="0" lvl="0" indent="-177800" algn="l" defTabSz="914400" rtl="0" eaLnBrk="1" fontAlgn="base" latinLnBrk="0" hangingPunct="1">
                        <a:lnSpc>
                          <a:spcPct val="8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Add a graphic to create interest and to make the bullets</a:t>
                      </a:r>
                    </a:p>
                    <a:p>
                      <a:pPr marL="177800" marR="0" lvl="0" indent="-177800" algn="l" defTabSz="914400" rtl="0" eaLnBrk="1" fontAlgn="base" latinLnBrk="0" hangingPunct="1">
                        <a:lnSpc>
                          <a:spcPct val="8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easier to remember. Include a conceptual graphic to</a:t>
                      </a:r>
                    </a:p>
                    <a:p>
                      <a:pPr marL="177800" marR="0" lvl="0" indent="-1778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explain a concept</a:t>
                      </a:r>
                    </a:p>
                    <a:p>
                      <a:pPr marL="177800" marR="0" lvl="0" indent="-1778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label an idea or project</a:t>
                      </a:r>
                    </a:p>
                  </a:txBody>
                  <a:tcPr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46357938"/>
                  </a:ext>
                </a:extLst>
              </a:tr>
              <a:tr h="654036">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9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3. Charts:</a:t>
                      </a:r>
                    </a:p>
                    <a:p>
                      <a:pPr marL="0" marR="0" lvl="0" indent="0" algn="l" defTabSz="914400" rtl="0" eaLnBrk="1" fontAlgn="base" latinLnBrk="0" hangingPunct="1">
                        <a:lnSpc>
                          <a:spcPct val="9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Bar Chart</a:t>
                      </a:r>
                    </a:p>
                  </a:txBody>
                  <a:tcPr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177800" indent="-1778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77800" marR="0" lvl="0" indent="-177800" algn="l" defTabSz="914400" rtl="0" eaLnBrk="1" fontAlgn="base" latinLnBrk="0" hangingPunct="1">
                        <a:lnSpc>
                          <a:spcPct val="8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 bar chart presents the totals of several data elements.</a:t>
                      </a:r>
                    </a:p>
                    <a:p>
                      <a:pPr marL="177800" marR="0" lvl="0" indent="-177800" algn="l" defTabSz="914400" rtl="0" eaLnBrk="1" fontAlgn="base" latinLnBrk="0" hangingPunct="1">
                        <a:lnSpc>
                          <a:spcPct val="8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Use a bar chart to compare the totals. (Example: a</a:t>
                      </a:r>
                    </a:p>
                    <a:p>
                      <a:pPr marL="177800" marR="0" lvl="0" indent="-177800" algn="l" defTabSz="914400" rtl="0" eaLnBrk="1" fontAlgn="base" latinLnBrk="0" hangingPunct="1">
                        <a:lnSpc>
                          <a:spcPct val="8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summary of budget amounts from several years.)</a:t>
                      </a:r>
                    </a:p>
                  </a:txBody>
                  <a:tcPr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15383047"/>
                  </a:ext>
                </a:extLst>
              </a:tr>
            </a:tbl>
          </a:graphicData>
        </a:graphic>
      </p:graphicFrame>
      <p:sp>
        <p:nvSpPr>
          <p:cNvPr id="47129" name="Rectangle 66">
            <a:extLst>
              <a:ext uri="{FF2B5EF4-FFF2-40B4-BE49-F238E27FC236}">
                <a16:creationId xmlns:a16="http://schemas.microsoft.com/office/drawing/2014/main" id="{EDAF19A0-4865-4DCF-9038-68CEDD6371A5}"/>
              </a:ext>
            </a:extLst>
          </p:cNvPr>
          <p:cNvSpPr>
            <a:spLocks noChangeArrowheads="1"/>
          </p:cNvSpPr>
          <p:nvPr/>
        </p:nvSpPr>
        <p:spPr bwMode="auto">
          <a:xfrm>
            <a:off x="1600200" y="926084"/>
            <a:ext cx="3810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eaLnBrk="1" hangingPunct="1"/>
            <a:r>
              <a:rPr lang="en-US" altLang="en-US" sz="1800">
                <a:solidFill>
                  <a:schemeClr val="tx2"/>
                </a:solidFill>
              </a:rPr>
              <a:t>Organising a Presentation</a:t>
            </a:r>
          </a:p>
        </p:txBody>
      </p:sp>
      <p:sp>
        <p:nvSpPr>
          <p:cNvPr id="47130" name="Text Box 67">
            <a:extLst>
              <a:ext uri="{FF2B5EF4-FFF2-40B4-BE49-F238E27FC236}">
                <a16:creationId xmlns:a16="http://schemas.microsoft.com/office/drawing/2014/main" id="{61057074-F99B-43BE-A3C4-B5B00D93C039}"/>
              </a:ext>
            </a:extLst>
          </p:cNvPr>
          <p:cNvSpPr txBox="1">
            <a:spLocks noChangeArrowheads="1"/>
          </p:cNvSpPr>
          <p:nvPr/>
        </p:nvSpPr>
        <p:spPr bwMode="auto">
          <a:xfrm>
            <a:off x="3975100" y="4699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DEVELOPMENT</a:t>
            </a:r>
          </a:p>
        </p:txBody>
      </p:sp>
      <p:sp>
        <p:nvSpPr>
          <p:cNvPr id="47131" name="Slide Number Placeholder 3">
            <a:extLst>
              <a:ext uri="{FF2B5EF4-FFF2-40B4-BE49-F238E27FC236}">
                <a16:creationId xmlns:a16="http://schemas.microsoft.com/office/drawing/2014/main" id="{849B1843-D128-43FD-8EA7-509EFF4804D8}"/>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B2583065-AAF4-4335-A68A-8D86E9B1FD48}" type="slidenum">
              <a:rPr lang="en-US" altLang="en-US" sz="1000" b="0"/>
              <a:pPr/>
              <a:t>44</a:t>
            </a:fld>
            <a:endParaRPr lang="en-US" altLang="en-US" sz="1000" b="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Line 3">
            <a:extLst>
              <a:ext uri="{FF2B5EF4-FFF2-40B4-BE49-F238E27FC236}">
                <a16:creationId xmlns:a16="http://schemas.microsoft.com/office/drawing/2014/main" id="{E8F19041-C3B0-48BB-999B-2BD3336334E5}"/>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8132" name="Rectangle 6">
            <a:extLst>
              <a:ext uri="{FF2B5EF4-FFF2-40B4-BE49-F238E27FC236}">
                <a16:creationId xmlns:a16="http://schemas.microsoft.com/office/drawing/2014/main" id="{C0D879FE-5A82-4228-966F-FD3C1798EB65}"/>
              </a:ext>
            </a:extLst>
          </p:cNvPr>
          <p:cNvSpPr>
            <a:spLocks noChangeArrowheads="1"/>
          </p:cNvSpPr>
          <p:nvPr/>
        </p:nvSpPr>
        <p:spPr bwMode="auto">
          <a:xfrm>
            <a:off x="1990725" y="2330450"/>
            <a:ext cx="1841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endParaRPr lang="en-US" altLang="en-US"/>
          </a:p>
        </p:txBody>
      </p:sp>
      <p:sp>
        <p:nvSpPr>
          <p:cNvPr id="48133" name="Text Box 8">
            <a:extLst>
              <a:ext uri="{FF2B5EF4-FFF2-40B4-BE49-F238E27FC236}">
                <a16:creationId xmlns:a16="http://schemas.microsoft.com/office/drawing/2014/main" id="{0F3CB198-F20C-4493-9E10-F828C3A4D4B5}"/>
              </a:ext>
            </a:extLst>
          </p:cNvPr>
          <p:cNvSpPr txBox="1">
            <a:spLocks noChangeArrowheads="1"/>
          </p:cNvSpPr>
          <p:nvPr/>
        </p:nvSpPr>
        <p:spPr bwMode="auto">
          <a:xfrm>
            <a:off x="2819400" y="2070100"/>
            <a:ext cx="3352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a:t>Structuring Techniques (continued)</a:t>
            </a:r>
            <a:endParaRPr lang="en-US" altLang="en-US">
              <a:latin typeface="Times" panose="02020603050405020304" pitchFamily="18" charset="0"/>
            </a:endParaRPr>
          </a:p>
        </p:txBody>
      </p:sp>
      <p:sp>
        <p:nvSpPr>
          <p:cNvPr id="48134" name="Text Box 9">
            <a:extLst>
              <a:ext uri="{FF2B5EF4-FFF2-40B4-BE49-F238E27FC236}">
                <a16:creationId xmlns:a16="http://schemas.microsoft.com/office/drawing/2014/main" id="{4FD344FE-3843-4031-900B-CA97C676CD1D}"/>
              </a:ext>
            </a:extLst>
          </p:cNvPr>
          <p:cNvSpPr txBox="1">
            <a:spLocks noChangeArrowheads="1"/>
          </p:cNvSpPr>
          <p:nvPr/>
        </p:nvSpPr>
        <p:spPr bwMode="auto">
          <a:xfrm>
            <a:off x="1600200" y="2057400"/>
            <a:ext cx="868363"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ctr">
              <a:spcBef>
                <a:spcPct val="50000"/>
              </a:spcBef>
            </a:pPr>
            <a:r>
              <a:rPr lang="en-US" altLang="en-US" sz="1400">
                <a:latin typeface="Times" panose="02020603050405020304" pitchFamily="18" charset="0"/>
              </a:rPr>
              <a:t>Body</a:t>
            </a:r>
            <a:endParaRPr lang="en-US" altLang="en-US">
              <a:latin typeface="Times" panose="02020603050405020304" pitchFamily="18" charset="0"/>
            </a:endParaRPr>
          </a:p>
        </p:txBody>
      </p:sp>
      <p:graphicFrame>
        <p:nvGraphicFramePr>
          <p:cNvPr id="171100" name="Group 92">
            <a:extLst>
              <a:ext uri="{FF2B5EF4-FFF2-40B4-BE49-F238E27FC236}">
                <a16:creationId xmlns:a16="http://schemas.microsoft.com/office/drawing/2014/main" id="{A7C082BD-CA7D-42CF-A8AA-8895A9A73BD9}"/>
              </a:ext>
            </a:extLst>
          </p:cNvPr>
          <p:cNvGraphicFramePr>
            <a:graphicFrameLocks noGrp="1"/>
          </p:cNvGraphicFramePr>
          <p:nvPr/>
        </p:nvGraphicFramePr>
        <p:xfrm>
          <a:off x="1600200" y="2717800"/>
          <a:ext cx="4711700" cy="5078412"/>
        </p:xfrm>
        <a:graphic>
          <a:graphicData uri="http://schemas.openxmlformats.org/drawingml/2006/table">
            <a:tbl>
              <a:tblPr/>
              <a:tblGrid>
                <a:gridCol w="1071563">
                  <a:extLst>
                    <a:ext uri="{9D8B030D-6E8A-4147-A177-3AD203B41FA5}">
                      <a16:colId xmlns:a16="http://schemas.microsoft.com/office/drawing/2014/main" val="811314623"/>
                    </a:ext>
                  </a:extLst>
                </a:gridCol>
                <a:gridCol w="3640137">
                  <a:extLst>
                    <a:ext uri="{9D8B030D-6E8A-4147-A177-3AD203B41FA5}">
                      <a16:colId xmlns:a16="http://schemas.microsoft.com/office/drawing/2014/main" val="735345294"/>
                    </a:ext>
                  </a:extLst>
                </a:gridCol>
              </a:tblGrid>
              <a:tr h="396299">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Structuring Technique</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When to Use</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85138779"/>
                  </a:ext>
                </a:extLst>
              </a:tr>
              <a:tr h="722421">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4. Charts: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Flow Chart</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 flow chart shows steps in a process. Use a flow chart to give an overview of the whole process; then explain each step.</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57169272"/>
                  </a:ext>
                </a:extLst>
              </a:tr>
              <a:tr h="857379">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5. Charts: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Line Chart</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 line chart shows a single trend or compares several trends over time. (Example: the movement of a social indicator such as GNP growth, production levels, or funds spent on education.)</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49631153"/>
                  </a:ext>
                </a:extLst>
              </a:tr>
              <a:tr h="654148">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6. Charts: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Pie Chart</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 pie chart shows the relationship of the part to the whole. (Example: the foreign trade level of one country as compared to that of all countries in the region.)</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33672540"/>
                  </a:ext>
                </a:extLst>
              </a:tr>
              <a:tr h="1149522">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7. Diagram</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77800" indent="-1778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77800" marR="0" lvl="0" indent="-177800" algn="l" defTabSz="914400" rtl="0" eaLnBrk="1" fontAlgn="base" latinLnBrk="0" hangingPunct="1">
                        <a:lnSpc>
                          <a:spcPct val="8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 diagram simplifies and displays a set of relationships.</a:t>
                      </a:r>
                    </a:p>
                    <a:p>
                      <a:pPr marL="177800" marR="0" lvl="0" indent="-177800" algn="l" defTabSz="914400" rtl="0" eaLnBrk="1" fontAlgn="base" latinLnBrk="0" hangingPunct="1">
                        <a:lnSpc>
                          <a:spcPct val="8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Use a diagram to</a:t>
                      </a:r>
                    </a:p>
                    <a:p>
                      <a:pPr marL="177800" marR="0" lvl="0" indent="-1778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show a physical or organizational relationship</a:t>
                      </a:r>
                    </a:p>
                    <a:p>
                      <a:pPr marL="177800" marR="0" lvl="0" indent="-1778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describe a technological configuration or problem</a:t>
                      </a:r>
                    </a:p>
                    <a:p>
                      <a:pPr marL="177800" marR="0" lvl="0" indent="-1778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explain any complicated idea or product</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64949458"/>
                  </a:ext>
                </a:extLst>
              </a:tr>
              <a:tr h="1298643">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8. Table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(numbers or text)</a:t>
                      </a: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177800" indent="-1778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77800" marR="0" lvl="0" indent="-177800" algn="l" defTabSz="914400" rtl="0" eaLnBrk="1" fontAlgn="base" latinLnBrk="0" hangingPunct="1">
                        <a:lnSpc>
                          <a:spcPct val="8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Use a table to display related information. A table is an</a:t>
                      </a:r>
                    </a:p>
                    <a:p>
                      <a:pPr marL="177800" marR="0" lvl="0" indent="-177800" algn="l" defTabSz="914400" rtl="0" eaLnBrk="1" fontAlgn="base" latinLnBrk="0" hangingPunct="1">
                        <a:lnSpc>
                          <a:spcPct val="8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effective way to</a:t>
                      </a:r>
                    </a:p>
                    <a:p>
                      <a:pPr marL="177800" marR="0" lvl="0" indent="-1778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display several important numbers</a:t>
                      </a:r>
                    </a:p>
                    <a:p>
                      <a:pPr marL="177800" marR="0" lvl="0" indent="-1778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list advantages and disadvantages</a:t>
                      </a:r>
                    </a:p>
                    <a:p>
                      <a:pPr marL="177800" marR="0" lvl="0" indent="-1778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compare related information</a:t>
                      </a:r>
                    </a:p>
                    <a:p>
                      <a:pPr marL="177800" marR="0" lvl="0" indent="-1778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show a chronology of events</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19069745"/>
                  </a:ext>
                </a:extLst>
              </a:tr>
            </a:tbl>
          </a:graphicData>
        </a:graphic>
      </p:graphicFrame>
      <p:sp>
        <p:nvSpPr>
          <p:cNvPr id="48158" name="Rectangle 95">
            <a:extLst>
              <a:ext uri="{FF2B5EF4-FFF2-40B4-BE49-F238E27FC236}">
                <a16:creationId xmlns:a16="http://schemas.microsoft.com/office/drawing/2014/main" id="{1622EB71-BAE9-4118-916A-37D30E53A065}"/>
              </a:ext>
            </a:extLst>
          </p:cNvPr>
          <p:cNvSpPr>
            <a:spLocks noChangeArrowheads="1"/>
          </p:cNvSpPr>
          <p:nvPr/>
        </p:nvSpPr>
        <p:spPr bwMode="auto">
          <a:xfrm>
            <a:off x="1612900" y="1219200"/>
            <a:ext cx="3810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eaLnBrk="1" hangingPunct="1"/>
            <a:r>
              <a:rPr lang="en-US" altLang="en-US" sz="1800">
                <a:solidFill>
                  <a:schemeClr val="tx2"/>
                </a:solidFill>
              </a:rPr>
              <a:t>Organising a Presentation</a:t>
            </a:r>
          </a:p>
        </p:txBody>
      </p:sp>
      <p:sp>
        <p:nvSpPr>
          <p:cNvPr id="48159" name="Text Box 96">
            <a:extLst>
              <a:ext uri="{FF2B5EF4-FFF2-40B4-BE49-F238E27FC236}">
                <a16:creationId xmlns:a16="http://schemas.microsoft.com/office/drawing/2014/main" id="{DA077029-296E-4CD2-AE60-861BAE1C93BF}"/>
              </a:ext>
            </a:extLst>
          </p:cNvPr>
          <p:cNvSpPr txBox="1">
            <a:spLocks noChangeArrowheads="1"/>
          </p:cNvSpPr>
          <p:nvPr/>
        </p:nvSpPr>
        <p:spPr bwMode="auto">
          <a:xfrm>
            <a:off x="3975100" y="4699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DEVELO9PMENT</a:t>
            </a:r>
          </a:p>
        </p:txBody>
      </p:sp>
      <p:sp>
        <p:nvSpPr>
          <p:cNvPr id="48160" name="Slide Number Placeholder 3">
            <a:extLst>
              <a:ext uri="{FF2B5EF4-FFF2-40B4-BE49-F238E27FC236}">
                <a16:creationId xmlns:a16="http://schemas.microsoft.com/office/drawing/2014/main" id="{3637DAAD-8CAD-4617-AFBB-42BE600252F5}"/>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B4A9798C-9730-432E-A27E-694FA4A1BD66}" type="slidenum">
              <a:rPr lang="en-US" altLang="en-US" sz="1000" b="0"/>
              <a:pPr/>
              <a:t>45</a:t>
            </a:fld>
            <a:endParaRPr lang="en-US" altLang="en-US" sz="1000" b="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Line 3">
            <a:extLst>
              <a:ext uri="{FF2B5EF4-FFF2-40B4-BE49-F238E27FC236}">
                <a16:creationId xmlns:a16="http://schemas.microsoft.com/office/drawing/2014/main" id="{E57DB3D3-E7C4-49D4-B571-34AE4A90358E}"/>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9156" name="Rectangle 7">
            <a:extLst>
              <a:ext uri="{FF2B5EF4-FFF2-40B4-BE49-F238E27FC236}">
                <a16:creationId xmlns:a16="http://schemas.microsoft.com/office/drawing/2014/main" id="{0ED2B50E-93B7-42D7-8BB8-915EFD7B5F99}"/>
              </a:ext>
            </a:extLst>
          </p:cNvPr>
          <p:cNvSpPr>
            <a:spLocks noChangeArrowheads="1"/>
          </p:cNvSpPr>
          <p:nvPr/>
        </p:nvSpPr>
        <p:spPr bwMode="auto">
          <a:xfrm>
            <a:off x="1990725" y="2330450"/>
            <a:ext cx="1841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endParaRPr lang="en-US" altLang="en-US"/>
          </a:p>
        </p:txBody>
      </p:sp>
      <p:sp>
        <p:nvSpPr>
          <p:cNvPr id="49157" name="Text Box 8">
            <a:extLst>
              <a:ext uri="{FF2B5EF4-FFF2-40B4-BE49-F238E27FC236}">
                <a16:creationId xmlns:a16="http://schemas.microsoft.com/office/drawing/2014/main" id="{833AC3C4-F5E4-4C7D-B3A8-992E61DA1B5C}"/>
              </a:ext>
            </a:extLst>
          </p:cNvPr>
          <p:cNvSpPr txBox="1">
            <a:spLocks noChangeArrowheads="1"/>
          </p:cNvSpPr>
          <p:nvPr/>
        </p:nvSpPr>
        <p:spPr bwMode="auto">
          <a:xfrm>
            <a:off x="2743200" y="2286000"/>
            <a:ext cx="3276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endParaRPr lang="en-US" altLang="en-US"/>
          </a:p>
        </p:txBody>
      </p:sp>
      <p:sp>
        <p:nvSpPr>
          <p:cNvPr id="49158" name="Text Box 10">
            <a:extLst>
              <a:ext uri="{FF2B5EF4-FFF2-40B4-BE49-F238E27FC236}">
                <a16:creationId xmlns:a16="http://schemas.microsoft.com/office/drawing/2014/main" id="{9878E1FC-C8A6-4DE1-9A65-CF0ADE44389A}"/>
              </a:ext>
            </a:extLst>
          </p:cNvPr>
          <p:cNvSpPr txBox="1">
            <a:spLocks noChangeArrowheads="1"/>
          </p:cNvSpPr>
          <p:nvPr/>
        </p:nvSpPr>
        <p:spPr bwMode="auto">
          <a:xfrm>
            <a:off x="1600200" y="2057400"/>
            <a:ext cx="868363"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ctr">
              <a:spcBef>
                <a:spcPct val="50000"/>
              </a:spcBef>
            </a:pPr>
            <a:r>
              <a:rPr lang="en-US" altLang="en-US" sz="1400">
                <a:latin typeface="Times" panose="02020603050405020304" pitchFamily="18" charset="0"/>
              </a:rPr>
              <a:t>Body</a:t>
            </a:r>
            <a:endParaRPr lang="en-US" altLang="en-US">
              <a:latin typeface="Times" panose="02020603050405020304" pitchFamily="18" charset="0"/>
            </a:endParaRPr>
          </a:p>
        </p:txBody>
      </p:sp>
      <p:sp>
        <p:nvSpPr>
          <p:cNvPr id="49159" name="Text Box 12">
            <a:extLst>
              <a:ext uri="{FF2B5EF4-FFF2-40B4-BE49-F238E27FC236}">
                <a16:creationId xmlns:a16="http://schemas.microsoft.com/office/drawing/2014/main" id="{4B8FA702-A730-4CDA-BB10-77F01DD5668D}"/>
              </a:ext>
            </a:extLst>
          </p:cNvPr>
          <p:cNvSpPr txBox="1">
            <a:spLocks noChangeArrowheads="1"/>
          </p:cNvSpPr>
          <p:nvPr/>
        </p:nvSpPr>
        <p:spPr bwMode="auto">
          <a:xfrm>
            <a:off x="2819400" y="2070100"/>
            <a:ext cx="3352800" cy="618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a:t>Rhetorical Strategies</a:t>
            </a:r>
          </a:p>
          <a:p>
            <a:endParaRPr lang="en-US" altLang="en-US"/>
          </a:p>
          <a:p>
            <a:r>
              <a:rPr lang="en-US" altLang="en-US" b="0">
                <a:latin typeface="Times" panose="02020603050405020304" pitchFamily="18" charset="0"/>
              </a:rPr>
              <a:t>As you make decisions about how you will structure your ideas and represent them visually, you should also be thinking about how you will convey the information verbally. Will you cite a statistic, state an example, or give an analogy? In other words, what rhetorical strategies will you use?</a:t>
            </a:r>
          </a:p>
          <a:p>
            <a:endParaRPr lang="en-US" altLang="en-US" b="0">
              <a:latin typeface="Times" panose="02020603050405020304" pitchFamily="18" charset="0"/>
            </a:endParaRPr>
          </a:p>
          <a:p>
            <a:r>
              <a:rPr lang="en-US" altLang="en-US" b="0">
                <a:latin typeface="Times" panose="02020603050405020304" pitchFamily="18" charset="0"/>
              </a:rPr>
              <a:t>By rhetorical strategy we mean the </a:t>
            </a:r>
            <a:r>
              <a:rPr lang="en-US" altLang="en-US" b="0" i="1">
                <a:latin typeface="Times" panose="02020603050405020304" pitchFamily="18" charset="0"/>
              </a:rPr>
              <a:t>form</a:t>
            </a:r>
            <a:r>
              <a:rPr lang="en-US" altLang="en-US" b="0">
                <a:latin typeface="Times" panose="02020603050405020304" pitchFamily="18" charset="0"/>
              </a:rPr>
              <a:t> of your argument or discussion: what you say to prove a point, answer a question or simply make information clear.</a:t>
            </a:r>
          </a:p>
          <a:p>
            <a:endParaRPr lang="en-US" altLang="en-US" b="0">
              <a:latin typeface="Times" panose="02020603050405020304" pitchFamily="18" charset="0"/>
            </a:endParaRPr>
          </a:p>
          <a:p>
            <a:r>
              <a:rPr lang="en-US" altLang="en-US"/>
              <a:t>Analogy.</a:t>
            </a:r>
            <a:r>
              <a:rPr lang="en-US" altLang="en-US">
                <a:latin typeface="Times" panose="02020603050405020304" pitchFamily="18" charset="0"/>
              </a:rPr>
              <a:t> </a:t>
            </a:r>
            <a:r>
              <a:rPr lang="en-US" altLang="en-US" b="0">
                <a:latin typeface="Times" panose="02020603050405020304" pitchFamily="18" charset="0"/>
              </a:rPr>
              <a:t>The analogy is a creative way to explain an idea quickly and clearly. To best use an analogy, step outside the topic of your presentation and explain the idea in a simpler or more familiar context.  Then link this explanation back to your original context. Your listener's interests may suggest opportunities for developing analogies.</a:t>
            </a:r>
          </a:p>
          <a:p>
            <a:endParaRPr lang="en-US" altLang="en-US" b="0">
              <a:latin typeface="Times" panose="02020603050405020304" pitchFamily="18" charset="0"/>
            </a:endParaRPr>
          </a:p>
          <a:p>
            <a:r>
              <a:rPr lang="en-US" altLang="en-US"/>
              <a:t>Anecdote. </a:t>
            </a:r>
            <a:r>
              <a:rPr lang="en-US" altLang="en-US" b="0">
                <a:latin typeface="Times" panose="02020603050405020304" pitchFamily="18" charset="0"/>
              </a:rPr>
              <a:t>Tell a story that demonstrates the idea or principle that you are explaining. An anecdote gets your listeners' immediate attention and helps them see the truth of what you are saying in a realistic context. It sets up an emotional link to the material that will help them remember what you said.</a:t>
            </a:r>
            <a:endParaRPr lang="en-US" altLang="en-US" sz="2400" b="0">
              <a:latin typeface="Times" panose="02020603050405020304" pitchFamily="18" charset="0"/>
            </a:endParaRPr>
          </a:p>
          <a:p>
            <a:endParaRPr lang="en-US" altLang="en-US" b="0"/>
          </a:p>
          <a:p>
            <a:endParaRPr lang="en-US" altLang="en-US" b="0"/>
          </a:p>
          <a:p>
            <a:endParaRPr lang="en-US" altLang="en-US" b="0">
              <a:latin typeface="Times" panose="02020603050405020304" pitchFamily="18" charset="0"/>
            </a:endParaRPr>
          </a:p>
        </p:txBody>
      </p:sp>
      <p:sp>
        <p:nvSpPr>
          <p:cNvPr id="49160" name="Rectangle 15">
            <a:extLst>
              <a:ext uri="{FF2B5EF4-FFF2-40B4-BE49-F238E27FC236}">
                <a16:creationId xmlns:a16="http://schemas.microsoft.com/office/drawing/2014/main" id="{4D5182A5-C1C9-4AA9-8742-23937168A9C9}"/>
              </a:ext>
            </a:extLst>
          </p:cNvPr>
          <p:cNvSpPr>
            <a:spLocks noChangeArrowheads="1"/>
          </p:cNvSpPr>
          <p:nvPr/>
        </p:nvSpPr>
        <p:spPr bwMode="auto">
          <a:xfrm>
            <a:off x="1600200" y="1231900"/>
            <a:ext cx="3810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eaLnBrk="1" hangingPunct="1"/>
            <a:r>
              <a:rPr lang="en-US" altLang="en-US" sz="1800">
                <a:solidFill>
                  <a:schemeClr val="tx2"/>
                </a:solidFill>
              </a:rPr>
              <a:t>Organising a Presentation</a:t>
            </a:r>
          </a:p>
        </p:txBody>
      </p:sp>
      <p:sp>
        <p:nvSpPr>
          <p:cNvPr id="49161" name="Text Box 16">
            <a:extLst>
              <a:ext uri="{FF2B5EF4-FFF2-40B4-BE49-F238E27FC236}">
                <a16:creationId xmlns:a16="http://schemas.microsoft.com/office/drawing/2014/main" id="{DB349177-73CD-4A64-BB32-342753C09F79}"/>
              </a:ext>
            </a:extLst>
          </p:cNvPr>
          <p:cNvSpPr txBox="1">
            <a:spLocks noChangeArrowheads="1"/>
          </p:cNvSpPr>
          <p:nvPr/>
        </p:nvSpPr>
        <p:spPr bwMode="auto">
          <a:xfrm>
            <a:off x="3975100" y="4699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DEVELOPMENT</a:t>
            </a:r>
          </a:p>
        </p:txBody>
      </p:sp>
      <p:sp>
        <p:nvSpPr>
          <p:cNvPr id="49162" name="Slide Number Placeholder 3">
            <a:extLst>
              <a:ext uri="{FF2B5EF4-FFF2-40B4-BE49-F238E27FC236}">
                <a16:creationId xmlns:a16="http://schemas.microsoft.com/office/drawing/2014/main" id="{E87EDBF2-3C6B-4554-B905-D2553F9E62A1}"/>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A6A20127-7329-4902-B0EA-CA193FE95A29}" type="slidenum">
              <a:rPr lang="en-US" altLang="en-US" sz="1000" b="0"/>
              <a:pPr/>
              <a:t>46</a:t>
            </a:fld>
            <a:endParaRPr lang="en-US" altLang="en-US" sz="1000" b="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Line 3">
            <a:extLst>
              <a:ext uri="{FF2B5EF4-FFF2-40B4-BE49-F238E27FC236}">
                <a16:creationId xmlns:a16="http://schemas.microsoft.com/office/drawing/2014/main" id="{AB51D2EE-71AB-4EC1-9C2F-08CFBBB5B5A5}"/>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0180" name="Rectangle 6">
            <a:extLst>
              <a:ext uri="{FF2B5EF4-FFF2-40B4-BE49-F238E27FC236}">
                <a16:creationId xmlns:a16="http://schemas.microsoft.com/office/drawing/2014/main" id="{6D0A29D9-0CAD-4685-9BE1-4A858FED315A}"/>
              </a:ext>
            </a:extLst>
          </p:cNvPr>
          <p:cNvSpPr>
            <a:spLocks noChangeArrowheads="1"/>
          </p:cNvSpPr>
          <p:nvPr/>
        </p:nvSpPr>
        <p:spPr bwMode="auto">
          <a:xfrm>
            <a:off x="1990725" y="2330450"/>
            <a:ext cx="1841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endParaRPr lang="en-US" altLang="en-US"/>
          </a:p>
        </p:txBody>
      </p:sp>
      <p:sp>
        <p:nvSpPr>
          <p:cNvPr id="50181" name="Text Box 7">
            <a:extLst>
              <a:ext uri="{FF2B5EF4-FFF2-40B4-BE49-F238E27FC236}">
                <a16:creationId xmlns:a16="http://schemas.microsoft.com/office/drawing/2014/main" id="{58C919AB-CDDF-425E-995A-AF2ECA46385F}"/>
              </a:ext>
            </a:extLst>
          </p:cNvPr>
          <p:cNvSpPr txBox="1">
            <a:spLocks noChangeArrowheads="1"/>
          </p:cNvSpPr>
          <p:nvPr/>
        </p:nvSpPr>
        <p:spPr bwMode="auto">
          <a:xfrm>
            <a:off x="2743200" y="2286000"/>
            <a:ext cx="3276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endParaRPr lang="en-US" altLang="en-US"/>
          </a:p>
        </p:txBody>
      </p:sp>
      <p:sp>
        <p:nvSpPr>
          <p:cNvPr id="50182" name="Text Box 8">
            <a:extLst>
              <a:ext uri="{FF2B5EF4-FFF2-40B4-BE49-F238E27FC236}">
                <a16:creationId xmlns:a16="http://schemas.microsoft.com/office/drawing/2014/main" id="{AF417C7B-7239-4575-80E8-F9DCBAA967C9}"/>
              </a:ext>
            </a:extLst>
          </p:cNvPr>
          <p:cNvSpPr txBox="1">
            <a:spLocks noChangeArrowheads="1"/>
          </p:cNvSpPr>
          <p:nvPr/>
        </p:nvSpPr>
        <p:spPr bwMode="auto">
          <a:xfrm>
            <a:off x="1600200" y="2057400"/>
            <a:ext cx="868363"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ctr">
              <a:spcBef>
                <a:spcPct val="50000"/>
              </a:spcBef>
            </a:pPr>
            <a:r>
              <a:rPr lang="en-US" altLang="en-US" sz="1400">
                <a:latin typeface="Times" panose="02020603050405020304" pitchFamily="18" charset="0"/>
              </a:rPr>
              <a:t>Body</a:t>
            </a:r>
            <a:endParaRPr lang="en-US" altLang="en-US">
              <a:latin typeface="Times" panose="02020603050405020304" pitchFamily="18" charset="0"/>
            </a:endParaRPr>
          </a:p>
        </p:txBody>
      </p:sp>
      <p:sp>
        <p:nvSpPr>
          <p:cNvPr id="50183" name="Text Box 10">
            <a:extLst>
              <a:ext uri="{FF2B5EF4-FFF2-40B4-BE49-F238E27FC236}">
                <a16:creationId xmlns:a16="http://schemas.microsoft.com/office/drawing/2014/main" id="{34FA7EF6-F7DB-4797-BD5C-52816D804951}"/>
              </a:ext>
            </a:extLst>
          </p:cNvPr>
          <p:cNvSpPr txBox="1">
            <a:spLocks noChangeArrowheads="1"/>
          </p:cNvSpPr>
          <p:nvPr/>
        </p:nvSpPr>
        <p:spPr bwMode="auto">
          <a:xfrm>
            <a:off x="2819400" y="2070100"/>
            <a:ext cx="3390900" cy="611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a:t>Rhetorical Strategies</a:t>
            </a:r>
          </a:p>
          <a:p>
            <a:endParaRPr lang="en-US" altLang="en-US"/>
          </a:p>
          <a:p>
            <a:r>
              <a:rPr lang="en-US" altLang="en-US"/>
              <a:t>Example.</a:t>
            </a:r>
            <a:r>
              <a:rPr lang="en-US" altLang="en-US" b="0">
                <a:latin typeface="Times" panose="02020603050405020304" pitchFamily="18" charset="0"/>
              </a:rPr>
              <a:t> With an example, you can make an abstract concept concrete. Try to draw the example from your listener's frame of reference.  That way you can demonstrate the concept in a way that is understandable—and easy to remember.</a:t>
            </a:r>
          </a:p>
          <a:p>
            <a:endParaRPr lang="en-US" altLang="en-US" b="0">
              <a:latin typeface="Times" panose="02020603050405020304" pitchFamily="18" charset="0"/>
            </a:endParaRPr>
          </a:p>
          <a:p>
            <a:r>
              <a:rPr lang="en-US" altLang="en-US"/>
              <a:t>Experience.</a:t>
            </a:r>
            <a:r>
              <a:rPr lang="en-US" altLang="en-US">
                <a:latin typeface="Times" panose="02020603050405020304" pitchFamily="18" charset="0"/>
              </a:rPr>
              <a:t> </a:t>
            </a:r>
            <a:r>
              <a:rPr lang="en-US" altLang="en-US" b="0">
                <a:latin typeface="Times" panose="02020603050405020304" pitchFamily="18" charset="0"/>
              </a:rPr>
              <a:t>You can draw on your own experience to explain an idea or concept:  Explain how it has worked for you in the past.  </a:t>
            </a:r>
          </a:p>
          <a:p>
            <a:endParaRPr lang="en-US" altLang="en-US" b="0">
              <a:latin typeface="Times" panose="02020603050405020304" pitchFamily="18" charset="0"/>
            </a:endParaRPr>
          </a:p>
          <a:p>
            <a:r>
              <a:rPr lang="en-US" altLang="en-US" b="0">
                <a:latin typeface="Times" panose="02020603050405020304" pitchFamily="18" charset="0"/>
              </a:rPr>
              <a:t>Or, you can use your listener's experience: Relate your idea to a similar action taken by your listener in the past. Show him/her that your idea will work in a similar way. </a:t>
            </a:r>
          </a:p>
          <a:p>
            <a:endParaRPr lang="en-US" altLang="en-US" b="0">
              <a:latin typeface="Times" panose="02020603050405020304" pitchFamily="18" charset="0"/>
            </a:endParaRPr>
          </a:p>
          <a:p>
            <a:r>
              <a:rPr lang="en-US" altLang="en-US" b="0">
                <a:latin typeface="Times" panose="02020603050405020304" pitchFamily="18" charset="0"/>
              </a:rPr>
              <a:t>Finally, you have the experience of  the idea itself.  Explain  the success of the idea, as shown over time.</a:t>
            </a:r>
          </a:p>
          <a:p>
            <a:endParaRPr lang="en-US" altLang="en-US" b="0">
              <a:latin typeface="Times" panose="02020603050405020304" pitchFamily="18" charset="0"/>
            </a:endParaRPr>
          </a:p>
          <a:p>
            <a:r>
              <a:rPr lang="en-US" altLang="en-US"/>
              <a:t>Expert</a:t>
            </a:r>
            <a:r>
              <a:rPr lang="en-US" altLang="en-US">
                <a:latin typeface="Times" panose="02020603050405020304" pitchFamily="18" charset="0"/>
              </a:rPr>
              <a:t>. </a:t>
            </a:r>
            <a:r>
              <a:rPr lang="en-US" altLang="en-US" b="0">
                <a:latin typeface="Times" panose="02020603050405020304" pitchFamily="18" charset="0"/>
              </a:rPr>
              <a:t>You can use an expert to prove your point. Just make sure that your listener acknowledges this person as an expert.  An expert can also be an institution or periodical that your listener accepts as a credible source of information.</a:t>
            </a:r>
          </a:p>
          <a:p>
            <a:endParaRPr lang="en-US" altLang="en-US" b="0">
              <a:latin typeface="Times" panose="02020603050405020304" pitchFamily="18" charset="0"/>
            </a:endParaRPr>
          </a:p>
          <a:p>
            <a:r>
              <a:rPr lang="en-US" altLang="en-US"/>
              <a:t>Fact</a:t>
            </a:r>
            <a:r>
              <a:rPr lang="en-US" altLang="en-US">
                <a:latin typeface="Times" panose="02020603050405020304" pitchFamily="18" charset="0"/>
              </a:rPr>
              <a:t>. </a:t>
            </a:r>
            <a:r>
              <a:rPr lang="en-US" altLang="en-US" b="0">
                <a:latin typeface="Times" panose="02020603050405020304" pitchFamily="18" charset="0"/>
              </a:rPr>
              <a:t>A fact is a basic truth. There are many accepted truths in our day-to-day business world. An example: It takes money to make money.  But watch out—what seems like a fact to you may seem like an opinion to someone else. </a:t>
            </a:r>
          </a:p>
          <a:p>
            <a:pPr lvl="1"/>
            <a:endParaRPr lang="en-US" altLang="en-US" b="0">
              <a:latin typeface="Times" panose="02020603050405020304" pitchFamily="18" charset="0"/>
            </a:endParaRPr>
          </a:p>
        </p:txBody>
      </p:sp>
      <p:sp>
        <p:nvSpPr>
          <p:cNvPr id="50184" name="Rectangle 13">
            <a:extLst>
              <a:ext uri="{FF2B5EF4-FFF2-40B4-BE49-F238E27FC236}">
                <a16:creationId xmlns:a16="http://schemas.microsoft.com/office/drawing/2014/main" id="{67D2BBBD-66E8-446E-9144-6CDA57DA9249}"/>
              </a:ext>
            </a:extLst>
          </p:cNvPr>
          <p:cNvSpPr>
            <a:spLocks noChangeArrowheads="1"/>
          </p:cNvSpPr>
          <p:nvPr/>
        </p:nvSpPr>
        <p:spPr bwMode="auto">
          <a:xfrm>
            <a:off x="1612900" y="1206500"/>
            <a:ext cx="3810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eaLnBrk="1" hangingPunct="1"/>
            <a:r>
              <a:rPr lang="en-US" altLang="en-US" sz="1800">
                <a:solidFill>
                  <a:schemeClr val="tx2"/>
                </a:solidFill>
              </a:rPr>
              <a:t>Organising a Presentation</a:t>
            </a:r>
          </a:p>
        </p:txBody>
      </p:sp>
      <p:sp>
        <p:nvSpPr>
          <p:cNvPr id="50185" name="Text Box 14">
            <a:extLst>
              <a:ext uri="{FF2B5EF4-FFF2-40B4-BE49-F238E27FC236}">
                <a16:creationId xmlns:a16="http://schemas.microsoft.com/office/drawing/2014/main" id="{73459659-A5BA-4434-805B-611EA735CF30}"/>
              </a:ext>
            </a:extLst>
          </p:cNvPr>
          <p:cNvSpPr txBox="1">
            <a:spLocks noChangeArrowheads="1"/>
          </p:cNvSpPr>
          <p:nvPr/>
        </p:nvSpPr>
        <p:spPr bwMode="auto">
          <a:xfrm>
            <a:off x="3975100" y="4699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DEVELOPMENT</a:t>
            </a:r>
          </a:p>
        </p:txBody>
      </p:sp>
      <p:sp>
        <p:nvSpPr>
          <p:cNvPr id="50186" name="Slide Number Placeholder 3">
            <a:extLst>
              <a:ext uri="{FF2B5EF4-FFF2-40B4-BE49-F238E27FC236}">
                <a16:creationId xmlns:a16="http://schemas.microsoft.com/office/drawing/2014/main" id="{928C7895-B244-4FDE-87F2-43D86F192E49}"/>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41F498EF-0C3F-49E0-9D35-CCF256DADE43}" type="slidenum">
              <a:rPr lang="en-US" altLang="en-US" sz="1000" b="0"/>
              <a:pPr/>
              <a:t>47</a:t>
            </a:fld>
            <a:endParaRPr lang="en-US" altLang="en-US" sz="1000" b="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Line 3">
            <a:extLst>
              <a:ext uri="{FF2B5EF4-FFF2-40B4-BE49-F238E27FC236}">
                <a16:creationId xmlns:a16="http://schemas.microsoft.com/office/drawing/2014/main" id="{77DD0388-9CF1-42E6-B1F9-7071061584B3}"/>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1204" name="Rectangle 7">
            <a:extLst>
              <a:ext uri="{FF2B5EF4-FFF2-40B4-BE49-F238E27FC236}">
                <a16:creationId xmlns:a16="http://schemas.microsoft.com/office/drawing/2014/main" id="{B1EC6BE0-AE66-4351-A9A5-22EFFC797875}"/>
              </a:ext>
            </a:extLst>
          </p:cNvPr>
          <p:cNvSpPr>
            <a:spLocks noChangeArrowheads="1"/>
          </p:cNvSpPr>
          <p:nvPr/>
        </p:nvSpPr>
        <p:spPr bwMode="auto">
          <a:xfrm>
            <a:off x="1990725" y="2330450"/>
            <a:ext cx="1841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endParaRPr lang="en-US" altLang="en-US"/>
          </a:p>
        </p:txBody>
      </p:sp>
      <p:sp>
        <p:nvSpPr>
          <p:cNvPr id="51205" name="Text Box 8">
            <a:extLst>
              <a:ext uri="{FF2B5EF4-FFF2-40B4-BE49-F238E27FC236}">
                <a16:creationId xmlns:a16="http://schemas.microsoft.com/office/drawing/2014/main" id="{ACDA2EF7-FF8B-43D5-B3C0-01EBF91D47C1}"/>
              </a:ext>
            </a:extLst>
          </p:cNvPr>
          <p:cNvSpPr txBox="1">
            <a:spLocks noChangeArrowheads="1"/>
          </p:cNvSpPr>
          <p:nvPr/>
        </p:nvSpPr>
        <p:spPr bwMode="auto">
          <a:xfrm>
            <a:off x="2743200" y="2286000"/>
            <a:ext cx="3276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endParaRPr lang="en-US" altLang="en-US"/>
          </a:p>
        </p:txBody>
      </p:sp>
      <p:sp>
        <p:nvSpPr>
          <p:cNvPr id="51206" name="Text Box 9">
            <a:extLst>
              <a:ext uri="{FF2B5EF4-FFF2-40B4-BE49-F238E27FC236}">
                <a16:creationId xmlns:a16="http://schemas.microsoft.com/office/drawing/2014/main" id="{AE5AA648-4005-42CA-AD22-4C7DA935EB76}"/>
              </a:ext>
            </a:extLst>
          </p:cNvPr>
          <p:cNvSpPr txBox="1">
            <a:spLocks noChangeArrowheads="1"/>
          </p:cNvSpPr>
          <p:nvPr/>
        </p:nvSpPr>
        <p:spPr bwMode="auto">
          <a:xfrm>
            <a:off x="2819400" y="2044700"/>
            <a:ext cx="3352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4161750" indent="-24161750">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lvl="2" algn="ctr"/>
            <a:endParaRPr lang="en-US" altLang="en-US" sz="2400">
              <a:latin typeface="Times" panose="02020603050405020304" pitchFamily="18" charset="0"/>
            </a:endParaRPr>
          </a:p>
          <a:p>
            <a:pPr lvl="2" algn="ctr"/>
            <a:endParaRPr lang="en-US" altLang="en-US" sz="2400">
              <a:latin typeface="Times" panose="02020603050405020304" pitchFamily="18" charset="0"/>
            </a:endParaRPr>
          </a:p>
        </p:txBody>
      </p:sp>
      <p:sp>
        <p:nvSpPr>
          <p:cNvPr id="51207" name="Text Box 11">
            <a:extLst>
              <a:ext uri="{FF2B5EF4-FFF2-40B4-BE49-F238E27FC236}">
                <a16:creationId xmlns:a16="http://schemas.microsoft.com/office/drawing/2014/main" id="{72CBB987-3773-4C42-ACBF-E6F82AE7ED66}"/>
              </a:ext>
            </a:extLst>
          </p:cNvPr>
          <p:cNvSpPr txBox="1">
            <a:spLocks noChangeArrowheads="1"/>
          </p:cNvSpPr>
          <p:nvPr/>
        </p:nvSpPr>
        <p:spPr bwMode="auto">
          <a:xfrm>
            <a:off x="1600200" y="2133600"/>
            <a:ext cx="868363"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ctr">
              <a:spcBef>
                <a:spcPct val="50000"/>
              </a:spcBef>
            </a:pPr>
            <a:r>
              <a:rPr lang="en-US" altLang="en-US" sz="1400">
                <a:latin typeface="Times" panose="02020603050405020304" pitchFamily="18" charset="0"/>
              </a:rPr>
              <a:t>Close</a:t>
            </a:r>
            <a:endParaRPr lang="en-US" altLang="en-US">
              <a:latin typeface="Times" panose="02020603050405020304" pitchFamily="18" charset="0"/>
            </a:endParaRPr>
          </a:p>
        </p:txBody>
      </p:sp>
      <p:sp>
        <p:nvSpPr>
          <p:cNvPr id="51208" name="Text Box 13">
            <a:extLst>
              <a:ext uri="{FF2B5EF4-FFF2-40B4-BE49-F238E27FC236}">
                <a16:creationId xmlns:a16="http://schemas.microsoft.com/office/drawing/2014/main" id="{9F426500-2243-437D-86C6-AEA684D39778}"/>
              </a:ext>
            </a:extLst>
          </p:cNvPr>
          <p:cNvSpPr txBox="1">
            <a:spLocks noChangeArrowheads="1"/>
          </p:cNvSpPr>
          <p:nvPr/>
        </p:nvSpPr>
        <p:spPr bwMode="auto">
          <a:xfrm>
            <a:off x="2819400" y="2184400"/>
            <a:ext cx="3390900"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b="0">
                <a:latin typeface="Times" panose="02020603050405020304" pitchFamily="18" charset="0"/>
              </a:rPr>
              <a:t>During the close of your presentation, you summarize your main topics and ask for questions.</a:t>
            </a:r>
          </a:p>
          <a:p>
            <a:endParaRPr lang="en-US" altLang="en-US" b="0">
              <a:latin typeface="Times" panose="02020603050405020304" pitchFamily="18" charset="0"/>
            </a:endParaRPr>
          </a:p>
          <a:p>
            <a:r>
              <a:rPr lang="en-US" altLang="en-US"/>
              <a:t>Recap</a:t>
            </a:r>
            <a:r>
              <a:rPr lang="en-US" altLang="en-US">
                <a:latin typeface="Times" panose="02020603050405020304" pitchFamily="18" charset="0"/>
              </a:rPr>
              <a:t>. </a:t>
            </a:r>
            <a:r>
              <a:rPr lang="en-US" altLang="en-US" b="0">
                <a:latin typeface="Times" panose="02020603050405020304" pitchFamily="18" charset="0"/>
              </a:rPr>
              <a:t>Briefly review the topics you covered and relate them back to your purpose. Remind your listeners of what you have covered and why it is important to them.</a:t>
            </a:r>
          </a:p>
          <a:p>
            <a:endParaRPr lang="en-US" altLang="en-US" b="0">
              <a:latin typeface="Times" panose="02020603050405020304" pitchFamily="18" charset="0"/>
            </a:endParaRPr>
          </a:p>
          <a:p>
            <a:r>
              <a:rPr lang="en-US" altLang="en-US"/>
              <a:t>Take Away Message</a:t>
            </a:r>
            <a:r>
              <a:rPr lang="en-US" altLang="en-US">
                <a:latin typeface="Times" panose="02020603050405020304" pitchFamily="18" charset="0"/>
              </a:rPr>
              <a:t>. </a:t>
            </a:r>
            <a:r>
              <a:rPr lang="en-US" altLang="en-US" b="0">
                <a:latin typeface="Times" panose="02020603050405020304" pitchFamily="18" charset="0"/>
              </a:rPr>
              <a:t>At the end of your talk, you have the opportunity to leave your listeners thinking about an important message. What is the main point you want your listeners to think about and/or take action on? Or perhaps you can leave them with a personal insight that summarizes in the information in an emotional way. </a:t>
            </a:r>
          </a:p>
          <a:p>
            <a:pPr lvl="1"/>
            <a:endParaRPr lang="en-US" altLang="en-US" sz="2400">
              <a:latin typeface="Times" panose="02020603050405020304" pitchFamily="18" charset="0"/>
            </a:endParaRPr>
          </a:p>
          <a:p>
            <a:pPr lvl="1"/>
            <a:endParaRPr lang="en-US" altLang="en-US" sz="2400">
              <a:latin typeface="Times" panose="02020603050405020304" pitchFamily="18" charset="0"/>
            </a:endParaRPr>
          </a:p>
          <a:p>
            <a:r>
              <a:rPr lang="en-US" altLang="en-US" sz="2400">
                <a:latin typeface="Times" panose="02020603050405020304" pitchFamily="18" charset="0"/>
              </a:rPr>
              <a:t> </a:t>
            </a:r>
          </a:p>
          <a:p>
            <a:pPr lvl="1"/>
            <a:endParaRPr lang="en-US" altLang="en-US">
              <a:latin typeface="Times" panose="02020603050405020304" pitchFamily="18" charset="0"/>
            </a:endParaRPr>
          </a:p>
        </p:txBody>
      </p:sp>
      <p:sp>
        <p:nvSpPr>
          <p:cNvPr id="51209" name="Rectangle 16">
            <a:extLst>
              <a:ext uri="{FF2B5EF4-FFF2-40B4-BE49-F238E27FC236}">
                <a16:creationId xmlns:a16="http://schemas.microsoft.com/office/drawing/2014/main" id="{FD6C25AC-1DFD-4347-966D-67E52BB84CF8}"/>
              </a:ext>
            </a:extLst>
          </p:cNvPr>
          <p:cNvSpPr>
            <a:spLocks noChangeArrowheads="1"/>
          </p:cNvSpPr>
          <p:nvPr/>
        </p:nvSpPr>
        <p:spPr bwMode="auto">
          <a:xfrm>
            <a:off x="1612900" y="1282700"/>
            <a:ext cx="3810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eaLnBrk="1" hangingPunct="1"/>
            <a:r>
              <a:rPr lang="en-US" altLang="en-US" sz="1800">
                <a:solidFill>
                  <a:schemeClr val="tx2"/>
                </a:solidFill>
              </a:rPr>
              <a:t>Organising a Presentation</a:t>
            </a:r>
          </a:p>
        </p:txBody>
      </p:sp>
      <p:sp>
        <p:nvSpPr>
          <p:cNvPr id="51210" name="Text Box 17">
            <a:extLst>
              <a:ext uri="{FF2B5EF4-FFF2-40B4-BE49-F238E27FC236}">
                <a16:creationId xmlns:a16="http://schemas.microsoft.com/office/drawing/2014/main" id="{A53C264A-B33A-4D5C-870E-5E2C24E24390}"/>
              </a:ext>
            </a:extLst>
          </p:cNvPr>
          <p:cNvSpPr txBox="1">
            <a:spLocks noChangeArrowheads="1"/>
          </p:cNvSpPr>
          <p:nvPr/>
        </p:nvSpPr>
        <p:spPr bwMode="auto">
          <a:xfrm>
            <a:off x="3975100" y="4699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DEVELOPMENT</a:t>
            </a:r>
          </a:p>
        </p:txBody>
      </p:sp>
      <p:sp>
        <p:nvSpPr>
          <p:cNvPr id="51211" name="Slide Number Placeholder 3">
            <a:extLst>
              <a:ext uri="{FF2B5EF4-FFF2-40B4-BE49-F238E27FC236}">
                <a16:creationId xmlns:a16="http://schemas.microsoft.com/office/drawing/2014/main" id="{636B8C00-8CC5-4F27-851F-432317CE2234}"/>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5F783639-B08A-49BB-AD70-6B61ECD35600}" type="slidenum">
              <a:rPr lang="en-US" altLang="en-US" sz="1000" b="0"/>
              <a:pPr/>
              <a:t>48</a:t>
            </a:fld>
            <a:endParaRPr lang="en-US" altLang="en-US" sz="1000" b="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4">
            <a:extLst>
              <a:ext uri="{FF2B5EF4-FFF2-40B4-BE49-F238E27FC236}">
                <a16:creationId xmlns:a16="http://schemas.microsoft.com/office/drawing/2014/main" id="{0EEEC37D-35C7-4C94-BFA6-B0FD13D47650}"/>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1C7BB51B-D24B-443E-B240-08939FE07AD0}" type="slidenum">
              <a:rPr lang="en-US" altLang="en-US" sz="1000" b="0"/>
              <a:pPr/>
              <a:t>49</a:t>
            </a:fld>
            <a:endParaRPr lang="en-US" altLang="en-US" sz="1000" b="0"/>
          </a:p>
        </p:txBody>
      </p:sp>
      <p:sp>
        <p:nvSpPr>
          <p:cNvPr id="52227" name="Rectangle 2">
            <a:extLst>
              <a:ext uri="{FF2B5EF4-FFF2-40B4-BE49-F238E27FC236}">
                <a16:creationId xmlns:a16="http://schemas.microsoft.com/office/drawing/2014/main" id="{D3BB76B6-425B-4DE1-88F4-A0A5700B8234}"/>
              </a:ext>
            </a:extLst>
          </p:cNvPr>
          <p:cNvSpPr>
            <a:spLocks noGrp="1" noChangeArrowheads="1"/>
          </p:cNvSpPr>
          <p:nvPr>
            <p:ph type="title"/>
          </p:nvPr>
        </p:nvSpPr>
        <p:spPr>
          <a:xfrm>
            <a:off x="1524000" y="1295400"/>
            <a:ext cx="3810000" cy="152400"/>
          </a:xfrm>
        </p:spPr>
        <p:txBody>
          <a:bodyPr/>
          <a:lstStyle/>
          <a:p>
            <a:pPr algn="l"/>
            <a:r>
              <a:rPr lang="en-US" altLang="en-US"/>
              <a:t>Effective Visual Aids</a:t>
            </a:r>
            <a:endParaRPr lang="en-US" altLang="en-US" b="0"/>
          </a:p>
        </p:txBody>
      </p:sp>
      <p:sp>
        <p:nvSpPr>
          <p:cNvPr id="52228" name="Line 3">
            <a:extLst>
              <a:ext uri="{FF2B5EF4-FFF2-40B4-BE49-F238E27FC236}">
                <a16:creationId xmlns:a16="http://schemas.microsoft.com/office/drawing/2014/main" id="{8C6519D3-E31D-4129-BF83-DFAC86804D4F}"/>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229" name="Text Box 4">
            <a:extLst>
              <a:ext uri="{FF2B5EF4-FFF2-40B4-BE49-F238E27FC236}">
                <a16:creationId xmlns:a16="http://schemas.microsoft.com/office/drawing/2014/main" id="{6DEDD35B-3E3F-459D-BE40-145A5F9E65A2}"/>
              </a:ext>
            </a:extLst>
          </p:cNvPr>
          <p:cNvSpPr txBox="1">
            <a:spLocks noChangeArrowheads="1"/>
          </p:cNvSpPr>
          <p:nvPr/>
        </p:nvSpPr>
        <p:spPr bwMode="auto">
          <a:xfrm>
            <a:off x="3962400" y="4572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DEVELOPMENT</a:t>
            </a:r>
          </a:p>
        </p:txBody>
      </p:sp>
      <p:sp>
        <p:nvSpPr>
          <p:cNvPr id="52231" name="Rectangle 7">
            <a:extLst>
              <a:ext uri="{FF2B5EF4-FFF2-40B4-BE49-F238E27FC236}">
                <a16:creationId xmlns:a16="http://schemas.microsoft.com/office/drawing/2014/main" id="{443873C4-41CF-4FF9-B04A-938441E859F3}"/>
              </a:ext>
            </a:extLst>
          </p:cNvPr>
          <p:cNvSpPr>
            <a:spLocks noChangeArrowheads="1"/>
          </p:cNvSpPr>
          <p:nvPr/>
        </p:nvSpPr>
        <p:spPr bwMode="auto">
          <a:xfrm>
            <a:off x="1990725" y="2330450"/>
            <a:ext cx="1841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endParaRPr lang="en-US" altLang="en-US"/>
          </a:p>
        </p:txBody>
      </p:sp>
      <p:sp>
        <p:nvSpPr>
          <p:cNvPr id="52232" name="Text Box 9">
            <a:extLst>
              <a:ext uri="{FF2B5EF4-FFF2-40B4-BE49-F238E27FC236}">
                <a16:creationId xmlns:a16="http://schemas.microsoft.com/office/drawing/2014/main" id="{D11D3F1E-212D-48BA-A2BB-0F7B5B55D2C0}"/>
              </a:ext>
            </a:extLst>
          </p:cNvPr>
          <p:cNvSpPr txBox="1">
            <a:spLocks noChangeArrowheads="1"/>
          </p:cNvSpPr>
          <p:nvPr/>
        </p:nvSpPr>
        <p:spPr bwMode="auto">
          <a:xfrm>
            <a:off x="1600200" y="1981200"/>
            <a:ext cx="4495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b="0">
                <a:latin typeface="Times" panose="02020603050405020304" pitchFamily="18" charset="0"/>
              </a:rPr>
              <a:t>Visual Aids will help your listeners understand — and remember — the information you are presenting. Here are a few tips to keep in mind when you are using visual aids:</a:t>
            </a:r>
          </a:p>
        </p:txBody>
      </p:sp>
      <p:sp>
        <p:nvSpPr>
          <p:cNvPr id="52233" name="Text Box 11">
            <a:extLst>
              <a:ext uri="{FF2B5EF4-FFF2-40B4-BE49-F238E27FC236}">
                <a16:creationId xmlns:a16="http://schemas.microsoft.com/office/drawing/2014/main" id="{CC453207-CB19-4862-8769-3EF091EFA730}"/>
              </a:ext>
            </a:extLst>
          </p:cNvPr>
          <p:cNvSpPr txBox="1">
            <a:spLocks noChangeArrowheads="1"/>
          </p:cNvSpPr>
          <p:nvPr/>
        </p:nvSpPr>
        <p:spPr bwMode="auto">
          <a:xfrm>
            <a:off x="1600200" y="2717800"/>
            <a:ext cx="4495800" cy="461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8600" indent="-228600">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sz="1000">
                <a:latin typeface="Zapf Dingbats" pitchFamily="-93" charset="2"/>
              </a:rPr>
              <a:t></a:t>
            </a:r>
            <a:r>
              <a:rPr lang="en-US" altLang="en-US">
                <a:latin typeface="Times" panose="02020603050405020304" pitchFamily="18" charset="0"/>
              </a:rPr>
              <a:t>	</a:t>
            </a:r>
            <a:r>
              <a:rPr lang="en-US" altLang="en-US" b="0">
                <a:latin typeface="Times" panose="02020603050405020304" pitchFamily="18" charset="0"/>
              </a:rPr>
              <a:t>Make visual aids simple.</a:t>
            </a:r>
          </a:p>
          <a:p>
            <a:pPr>
              <a:spcBef>
                <a:spcPct val="50000"/>
              </a:spcBef>
            </a:pPr>
            <a:r>
              <a:rPr lang="en-US" altLang="en-US" sz="1000" b="0">
                <a:latin typeface="Zapf Dingbats" pitchFamily="-93" charset="2"/>
              </a:rPr>
              <a:t></a:t>
            </a:r>
            <a:r>
              <a:rPr lang="en-US" altLang="en-US" b="0">
                <a:latin typeface="Zapf Dingbats" pitchFamily="-93" charset="2"/>
              </a:rPr>
              <a:t>	</a:t>
            </a:r>
            <a:r>
              <a:rPr lang="en-US" altLang="en-US" b="0">
                <a:latin typeface="Times" panose="02020603050405020304" pitchFamily="18" charset="0"/>
              </a:rPr>
              <a:t>Make them large.</a:t>
            </a:r>
          </a:p>
          <a:p>
            <a:pPr>
              <a:spcBef>
                <a:spcPct val="50000"/>
              </a:spcBef>
            </a:pPr>
            <a:r>
              <a:rPr lang="en-US" altLang="en-US" sz="1000" b="0">
                <a:latin typeface="Zapf Dingbats" pitchFamily="-93" charset="2"/>
              </a:rPr>
              <a:t></a:t>
            </a:r>
            <a:r>
              <a:rPr lang="en-US" altLang="en-US" b="0">
                <a:latin typeface="Zapf Dingbats" pitchFamily="-93" charset="2"/>
              </a:rPr>
              <a:t>	</a:t>
            </a:r>
            <a:r>
              <a:rPr lang="en-US" altLang="en-US" b="0">
                <a:latin typeface="Times" panose="02020603050405020304" pitchFamily="18" charset="0"/>
              </a:rPr>
              <a:t>Limit words.</a:t>
            </a:r>
          </a:p>
          <a:p>
            <a:pPr>
              <a:spcBef>
                <a:spcPct val="50000"/>
              </a:spcBef>
            </a:pPr>
            <a:r>
              <a:rPr lang="en-US" altLang="en-US" sz="1000" b="0">
                <a:latin typeface="Zapf Dingbats" pitchFamily="-93" charset="2"/>
              </a:rPr>
              <a:t></a:t>
            </a:r>
            <a:r>
              <a:rPr lang="en-US" altLang="en-US" b="0">
                <a:latin typeface="Zapf Dingbats" pitchFamily="-93" charset="2"/>
              </a:rPr>
              <a:t>	</a:t>
            </a:r>
            <a:r>
              <a:rPr lang="en-US" altLang="en-US" b="0">
                <a:latin typeface="Times" panose="02020603050405020304" pitchFamily="18" charset="0"/>
              </a:rPr>
              <a:t>Represent ideas conceptually by means of graphics.</a:t>
            </a:r>
          </a:p>
          <a:p>
            <a:pPr>
              <a:spcBef>
                <a:spcPct val="50000"/>
              </a:spcBef>
            </a:pPr>
            <a:r>
              <a:rPr lang="en-US" altLang="en-US" sz="1000" b="0">
                <a:latin typeface="Zapf Dingbats" pitchFamily="-93" charset="2"/>
              </a:rPr>
              <a:t></a:t>
            </a:r>
            <a:r>
              <a:rPr lang="en-US" altLang="en-US" b="0">
                <a:latin typeface="Zapf Dingbats" pitchFamily="-93" charset="2"/>
              </a:rPr>
              <a:t>	</a:t>
            </a:r>
            <a:r>
              <a:rPr lang="en-US" altLang="en-US" b="0">
                <a:latin typeface="Times" panose="02020603050405020304" pitchFamily="18" charset="0"/>
              </a:rPr>
              <a:t>Use a standard template that keeps the headings and formats consistent from slide to slide.</a:t>
            </a:r>
          </a:p>
          <a:p>
            <a:pPr>
              <a:spcBef>
                <a:spcPct val="50000"/>
              </a:spcBef>
            </a:pPr>
            <a:r>
              <a:rPr lang="en-US" altLang="en-US" sz="1000" b="0">
                <a:latin typeface="Zapf Dingbats" pitchFamily="-93" charset="2"/>
              </a:rPr>
              <a:t></a:t>
            </a:r>
            <a:r>
              <a:rPr lang="en-US" altLang="en-US" b="0">
                <a:latin typeface="Times" panose="02020603050405020304" pitchFamily="18" charset="0"/>
              </a:rPr>
              <a:t>	Use a color palette of 6-8 colors. Do not overwhelm the listener with colors, graphics, and animation.</a:t>
            </a:r>
          </a:p>
          <a:p>
            <a:pPr>
              <a:spcBef>
                <a:spcPct val="50000"/>
              </a:spcBef>
            </a:pPr>
            <a:r>
              <a:rPr lang="en-US" altLang="en-US" sz="1000" b="0">
                <a:latin typeface="Zapf Dingbats" pitchFamily="-93" charset="2"/>
              </a:rPr>
              <a:t></a:t>
            </a:r>
            <a:r>
              <a:rPr lang="en-US" altLang="en-US" b="0">
                <a:latin typeface="Zapf Dingbats" pitchFamily="-93" charset="2"/>
              </a:rPr>
              <a:t>	</a:t>
            </a:r>
            <a:r>
              <a:rPr lang="en-US" altLang="en-US" b="0">
                <a:latin typeface="Times" panose="02020603050405020304" pitchFamily="18" charset="0"/>
              </a:rPr>
              <a:t>Position visual aids at the side of the room (not the center) whenever possible.</a:t>
            </a:r>
          </a:p>
          <a:p>
            <a:pPr>
              <a:spcBef>
                <a:spcPct val="50000"/>
              </a:spcBef>
            </a:pPr>
            <a:r>
              <a:rPr lang="en-US" altLang="en-US" sz="1000" b="0">
                <a:latin typeface="Zapf Dingbats" pitchFamily="-93" charset="2"/>
              </a:rPr>
              <a:t></a:t>
            </a:r>
            <a:r>
              <a:rPr lang="en-US" altLang="en-US" b="0">
                <a:latin typeface="Zapf Dingbats" pitchFamily="-93" charset="2"/>
              </a:rPr>
              <a:t>	</a:t>
            </a:r>
            <a:r>
              <a:rPr lang="en-US" altLang="en-US" b="0">
                <a:latin typeface="Times" panose="02020603050405020304" pitchFamily="18" charset="0"/>
              </a:rPr>
              <a:t>Create anticipation through verbal transitions.</a:t>
            </a:r>
          </a:p>
          <a:p>
            <a:pPr>
              <a:spcBef>
                <a:spcPct val="50000"/>
              </a:spcBef>
            </a:pPr>
            <a:r>
              <a:rPr lang="en-US" altLang="en-US" sz="1000" b="0">
                <a:latin typeface="Zapf Dingbats" pitchFamily="-93" charset="2"/>
              </a:rPr>
              <a:t></a:t>
            </a:r>
            <a:r>
              <a:rPr lang="en-US" altLang="en-US" b="0">
                <a:latin typeface="Zapf Dingbats" pitchFamily="-93" charset="2"/>
              </a:rPr>
              <a:t>	</a:t>
            </a:r>
            <a:r>
              <a:rPr lang="en-US" altLang="en-US" b="0">
                <a:latin typeface="Times" panose="02020603050405020304" pitchFamily="18" charset="0"/>
              </a:rPr>
              <a:t>Interact with visual aids by pointing and revealing information gradually.</a:t>
            </a:r>
          </a:p>
          <a:p>
            <a:pPr>
              <a:spcBef>
                <a:spcPct val="50000"/>
              </a:spcBef>
            </a:pPr>
            <a:r>
              <a:rPr lang="en-US" altLang="en-US" sz="1000" b="0">
                <a:latin typeface="Zapf Dingbats" pitchFamily="-93" charset="2"/>
              </a:rPr>
              <a:t></a:t>
            </a:r>
            <a:r>
              <a:rPr lang="en-US" altLang="en-US" b="0">
                <a:latin typeface="Zapf Dingbats" pitchFamily="-93" charset="2"/>
              </a:rPr>
              <a:t>	</a:t>
            </a:r>
            <a:r>
              <a:rPr lang="en-US" altLang="en-US" b="0">
                <a:latin typeface="Times" panose="02020603050405020304" pitchFamily="18" charset="0"/>
              </a:rPr>
              <a:t>Talk to your listeners, not to your visual aids.</a:t>
            </a:r>
          </a:p>
          <a:p>
            <a:pPr>
              <a:spcBef>
                <a:spcPct val="50000"/>
              </a:spcBef>
            </a:pPr>
            <a:endParaRPr lang="en-US" altLang="en-US" b="0">
              <a:latin typeface="Times" panose="02020603050405020304" pitchFamily="18" charset="0"/>
            </a:endParaRPr>
          </a:p>
          <a:p>
            <a:pPr>
              <a:spcBef>
                <a:spcPct val="50000"/>
              </a:spcBef>
            </a:pPr>
            <a:r>
              <a:rPr lang="en-US" altLang="en-US" b="0">
                <a:latin typeface="Times" panose="02020603050405020304" pitchFamily="18" charset="0"/>
              </a:rPr>
              <a:t>	</a:t>
            </a:r>
          </a:p>
          <a:p>
            <a:pPr>
              <a:spcBef>
                <a:spcPct val="50000"/>
              </a:spcBef>
              <a:buFont typeface="Zapf Dingbats" pitchFamily="-93" charset="2"/>
              <a:buNone/>
            </a:pPr>
            <a:r>
              <a:rPr lang="en-US" altLang="en-US" b="0">
                <a:latin typeface="Times" panose="02020603050405020304" pitchFamily="18" charset="0"/>
              </a:rPr>
              <a:t>	</a:t>
            </a:r>
          </a:p>
          <a:p>
            <a:pPr>
              <a:spcBef>
                <a:spcPct val="50000"/>
              </a:spcBef>
            </a:pPr>
            <a:endParaRPr lang="en-US" altLang="en-US"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a:extLst>
              <a:ext uri="{FF2B5EF4-FFF2-40B4-BE49-F238E27FC236}">
                <a16:creationId xmlns:a16="http://schemas.microsoft.com/office/drawing/2014/main" id="{8F9292FC-86F4-4009-8EFA-0259C0F9A95C}"/>
              </a:ext>
            </a:extLst>
          </p:cNvPr>
          <p:cNvSpPr txBox="1">
            <a:spLocks noGrp="1"/>
          </p:cNvSpPr>
          <p:nvPr/>
        </p:nvSpPr>
        <p:spPr bwMode="auto">
          <a:xfrm>
            <a:off x="4914900" y="8331200"/>
            <a:ext cx="14287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fld id="{337DFAA8-09AE-47C5-B201-09A8E679BEEA}" type="slidenum">
              <a:rPr lang="en-US" altLang="en-US" sz="1000" b="0"/>
              <a:pPr algn="r"/>
              <a:t>5</a:t>
            </a:fld>
            <a:endParaRPr lang="en-US" altLang="en-US" sz="1000" b="0"/>
          </a:p>
        </p:txBody>
      </p:sp>
      <p:sp>
        <p:nvSpPr>
          <p:cNvPr id="118787" name="Rectangle 2">
            <a:extLst>
              <a:ext uri="{FF2B5EF4-FFF2-40B4-BE49-F238E27FC236}">
                <a16:creationId xmlns:a16="http://schemas.microsoft.com/office/drawing/2014/main" id="{D1427783-E4CC-49D1-8575-D3AA7D9296EF}"/>
              </a:ext>
            </a:extLst>
          </p:cNvPr>
          <p:cNvSpPr>
            <a:spLocks noGrp="1" noChangeArrowheads="1"/>
          </p:cNvSpPr>
          <p:nvPr>
            <p:ph type="title" idx="4294967295"/>
          </p:nvPr>
        </p:nvSpPr>
        <p:spPr>
          <a:xfrm>
            <a:off x="1600200" y="1371600"/>
            <a:ext cx="3810000" cy="152400"/>
          </a:xfrm>
        </p:spPr>
        <p:txBody>
          <a:bodyPr/>
          <a:lstStyle/>
          <a:p>
            <a:pPr algn="l" eaLnBrk="1" hangingPunct="1">
              <a:defRPr/>
            </a:pPr>
            <a:r>
              <a:rPr lang="en-US">
                <a:cs typeface="+mj-cs"/>
              </a:rPr>
              <a:t>Workshop Agenda</a:t>
            </a:r>
          </a:p>
        </p:txBody>
      </p:sp>
      <p:sp>
        <p:nvSpPr>
          <p:cNvPr id="7172" name="Line 3">
            <a:extLst>
              <a:ext uri="{FF2B5EF4-FFF2-40B4-BE49-F238E27FC236}">
                <a16:creationId xmlns:a16="http://schemas.microsoft.com/office/drawing/2014/main" id="{A98D5D27-B9FD-4BC9-A01F-1A59D4F01A60}"/>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173" name="Text Box 4">
            <a:extLst>
              <a:ext uri="{FF2B5EF4-FFF2-40B4-BE49-F238E27FC236}">
                <a16:creationId xmlns:a16="http://schemas.microsoft.com/office/drawing/2014/main" id="{6C8237CE-6309-413B-87F2-C6746629BB5E}"/>
              </a:ext>
            </a:extLst>
          </p:cNvPr>
          <p:cNvSpPr txBox="1">
            <a:spLocks noChangeArrowheads="1"/>
          </p:cNvSpPr>
          <p:nvPr/>
        </p:nvSpPr>
        <p:spPr bwMode="auto">
          <a:xfrm>
            <a:off x="3962400" y="4572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AGENDA</a:t>
            </a:r>
          </a:p>
        </p:txBody>
      </p:sp>
      <p:sp>
        <p:nvSpPr>
          <p:cNvPr id="7175" name="Text Box 7">
            <a:extLst>
              <a:ext uri="{FF2B5EF4-FFF2-40B4-BE49-F238E27FC236}">
                <a16:creationId xmlns:a16="http://schemas.microsoft.com/office/drawing/2014/main" id="{F176DDA4-1ECF-49D6-A397-94C72573C14E}"/>
              </a:ext>
            </a:extLst>
          </p:cNvPr>
          <p:cNvSpPr txBox="1">
            <a:spLocks noChangeArrowheads="1"/>
          </p:cNvSpPr>
          <p:nvPr/>
        </p:nvSpPr>
        <p:spPr bwMode="auto">
          <a:xfrm>
            <a:off x="1587500" y="2301875"/>
            <a:ext cx="2095500" cy="438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177800" algn="l"/>
              </a:tabLst>
              <a:defRPr sz="1200" b="1">
                <a:solidFill>
                  <a:schemeClr val="tx1"/>
                </a:solidFill>
                <a:latin typeface="Helvetica" panose="020B0604020202020204" pitchFamily="34" charset="0"/>
                <a:ea typeface="ＭＳ Ｐゴシック" panose="020B0600070205080204" pitchFamily="34" charset="-128"/>
              </a:defRPr>
            </a:lvl1pPr>
            <a:lvl2pPr marL="37931725" indent="-37474525">
              <a:tabLst>
                <a:tab pos="177800" algn="l"/>
              </a:tabLst>
              <a:defRPr sz="1200" b="1">
                <a:solidFill>
                  <a:schemeClr val="tx1"/>
                </a:solidFill>
                <a:latin typeface="Helvetica" panose="020B0604020202020204" pitchFamily="34" charset="0"/>
                <a:ea typeface="ＭＳ Ｐゴシック" panose="020B0600070205080204" pitchFamily="34" charset="-128"/>
              </a:defRPr>
            </a:lvl2pPr>
            <a:lvl3pPr marL="1143000" indent="-228600">
              <a:tabLst>
                <a:tab pos="177800" algn="l"/>
              </a:tabLst>
              <a:defRPr sz="1200" b="1">
                <a:solidFill>
                  <a:schemeClr val="tx1"/>
                </a:solidFill>
                <a:latin typeface="Helvetica" panose="020B0604020202020204" pitchFamily="34" charset="0"/>
                <a:ea typeface="ＭＳ Ｐゴシック" panose="020B0600070205080204" pitchFamily="34" charset="-128"/>
              </a:defRPr>
            </a:lvl3pPr>
            <a:lvl4pPr marL="1600200" indent="-228600">
              <a:tabLst>
                <a:tab pos="177800" algn="l"/>
              </a:tabLst>
              <a:defRPr sz="1200" b="1">
                <a:solidFill>
                  <a:schemeClr val="tx1"/>
                </a:solidFill>
                <a:latin typeface="Helvetica" panose="020B0604020202020204" pitchFamily="34" charset="0"/>
                <a:ea typeface="ＭＳ Ｐゴシック" panose="020B0600070205080204" pitchFamily="34" charset="-128"/>
              </a:defRPr>
            </a:lvl4pPr>
            <a:lvl5pPr marL="2057400" indent="-228600">
              <a:tabLst>
                <a:tab pos="177800" algn="l"/>
              </a:tabLst>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tabLst>
                <a:tab pos="177800" algn="l"/>
              </a:tabLs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tabLst>
                <a:tab pos="177800" algn="l"/>
              </a:tabLs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tabLst>
                <a:tab pos="177800" algn="l"/>
              </a:tabLs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tabLst>
                <a:tab pos="177800" algn="l"/>
              </a:tabLs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a:latin typeface="Arial" panose="020B0604020202020204" pitchFamily="34" charset="0"/>
                <a:cs typeface="Arial" panose="020B0604020202020204" pitchFamily="34" charset="0"/>
              </a:rPr>
              <a:t>Day 1</a:t>
            </a:r>
          </a:p>
          <a:p>
            <a:endParaRPr lang="en-US" altLang="en-US" b="0">
              <a:latin typeface="Times" panose="02020603050405020304" pitchFamily="18" charset="0"/>
            </a:endParaRPr>
          </a:p>
          <a:p>
            <a:r>
              <a:rPr lang="en-US" altLang="en-US" b="0">
                <a:latin typeface="Times" panose="02020603050405020304" pitchFamily="18" charset="0"/>
              </a:rPr>
              <a:t>Introductions</a:t>
            </a:r>
          </a:p>
          <a:p>
            <a:r>
              <a:rPr lang="en-US" altLang="en-US" b="0">
                <a:latin typeface="Times" panose="02020603050405020304" pitchFamily="18" charset="0"/>
              </a:rPr>
              <a:t>Opening a Training Session</a:t>
            </a:r>
          </a:p>
          <a:p>
            <a:r>
              <a:rPr lang="en-US" altLang="en-US" b="0">
                <a:latin typeface="Times" panose="02020603050405020304" pitchFamily="18" charset="0"/>
              </a:rPr>
              <a:t>Conducting a Need 	Assessment</a:t>
            </a:r>
          </a:p>
          <a:p>
            <a:endParaRPr lang="en-US" altLang="en-US" b="0">
              <a:latin typeface="Times" panose="02020603050405020304" pitchFamily="18" charset="0"/>
            </a:endParaRPr>
          </a:p>
          <a:p>
            <a:r>
              <a:rPr lang="en-US" altLang="en-US" b="0">
                <a:latin typeface="Times" panose="02020603050405020304" pitchFamily="18" charset="0"/>
              </a:rPr>
              <a:t>Writing Goals &amp; Objectives</a:t>
            </a:r>
          </a:p>
          <a:p>
            <a:r>
              <a:rPr lang="en-US" altLang="en-US" b="0">
                <a:latin typeface="Times" panose="02020603050405020304" pitchFamily="18" charset="0"/>
              </a:rPr>
              <a:t>Evaluation Strategies</a:t>
            </a:r>
          </a:p>
          <a:p>
            <a:endParaRPr lang="en-US" altLang="en-US" b="0">
              <a:latin typeface="Times" panose="02020603050405020304" pitchFamily="18" charset="0"/>
            </a:endParaRPr>
          </a:p>
          <a:p>
            <a:endParaRPr lang="en-US" altLang="en-US" b="0">
              <a:latin typeface="Times" panose="02020603050405020304" pitchFamily="18" charset="0"/>
            </a:endParaRPr>
          </a:p>
          <a:p>
            <a:endParaRPr lang="en-US" altLang="en-US" b="0">
              <a:latin typeface="Times" panose="02020603050405020304" pitchFamily="18" charset="0"/>
            </a:endParaRPr>
          </a:p>
          <a:p>
            <a:pPr>
              <a:lnSpc>
                <a:spcPct val="90000"/>
              </a:lnSpc>
            </a:pPr>
            <a:r>
              <a:rPr lang="en-US" altLang="en-US">
                <a:latin typeface="Arial" panose="020B0604020202020204" pitchFamily="34" charset="0"/>
                <a:cs typeface="Arial" panose="020B0604020202020204" pitchFamily="34" charset="0"/>
              </a:rPr>
              <a:t>Day 2</a:t>
            </a:r>
          </a:p>
          <a:p>
            <a:pPr>
              <a:lnSpc>
                <a:spcPct val="130000"/>
              </a:lnSpc>
            </a:pPr>
            <a:r>
              <a:rPr lang="en-US" altLang="en-US" b="0">
                <a:latin typeface="Times" panose="02020603050405020304" pitchFamily="18" charset="0"/>
              </a:rPr>
              <a:t>Kolb Learning Styles</a:t>
            </a:r>
          </a:p>
          <a:p>
            <a:r>
              <a:rPr lang="en-US" altLang="en-US" b="0">
                <a:latin typeface="Times" panose="02020603050405020304" pitchFamily="18" charset="0"/>
              </a:rPr>
              <a:t>Developing &amp; Sequencing        	Learning Activities</a:t>
            </a:r>
          </a:p>
          <a:p>
            <a:endParaRPr lang="en-US" altLang="en-US" b="0">
              <a:latin typeface="Times" panose="02020603050405020304" pitchFamily="18" charset="0"/>
            </a:endParaRPr>
          </a:p>
          <a:p>
            <a:r>
              <a:rPr lang="en-US" altLang="en-US" b="0">
                <a:latin typeface="Times" panose="02020603050405020304" pitchFamily="18" charset="0"/>
              </a:rPr>
              <a:t>Presentation Skills</a:t>
            </a:r>
          </a:p>
          <a:p>
            <a:r>
              <a:rPr lang="en-US" altLang="en-US" b="0">
                <a:latin typeface="Times" panose="02020603050405020304" pitchFamily="18" charset="0"/>
              </a:rPr>
              <a:t>Effective Visual Aids</a:t>
            </a:r>
          </a:p>
          <a:p>
            <a:endParaRPr lang="en-US" altLang="en-US" sz="1400" b="0">
              <a:latin typeface="Times" panose="02020603050405020304" pitchFamily="18" charset="0"/>
            </a:endParaRPr>
          </a:p>
          <a:p>
            <a:endParaRPr lang="en-US" altLang="en-US" b="0">
              <a:latin typeface="Times" panose="02020603050405020304" pitchFamily="18" charset="0"/>
            </a:endParaRPr>
          </a:p>
          <a:p>
            <a:endParaRPr lang="en-US" altLang="en-US" b="0">
              <a:latin typeface="Times" panose="02020603050405020304" pitchFamily="18" charset="0"/>
            </a:endParaRPr>
          </a:p>
        </p:txBody>
      </p:sp>
      <p:sp>
        <p:nvSpPr>
          <p:cNvPr id="7177" name="Text Box 7">
            <a:extLst>
              <a:ext uri="{FF2B5EF4-FFF2-40B4-BE49-F238E27FC236}">
                <a16:creationId xmlns:a16="http://schemas.microsoft.com/office/drawing/2014/main" id="{55BC0E07-6760-459D-BB6E-3C2409633E96}"/>
              </a:ext>
            </a:extLst>
          </p:cNvPr>
          <p:cNvSpPr txBox="1">
            <a:spLocks noChangeArrowheads="1"/>
          </p:cNvSpPr>
          <p:nvPr/>
        </p:nvSpPr>
        <p:spPr bwMode="auto">
          <a:xfrm>
            <a:off x="4076700" y="2301875"/>
            <a:ext cx="2260600" cy="438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177800" algn="l"/>
              </a:tabLst>
              <a:defRPr sz="1200" b="1">
                <a:solidFill>
                  <a:schemeClr val="tx1"/>
                </a:solidFill>
                <a:latin typeface="Helvetica" panose="020B0604020202020204" pitchFamily="34" charset="0"/>
                <a:ea typeface="ＭＳ Ｐゴシック" panose="020B0600070205080204" pitchFamily="34" charset="-128"/>
              </a:defRPr>
            </a:lvl1pPr>
            <a:lvl2pPr marL="37931725" indent="-37474525">
              <a:tabLst>
                <a:tab pos="177800" algn="l"/>
              </a:tabLst>
              <a:defRPr sz="1200" b="1">
                <a:solidFill>
                  <a:schemeClr val="tx1"/>
                </a:solidFill>
                <a:latin typeface="Helvetica" panose="020B0604020202020204" pitchFamily="34" charset="0"/>
                <a:ea typeface="ＭＳ Ｐゴシック" panose="020B0600070205080204" pitchFamily="34" charset="-128"/>
              </a:defRPr>
            </a:lvl2pPr>
            <a:lvl3pPr marL="1143000" indent="-228600">
              <a:tabLst>
                <a:tab pos="177800" algn="l"/>
              </a:tabLst>
              <a:defRPr sz="1200" b="1">
                <a:solidFill>
                  <a:schemeClr val="tx1"/>
                </a:solidFill>
                <a:latin typeface="Helvetica" panose="020B0604020202020204" pitchFamily="34" charset="0"/>
                <a:ea typeface="ＭＳ Ｐゴシック" panose="020B0600070205080204" pitchFamily="34" charset="-128"/>
              </a:defRPr>
            </a:lvl3pPr>
            <a:lvl4pPr marL="1600200" indent="-228600">
              <a:tabLst>
                <a:tab pos="177800" algn="l"/>
              </a:tabLst>
              <a:defRPr sz="1200" b="1">
                <a:solidFill>
                  <a:schemeClr val="tx1"/>
                </a:solidFill>
                <a:latin typeface="Helvetica" panose="020B0604020202020204" pitchFamily="34" charset="0"/>
                <a:ea typeface="ＭＳ Ｐゴシック" panose="020B0600070205080204" pitchFamily="34" charset="-128"/>
              </a:defRPr>
            </a:lvl4pPr>
            <a:lvl5pPr marL="2057400" indent="-228600">
              <a:tabLst>
                <a:tab pos="177800" algn="l"/>
              </a:tabLst>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tabLst>
                <a:tab pos="177800" algn="l"/>
              </a:tabLs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tabLst>
                <a:tab pos="177800" algn="l"/>
              </a:tabLs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tabLst>
                <a:tab pos="177800" algn="l"/>
              </a:tabLs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tabLst>
                <a:tab pos="177800" algn="l"/>
              </a:tabLs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a:latin typeface="Arial" panose="020B0604020202020204" pitchFamily="34" charset="0"/>
                <a:cs typeface="Arial" panose="020B0604020202020204" pitchFamily="34" charset="0"/>
              </a:rPr>
              <a:t>Day 3</a:t>
            </a:r>
          </a:p>
          <a:p>
            <a:endParaRPr lang="en-US" altLang="en-US" b="0">
              <a:latin typeface="Times" panose="02020603050405020304" pitchFamily="18" charset="0"/>
            </a:endParaRPr>
          </a:p>
          <a:p>
            <a:r>
              <a:rPr lang="en-US" altLang="en-US" b="0">
                <a:latin typeface="Times" panose="02020603050405020304" pitchFamily="18" charset="0"/>
              </a:rPr>
              <a:t>Presentation Practice</a:t>
            </a:r>
          </a:p>
          <a:p>
            <a:r>
              <a:rPr lang="en-US" altLang="en-US" b="0">
                <a:latin typeface="Times" panose="02020603050405020304" pitchFamily="18" charset="0"/>
              </a:rPr>
              <a:t>Group Critique &amp; Feedback</a:t>
            </a:r>
          </a:p>
          <a:p>
            <a:endParaRPr lang="en-US" altLang="en-US" b="0">
              <a:latin typeface="Times" panose="02020603050405020304" pitchFamily="18" charset="0"/>
            </a:endParaRPr>
          </a:p>
          <a:p>
            <a:endParaRPr lang="en-US" altLang="en-US" b="0">
              <a:latin typeface="Times" panose="02020603050405020304" pitchFamily="18" charset="0"/>
            </a:endParaRPr>
          </a:p>
          <a:p>
            <a:r>
              <a:rPr lang="en-US" altLang="en-US" b="0">
                <a:latin typeface="Times" panose="02020603050405020304" pitchFamily="18" charset="0"/>
              </a:rPr>
              <a:t>Interaction Skills:</a:t>
            </a:r>
          </a:p>
          <a:p>
            <a:pPr>
              <a:buFont typeface="Arial" panose="020B0604020202020204" pitchFamily="34" charset="0"/>
              <a:buChar char="•"/>
            </a:pPr>
            <a:r>
              <a:rPr lang="en-US" altLang="en-US" b="0">
                <a:latin typeface="Times" panose="02020603050405020304" pitchFamily="18" charset="0"/>
              </a:rPr>
              <a:t>	Listening to Understand</a:t>
            </a:r>
          </a:p>
          <a:p>
            <a:pPr>
              <a:buFont typeface="Arial" panose="020B0604020202020204" pitchFamily="34" charset="0"/>
              <a:buChar char="•"/>
            </a:pPr>
            <a:r>
              <a:rPr lang="en-US" altLang="en-US" b="0">
                <a:latin typeface="Times" panose="02020603050405020304" pitchFamily="18" charset="0"/>
              </a:rPr>
              <a:t>	Discussion Skills</a:t>
            </a:r>
          </a:p>
          <a:p>
            <a:endParaRPr lang="en-US" altLang="en-US" b="0">
              <a:latin typeface="Times" panose="02020603050405020304" pitchFamily="18" charset="0"/>
            </a:endParaRPr>
          </a:p>
          <a:p>
            <a:endParaRPr lang="en-US" altLang="en-US" b="0">
              <a:latin typeface="Times" panose="02020603050405020304" pitchFamily="18" charset="0"/>
            </a:endParaRPr>
          </a:p>
          <a:p>
            <a:pPr>
              <a:lnSpc>
                <a:spcPct val="90000"/>
              </a:lnSpc>
            </a:pPr>
            <a:endParaRPr lang="en-US" altLang="en-US" b="0">
              <a:latin typeface="Times" panose="02020603050405020304" pitchFamily="18" charset="0"/>
            </a:endParaRPr>
          </a:p>
          <a:p>
            <a:pPr>
              <a:lnSpc>
                <a:spcPct val="90000"/>
              </a:lnSpc>
            </a:pPr>
            <a:r>
              <a:rPr lang="en-US" altLang="en-US">
                <a:latin typeface="Arial" panose="020B0604020202020204" pitchFamily="34" charset="0"/>
                <a:cs typeface="Arial" panose="020B0604020202020204" pitchFamily="34" charset="0"/>
              </a:rPr>
              <a:t>Day 4</a:t>
            </a:r>
          </a:p>
          <a:p>
            <a:pPr>
              <a:lnSpc>
                <a:spcPct val="130000"/>
              </a:lnSpc>
            </a:pPr>
            <a:r>
              <a:rPr lang="en-US" altLang="en-US" b="0">
                <a:latin typeface="Times" panose="02020603050405020304" pitchFamily="18" charset="0"/>
              </a:rPr>
              <a:t>Group Process Skills:</a:t>
            </a:r>
          </a:p>
          <a:p>
            <a:pPr>
              <a:buFont typeface="Arial" panose="020B0604020202020204" pitchFamily="34" charset="0"/>
              <a:buChar char="•"/>
            </a:pPr>
            <a:r>
              <a:rPr lang="en-US" altLang="en-US" b="0">
                <a:latin typeface="Times" panose="02020603050405020304" pitchFamily="18" charset="0"/>
              </a:rPr>
              <a:t>Managing Resistance</a:t>
            </a:r>
          </a:p>
          <a:p>
            <a:pPr>
              <a:buFont typeface="Arial" panose="020B0604020202020204" pitchFamily="34" charset="0"/>
              <a:buChar char="•"/>
            </a:pPr>
            <a:r>
              <a:rPr lang="en-US" altLang="en-US" b="0">
                <a:latin typeface="Times" panose="02020603050405020304" pitchFamily="18" charset="0"/>
              </a:rPr>
              <a:t>Cultural Factors</a:t>
            </a:r>
          </a:p>
          <a:p>
            <a:r>
              <a:rPr lang="en-US" altLang="en-US" b="0">
                <a:latin typeface="Times" panose="02020603050405020304" pitchFamily="18" charset="0"/>
              </a:rPr>
              <a:t>	</a:t>
            </a:r>
          </a:p>
          <a:p>
            <a:r>
              <a:rPr lang="en-US" altLang="en-US" b="0">
                <a:latin typeface="Times" panose="02020603050405020304" pitchFamily="18" charset="0"/>
              </a:rPr>
              <a:t>Facilitation Skills</a:t>
            </a:r>
          </a:p>
          <a:p>
            <a:r>
              <a:rPr lang="en-US" altLang="en-US" b="0">
                <a:latin typeface="Times" panose="02020603050405020304" pitchFamily="18" charset="0"/>
              </a:rPr>
              <a:t>Facilitation Practice &amp; Feedback</a:t>
            </a:r>
          </a:p>
          <a:p>
            <a:r>
              <a:rPr lang="en-US" altLang="en-US" b="0">
                <a:latin typeface="Times" panose="02020603050405020304" pitchFamily="18" charset="0"/>
              </a:rPr>
              <a:t>Closing a Training Session</a:t>
            </a:r>
          </a:p>
          <a:p>
            <a:endParaRPr lang="en-US" altLang="en-US" sz="1400" b="0">
              <a:latin typeface="Times" panose="02020603050405020304" pitchFamily="18" charset="0"/>
            </a:endParaRPr>
          </a:p>
          <a:p>
            <a:endParaRPr lang="en-US" altLang="en-US" b="0">
              <a:latin typeface="Times" panose="02020603050405020304" pitchFamily="18" charset="0"/>
            </a:endParaRPr>
          </a:p>
          <a:p>
            <a:endParaRPr lang="en-US" altLang="en-US" b="0">
              <a:latin typeface="Times" panose="02020603050405020304"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Number Placeholder 3">
            <a:extLst>
              <a:ext uri="{FF2B5EF4-FFF2-40B4-BE49-F238E27FC236}">
                <a16:creationId xmlns:a16="http://schemas.microsoft.com/office/drawing/2014/main" id="{D30FEA55-3045-4D7A-8F2A-A1C1EE65B512}"/>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2512B7CF-C934-425F-8A3E-301C78282CD9}" type="slidenum">
              <a:rPr lang="en-US" altLang="en-US" sz="1000" b="0"/>
              <a:pPr/>
              <a:t>50</a:t>
            </a:fld>
            <a:endParaRPr lang="en-US" altLang="en-US" sz="1000" b="0"/>
          </a:p>
        </p:txBody>
      </p:sp>
      <p:sp>
        <p:nvSpPr>
          <p:cNvPr id="53251" name="Line 2">
            <a:extLst>
              <a:ext uri="{FF2B5EF4-FFF2-40B4-BE49-F238E27FC236}">
                <a16:creationId xmlns:a16="http://schemas.microsoft.com/office/drawing/2014/main" id="{F8843D42-CA62-46F1-B94E-0A1403A7B7C9}"/>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3252" name="Text Box 3">
            <a:extLst>
              <a:ext uri="{FF2B5EF4-FFF2-40B4-BE49-F238E27FC236}">
                <a16:creationId xmlns:a16="http://schemas.microsoft.com/office/drawing/2014/main" id="{EF5B9C2B-8001-42BA-9109-193274BA707C}"/>
              </a:ext>
            </a:extLst>
          </p:cNvPr>
          <p:cNvSpPr txBox="1">
            <a:spLocks noChangeArrowheads="1"/>
          </p:cNvSpPr>
          <p:nvPr/>
        </p:nvSpPr>
        <p:spPr bwMode="auto">
          <a:xfrm>
            <a:off x="3962400" y="4953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DELIVERY</a:t>
            </a:r>
          </a:p>
        </p:txBody>
      </p:sp>
      <p:sp>
        <p:nvSpPr>
          <p:cNvPr id="123909" name="Rectangle 5">
            <a:extLst>
              <a:ext uri="{FF2B5EF4-FFF2-40B4-BE49-F238E27FC236}">
                <a16:creationId xmlns:a16="http://schemas.microsoft.com/office/drawing/2014/main" id="{BFF15AD4-AA9E-403E-B224-75BA621CE463}"/>
              </a:ext>
            </a:extLst>
          </p:cNvPr>
          <p:cNvSpPr>
            <a:spLocks noGrp="1" noChangeArrowheads="1"/>
          </p:cNvSpPr>
          <p:nvPr>
            <p:ph type="title"/>
          </p:nvPr>
        </p:nvSpPr>
        <p:spPr>
          <a:xfrm>
            <a:off x="1447800" y="1371600"/>
            <a:ext cx="3810000" cy="152400"/>
          </a:xfrm>
        </p:spPr>
        <p:txBody>
          <a:bodyPr/>
          <a:lstStyle/>
          <a:p>
            <a:pPr algn="l" eaLnBrk="1" hangingPunct="1">
              <a:defRPr/>
            </a:pPr>
            <a:r>
              <a:rPr lang="en-US">
                <a:cs typeface="+mj-cs"/>
              </a:rPr>
              <a:t>You are the Message</a:t>
            </a:r>
          </a:p>
        </p:txBody>
      </p:sp>
      <p:sp>
        <p:nvSpPr>
          <p:cNvPr id="53255" name="Text Box 6">
            <a:extLst>
              <a:ext uri="{FF2B5EF4-FFF2-40B4-BE49-F238E27FC236}">
                <a16:creationId xmlns:a16="http://schemas.microsoft.com/office/drawing/2014/main" id="{6AA80F93-58B8-4FE5-8C80-EACD22F132C9}"/>
              </a:ext>
            </a:extLst>
          </p:cNvPr>
          <p:cNvSpPr txBox="1">
            <a:spLocks noChangeArrowheads="1"/>
          </p:cNvSpPr>
          <p:nvPr/>
        </p:nvSpPr>
        <p:spPr bwMode="auto">
          <a:xfrm>
            <a:off x="1447800" y="1981200"/>
            <a:ext cx="43434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228600" algn="l"/>
              </a:tabLst>
              <a:defRPr sz="1200" b="1">
                <a:solidFill>
                  <a:schemeClr val="tx1"/>
                </a:solidFill>
                <a:latin typeface="Helvetica" panose="020B0604020202020204" pitchFamily="34" charset="0"/>
                <a:ea typeface="ＭＳ Ｐゴシック" panose="020B0600070205080204" pitchFamily="34" charset="-128"/>
              </a:defRPr>
            </a:lvl1pPr>
            <a:lvl2pPr marL="742950" indent="-285750">
              <a:tabLst>
                <a:tab pos="228600" algn="l"/>
              </a:tabLst>
              <a:defRPr sz="1200" b="1">
                <a:solidFill>
                  <a:schemeClr val="tx1"/>
                </a:solidFill>
                <a:latin typeface="Helvetica" panose="020B0604020202020204" pitchFamily="34" charset="0"/>
                <a:ea typeface="ＭＳ Ｐゴシック" panose="020B0600070205080204" pitchFamily="34" charset="-128"/>
              </a:defRPr>
            </a:lvl2pPr>
            <a:lvl3pPr marL="1143000" indent="-228600">
              <a:tabLst>
                <a:tab pos="228600" algn="l"/>
              </a:tabLst>
              <a:defRPr sz="1200" b="1">
                <a:solidFill>
                  <a:schemeClr val="tx1"/>
                </a:solidFill>
                <a:latin typeface="Helvetica" panose="020B0604020202020204" pitchFamily="34" charset="0"/>
                <a:ea typeface="ＭＳ Ｐゴシック" panose="020B0600070205080204" pitchFamily="34" charset="-128"/>
              </a:defRPr>
            </a:lvl3pPr>
            <a:lvl4pPr marL="1600200" indent="-228600">
              <a:tabLst>
                <a:tab pos="228600" algn="l"/>
              </a:tabLst>
              <a:defRPr sz="1200" b="1">
                <a:solidFill>
                  <a:schemeClr val="tx1"/>
                </a:solidFill>
                <a:latin typeface="Helvetica" panose="020B0604020202020204" pitchFamily="34" charset="0"/>
                <a:ea typeface="ＭＳ Ｐゴシック" panose="020B0600070205080204" pitchFamily="34" charset="-128"/>
              </a:defRPr>
            </a:lvl4pPr>
            <a:lvl5pPr marL="2057400" indent="-228600">
              <a:tabLst>
                <a:tab pos="228600" algn="l"/>
              </a:tabLst>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tabLst>
                <a:tab pos="228600" algn="l"/>
              </a:tabLs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tabLst>
                <a:tab pos="228600" algn="l"/>
              </a:tabLs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tabLst>
                <a:tab pos="228600" algn="l"/>
              </a:tabLs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tabLst>
                <a:tab pos="228600" algn="l"/>
              </a:tabLs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b="0">
                <a:latin typeface="Times" panose="02020603050405020304" pitchFamily="18" charset="0"/>
              </a:rPr>
              <a:t>Your presence influences the atmosphere of your workshop. Your words, and even more important, according to much research, is your nonverbal communication. </a:t>
            </a:r>
          </a:p>
          <a:p>
            <a:endParaRPr lang="en-US" altLang="en-US" b="0">
              <a:latin typeface="Times" panose="02020603050405020304" pitchFamily="18" charset="0"/>
            </a:endParaRPr>
          </a:p>
          <a:p>
            <a:r>
              <a:rPr lang="en-US" altLang="en-US" b="0">
                <a:latin typeface="Times" panose="02020603050405020304" pitchFamily="18" charset="0"/>
              </a:rPr>
              <a:t>From your experience, what are steps that you can take to create rapport at the beginning of a session?</a:t>
            </a:r>
          </a:p>
        </p:txBody>
      </p:sp>
      <p:sp>
        <p:nvSpPr>
          <p:cNvPr id="53256" name="Text Box 7">
            <a:extLst>
              <a:ext uri="{FF2B5EF4-FFF2-40B4-BE49-F238E27FC236}">
                <a16:creationId xmlns:a16="http://schemas.microsoft.com/office/drawing/2014/main" id="{CA59A67B-C800-4A48-93D0-D137C5BCE4C5}"/>
              </a:ext>
            </a:extLst>
          </p:cNvPr>
          <p:cNvSpPr txBox="1">
            <a:spLocks noChangeArrowheads="1"/>
          </p:cNvSpPr>
          <p:nvPr/>
        </p:nvSpPr>
        <p:spPr bwMode="auto">
          <a:xfrm>
            <a:off x="1600200" y="3429000"/>
            <a:ext cx="4267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endParaRPr lang="en-US" altLang="en-US" sz="1000" b="0"/>
          </a:p>
        </p:txBody>
      </p:sp>
      <p:sp>
        <p:nvSpPr>
          <p:cNvPr id="53257" name="Text Box 8">
            <a:extLst>
              <a:ext uri="{FF2B5EF4-FFF2-40B4-BE49-F238E27FC236}">
                <a16:creationId xmlns:a16="http://schemas.microsoft.com/office/drawing/2014/main" id="{FB495344-E2D5-4ED9-8BEB-26B1A0DCCE20}"/>
              </a:ext>
            </a:extLst>
          </p:cNvPr>
          <p:cNvSpPr txBox="1">
            <a:spLocks noChangeArrowheads="1"/>
          </p:cNvSpPr>
          <p:nvPr/>
        </p:nvSpPr>
        <p:spPr bwMode="auto">
          <a:xfrm>
            <a:off x="1600200" y="3429000"/>
            <a:ext cx="42068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sz="1400" i="1"/>
              <a:t>              To Do                             To Avoid</a:t>
            </a:r>
          </a:p>
        </p:txBody>
      </p:sp>
      <p:sp>
        <p:nvSpPr>
          <p:cNvPr id="53258" name="Line 9">
            <a:extLst>
              <a:ext uri="{FF2B5EF4-FFF2-40B4-BE49-F238E27FC236}">
                <a16:creationId xmlns:a16="http://schemas.microsoft.com/office/drawing/2014/main" id="{FCD97243-A316-4453-BF3A-40B3CF768F77}"/>
              </a:ext>
            </a:extLst>
          </p:cNvPr>
          <p:cNvSpPr>
            <a:spLocks noChangeShapeType="1"/>
          </p:cNvSpPr>
          <p:nvPr/>
        </p:nvSpPr>
        <p:spPr bwMode="auto">
          <a:xfrm>
            <a:off x="3733800" y="3505200"/>
            <a:ext cx="0" cy="3505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a:extLst>
              <a:ext uri="{FF2B5EF4-FFF2-40B4-BE49-F238E27FC236}">
                <a16:creationId xmlns:a16="http://schemas.microsoft.com/office/drawing/2014/main" id="{C631516E-BA2C-4A97-9441-3024F80FE6A3}"/>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BF61C09D-90B8-4EA1-839B-952EAE60DF6D}" type="slidenum">
              <a:rPr lang="en-US" altLang="en-US" sz="1000" b="0"/>
              <a:pPr/>
              <a:t>51</a:t>
            </a:fld>
            <a:endParaRPr lang="en-US" altLang="en-US" sz="1000" b="0"/>
          </a:p>
        </p:txBody>
      </p:sp>
      <p:sp>
        <p:nvSpPr>
          <p:cNvPr id="54275" name="Line 2">
            <a:extLst>
              <a:ext uri="{FF2B5EF4-FFF2-40B4-BE49-F238E27FC236}">
                <a16:creationId xmlns:a16="http://schemas.microsoft.com/office/drawing/2014/main" id="{977F3C39-55AA-4D50-B6B5-6A34DC32FC5C}"/>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24932" name="Rectangle 4">
            <a:extLst>
              <a:ext uri="{FF2B5EF4-FFF2-40B4-BE49-F238E27FC236}">
                <a16:creationId xmlns:a16="http://schemas.microsoft.com/office/drawing/2014/main" id="{5270ED87-D6DD-4096-8962-230556D345DB}"/>
              </a:ext>
            </a:extLst>
          </p:cNvPr>
          <p:cNvSpPr>
            <a:spLocks noGrp="1" noChangeArrowheads="1"/>
          </p:cNvSpPr>
          <p:nvPr>
            <p:ph type="title"/>
          </p:nvPr>
        </p:nvSpPr>
        <p:spPr>
          <a:xfrm>
            <a:off x="1447800" y="1295400"/>
            <a:ext cx="3810000" cy="152400"/>
          </a:xfrm>
        </p:spPr>
        <p:txBody>
          <a:bodyPr/>
          <a:lstStyle/>
          <a:p>
            <a:pPr algn="l" eaLnBrk="1" hangingPunct="1">
              <a:defRPr/>
            </a:pPr>
            <a:r>
              <a:rPr lang="en-US">
                <a:cs typeface="+mj-cs"/>
              </a:rPr>
              <a:t>Delivery Skills Reminders</a:t>
            </a:r>
          </a:p>
        </p:txBody>
      </p:sp>
      <p:sp>
        <p:nvSpPr>
          <p:cNvPr id="54278" name="Text Box 5">
            <a:extLst>
              <a:ext uri="{FF2B5EF4-FFF2-40B4-BE49-F238E27FC236}">
                <a16:creationId xmlns:a16="http://schemas.microsoft.com/office/drawing/2014/main" id="{F871DB69-BD7B-4ACF-8DDE-53C07E9BA6F8}"/>
              </a:ext>
            </a:extLst>
          </p:cNvPr>
          <p:cNvSpPr txBox="1">
            <a:spLocks noChangeArrowheads="1"/>
          </p:cNvSpPr>
          <p:nvPr/>
        </p:nvSpPr>
        <p:spPr bwMode="auto">
          <a:xfrm>
            <a:off x="1219200" y="2005013"/>
            <a:ext cx="4724400" cy="538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228600" algn="l"/>
              </a:tabLst>
              <a:defRPr sz="1200" b="1">
                <a:solidFill>
                  <a:schemeClr val="tx1"/>
                </a:solidFill>
                <a:latin typeface="Helvetica" panose="020B0604020202020204" pitchFamily="34" charset="0"/>
                <a:ea typeface="ＭＳ Ｐゴシック" panose="020B0600070205080204" pitchFamily="34" charset="-128"/>
              </a:defRPr>
            </a:lvl1pPr>
            <a:lvl2pPr marL="37931725" indent="-37474525">
              <a:tabLst>
                <a:tab pos="228600" algn="l"/>
              </a:tabLst>
              <a:defRPr sz="1200" b="1">
                <a:solidFill>
                  <a:schemeClr val="tx1"/>
                </a:solidFill>
                <a:latin typeface="Helvetica" panose="020B0604020202020204" pitchFamily="34" charset="0"/>
                <a:ea typeface="ＭＳ Ｐゴシック" panose="020B0600070205080204" pitchFamily="34" charset="-128"/>
              </a:defRPr>
            </a:lvl2pPr>
            <a:lvl3pPr marL="228600">
              <a:tabLst>
                <a:tab pos="228600" algn="l"/>
              </a:tabLst>
              <a:defRPr sz="1200" b="1">
                <a:solidFill>
                  <a:schemeClr val="tx1"/>
                </a:solidFill>
                <a:latin typeface="Helvetica" panose="020B0604020202020204" pitchFamily="34" charset="0"/>
                <a:ea typeface="ＭＳ Ｐゴシック" panose="020B0600070205080204" pitchFamily="34" charset="-128"/>
              </a:defRPr>
            </a:lvl3pPr>
            <a:lvl4pPr marL="1600200" indent="-228600">
              <a:tabLst>
                <a:tab pos="228600" algn="l"/>
              </a:tabLst>
              <a:defRPr sz="1200" b="1">
                <a:solidFill>
                  <a:schemeClr val="tx1"/>
                </a:solidFill>
                <a:latin typeface="Helvetica" panose="020B0604020202020204" pitchFamily="34" charset="0"/>
                <a:ea typeface="ＭＳ Ｐゴシック" panose="020B0600070205080204" pitchFamily="34" charset="-128"/>
              </a:defRPr>
            </a:lvl4pPr>
            <a:lvl5pPr marL="2057400" indent="-228600">
              <a:tabLst>
                <a:tab pos="228600" algn="l"/>
              </a:tabLst>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tabLst>
                <a:tab pos="228600" algn="l"/>
              </a:tabLs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tabLst>
                <a:tab pos="228600" algn="l"/>
              </a:tabLs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tabLst>
                <a:tab pos="228600" algn="l"/>
              </a:tabLs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tabLst>
                <a:tab pos="228600" algn="l"/>
              </a:tabLst>
              <a:defRPr sz="1200" b="1">
                <a:solidFill>
                  <a:schemeClr val="tx1"/>
                </a:solidFill>
                <a:latin typeface="Helvetica" panose="020B0604020202020204" pitchFamily="34" charset="0"/>
                <a:ea typeface="ＭＳ Ｐゴシック" panose="020B0600070205080204" pitchFamily="34" charset="-128"/>
              </a:defRPr>
            </a:lvl9pPr>
          </a:lstStyle>
          <a:p>
            <a:pPr lvl="2"/>
            <a:r>
              <a:rPr lang="en-US" altLang="en-US"/>
              <a:t>Eye contact</a:t>
            </a:r>
            <a:r>
              <a:rPr lang="en-US" altLang="en-US">
                <a:latin typeface="Times" panose="02020603050405020304" pitchFamily="18" charset="0"/>
              </a:rPr>
              <a:t>. </a:t>
            </a:r>
            <a:r>
              <a:rPr lang="en-US" altLang="en-US" b="0">
                <a:latin typeface="Times" panose="02020603050405020304" pitchFamily="18" charset="0"/>
              </a:rPr>
              <a:t>Eye contact is a key communication skill. Good eye contact helps you stay focused and increases the confidence you project. Look at each of your listeners for one complete thought. That way you keep them involved also.</a:t>
            </a:r>
          </a:p>
          <a:p>
            <a:pPr lvl="2"/>
            <a:endParaRPr lang="en-US" altLang="en-US" b="0">
              <a:latin typeface="Times" panose="02020603050405020304" pitchFamily="18" charset="0"/>
            </a:endParaRPr>
          </a:p>
          <a:p>
            <a:pPr lvl="2"/>
            <a:r>
              <a:rPr lang="en-US" altLang="en-US" b="0">
                <a:latin typeface="Times" panose="02020603050405020304" pitchFamily="18" charset="0"/>
              </a:rPr>
              <a:t>When you look at your listeners, you gain feedback. Good eye contact helps you understand the impact your words and presence are having on your audience.</a:t>
            </a:r>
          </a:p>
          <a:p>
            <a:pPr lvl="2"/>
            <a:endParaRPr lang="en-US" altLang="en-US" b="0">
              <a:latin typeface="Times" panose="02020603050405020304" pitchFamily="18" charset="0"/>
            </a:endParaRPr>
          </a:p>
          <a:p>
            <a:pPr lvl="2"/>
            <a:r>
              <a:rPr lang="en-US" altLang="en-US"/>
              <a:t>Pacing/Shifting</a:t>
            </a:r>
            <a:r>
              <a:rPr lang="en-US" altLang="en-US">
                <a:latin typeface="Times" panose="02020603050405020304" pitchFamily="18" charset="0"/>
              </a:rPr>
              <a:t>. </a:t>
            </a:r>
            <a:r>
              <a:rPr lang="en-US" altLang="en-US" b="0">
                <a:latin typeface="Times" panose="02020603050405020304" pitchFamily="18" charset="0"/>
              </a:rPr>
              <a:t>The first step to eliminating a nervous habit is becoming aware of it. If pacing or shifting is a concern for you, concentrate on planting your feet. Then you can redirect your energy into more positive uses such as gestures and facial expression.  Or, try moving purposefully, making eye contact with different members of the group.</a:t>
            </a:r>
          </a:p>
          <a:p>
            <a:pPr lvl="2"/>
            <a:endParaRPr lang="en-US" altLang="en-US" b="0">
              <a:latin typeface="Times" panose="02020603050405020304" pitchFamily="18" charset="0"/>
            </a:endParaRPr>
          </a:p>
          <a:p>
            <a:pPr lvl="2"/>
            <a:r>
              <a:rPr lang="en-US" altLang="en-US"/>
              <a:t>Nonwords</a:t>
            </a:r>
            <a:r>
              <a:rPr lang="en-US" altLang="en-US">
                <a:latin typeface="Times" panose="02020603050405020304" pitchFamily="18" charset="0"/>
              </a:rPr>
              <a:t>. </a:t>
            </a:r>
            <a:r>
              <a:rPr lang="en-US" altLang="en-US" b="0">
                <a:latin typeface="Times" panose="02020603050405020304" pitchFamily="18" charset="0"/>
              </a:rPr>
              <a:t>Occasional nonwords are not a problem. They become distracting only when you use them repetitiously. Your listeners quit listening and begin counting nonwords. Use pauses instead: They smooth out your delivery and help you demonstrate greater confidence.</a:t>
            </a:r>
          </a:p>
          <a:p>
            <a:pPr lvl="2"/>
            <a:endParaRPr lang="en-US" altLang="en-US"/>
          </a:p>
          <a:p>
            <a:pPr lvl="2"/>
            <a:r>
              <a:rPr lang="en-US" altLang="en-US"/>
              <a:t>Gestures</a:t>
            </a:r>
            <a:r>
              <a:rPr lang="en-US" altLang="en-US">
                <a:latin typeface="Times" panose="02020603050405020304" pitchFamily="18" charset="0"/>
              </a:rPr>
              <a:t>. </a:t>
            </a:r>
            <a:r>
              <a:rPr lang="en-US" altLang="en-US" b="0">
                <a:latin typeface="Times" panose="02020603050405020304" pitchFamily="18" charset="0"/>
              </a:rPr>
              <a:t>Gestures are natural. Most people use them when speaking conversationally. Gestures make you more interesting because they add a visual dimension to your communication.  They also increase your intonation. Loosen up, be yourself and feel free to use your hands to express yourself.</a:t>
            </a:r>
          </a:p>
          <a:p>
            <a:pPr lvl="2"/>
            <a:endParaRPr lang="en-US" altLang="en-US" b="0">
              <a:latin typeface="Times" panose="02020603050405020304" pitchFamily="18" charset="0"/>
            </a:endParaRPr>
          </a:p>
          <a:p>
            <a:r>
              <a:rPr lang="en-US" altLang="en-US"/>
              <a:t>	</a:t>
            </a:r>
          </a:p>
        </p:txBody>
      </p:sp>
      <p:sp>
        <p:nvSpPr>
          <p:cNvPr id="54280" name="Text Box 8">
            <a:extLst>
              <a:ext uri="{FF2B5EF4-FFF2-40B4-BE49-F238E27FC236}">
                <a16:creationId xmlns:a16="http://schemas.microsoft.com/office/drawing/2014/main" id="{667C570B-B5F6-4E29-A01A-776AB6B0ACC2}"/>
              </a:ext>
            </a:extLst>
          </p:cNvPr>
          <p:cNvSpPr txBox="1">
            <a:spLocks noChangeArrowheads="1"/>
          </p:cNvSpPr>
          <p:nvPr/>
        </p:nvSpPr>
        <p:spPr bwMode="auto">
          <a:xfrm>
            <a:off x="3962400" y="4953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DELIVERY</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3">
            <a:extLst>
              <a:ext uri="{FF2B5EF4-FFF2-40B4-BE49-F238E27FC236}">
                <a16:creationId xmlns:a16="http://schemas.microsoft.com/office/drawing/2014/main" id="{2C5F18AD-8843-44D1-A1B9-7253FFD8C5F9}"/>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6CC5F1E5-941D-4EF7-9A7F-425B77BEC918}" type="slidenum">
              <a:rPr lang="en-US" altLang="en-US" sz="1000" b="0"/>
              <a:pPr/>
              <a:t>52</a:t>
            </a:fld>
            <a:endParaRPr lang="en-US" altLang="en-US" sz="1000" b="0"/>
          </a:p>
        </p:txBody>
      </p:sp>
      <p:sp>
        <p:nvSpPr>
          <p:cNvPr id="55299" name="Line 2">
            <a:extLst>
              <a:ext uri="{FF2B5EF4-FFF2-40B4-BE49-F238E27FC236}">
                <a16:creationId xmlns:a16="http://schemas.microsoft.com/office/drawing/2014/main" id="{2F027FCD-0756-4F49-B01F-B891E784618C}"/>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25956" name="Rectangle 4">
            <a:extLst>
              <a:ext uri="{FF2B5EF4-FFF2-40B4-BE49-F238E27FC236}">
                <a16:creationId xmlns:a16="http://schemas.microsoft.com/office/drawing/2014/main" id="{A04F32B1-D5B6-482C-BECC-1090864DCAA3}"/>
              </a:ext>
            </a:extLst>
          </p:cNvPr>
          <p:cNvSpPr>
            <a:spLocks noGrp="1" noChangeArrowheads="1"/>
          </p:cNvSpPr>
          <p:nvPr>
            <p:ph type="title"/>
          </p:nvPr>
        </p:nvSpPr>
        <p:spPr>
          <a:xfrm>
            <a:off x="1447800" y="1219200"/>
            <a:ext cx="3810000" cy="152400"/>
          </a:xfrm>
        </p:spPr>
        <p:txBody>
          <a:bodyPr/>
          <a:lstStyle/>
          <a:p>
            <a:pPr algn="l" eaLnBrk="1" hangingPunct="1">
              <a:defRPr/>
            </a:pPr>
            <a:r>
              <a:rPr lang="en-US">
                <a:cs typeface="+mj-cs"/>
              </a:rPr>
              <a:t>Delivery Skills Reminders</a:t>
            </a:r>
          </a:p>
        </p:txBody>
      </p:sp>
      <p:sp>
        <p:nvSpPr>
          <p:cNvPr id="55302" name="Text Box 5">
            <a:extLst>
              <a:ext uri="{FF2B5EF4-FFF2-40B4-BE49-F238E27FC236}">
                <a16:creationId xmlns:a16="http://schemas.microsoft.com/office/drawing/2014/main" id="{6832CCEC-8CD0-4528-AC76-AEE158F27FB7}"/>
              </a:ext>
            </a:extLst>
          </p:cNvPr>
          <p:cNvSpPr txBox="1">
            <a:spLocks noChangeArrowheads="1"/>
          </p:cNvSpPr>
          <p:nvPr/>
        </p:nvSpPr>
        <p:spPr bwMode="auto">
          <a:xfrm>
            <a:off x="1447800" y="1905000"/>
            <a:ext cx="4419600" cy="374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228600" algn="l"/>
              </a:tabLst>
              <a:defRPr sz="1200" b="1">
                <a:solidFill>
                  <a:schemeClr val="tx1"/>
                </a:solidFill>
                <a:latin typeface="Helvetica" panose="020B0604020202020204" pitchFamily="34" charset="0"/>
                <a:ea typeface="ＭＳ Ｐゴシック" panose="020B0600070205080204" pitchFamily="34" charset="-128"/>
              </a:defRPr>
            </a:lvl1pPr>
            <a:lvl2pPr marL="37931725" indent="-37474525">
              <a:tabLst>
                <a:tab pos="228600" algn="l"/>
              </a:tabLst>
              <a:defRPr sz="1200" b="1">
                <a:solidFill>
                  <a:schemeClr val="tx1"/>
                </a:solidFill>
                <a:latin typeface="Helvetica" panose="020B0604020202020204" pitchFamily="34" charset="0"/>
                <a:ea typeface="ＭＳ Ｐゴシック" panose="020B0600070205080204" pitchFamily="34" charset="-128"/>
              </a:defRPr>
            </a:lvl2pPr>
            <a:lvl3pPr marL="1143000" indent="-228600">
              <a:tabLst>
                <a:tab pos="228600" algn="l"/>
              </a:tabLst>
              <a:defRPr sz="1200" b="1">
                <a:solidFill>
                  <a:schemeClr val="tx1"/>
                </a:solidFill>
                <a:latin typeface="Helvetica" panose="020B0604020202020204" pitchFamily="34" charset="0"/>
                <a:ea typeface="ＭＳ Ｐゴシック" panose="020B0600070205080204" pitchFamily="34" charset="-128"/>
              </a:defRPr>
            </a:lvl3pPr>
            <a:lvl4pPr marL="1600200" indent="-228600">
              <a:tabLst>
                <a:tab pos="228600" algn="l"/>
              </a:tabLst>
              <a:defRPr sz="1200" b="1">
                <a:solidFill>
                  <a:schemeClr val="tx1"/>
                </a:solidFill>
                <a:latin typeface="Helvetica" panose="020B0604020202020204" pitchFamily="34" charset="0"/>
                <a:ea typeface="ＭＳ Ｐゴシック" panose="020B0600070205080204" pitchFamily="34" charset="-128"/>
              </a:defRPr>
            </a:lvl4pPr>
            <a:lvl5pPr marL="2057400" indent="-228600">
              <a:tabLst>
                <a:tab pos="228600" algn="l"/>
              </a:tabLst>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tabLst>
                <a:tab pos="228600" algn="l"/>
              </a:tabLs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tabLst>
                <a:tab pos="228600" algn="l"/>
              </a:tabLs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tabLst>
                <a:tab pos="228600" algn="l"/>
              </a:tabLs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tabLst>
                <a:tab pos="228600" algn="l"/>
              </a:tabLs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a:t>Pauses</a:t>
            </a:r>
            <a:r>
              <a:rPr lang="en-US" altLang="en-US">
                <a:latin typeface="Times" panose="02020603050405020304" pitchFamily="18" charset="0"/>
              </a:rPr>
              <a:t>. </a:t>
            </a:r>
            <a:r>
              <a:rPr lang="en-US" altLang="en-US" b="0">
                <a:latin typeface="Times" panose="02020603050405020304" pitchFamily="18" charset="0"/>
              </a:rPr>
              <a:t>Silence is difficult to endure when you are speaking before a group.  But silence can add great impact to your message.  Pauses are also an effective way of modulating a fast speaking pace.  Don't try to slow down the way you say your words—you'll sound stilted. Instead, put in pauses after key words and at the end of complete thoughts.</a:t>
            </a:r>
            <a:endParaRPr lang="en-US" altLang="en-US"/>
          </a:p>
          <a:p>
            <a:endParaRPr lang="en-US" altLang="en-US"/>
          </a:p>
          <a:p>
            <a:r>
              <a:rPr lang="en-US" altLang="en-US"/>
              <a:t>Intonation</a:t>
            </a:r>
            <a:r>
              <a:rPr lang="en-US" altLang="en-US">
                <a:latin typeface="Times" panose="02020603050405020304" pitchFamily="18" charset="0"/>
              </a:rPr>
              <a:t>. </a:t>
            </a:r>
            <a:r>
              <a:rPr lang="en-US" altLang="en-US" b="0">
                <a:latin typeface="Times" panose="02020603050405020304" pitchFamily="18" charset="0"/>
              </a:rPr>
              <a:t>When it comes to intonation, the more variety, the better. In some cases, you may want to raise the volume of your voice to increase the confidence you project.  And, by experimenting with different levels of volume, you can also add interest.  Just be careful not to let your voice trail off at the end of sentences.  In other cases, you may want to add more intonation to decrease monotone and to hold your listeners' attention more effectively.</a:t>
            </a:r>
          </a:p>
          <a:p>
            <a:endParaRPr lang="en-US" altLang="en-US" b="0">
              <a:latin typeface="Times" panose="02020603050405020304" pitchFamily="18" charset="0"/>
            </a:endParaRPr>
          </a:p>
          <a:p>
            <a:r>
              <a:rPr lang="en-US" altLang="en-US"/>
              <a:t>Enthusiasm</a:t>
            </a:r>
            <a:r>
              <a:rPr lang="en-US" altLang="en-US">
                <a:latin typeface="Times" panose="02020603050405020304" pitchFamily="18" charset="0"/>
              </a:rPr>
              <a:t>. </a:t>
            </a:r>
            <a:r>
              <a:rPr lang="en-US" altLang="en-US" b="0">
                <a:latin typeface="Times" panose="02020603050405020304" pitchFamily="18" charset="0"/>
              </a:rPr>
              <a:t>You may have noticed that there is a gap between how you think you are coming across and how you are actually perceived by your listeners. Don't be afraid to be enthusiastic about what you are saying. Remember, your energy projects confidence and makes your presentation more interesting to your audience.</a:t>
            </a:r>
          </a:p>
        </p:txBody>
      </p:sp>
      <p:sp>
        <p:nvSpPr>
          <p:cNvPr id="55305" name="Text Box 9">
            <a:extLst>
              <a:ext uri="{FF2B5EF4-FFF2-40B4-BE49-F238E27FC236}">
                <a16:creationId xmlns:a16="http://schemas.microsoft.com/office/drawing/2014/main" id="{579D9449-4EF0-4933-8723-63AB7721AC8F}"/>
              </a:ext>
            </a:extLst>
          </p:cNvPr>
          <p:cNvSpPr txBox="1">
            <a:spLocks noChangeArrowheads="1"/>
          </p:cNvSpPr>
          <p:nvPr/>
        </p:nvSpPr>
        <p:spPr bwMode="auto">
          <a:xfrm>
            <a:off x="3962400" y="4953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DELIVERY</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3">
            <a:extLst>
              <a:ext uri="{FF2B5EF4-FFF2-40B4-BE49-F238E27FC236}">
                <a16:creationId xmlns:a16="http://schemas.microsoft.com/office/drawing/2014/main" id="{314A56D3-AFCA-43EF-A6B0-D5241DC0DCEB}"/>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88A01026-33E5-436A-AD6D-4B43F834A47E}" type="slidenum">
              <a:rPr lang="en-US" altLang="en-US" sz="1000" b="0"/>
              <a:pPr/>
              <a:t>53</a:t>
            </a:fld>
            <a:endParaRPr lang="en-US" altLang="en-US" sz="1000" b="0"/>
          </a:p>
        </p:txBody>
      </p:sp>
      <p:sp>
        <p:nvSpPr>
          <p:cNvPr id="129026" name="Rectangle 2">
            <a:extLst>
              <a:ext uri="{FF2B5EF4-FFF2-40B4-BE49-F238E27FC236}">
                <a16:creationId xmlns:a16="http://schemas.microsoft.com/office/drawing/2014/main" id="{A8FAA95E-31ED-4BBE-AC86-A38F2BACAB64}"/>
              </a:ext>
            </a:extLst>
          </p:cNvPr>
          <p:cNvSpPr>
            <a:spLocks noGrp="1" noChangeArrowheads="1"/>
          </p:cNvSpPr>
          <p:nvPr>
            <p:ph type="title"/>
          </p:nvPr>
        </p:nvSpPr>
        <p:spPr>
          <a:xfrm>
            <a:off x="1524000" y="1219200"/>
            <a:ext cx="3810000" cy="152400"/>
          </a:xfrm>
        </p:spPr>
        <p:txBody>
          <a:bodyPr/>
          <a:lstStyle/>
          <a:p>
            <a:pPr algn="l" eaLnBrk="1" hangingPunct="1">
              <a:defRPr/>
            </a:pPr>
            <a:r>
              <a:rPr lang="en-US">
                <a:cs typeface="+mj-cs"/>
              </a:rPr>
              <a:t>Interaction Skills</a:t>
            </a:r>
          </a:p>
        </p:txBody>
      </p:sp>
      <p:sp>
        <p:nvSpPr>
          <p:cNvPr id="56324" name="Line 3">
            <a:extLst>
              <a:ext uri="{FF2B5EF4-FFF2-40B4-BE49-F238E27FC236}">
                <a16:creationId xmlns:a16="http://schemas.microsoft.com/office/drawing/2014/main" id="{B4D1C589-A5FB-4A22-AB41-9B17309846C1}"/>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6326" name="Text Box 6">
            <a:extLst>
              <a:ext uri="{FF2B5EF4-FFF2-40B4-BE49-F238E27FC236}">
                <a16:creationId xmlns:a16="http://schemas.microsoft.com/office/drawing/2014/main" id="{B4DCBF54-7BAE-43E2-9333-42A0BCC818C7}"/>
              </a:ext>
            </a:extLst>
          </p:cNvPr>
          <p:cNvSpPr txBox="1">
            <a:spLocks noChangeArrowheads="1"/>
          </p:cNvSpPr>
          <p:nvPr/>
        </p:nvSpPr>
        <p:spPr bwMode="auto">
          <a:xfrm>
            <a:off x="1524000" y="1905000"/>
            <a:ext cx="44958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b="0">
                <a:latin typeface="Times" panose="02020603050405020304" pitchFamily="18" charset="0"/>
              </a:rPr>
              <a:t>As a facilitator, your role is to guide the discussion and to keep the group on track. Sometimes this means helping the learners focus their comments or encouraging them to take action. At other times it means drawing out silent learners or helping learners make links between their comments and those of other learners. It may also mean channeling or refocusing negative or unproductive comments.  </a:t>
            </a:r>
          </a:p>
          <a:p>
            <a:endParaRPr lang="en-US" altLang="en-US" b="0">
              <a:latin typeface="Times" panose="02020603050405020304" pitchFamily="18" charset="0"/>
            </a:endParaRPr>
          </a:p>
          <a:p>
            <a:r>
              <a:rPr lang="en-US" altLang="en-US" b="0">
                <a:latin typeface="Times" panose="02020603050405020304" pitchFamily="18" charset="0"/>
              </a:rPr>
              <a:t>Your challenge is to </a:t>
            </a:r>
            <a:r>
              <a:rPr lang="en-GB" altLang="en-US" b="0">
                <a:latin typeface="Times" panose="02020603050405020304" pitchFamily="18" charset="0"/>
              </a:rPr>
              <a:t>mobilise</a:t>
            </a:r>
            <a:r>
              <a:rPr lang="en-US" altLang="en-US" b="0">
                <a:latin typeface="Times" panose="02020603050405020304" pitchFamily="18" charset="0"/>
              </a:rPr>
              <a:t> the group and to build consensus at the same time. You can do this most effectively when you create a positive climate. A positive climate promotes understanding, encourages participation, and builds commitment to the learning achieved.</a:t>
            </a:r>
          </a:p>
          <a:p>
            <a:endParaRPr lang="en-US" altLang="en-US" b="0">
              <a:latin typeface="Times" panose="02020603050405020304" pitchFamily="18" charset="0"/>
            </a:endParaRPr>
          </a:p>
          <a:p>
            <a:r>
              <a:rPr lang="en-US" altLang="en-US" b="0">
                <a:latin typeface="Times" panose="02020603050405020304" pitchFamily="18" charset="0"/>
              </a:rPr>
              <a:t>In this module, you will be experimenting with several interactive skills that will help you encourage the learners’ interaction while you maintain a positive climate. The skills are:</a:t>
            </a:r>
          </a:p>
          <a:p>
            <a:endParaRPr lang="en-US" altLang="en-US" b="0">
              <a:latin typeface="Times" panose="02020603050405020304" pitchFamily="18" charset="0"/>
            </a:endParaRPr>
          </a:p>
          <a:p>
            <a:pPr>
              <a:buFont typeface="Zapf Dingbats" pitchFamily="-93" charset="2"/>
              <a:buChar char="n"/>
            </a:pPr>
            <a:r>
              <a:rPr lang="en-US" altLang="en-US" sz="1000" b="0"/>
              <a:t>    </a:t>
            </a:r>
            <a:r>
              <a:rPr lang="en-US" altLang="en-US" b="0"/>
              <a:t>Restating</a:t>
            </a:r>
            <a:endParaRPr lang="en-US" altLang="en-US" sz="1000" b="0"/>
          </a:p>
          <a:p>
            <a:pPr>
              <a:buFont typeface="Zapf Dingbats" pitchFamily="-93" charset="2"/>
              <a:buChar char="n"/>
            </a:pPr>
            <a:r>
              <a:rPr lang="en-US" altLang="en-US" sz="1000" b="0"/>
              <a:t> </a:t>
            </a:r>
            <a:r>
              <a:rPr lang="en-US" altLang="en-US" b="0">
                <a:latin typeface="Times" panose="02020603050405020304" pitchFamily="18" charset="0"/>
              </a:rPr>
              <a:t>   </a:t>
            </a:r>
            <a:r>
              <a:rPr lang="en-US" altLang="en-US" b="0"/>
              <a:t>Drawing Out</a:t>
            </a:r>
            <a:endParaRPr lang="en-US" altLang="en-US" b="0">
              <a:latin typeface="Times" panose="02020603050405020304" pitchFamily="18" charset="0"/>
            </a:endParaRPr>
          </a:p>
          <a:p>
            <a:pPr>
              <a:buFont typeface="Zapf Dingbats" pitchFamily="-93" charset="2"/>
              <a:buChar char="n"/>
            </a:pPr>
            <a:r>
              <a:rPr lang="en-US" altLang="en-US" sz="1000" b="0"/>
              <a:t> </a:t>
            </a:r>
            <a:r>
              <a:rPr lang="en-US" altLang="en-US" b="0">
                <a:latin typeface="Times" panose="02020603050405020304" pitchFamily="18" charset="0"/>
              </a:rPr>
              <a:t>   </a:t>
            </a:r>
            <a:r>
              <a:rPr lang="en-US" altLang="en-US" b="0"/>
              <a:t>Building</a:t>
            </a:r>
            <a:endParaRPr lang="en-US" altLang="en-US" b="0">
              <a:latin typeface="Times" panose="02020603050405020304" pitchFamily="18" charset="0"/>
            </a:endParaRPr>
          </a:p>
          <a:p>
            <a:pPr>
              <a:buFont typeface="Zapf Dingbats" pitchFamily="-93" charset="2"/>
              <a:buChar char="n"/>
            </a:pPr>
            <a:r>
              <a:rPr lang="en-US" altLang="en-US" sz="1000" b="0"/>
              <a:t> </a:t>
            </a:r>
            <a:r>
              <a:rPr lang="en-US" altLang="en-US" b="0">
                <a:latin typeface="Times" panose="02020603050405020304" pitchFamily="18" charset="0"/>
              </a:rPr>
              <a:t>   </a:t>
            </a:r>
            <a:r>
              <a:rPr lang="en-US" altLang="en-US" b="0"/>
              <a:t>Differing</a:t>
            </a:r>
            <a:endParaRPr lang="en-US" altLang="en-US" b="0">
              <a:latin typeface="Times" panose="02020603050405020304" pitchFamily="18" charset="0"/>
            </a:endParaRPr>
          </a:p>
          <a:p>
            <a:pPr>
              <a:buFont typeface="Zapf Dingbats" pitchFamily="-93" charset="2"/>
              <a:buNone/>
            </a:pPr>
            <a:endParaRPr lang="en-US" altLang="en-US" b="0">
              <a:latin typeface="Times" panose="02020603050405020304" pitchFamily="18" charset="0"/>
            </a:endParaRPr>
          </a:p>
          <a:p>
            <a:pPr>
              <a:buFont typeface="Zapf Dingbats" pitchFamily="-93" charset="2"/>
              <a:buNone/>
            </a:pPr>
            <a:r>
              <a:rPr lang="en-US" altLang="en-US" b="0">
                <a:latin typeface="Times" panose="02020603050405020304" pitchFamily="18" charset="0"/>
              </a:rPr>
              <a:t>Each is explained on the following pages. By using these skills, facilitators and learners alike will achieve more positive results in training sessions.</a:t>
            </a:r>
          </a:p>
        </p:txBody>
      </p:sp>
      <p:sp>
        <p:nvSpPr>
          <p:cNvPr id="56328" name="Text Box 8">
            <a:extLst>
              <a:ext uri="{FF2B5EF4-FFF2-40B4-BE49-F238E27FC236}">
                <a16:creationId xmlns:a16="http://schemas.microsoft.com/office/drawing/2014/main" id="{C45C8F18-5928-449F-9C38-8A4276CE8DB1}"/>
              </a:ext>
            </a:extLst>
          </p:cNvPr>
          <p:cNvSpPr txBox="1">
            <a:spLocks noChangeArrowheads="1"/>
          </p:cNvSpPr>
          <p:nvPr/>
        </p:nvSpPr>
        <p:spPr bwMode="auto">
          <a:xfrm>
            <a:off x="3962400" y="4953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DELIVERY</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Number Placeholder 3">
            <a:extLst>
              <a:ext uri="{FF2B5EF4-FFF2-40B4-BE49-F238E27FC236}">
                <a16:creationId xmlns:a16="http://schemas.microsoft.com/office/drawing/2014/main" id="{7DDA834A-9D1B-4049-8B42-34E1FFCC0E16}"/>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962A164F-094E-4FA9-931C-15668B1B714D}" type="slidenum">
              <a:rPr lang="en-US" altLang="en-US" sz="1000" b="0"/>
              <a:pPr/>
              <a:t>54</a:t>
            </a:fld>
            <a:endParaRPr lang="en-US" altLang="en-US" sz="1000" b="0"/>
          </a:p>
        </p:txBody>
      </p:sp>
      <p:sp>
        <p:nvSpPr>
          <p:cNvPr id="57347" name="Line 2">
            <a:extLst>
              <a:ext uri="{FF2B5EF4-FFF2-40B4-BE49-F238E27FC236}">
                <a16:creationId xmlns:a16="http://schemas.microsoft.com/office/drawing/2014/main" id="{D8DBDD5E-9421-4CDC-A452-2D090F52F66B}"/>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1076" name="Rectangle 4">
            <a:extLst>
              <a:ext uri="{FF2B5EF4-FFF2-40B4-BE49-F238E27FC236}">
                <a16:creationId xmlns:a16="http://schemas.microsoft.com/office/drawing/2014/main" id="{B9DF0FC5-0B1B-4D87-A0B9-CFED4DA281F9}"/>
              </a:ext>
            </a:extLst>
          </p:cNvPr>
          <p:cNvSpPr>
            <a:spLocks noGrp="1" noChangeArrowheads="1"/>
          </p:cNvSpPr>
          <p:nvPr>
            <p:ph type="title"/>
          </p:nvPr>
        </p:nvSpPr>
        <p:spPr>
          <a:xfrm>
            <a:off x="1600200" y="1295400"/>
            <a:ext cx="4191000" cy="76200"/>
          </a:xfrm>
        </p:spPr>
        <p:txBody>
          <a:bodyPr/>
          <a:lstStyle/>
          <a:p>
            <a:pPr algn="l" eaLnBrk="1" hangingPunct="1">
              <a:defRPr/>
            </a:pPr>
            <a:r>
              <a:rPr lang="en-US">
                <a:cs typeface="+mj-cs"/>
              </a:rPr>
              <a:t>Restating</a:t>
            </a:r>
          </a:p>
        </p:txBody>
      </p:sp>
      <p:sp>
        <p:nvSpPr>
          <p:cNvPr id="57350" name="Text Box 5">
            <a:extLst>
              <a:ext uri="{FF2B5EF4-FFF2-40B4-BE49-F238E27FC236}">
                <a16:creationId xmlns:a16="http://schemas.microsoft.com/office/drawing/2014/main" id="{E925C63A-1401-4918-8331-2257966A7E82}"/>
              </a:ext>
            </a:extLst>
          </p:cNvPr>
          <p:cNvSpPr txBox="1">
            <a:spLocks noChangeArrowheads="1"/>
          </p:cNvSpPr>
          <p:nvPr/>
        </p:nvSpPr>
        <p:spPr bwMode="auto">
          <a:xfrm>
            <a:off x="1600200" y="1981200"/>
            <a:ext cx="4800600"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1pPr>
            <a:lvl2pPr marL="37931725" indent="-37474525">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2pPr>
            <a:lvl3pPr marL="1143000" indent="-228600">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3pPr>
            <a:lvl4pPr marL="1600200" indent="-228600">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4pPr>
            <a:lvl5pPr marL="2057400" indent="-228600">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sz="1400"/>
              <a:t>When</a:t>
            </a:r>
            <a:r>
              <a:rPr lang="en-US" altLang="en-US" b="0">
                <a:latin typeface="Times" panose="02020603050405020304" pitchFamily="18" charset="0"/>
              </a:rPr>
              <a:t>	</a:t>
            </a:r>
            <a:r>
              <a:rPr lang="en-US" altLang="en-US" sz="1000" b="0">
                <a:latin typeface="Zapf Dingbats" pitchFamily="-93" charset="2"/>
              </a:rPr>
              <a:t>	</a:t>
            </a:r>
            <a:r>
              <a:rPr lang="en-US" altLang="en-US" b="0">
                <a:latin typeface="Times" panose="02020603050405020304" pitchFamily="18" charset="0"/>
              </a:rPr>
              <a:t>You want to confirm your understanding of what the 			person has said</a:t>
            </a:r>
          </a:p>
          <a:p>
            <a:endParaRPr lang="en-US" altLang="en-US" b="0">
              <a:latin typeface="Times" panose="02020603050405020304" pitchFamily="18" charset="0"/>
            </a:endParaRPr>
          </a:p>
          <a:p>
            <a:r>
              <a:rPr lang="en-US" altLang="en-US" b="0">
                <a:latin typeface="Times" panose="02020603050405020304" pitchFamily="18" charset="0"/>
              </a:rPr>
              <a:t>		</a:t>
            </a:r>
            <a:r>
              <a:rPr lang="en-US" altLang="en-US" sz="1000" b="0">
                <a:latin typeface="Zapf Dingbats" pitchFamily="-93" charset="2"/>
              </a:rPr>
              <a:t></a:t>
            </a:r>
            <a:r>
              <a:rPr lang="en-US" altLang="en-US" b="0">
                <a:latin typeface="Times" panose="02020603050405020304" pitchFamily="18" charset="0"/>
              </a:rPr>
              <a:t> 	You want to check to make sure that you understood 	</a:t>
            </a:r>
          </a:p>
          <a:p>
            <a:r>
              <a:rPr lang="en-US" altLang="en-US" b="0">
                <a:latin typeface="Times" panose="02020603050405020304" pitchFamily="18" charset="0"/>
              </a:rPr>
              <a:t>			correctly</a:t>
            </a:r>
          </a:p>
          <a:p>
            <a:r>
              <a:rPr lang="en-US" altLang="en-US" b="0">
                <a:latin typeface="Times" panose="02020603050405020304" pitchFamily="18" charset="0"/>
              </a:rPr>
              <a:t>		</a:t>
            </a:r>
          </a:p>
          <a:p>
            <a:r>
              <a:rPr lang="en-US" altLang="en-US" b="0">
                <a:latin typeface="Times" panose="02020603050405020304" pitchFamily="18" charset="0"/>
              </a:rPr>
              <a:t>		</a:t>
            </a:r>
            <a:r>
              <a:rPr lang="en-US" altLang="en-US" sz="1000" b="0">
                <a:latin typeface="Zapf Dingbats" pitchFamily="-93" charset="2"/>
              </a:rPr>
              <a:t></a:t>
            </a:r>
            <a:r>
              <a:rPr lang="en-US" altLang="en-US" b="0">
                <a:latin typeface="Times" panose="02020603050405020304" pitchFamily="18" charset="0"/>
              </a:rPr>
              <a:t> 	You want to encourage the other person to say more</a:t>
            </a:r>
          </a:p>
          <a:p>
            <a:endParaRPr lang="en-US" altLang="en-US" b="0">
              <a:latin typeface="Times" panose="02020603050405020304" pitchFamily="18" charset="0"/>
            </a:endParaRPr>
          </a:p>
          <a:p>
            <a:r>
              <a:rPr lang="en-US" altLang="en-US" b="0">
                <a:latin typeface="Times" panose="02020603050405020304" pitchFamily="18" charset="0"/>
              </a:rPr>
              <a:t>		</a:t>
            </a:r>
            <a:r>
              <a:rPr lang="en-US" altLang="en-US" sz="1000" b="0">
                <a:latin typeface="Zapf Dingbats" pitchFamily="-93" charset="2"/>
              </a:rPr>
              <a:t>	</a:t>
            </a:r>
            <a:r>
              <a:rPr lang="en-US" altLang="en-US" b="0">
                <a:latin typeface="Times" panose="02020603050405020304" pitchFamily="18" charset="0"/>
              </a:rPr>
              <a:t>You want to calm someone down who is angry or 			frustrated</a:t>
            </a:r>
          </a:p>
          <a:p>
            <a:endParaRPr lang="en-US" altLang="en-US" b="0">
              <a:latin typeface="Times" panose="02020603050405020304" pitchFamily="18" charset="0"/>
            </a:endParaRPr>
          </a:p>
          <a:p>
            <a:endParaRPr lang="en-US" altLang="en-US" b="0">
              <a:latin typeface="Times" panose="02020603050405020304" pitchFamily="18" charset="0"/>
            </a:endParaRPr>
          </a:p>
          <a:p>
            <a:r>
              <a:rPr lang="en-US" altLang="en-US" sz="1400"/>
              <a:t>How</a:t>
            </a:r>
            <a:r>
              <a:rPr lang="en-US" altLang="en-US" b="0">
                <a:latin typeface="Times" panose="02020603050405020304" pitchFamily="18" charset="0"/>
              </a:rPr>
              <a:t>	</a:t>
            </a:r>
            <a:r>
              <a:rPr lang="en-US" altLang="en-US" sz="1000" b="0">
                <a:latin typeface="Zapf Dingbats" pitchFamily="-93" charset="2"/>
              </a:rPr>
              <a:t></a:t>
            </a:r>
            <a:r>
              <a:rPr lang="en-US" altLang="en-US" b="0">
                <a:latin typeface="Times" panose="02020603050405020304" pitchFamily="18" charset="0"/>
              </a:rPr>
              <a:t> 	RESTATE in your own words what you understand the 			other person to be saying</a:t>
            </a:r>
          </a:p>
          <a:p>
            <a:endParaRPr lang="en-US" altLang="en-US" b="0">
              <a:latin typeface="Times" panose="02020603050405020304" pitchFamily="18" charset="0"/>
            </a:endParaRPr>
          </a:p>
          <a:p>
            <a:endParaRPr lang="en-US" altLang="en-US" b="0">
              <a:latin typeface="Times" panose="02020603050405020304" pitchFamily="18" charset="0"/>
            </a:endParaRPr>
          </a:p>
          <a:p>
            <a:r>
              <a:rPr lang="en-US" altLang="en-US" sz="1400"/>
              <a:t>Key</a:t>
            </a:r>
            <a:r>
              <a:rPr lang="en-US" altLang="en-US" b="0">
                <a:latin typeface="Times" panose="02020603050405020304" pitchFamily="18" charset="0"/>
              </a:rPr>
              <a:t>	</a:t>
            </a:r>
            <a:r>
              <a:rPr lang="en-US" altLang="en-US" sz="1000" b="0">
                <a:latin typeface="Zapf Dingbats" pitchFamily="-93" charset="2"/>
              </a:rPr>
              <a:t></a:t>
            </a:r>
            <a:r>
              <a:rPr lang="en-US" altLang="en-US" b="0">
                <a:latin typeface="Times" panose="02020603050405020304" pitchFamily="18" charset="0"/>
              </a:rPr>
              <a:t> 	So what you</a:t>
            </a:r>
            <a:r>
              <a:rPr lang="ja-JP" altLang="en-US" b="0">
                <a:latin typeface="Arial" panose="020B0604020202020204" pitchFamily="34" charset="0"/>
              </a:rPr>
              <a:t>’</a:t>
            </a:r>
            <a:r>
              <a:rPr lang="en-US" altLang="en-US" b="0">
                <a:latin typeface="Times" panose="02020603050405020304" pitchFamily="18" charset="0"/>
              </a:rPr>
              <a:t>re saying is ...</a:t>
            </a:r>
          </a:p>
          <a:p>
            <a:r>
              <a:rPr lang="en-US" altLang="en-US" sz="1400"/>
              <a:t>Phrases </a:t>
            </a:r>
            <a:r>
              <a:rPr lang="en-US" altLang="en-US" b="0">
                <a:latin typeface="Times" panose="02020603050405020304" pitchFamily="18" charset="0"/>
              </a:rPr>
              <a:t>	</a:t>
            </a:r>
          </a:p>
          <a:p>
            <a:r>
              <a:rPr lang="en-US" altLang="en-US" b="0">
                <a:latin typeface="Times" panose="02020603050405020304" pitchFamily="18" charset="0"/>
              </a:rPr>
              <a:t>		</a:t>
            </a:r>
            <a:r>
              <a:rPr lang="en-US" altLang="en-US" sz="1000" b="0">
                <a:latin typeface="Zapf Dingbats" pitchFamily="-93" charset="2"/>
              </a:rPr>
              <a:t></a:t>
            </a:r>
            <a:r>
              <a:rPr lang="en-US" altLang="en-US" b="0">
                <a:latin typeface="Times" panose="02020603050405020304" pitchFamily="18" charset="0"/>
              </a:rPr>
              <a:t> 	If I hear you correctly, your concern is ...</a:t>
            </a:r>
          </a:p>
          <a:p>
            <a:endParaRPr lang="en-US" altLang="en-US" b="0">
              <a:latin typeface="Times" panose="02020603050405020304" pitchFamily="18" charset="0"/>
            </a:endParaRPr>
          </a:p>
          <a:p>
            <a:r>
              <a:rPr lang="en-US" altLang="en-US" b="0">
                <a:latin typeface="Times" panose="02020603050405020304" pitchFamily="18" charset="0"/>
              </a:rPr>
              <a:t>		</a:t>
            </a:r>
            <a:r>
              <a:rPr lang="en-US" altLang="en-US" sz="1000" b="0">
                <a:latin typeface="Zapf Dingbats" pitchFamily="-93" charset="2"/>
              </a:rPr>
              <a:t></a:t>
            </a:r>
            <a:r>
              <a:rPr lang="en-US" altLang="en-US" b="0">
                <a:latin typeface="Times" panose="02020603050405020304" pitchFamily="18" charset="0"/>
              </a:rPr>
              <a:t> 	You think ...</a:t>
            </a:r>
          </a:p>
          <a:p>
            <a:endParaRPr lang="en-US" altLang="en-US" b="0">
              <a:latin typeface="Times" panose="02020603050405020304" pitchFamily="18" charset="0"/>
            </a:endParaRPr>
          </a:p>
          <a:p>
            <a:endParaRPr lang="en-US" altLang="en-US" b="0">
              <a:latin typeface="Times" panose="02020603050405020304" pitchFamily="18" charset="0"/>
            </a:endParaRPr>
          </a:p>
          <a:p>
            <a:r>
              <a:rPr lang="en-US" altLang="en-US" b="0">
                <a:latin typeface="Times" panose="02020603050405020304" pitchFamily="18" charset="0"/>
              </a:rPr>
              <a:t>	</a:t>
            </a:r>
          </a:p>
          <a:p>
            <a:r>
              <a:rPr lang="en-US" altLang="en-US" b="0">
                <a:latin typeface="Times" panose="02020603050405020304" pitchFamily="18" charset="0"/>
              </a:rPr>
              <a:t>NOTE: Restating does not mean that you agree with the other person. By restating you show that you understand what the other person is saying.</a:t>
            </a:r>
          </a:p>
        </p:txBody>
      </p:sp>
      <p:sp>
        <p:nvSpPr>
          <p:cNvPr id="57352" name="Text Box 8">
            <a:extLst>
              <a:ext uri="{FF2B5EF4-FFF2-40B4-BE49-F238E27FC236}">
                <a16:creationId xmlns:a16="http://schemas.microsoft.com/office/drawing/2014/main" id="{9062554B-F9C4-4820-82A9-8F251D120B1C}"/>
              </a:ext>
            </a:extLst>
          </p:cNvPr>
          <p:cNvSpPr txBox="1">
            <a:spLocks noChangeArrowheads="1"/>
          </p:cNvSpPr>
          <p:nvPr/>
        </p:nvSpPr>
        <p:spPr bwMode="auto">
          <a:xfrm>
            <a:off x="3962400" y="4953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DELIVERY</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3">
            <a:extLst>
              <a:ext uri="{FF2B5EF4-FFF2-40B4-BE49-F238E27FC236}">
                <a16:creationId xmlns:a16="http://schemas.microsoft.com/office/drawing/2014/main" id="{9AA2336F-C7EB-4D48-81BF-A4F21642BED5}"/>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E96AD89E-9F48-4B07-9201-D307135FB8CB}" type="slidenum">
              <a:rPr lang="en-US" altLang="en-US" sz="1000" b="0"/>
              <a:pPr/>
              <a:t>55</a:t>
            </a:fld>
            <a:endParaRPr lang="en-US" altLang="en-US" sz="1000" b="0"/>
          </a:p>
        </p:txBody>
      </p:sp>
      <p:sp>
        <p:nvSpPr>
          <p:cNvPr id="58371" name="Line 2">
            <a:extLst>
              <a:ext uri="{FF2B5EF4-FFF2-40B4-BE49-F238E27FC236}">
                <a16:creationId xmlns:a16="http://schemas.microsoft.com/office/drawing/2014/main" id="{611CFF67-8A96-4D9C-8E5B-4B2E265133E2}"/>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0052" name="Rectangle 4">
            <a:extLst>
              <a:ext uri="{FF2B5EF4-FFF2-40B4-BE49-F238E27FC236}">
                <a16:creationId xmlns:a16="http://schemas.microsoft.com/office/drawing/2014/main" id="{F6F6F600-69E6-42DE-AC7D-7CEF2EEA153E}"/>
              </a:ext>
            </a:extLst>
          </p:cNvPr>
          <p:cNvSpPr>
            <a:spLocks noGrp="1" noChangeArrowheads="1"/>
          </p:cNvSpPr>
          <p:nvPr>
            <p:ph type="title"/>
          </p:nvPr>
        </p:nvSpPr>
        <p:spPr>
          <a:xfrm>
            <a:off x="1600200" y="1295400"/>
            <a:ext cx="4191000" cy="76200"/>
          </a:xfrm>
        </p:spPr>
        <p:txBody>
          <a:bodyPr/>
          <a:lstStyle/>
          <a:p>
            <a:pPr algn="l" eaLnBrk="1" hangingPunct="1">
              <a:defRPr/>
            </a:pPr>
            <a:r>
              <a:rPr lang="en-US">
                <a:cs typeface="+mj-cs"/>
              </a:rPr>
              <a:t>Drawing Out</a:t>
            </a:r>
          </a:p>
        </p:txBody>
      </p:sp>
      <p:sp>
        <p:nvSpPr>
          <p:cNvPr id="58374" name="Text Box 5">
            <a:extLst>
              <a:ext uri="{FF2B5EF4-FFF2-40B4-BE49-F238E27FC236}">
                <a16:creationId xmlns:a16="http://schemas.microsoft.com/office/drawing/2014/main" id="{21530D94-BC8D-45D1-91AC-45C7B15C0401}"/>
              </a:ext>
            </a:extLst>
          </p:cNvPr>
          <p:cNvSpPr txBox="1">
            <a:spLocks noChangeArrowheads="1"/>
          </p:cNvSpPr>
          <p:nvPr/>
        </p:nvSpPr>
        <p:spPr bwMode="auto">
          <a:xfrm>
            <a:off x="1600200" y="1981200"/>
            <a:ext cx="4800600" cy="557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1pPr>
            <a:lvl2pPr>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2pPr>
            <a:lvl3pPr marL="1143000" indent="-228600">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3pPr>
            <a:lvl4pPr marL="1600200" indent="-228600">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4pPr>
            <a:lvl5pPr marL="2057400" indent="-228600">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sz="1400"/>
              <a:t>When</a:t>
            </a:r>
            <a:r>
              <a:rPr lang="en-US" altLang="en-US" b="0">
                <a:latin typeface="Times" panose="02020603050405020304" pitchFamily="18" charset="0"/>
              </a:rPr>
              <a:t>	</a:t>
            </a:r>
            <a:r>
              <a:rPr lang="en-US" altLang="en-US" sz="1000" b="0">
                <a:latin typeface="Zapf Dingbats" pitchFamily="-93" charset="2"/>
              </a:rPr>
              <a:t></a:t>
            </a:r>
            <a:r>
              <a:rPr lang="en-US" altLang="en-US" b="0">
                <a:latin typeface="Times" panose="02020603050405020304" pitchFamily="18" charset="0"/>
              </a:rPr>
              <a:t>	You don</a:t>
            </a:r>
            <a:r>
              <a:rPr lang="ja-JP" altLang="en-US" b="0">
                <a:latin typeface="Arial" panose="020B0604020202020204" pitchFamily="34" charset="0"/>
              </a:rPr>
              <a:t>’</a:t>
            </a:r>
            <a:r>
              <a:rPr lang="en-US" altLang="en-US" b="0">
                <a:latin typeface="Times" panose="02020603050405020304" pitchFamily="18" charset="0"/>
              </a:rPr>
              <a:t>t fully understand what another person is </a:t>
            </a:r>
          </a:p>
          <a:p>
            <a:r>
              <a:rPr lang="en-US" altLang="en-US" b="0">
                <a:latin typeface="Times" panose="02020603050405020304" pitchFamily="18" charset="0"/>
              </a:rPr>
              <a:t>			saying</a:t>
            </a:r>
          </a:p>
          <a:p>
            <a:pPr lvl="1"/>
            <a:endParaRPr lang="en-US" altLang="en-US" b="0">
              <a:latin typeface="Times" panose="02020603050405020304" pitchFamily="18" charset="0"/>
            </a:endParaRPr>
          </a:p>
          <a:p>
            <a:pPr lvl="1"/>
            <a:r>
              <a:rPr lang="en-US" altLang="en-US" b="0">
                <a:latin typeface="Times" panose="02020603050405020304" pitchFamily="18" charset="0"/>
              </a:rPr>
              <a:t>	</a:t>
            </a:r>
            <a:r>
              <a:rPr lang="en-US" altLang="en-US" sz="1000" b="0">
                <a:latin typeface="Zapf Dingbats" pitchFamily="-93" charset="2"/>
              </a:rPr>
              <a:t></a:t>
            </a:r>
            <a:r>
              <a:rPr lang="en-US" altLang="en-US" b="0">
                <a:latin typeface="Times" panose="02020603050405020304" pitchFamily="18" charset="0"/>
              </a:rPr>
              <a:t> 	You don</a:t>
            </a:r>
            <a:r>
              <a:rPr lang="ja-JP" altLang="en-US" b="0">
                <a:latin typeface="Arial" panose="020B0604020202020204" pitchFamily="34" charset="0"/>
              </a:rPr>
              <a:t>’</a:t>
            </a:r>
            <a:r>
              <a:rPr lang="en-US" altLang="en-US" b="0">
                <a:latin typeface="Times" panose="02020603050405020304" pitchFamily="18" charset="0"/>
              </a:rPr>
              <a:t>t understand why another is saying something</a:t>
            </a:r>
          </a:p>
          <a:p>
            <a:r>
              <a:rPr lang="en-US" altLang="en-US" b="0">
                <a:latin typeface="Times" panose="02020603050405020304" pitchFamily="18" charset="0"/>
              </a:rPr>
              <a:t>		</a:t>
            </a:r>
          </a:p>
          <a:p>
            <a:r>
              <a:rPr lang="en-US" altLang="en-US" b="0">
                <a:latin typeface="Times" panose="02020603050405020304" pitchFamily="18" charset="0"/>
              </a:rPr>
              <a:t>		</a:t>
            </a:r>
            <a:r>
              <a:rPr lang="en-US" altLang="en-US" sz="1000" b="0">
                <a:latin typeface="Zapf Dingbats" pitchFamily="-93" charset="2"/>
              </a:rPr>
              <a:t></a:t>
            </a:r>
            <a:r>
              <a:rPr lang="en-US" altLang="en-US" b="0">
                <a:latin typeface="Times" panose="02020603050405020304" pitchFamily="18" charset="0"/>
              </a:rPr>
              <a:t> 	You want to encourage an inhibited speaker whose </a:t>
            </a:r>
          </a:p>
          <a:p>
            <a:r>
              <a:rPr lang="en-US" altLang="en-US" b="0">
                <a:latin typeface="Times" panose="02020603050405020304" pitchFamily="18" charset="0"/>
              </a:rPr>
              <a:t>			contribution is necessary</a:t>
            </a:r>
          </a:p>
          <a:p>
            <a:endParaRPr lang="en-US" altLang="en-US" b="0">
              <a:latin typeface="Times" panose="02020603050405020304" pitchFamily="18" charset="0"/>
            </a:endParaRPr>
          </a:p>
          <a:p>
            <a:endParaRPr lang="en-US" altLang="en-US" b="0">
              <a:latin typeface="Times" panose="02020603050405020304" pitchFamily="18" charset="0"/>
            </a:endParaRPr>
          </a:p>
          <a:p>
            <a:r>
              <a:rPr lang="en-US" altLang="en-US" sz="1400"/>
              <a:t>How</a:t>
            </a:r>
            <a:r>
              <a:rPr lang="en-US" altLang="en-US" b="0">
                <a:latin typeface="Times" panose="02020603050405020304" pitchFamily="18" charset="0"/>
              </a:rPr>
              <a:t>	</a:t>
            </a:r>
            <a:r>
              <a:rPr lang="en-US" altLang="en-US" sz="1000" b="0">
                <a:latin typeface="Zapf Dingbats" pitchFamily="-93" charset="2"/>
              </a:rPr>
              <a:t></a:t>
            </a:r>
            <a:r>
              <a:rPr lang="en-US" altLang="en-US" b="0">
                <a:latin typeface="Times" panose="02020603050405020304" pitchFamily="18" charset="0"/>
              </a:rPr>
              <a:t> 	DRAW OUT the other person by asking for			more information on:</a:t>
            </a:r>
          </a:p>
          <a:p>
            <a:endParaRPr lang="en-US" altLang="en-US" b="0">
              <a:latin typeface="Times" panose="02020603050405020304" pitchFamily="18" charset="0"/>
            </a:endParaRPr>
          </a:p>
          <a:p>
            <a:r>
              <a:rPr lang="en-US" altLang="en-US" b="0">
                <a:latin typeface="Times" panose="02020603050405020304" pitchFamily="18" charset="0"/>
              </a:rPr>
              <a:t>			• what has been said</a:t>
            </a:r>
          </a:p>
          <a:p>
            <a:r>
              <a:rPr lang="en-US" altLang="en-US" b="0">
                <a:latin typeface="Times" panose="02020603050405020304" pitchFamily="18" charset="0"/>
              </a:rPr>
              <a:t>			• why it has been said</a:t>
            </a:r>
          </a:p>
          <a:p>
            <a:endParaRPr lang="en-US" altLang="en-US" b="0">
              <a:latin typeface="Times" panose="02020603050405020304" pitchFamily="18" charset="0"/>
            </a:endParaRPr>
          </a:p>
          <a:p>
            <a:r>
              <a:rPr lang="en-US" altLang="en-US" b="0">
                <a:latin typeface="Times" panose="02020603050405020304" pitchFamily="18" charset="0"/>
              </a:rPr>
              <a:t>		</a:t>
            </a:r>
            <a:r>
              <a:rPr lang="en-US" altLang="en-US" sz="1000" b="0">
                <a:latin typeface="Zapf Dingbats" pitchFamily="-93" charset="2"/>
              </a:rPr>
              <a:t></a:t>
            </a:r>
            <a:r>
              <a:rPr lang="en-US" altLang="en-US" b="0">
                <a:latin typeface="Times" panose="02020603050405020304" pitchFamily="18" charset="0"/>
              </a:rPr>
              <a:t> 	Use questions that require the other person to answer 			with more than just a </a:t>
            </a:r>
            <a:r>
              <a:rPr lang="ja-JP" altLang="en-US" b="0">
                <a:latin typeface="Arial" panose="020B0604020202020204" pitchFamily="34" charset="0"/>
              </a:rPr>
              <a:t>“</a:t>
            </a:r>
            <a:r>
              <a:rPr lang="en-US" altLang="en-US" b="0">
                <a:latin typeface="Times" panose="02020603050405020304" pitchFamily="18" charset="0"/>
              </a:rPr>
              <a:t>yes</a:t>
            </a:r>
            <a:r>
              <a:rPr lang="ja-JP" altLang="en-US" b="0">
                <a:latin typeface="Arial" panose="020B0604020202020204" pitchFamily="34" charset="0"/>
              </a:rPr>
              <a:t>”</a:t>
            </a:r>
            <a:r>
              <a:rPr lang="en-US" altLang="en-US" b="0">
                <a:latin typeface="Times" panose="02020603050405020304" pitchFamily="18" charset="0"/>
              </a:rPr>
              <a:t> or </a:t>
            </a:r>
            <a:r>
              <a:rPr lang="ja-JP" altLang="en-US" b="0">
                <a:latin typeface="Arial" panose="020B0604020202020204" pitchFamily="34" charset="0"/>
              </a:rPr>
              <a:t>“</a:t>
            </a:r>
            <a:r>
              <a:rPr lang="en-US" altLang="en-US" b="0">
                <a:latin typeface="Times" panose="02020603050405020304" pitchFamily="18" charset="0"/>
              </a:rPr>
              <a:t>no</a:t>
            </a:r>
            <a:r>
              <a:rPr lang="ja-JP" altLang="en-US" b="0">
                <a:latin typeface="Arial" panose="020B0604020202020204" pitchFamily="34" charset="0"/>
              </a:rPr>
              <a:t>”</a:t>
            </a:r>
            <a:endParaRPr lang="en-US" altLang="en-US" b="0">
              <a:latin typeface="Times" panose="02020603050405020304" pitchFamily="18" charset="0"/>
            </a:endParaRPr>
          </a:p>
          <a:p>
            <a:endParaRPr lang="en-US" altLang="en-US" b="0">
              <a:latin typeface="Times" panose="02020603050405020304" pitchFamily="18" charset="0"/>
            </a:endParaRPr>
          </a:p>
          <a:p>
            <a:endParaRPr lang="en-US" altLang="en-US" b="0">
              <a:latin typeface="Times" panose="02020603050405020304" pitchFamily="18" charset="0"/>
            </a:endParaRPr>
          </a:p>
          <a:p>
            <a:r>
              <a:rPr lang="en-US" altLang="en-US" sz="1400"/>
              <a:t>Key</a:t>
            </a:r>
            <a:r>
              <a:rPr lang="en-US" altLang="en-US" b="0">
                <a:latin typeface="Times" panose="02020603050405020304" pitchFamily="18" charset="0"/>
              </a:rPr>
              <a:t>	</a:t>
            </a:r>
            <a:r>
              <a:rPr lang="en-US" altLang="en-US" sz="1000" b="0">
                <a:latin typeface="Zapf Dingbats" pitchFamily="-93" charset="2"/>
              </a:rPr>
              <a:t></a:t>
            </a:r>
            <a:r>
              <a:rPr lang="en-US" altLang="en-US" b="0">
                <a:latin typeface="Times" panose="02020603050405020304" pitchFamily="18" charset="0"/>
              </a:rPr>
              <a:t> 	What do you mean by __________?</a:t>
            </a:r>
          </a:p>
          <a:p>
            <a:r>
              <a:rPr lang="en-US" altLang="en-US" sz="1400"/>
              <a:t>Phrases</a:t>
            </a:r>
            <a:r>
              <a:rPr lang="en-US" altLang="en-US" b="0">
                <a:latin typeface="Times" panose="02020603050405020304" pitchFamily="18" charset="0"/>
              </a:rPr>
              <a:t> 	</a:t>
            </a:r>
          </a:p>
          <a:p>
            <a:r>
              <a:rPr lang="en-US" altLang="en-US" b="0">
                <a:latin typeface="Times" panose="02020603050405020304" pitchFamily="18" charset="0"/>
              </a:rPr>
              <a:t>		</a:t>
            </a:r>
            <a:r>
              <a:rPr lang="en-US" altLang="en-US" sz="1000" b="0">
                <a:latin typeface="Zapf Dingbats" pitchFamily="-93" charset="2"/>
              </a:rPr>
              <a:t></a:t>
            </a:r>
            <a:r>
              <a:rPr lang="en-US" altLang="en-US" b="0">
                <a:latin typeface="Times" panose="02020603050405020304" pitchFamily="18" charset="0"/>
              </a:rPr>
              <a:t> 	Could you give me an example?</a:t>
            </a:r>
          </a:p>
          <a:p>
            <a:endParaRPr lang="en-US" altLang="en-US" b="0">
              <a:latin typeface="Times" panose="02020603050405020304" pitchFamily="18" charset="0"/>
            </a:endParaRPr>
          </a:p>
          <a:p>
            <a:r>
              <a:rPr lang="en-US" altLang="en-US" b="0">
                <a:latin typeface="Times" panose="02020603050405020304" pitchFamily="18" charset="0"/>
              </a:rPr>
              <a:t>		</a:t>
            </a:r>
            <a:r>
              <a:rPr lang="en-US" altLang="en-US" sz="1000" b="0">
                <a:latin typeface="Zapf Dingbats" pitchFamily="-93" charset="2"/>
              </a:rPr>
              <a:t></a:t>
            </a:r>
            <a:r>
              <a:rPr lang="en-US" altLang="en-US" b="0">
                <a:latin typeface="Times" panose="02020603050405020304" pitchFamily="18" charset="0"/>
              </a:rPr>
              <a:t> 	How would you describe the situation?</a:t>
            </a:r>
          </a:p>
          <a:p>
            <a:endParaRPr lang="en-US" altLang="en-US" b="0">
              <a:latin typeface="Times" panose="02020603050405020304" pitchFamily="18" charset="0"/>
            </a:endParaRPr>
          </a:p>
          <a:p>
            <a:r>
              <a:rPr lang="en-US" altLang="en-US" b="0">
                <a:latin typeface="Times" panose="02020603050405020304" pitchFamily="18" charset="0"/>
              </a:rPr>
              <a:t>		</a:t>
            </a:r>
            <a:r>
              <a:rPr lang="en-US" altLang="en-US" sz="1000" b="0">
                <a:latin typeface="Zapf Dingbats" pitchFamily="-93" charset="2"/>
              </a:rPr>
              <a:t></a:t>
            </a:r>
            <a:r>
              <a:rPr lang="en-US" altLang="en-US" b="0">
                <a:latin typeface="Times" panose="02020603050405020304" pitchFamily="18" charset="0"/>
              </a:rPr>
              <a:t> 	What are the reasons for _________?</a:t>
            </a:r>
          </a:p>
          <a:p>
            <a:endParaRPr lang="en-US" altLang="en-US" b="0">
              <a:latin typeface="Times" panose="02020603050405020304" pitchFamily="18" charset="0"/>
            </a:endParaRPr>
          </a:p>
          <a:p>
            <a:r>
              <a:rPr lang="en-US" altLang="en-US" b="0">
                <a:latin typeface="Times" panose="02020603050405020304" pitchFamily="18" charset="0"/>
              </a:rPr>
              <a:t>		</a:t>
            </a:r>
            <a:r>
              <a:rPr lang="en-US" altLang="en-US" sz="1000" b="0">
                <a:latin typeface="Zapf Dingbats" pitchFamily="-93" charset="2"/>
              </a:rPr>
              <a:t></a:t>
            </a:r>
            <a:r>
              <a:rPr lang="en-US" altLang="en-US" b="0">
                <a:latin typeface="Times" panose="02020603050405020304" pitchFamily="18" charset="0"/>
              </a:rPr>
              <a:t> 	Tell me more about that ...</a:t>
            </a:r>
          </a:p>
          <a:p>
            <a:r>
              <a:rPr lang="en-US" altLang="en-US" b="0">
                <a:latin typeface="Times" panose="02020603050405020304" pitchFamily="18" charset="0"/>
              </a:rPr>
              <a:t>	</a:t>
            </a:r>
          </a:p>
        </p:txBody>
      </p:sp>
      <p:sp>
        <p:nvSpPr>
          <p:cNvPr id="58376" name="Text Box 8">
            <a:extLst>
              <a:ext uri="{FF2B5EF4-FFF2-40B4-BE49-F238E27FC236}">
                <a16:creationId xmlns:a16="http://schemas.microsoft.com/office/drawing/2014/main" id="{B3E29963-A9F8-43C4-A3A8-68328CEE9B3D}"/>
              </a:ext>
            </a:extLst>
          </p:cNvPr>
          <p:cNvSpPr txBox="1">
            <a:spLocks noChangeArrowheads="1"/>
          </p:cNvSpPr>
          <p:nvPr/>
        </p:nvSpPr>
        <p:spPr bwMode="auto">
          <a:xfrm>
            <a:off x="3962400" y="4953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DELIVERY</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6">
            <a:extLst>
              <a:ext uri="{FF2B5EF4-FFF2-40B4-BE49-F238E27FC236}">
                <a16:creationId xmlns:a16="http://schemas.microsoft.com/office/drawing/2014/main" id="{ADC1FE78-6882-4928-813C-E432AE08F874}"/>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FA3D77CA-7244-4E74-A7D7-4797DC4A4141}" type="slidenum">
              <a:rPr lang="en-US" altLang="en-US" sz="1000" b="0">
                <a:cs typeface="Arial" panose="020B0604020202020204" pitchFamily="34" charset="0"/>
              </a:rPr>
              <a:pPr/>
              <a:t>56</a:t>
            </a:fld>
            <a:endParaRPr lang="en-US" altLang="en-US" sz="1000" b="0">
              <a:cs typeface="Arial" panose="020B0604020202020204" pitchFamily="34" charset="0"/>
            </a:endParaRPr>
          </a:p>
        </p:txBody>
      </p:sp>
      <p:sp>
        <p:nvSpPr>
          <p:cNvPr id="59395" name="Rectangle 2">
            <a:extLst>
              <a:ext uri="{FF2B5EF4-FFF2-40B4-BE49-F238E27FC236}">
                <a16:creationId xmlns:a16="http://schemas.microsoft.com/office/drawing/2014/main" id="{4B1D3489-D706-4B20-9AE1-5198927F8091}"/>
              </a:ext>
            </a:extLst>
          </p:cNvPr>
          <p:cNvSpPr>
            <a:spLocks noGrp="1" noChangeArrowheads="1"/>
          </p:cNvSpPr>
          <p:nvPr>
            <p:ph type="title"/>
          </p:nvPr>
        </p:nvSpPr>
        <p:spPr>
          <a:xfrm>
            <a:off x="1447800" y="1066800"/>
            <a:ext cx="3810000" cy="381000"/>
          </a:xfrm>
        </p:spPr>
        <p:txBody>
          <a:bodyPr/>
          <a:lstStyle/>
          <a:p>
            <a:pPr algn="l"/>
            <a:r>
              <a:rPr lang="en-US" altLang="en-US"/>
              <a:t>Listening to Understand</a:t>
            </a:r>
          </a:p>
        </p:txBody>
      </p:sp>
      <p:sp>
        <p:nvSpPr>
          <p:cNvPr id="59396" name="Line 3">
            <a:extLst>
              <a:ext uri="{FF2B5EF4-FFF2-40B4-BE49-F238E27FC236}">
                <a16:creationId xmlns:a16="http://schemas.microsoft.com/office/drawing/2014/main" id="{ACA058AD-8D2D-4A98-880D-790D469F2A85}"/>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9398" name="TextBox 33">
            <a:extLst>
              <a:ext uri="{FF2B5EF4-FFF2-40B4-BE49-F238E27FC236}">
                <a16:creationId xmlns:a16="http://schemas.microsoft.com/office/drawing/2014/main" id="{1247863E-0852-49AC-BD47-324863CA5611}"/>
              </a:ext>
            </a:extLst>
          </p:cNvPr>
          <p:cNvSpPr txBox="1">
            <a:spLocks noChangeArrowheads="1"/>
          </p:cNvSpPr>
          <p:nvPr/>
        </p:nvSpPr>
        <p:spPr bwMode="auto">
          <a:xfrm>
            <a:off x="1524000" y="1828800"/>
            <a:ext cx="4826000" cy="618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b="0" dirty="0">
                <a:latin typeface="Times" panose="02020603050405020304" pitchFamily="18" charset="0"/>
              </a:rPr>
              <a:t>The role of the facilitator is to help the group understand and </a:t>
            </a:r>
            <a:r>
              <a:rPr lang="ja-JP" altLang="en-US" b="0" dirty="0">
                <a:latin typeface="Times" panose="02020603050405020304" pitchFamily="18" charset="0"/>
              </a:rPr>
              <a:t>“</a:t>
            </a:r>
            <a:r>
              <a:rPr lang="en-US" altLang="ja-JP" b="0" dirty="0">
                <a:latin typeface="Times" panose="02020603050405020304" pitchFamily="18" charset="0"/>
              </a:rPr>
              <a:t>process</a:t>
            </a:r>
            <a:r>
              <a:rPr lang="ja-JP" altLang="en-US" b="0" dirty="0">
                <a:latin typeface="Times" panose="02020603050405020304" pitchFamily="18" charset="0"/>
              </a:rPr>
              <a:t>”</a:t>
            </a:r>
            <a:r>
              <a:rPr lang="en-US" altLang="ja-JP" b="0" dirty="0">
                <a:latin typeface="Times" panose="02020603050405020304" pitchFamily="18" charset="0"/>
              </a:rPr>
              <a:t> the many contributions made by its members. This means drawing out and restating learners</a:t>
            </a:r>
            <a:r>
              <a:rPr lang="ja-JP" altLang="en-US" b="0" dirty="0">
                <a:latin typeface="Times" panose="02020603050405020304" pitchFamily="18" charset="0"/>
              </a:rPr>
              <a:t>’</a:t>
            </a:r>
            <a:r>
              <a:rPr lang="en-US" altLang="ja-JP" b="0" dirty="0">
                <a:latin typeface="Times" panose="02020603050405020304" pitchFamily="18" charset="0"/>
              </a:rPr>
              <a:t> contributions even when you disagree or believe that a speaker’s comments are negative or not helpful to the process. </a:t>
            </a:r>
          </a:p>
          <a:p>
            <a:endParaRPr lang="en-US" altLang="en-US" b="0" dirty="0">
              <a:latin typeface="Times" panose="02020603050405020304" pitchFamily="18" charset="0"/>
            </a:endParaRPr>
          </a:p>
          <a:p>
            <a:r>
              <a:rPr lang="en-US" altLang="en-US" b="0" i="1" dirty="0">
                <a:latin typeface="Times" panose="02020603050405020304" pitchFamily="18" charset="0"/>
              </a:rPr>
              <a:t>Listening to understand </a:t>
            </a:r>
            <a:r>
              <a:rPr lang="en-US" altLang="en-US" b="0" dirty="0">
                <a:latin typeface="Times" panose="02020603050405020304" pitchFamily="18" charset="0"/>
              </a:rPr>
              <a:t>means</a:t>
            </a:r>
            <a:r>
              <a:rPr lang="en-US" altLang="en-US" b="0" i="1" dirty="0">
                <a:latin typeface="Times" panose="02020603050405020304" pitchFamily="18" charset="0"/>
              </a:rPr>
              <a:t> </a:t>
            </a:r>
            <a:r>
              <a:rPr lang="en-US" altLang="en-US" b="0" dirty="0">
                <a:latin typeface="Times" panose="02020603050405020304" pitchFamily="18" charset="0"/>
              </a:rPr>
              <a:t>interacting with the speaker and probing to grasp the total message — both verbal and non-verbal. It involves a temporary suspension of your own point of view and efforts to:</a:t>
            </a:r>
          </a:p>
          <a:p>
            <a:endParaRPr lang="en-US" altLang="en-US" dirty="0">
              <a:latin typeface="Times" panose="02020603050405020304" pitchFamily="18" charset="0"/>
            </a:endParaRPr>
          </a:p>
          <a:p>
            <a:r>
              <a:rPr lang="en-US" altLang="en-US" sz="1000" dirty="0">
                <a:latin typeface="Zapf Dingbats" pitchFamily="-93" charset="2"/>
              </a:rPr>
              <a:t>	</a:t>
            </a:r>
            <a:r>
              <a:rPr lang="en-US" altLang="en-US" b="0" dirty="0">
                <a:latin typeface="Times" panose="02020603050405020304" pitchFamily="18" charset="0"/>
              </a:rPr>
              <a:t>Check your personal biases and avoid automatic judgments.</a:t>
            </a:r>
          </a:p>
          <a:p>
            <a:endParaRPr lang="en-US" altLang="en-US" b="0" dirty="0">
              <a:latin typeface="Times" panose="02020603050405020304" pitchFamily="18" charset="0"/>
            </a:endParaRPr>
          </a:p>
          <a:p>
            <a:r>
              <a:rPr lang="en-US" altLang="en-US" sz="1000" b="0" dirty="0">
                <a:latin typeface="Zapf Dingbats" pitchFamily="-93" charset="2"/>
              </a:rPr>
              <a:t></a:t>
            </a:r>
            <a:r>
              <a:rPr lang="en-US" altLang="en-US" b="0" dirty="0">
                <a:latin typeface="Times" panose="02020603050405020304" pitchFamily="18" charset="0"/>
              </a:rPr>
              <a:t> 	Mentally summarize the speaker’</a:t>
            </a:r>
            <a:r>
              <a:rPr lang="en-US" altLang="ja-JP" b="0" dirty="0">
                <a:latin typeface="Times" panose="02020603050405020304" pitchFamily="18" charset="0"/>
              </a:rPr>
              <a:t>s message.</a:t>
            </a:r>
          </a:p>
          <a:p>
            <a:endParaRPr lang="en-US" altLang="en-US" b="0" dirty="0">
              <a:latin typeface="Times" panose="02020603050405020304" pitchFamily="18" charset="0"/>
            </a:endParaRPr>
          </a:p>
          <a:p>
            <a:r>
              <a:rPr lang="en-US" altLang="en-US" sz="1000" b="0" dirty="0">
                <a:latin typeface="Zapf Dingbats" pitchFamily="-93" charset="2"/>
              </a:rPr>
              <a:t></a:t>
            </a:r>
            <a:r>
              <a:rPr lang="en-US" altLang="en-US" b="0" dirty="0">
                <a:latin typeface="Times" panose="02020603050405020304" pitchFamily="18" charset="0"/>
              </a:rPr>
              <a:t> 	Notice the non-verbal clues.</a:t>
            </a:r>
          </a:p>
          <a:p>
            <a:endParaRPr lang="en-US" altLang="en-US" b="0" dirty="0">
              <a:latin typeface="Times" panose="02020603050405020304" pitchFamily="18" charset="0"/>
            </a:endParaRPr>
          </a:p>
          <a:p>
            <a:r>
              <a:rPr lang="en-US" altLang="en-US" sz="1000" b="0" dirty="0">
                <a:latin typeface="Zapf Dingbats" pitchFamily="-93" charset="2"/>
              </a:rPr>
              <a:t></a:t>
            </a:r>
            <a:r>
              <a:rPr lang="en-US" altLang="en-US" b="0" dirty="0">
                <a:latin typeface="Times" panose="02020603050405020304" pitchFamily="18" charset="0"/>
              </a:rPr>
              <a:t> 	Remain open to ideas that challenge your belief system and NOT interrupt, interrogate, or preach.</a:t>
            </a:r>
          </a:p>
          <a:p>
            <a:endParaRPr lang="en-US" altLang="en-US" b="0" dirty="0">
              <a:latin typeface="Times" panose="02020603050405020304" pitchFamily="18" charset="0"/>
            </a:endParaRPr>
          </a:p>
          <a:p>
            <a:r>
              <a:rPr lang="en-US" altLang="en-US" sz="1000" b="0" dirty="0">
                <a:latin typeface="Zapf Dingbats" pitchFamily="-93" charset="2"/>
              </a:rPr>
              <a:t></a:t>
            </a:r>
            <a:r>
              <a:rPr lang="en-US" altLang="en-US" b="0" dirty="0">
                <a:latin typeface="Times" panose="02020603050405020304" pitchFamily="18" charset="0"/>
              </a:rPr>
              <a:t> 	Ask questions to clarify the speaker’</a:t>
            </a:r>
            <a:r>
              <a:rPr lang="en-US" altLang="ja-JP" b="0" dirty="0">
                <a:latin typeface="Times" panose="02020603050405020304" pitchFamily="18" charset="0"/>
              </a:rPr>
              <a:t>s message using a 	positive and friendly tone.</a:t>
            </a:r>
          </a:p>
          <a:p>
            <a:endParaRPr lang="en-US" altLang="en-US" b="0" dirty="0">
              <a:latin typeface="Times" panose="02020603050405020304" pitchFamily="18" charset="0"/>
            </a:endParaRPr>
          </a:p>
          <a:p>
            <a:r>
              <a:rPr lang="en-US" altLang="en-US" sz="1000" b="0" dirty="0">
                <a:latin typeface="Zapf Dingbats" pitchFamily="-93" charset="2"/>
              </a:rPr>
              <a:t></a:t>
            </a:r>
            <a:r>
              <a:rPr lang="en-US" altLang="en-US" b="0" dirty="0">
                <a:latin typeface="Zapf Dingbats" pitchFamily="-93" charset="2"/>
              </a:rPr>
              <a:t>	</a:t>
            </a:r>
            <a:r>
              <a:rPr lang="en-US" altLang="en-US" b="0" dirty="0">
                <a:latin typeface="Times" panose="02020603050405020304" pitchFamily="18" charset="0"/>
              </a:rPr>
              <a:t>Give the speaker brief, encouraging verbal comments such as </a:t>
            </a:r>
            <a:r>
              <a:rPr lang="ja-JP" altLang="en-US" b="0" dirty="0">
                <a:latin typeface="Times" panose="02020603050405020304" pitchFamily="18" charset="0"/>
              </a:rPr>
              <a:t>“</a:t>
            </a:r>
            <a:r>
              <a:rPr lang="en-US" altLang="ja-JP" b="0" dirty="0">
                <a:latin typeface="Times" panose="02020603050405020304" pitchFamily="18" charset="0"/>
              </a:rPr>
              <a:t>oh,</a:t>
            </a:r>
            <a:r>
              <a:rPr lang="ja-JP" altLang="en-US" b="0" dirty="0">
                <a:latin typeface="Times" panose="02020603050405020304" pitchFamily="18" charset="0"/>
              </a:rPr>
              <a:t>”</a:t>
            </a:r>
            <a:r>
              <a:rPr lang="en-US" altLang="ja-JP" b="0" dirty="0">
                <a:latin typeface="Times" panose="02020603050405020304" pitchFamily="18" charset="0"/>
              </a:rPr>
              <a:t> </a:t>
            </a:r>
            <a:r>
              <a:rPr lang="ja-JP" altLang="en-US" b="0" dirty="0">
                <a:latin typeface="Times" panose="02020603050405020304" pitchFamily="18" charset="0"/>
              </a:rPr>
              <a:t>“</a:t>
            </a:r>
            <a:r>
              <a:rPr lang="en-US" altLang="ja-JP" b="0" dirty="0">
                <a:latin typeface="Times" panose="02020603050405020304" pitchFamily="18" charset="0"/>
              </a:rPr>
              <a:t>uh-huh,</a:t>
            </a:r>
            <a:r>
              <a:rPr lang="ja-JP" altLang="en-US" b="0" dirty="0">
                <a:latin typeface="Times" panose="02020603050405020304" pitchFamily="18" charset="0"/>
              </a:rPr>
              <a:t>”</a:t>
            </a:r>
            <a:r>
              <a:rPr lang="en-US" altLang="ja-JP" b="0" dirty="0">
                <a:latin typeface="Times" panose="02020603050405020304" pitchFamily="18" charset="0"/>
              </a:rPr>
              <a:t> </a:t>
            </a:r>
            <a:r>
              <a:rPr lang="ja-JP" altLang="en-US" b="0" dirty="0">
                <a:latin typeface="Times" panose="02020603050405020304" pitchFamily="18" charset="0"/>
              </a:rPr>
              <a:t>“</a:t>
            </a:r>
            <a:r>
              <a:rPr lang="en-US" altLang="ja-JP" b="0" dirty="0">
                <a:latin typeface="Times" panose="02020603050405020304" pitchFamily="18" charset="0"/>
              </a:rPr>
              <a:t>I see,</a:t>
            </a:r>
            <a:r>
              <a:rPr lang="ja-JP" altLang="en-US" b="0" dirty="0">
                <a:latin typeface="Times" panose="02020603050405020304" pitchFamily="18" charset="0"/>
              </a:rPr>
              <a:t>”</a:t>
            </a:r>
            <a:r>
              <a:rPr lang="en-US" altLang="ja-JP" b="0" dirty="0">
                <a:latin typeface="Times" panose="02020603050405020304" pitchFamily="18" charset="0"/>
              </a:rPr>
              <a:t> </a:t>
            </a:r>
            <a:r>
              <a:rPr lang="ja-JP" altLang="en-US" b="0" dirty="0">
                <a:latin typeface="Times" panose="02020603050405020304" pitchFamily="18" charset="0"/>
              </a:rPr>
              <a:t>“</a:t>
            </a:r>
            <a:r>
              <a:rPr lang="en-US" altLang="ja-JP" b="0" dirty="0">
                <a:latin typeface="Times" panose="02020603050405020304" pitchFamily="18" charset="0"/>
              </a:rPr>
              <a:t>right,</a:t>
            </a:r>
            <a:r>
              <a:rPr lang="ja-JP" altLang="en-US" b="0" dirty="0">
                <a:latin typeface="Times" panose="02020603050405020304" pitchFamily="18" charset="0"/>
              </a:rPr>
              <a:t>”</a:t>
            </a:r>
            <a:r>
              <a:rPr lang="en-US" altLang="ja-JP" b="0" dirty="0">
                <a:latin typeface="Times" panose="02020603050405020304" pitchFamily="18" charset="0"/>
              </a:rPr>
              <a:t> </a:t>
            </a:r>
            <a:r>
              <a:rPr lang="ja-JP" altLang="en-US" b="0" dirty="0">
                <a:latin typeface="Times" panose="02020603050405020304" pitchFamily="18" charset="0"/>
              </a:rPr>
              <a:t>“</a:t>
            </a:r>
            <a:r>
              <a:rPr lang="en-US" altLang="ja-JP" b="0" dirty="0">
                <a:latin typeface="Times" panose="02020603050405020304" pitchFamily="18" charset="0"/>
              </a:rPr>
              <a:t>interesting,</a:t>
            </a:r>
            <a:r>
              <a:rPr lang="ja-JP" altLang="en-US" b="0" dirty="0">
                <a:latin typeface="Times" panose="02020603050405020304" pitchFamily="18" charset="0"/>
              </a:rPr>
              <a:t>”</a:t>
            </a:r>
            <a:r>
              <a:rPr lang="en-US" altLang="ja-JP" b="0" dirty="0">
                <a:latin typeface="Times" panose="02020603050405020304" pitchFamily="18" charset="0"/>
              </a:rPr>
              <a:t> etc.</a:t>
            </a:r>
          </a:p>
          <a:p>
            <a:endParaRPr lang="en-US" altLang="en-US" b="0" dirty="0">
              <a:latin typeface="Times" panose="02020603050405020304" pitchFamily="18" charset="0"/>
            </a:endParaRPr>
          </a:p>
          <a:p>
            <a:r>
              <a:rPr lang="en-US" altLang="en-US" b="0" dirty="0">
                <a:latin typeface="Times" panose="02020603050405020304" pitchFamily="18" charset="0"/>
              </a:rPr>
              <a:t>After listening to understand, it is usually a good idea to </a:t>
            </a:r>
            <a:r>
              <a:rPr lang="en-US" altLang="en-US" b="0" dirty="0" err="1">
                <a:latin typeface="Times" panose="02020603050405020304" pitchFamily="18" charset="0"/>
              </a:rPr>
              <a:t>summarise</a:t>
            </a:r>
            <a:r>
              <a:rPr lang="en-US" altLang="en-US" b="0" dirty="0">
                <a:latin typeface="Times" panose="02020603050405020304" pitchFamily="18" charset="0"/>
              </a:rPr>
              <a:t> by restating </a:t>
            </a:r>
            <a:r>
              <a:rPr lang="en-US" altLang="en-US" b="0" i="1" dirty="0">
                <a:latin typeface="Times" panose="02020603050405020304" pitchFamily="18" charset="0"/>
              </a:rPr>
              <a:t>what</a:t>
            </a:r>
            <a:r>
              <a:rPr lang="en-US" altLang="en-US" b="0" dirty="0">
                <a:latin typeface="Times" panose="02020603050405020304" pitchFamily="18" charset="0"/>
              </a:rPr>
              <a:t> has been said and </a:t>
            </a:r>
            <a:r>
              <a:rPr lang="en-US" altLang="en-US" b="0" i="1" dirty="0">
                <a:latin typeface="Times" panose="02020603050405020304" pitchFamily="18" charset="0"/>
              </a:rPr>
              <a:t>why</a:t>
            </a:r>
            <a:r>
              <a:rPr lang="en-US" altLang="en-US" b="0" dirty="0">
                <a:latin typeface="Times" panose="02020603050405020304" pitchFamily="18" charset="0"/>
              </a:rPr>
              <a:t> it has been said.</a:t>
            </a:r>
          </a:p>
          <a:p>
            <a:endParaRPr lang="en-US" altLang="en-US" dirty="0">
              <a:latin typeface="Times" panose="02020603050405020304" pitchFamily="18" charset="0"/>
            </a:endParaRPr>
          </a:p>
          <a:p>
            <a:endParaRPr lang="en-US" altLang="en-US" i="1" dirty="0">
              <a:latin typeface="Times" panose="02020603050405020304" pitchFamily="18" charset="0"/>
            </a:endParaRPr>
          </a:p>
          <a:p>
            <a:pPr>
              <a:buFont typeface="Zapf Dingbats" pitchFamily="-93" charset="2"/>
              <a:buChar char="n"/>
            </a:pPr>
            <a:endParaRPr lang="en-US" altLang="en-US" dirty="0">
              <a:latin typeface="Times" panose="02020603050405020304" pitchFamily="18" charset="0"/>
            </a:endParaRPr>
          </a:p>
          <a:p>
            <a:pPr>
              <a:buFont typeface="Zapf Dingbats" pitchFamily="-93" charset="2"/>
              <a:buChar char="n"/>
            </a:pPr>
            <a:endParaRPr lang="en-US" altLang="en-US" dirty="0">
              <a:latin typeface="Times" panose="02020603050405020304" pitchFamily="18" charset="0"/>
            </a:endParaRPr>
          </a:p>
          <a:p>
            <a:endParaRPr lang="en-US" altLang="en-US" dirty="0">
              <a:latin typeface="Times" panose="02020603050405020304" pitchFamily="18" charset="0"/>
            </a:endParaRPr>
          </a:p>
          <a:p>
            <a:r>
              <a:rPr lang="en-US" altLang="en-US" dirty="0">
                <a:latin typeface="Times" panose="02020603050405020304" pitchFamily="18" charset="0"/>
              </a:rPr>
              <a:t> </a:t>
            </a:r>
          </a:p>
          <a:p>
            <a:endParaRPr lang="en-US" altLang="en-US" dirty="0">
              <a:latin typeface="Times" panose="02020603050405020304" pitchFamily="18" charset="0"/>
            </a:endParaRPr>
          </a:p>
        </p:txBody>
      </p:sp>
      <p:sp>
        <p:nvSpPr>
          <p:cNvPr id="59399" name="TextBox 41">
            <a:extLst>
              <a:ext uri="{FF2B5EF4-FFF2-40B4-BE49-F238E27FC236}">
                <a16:creationId xmlns:a16="http://schemas.microsoft.com/office/drawing/2014/main" id="{47381826-F515-4FBC-A3B7-42EAA4C6C8E3}"/>
              </a:ext>
            </a:extLst>
          </p:cNvPr>
          <p:cNvSpPr txBox="1">
            <a:spLocks noChangeArrowheads="1"/>
          </p:cNvSpPr>
          <p:nvPr/>
        </p:nvSpPr>
        <p:spPr bwMode="auto">
          <a:xfrm>
            <a:off x="1524000" y="3962400"/>
            <a:ext cx="426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endParaRPr lang="en-US" altLang="en-US"/>
          </a:p>
          <a:p>
            <a:endParaRPr lang="en-US" altLang="en-US"/>
          </a:p>
        </p:txBody>
      </p:sp>
      <p:sp>
        <p:nvSpPr>
          <p:cNvPr id="59401" name="Text Box 8">
            <a:extLst>
              <a:ext uri="{FF2B5EF4-FFF2-40B4-BE49-F238E27FC236}">
                <a16:creationId xmlns:a16="http://schemas.microsoft.com/office/drawing/2014/main" id="{02E88DB8-924D-4684-8D12-101720FE0197}"/>
              </a:ext>
            </a:extLst>
          </p:cNvPr>
          <p:cNvSpPr txBox="1">
            <a:spLocks noChangeArrowheads="1"/>
          </p:cNvSpPr>
          <p:nvPr/>
        </p:nvSpPr>
        <p:spPr bwMode="auto">
          <a:xfrm>
            <a:off x="3962400" y="4953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DELIVERY</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Number Placeholder 3">
            <a:extLst>
              <a:ext uri="{FF2B5EF4-FFF2-40B4-BE49-F238E27FC236}">
                <a16:creationId xmlns:a16="http://schemas.microsoft.com/office/drawing/2014/main" id="{C1D66962-56C2-48B4-8BF3-FC162C0BC48E}"/>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848021C2-16E2-4A88-8BE2-F5445099A838}" type="slidenum">
              <a:rPr lang="en-US" altLang="en-US" sz="1000" b="0"/>
              <a:pPr/>
              <a:t>57</a:t>
            </a:fld>
            <a:endParaRPr lang="en-US" altLang="en-US" sz="1000" b="0"/>
          </a:p>
        </p:txBody>
      </p:sp>
      <p:sp>
        <p:nvSpPr>
          <p:cNvPr id="60419" name="Line 2">
            <a:extLst>
              <a:ext uri="{FF2B5EF4-FFF2-40B4-BE49-F238E27FC236}">
                <a16:creationId xmlns:a16="http://schemas.microsoft.com/office/drawing/2014/main" id="{F2140E22-1086-4F4E-8B78-A5DED771DD9D}"/>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2100" name="Rectangle 4">
            <a:extLst>
              <a:ext uri="{FF2B5EF4-FFF2-40B4-BE49-F238E27FC236}">
                <a16:creationId xmlns:a16="http://schemas.microsoft.com/office/drawing/2014/main" id="{0909507A-C384-4E5E-9C06-5B3BB9117779}"/>
              </a:ext>
            </a:extLst>
          </p:cNvPr>
          <p:cNvSpPr>
            <a:spLocks noGrp="1" noChangeArrowheads="1"/>
          </p:cNvSpPr>
          <p:nvPr>
            <p:ph type="title"/>
          </p:nvPr>
        </p:nvSpPr>
        <p:spPr>
          <a:xfrm>
            <a:off x="1600200" y="990600"/>
            <a:ext cx="4191000" cy="457200"/>
          </a:xfrm>
        </p:spPr>
        <p:txBody>
          <a:bodyPr/>
          <a:lstStyle/>
          <a:p>
            <a:pPr algn="l" eaLnBrk="1" hangingPunct="1">
              <a:defRPr/>
            </a:pPr>
            <a:r>
              <a:rPr lang="en-US">
                <a:cs typeface="+mj-cs"/>
              </a:rPr>
              <a:t>Building</a:t>
            </a:r>
          </a:p>
        </p:txBody>
      </p:sp>
      <p:sp>
        <p:nvSpPr>
          <p:cNvPr id="60422" name="Text Box 5">
            <a:extLst>
              <a:ext uri="{FF2B5EF4-FFF2-40B4-BE49-F238E27FC236}">
                <a16:creationId xmlns:a16="http://schemas.microsoft.com/office/drawing/2014/main" id="{C58B4634-03F3-47BE-82EA-73C501C8F53E}"/>
              </a:ext>
            </a:extLst>
          </p:cNvPr>
          <p:cNvSpPr txBox="1">
            <a:spLocks noChangeArrowheads="1"/>
          </p:cNvSpPr>
          <p:nvPr/>
        </p:nvSpPr>
        <p:spPr bwMode="auto">
          <a:xfrm>
            <a:off x="1600200" y="1905000"/>
            <a:ext cx="4419600" cy="553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228600" algn="l"/>
                <a:tab pos="1028700" algn="l"/>
                <a:tab pos="1257300" algn="l"/>
              </a:tabLst>
              <a:defRPr sz="1200" b="1">
                <a:solidFill>
                  <a:schemeClr val="tx1"/>
                </a:solidFill>
                <a:latin typeface="Helvetica" panose="020B0604020202020204" pitchFamily="34" charset="0"/>
                <a:ea typeface="ＭＳ Ｐゴシック" panose="020B0600070205080204" pitchFamily="34" charset="-128"/>
              </a:defRPr>
            </a:lvl1pPr>
            <a:lvl2pPr marL="37931725" indent="-37474525">
              <a:tabLst>
                <a:tab pos="228600" algn="l"/>
                <a:tab pos="1028700" algn="l"/>
                <a:tab pos="1257300" algn="l"/>
              </a:tabLst>
              <a:defRPr sz="1200" b="1">
                <a:solidFill>
                  <a:schemeClr val="tx1"/>
                </a:solidFill>
                <a:latin typeface="Helvetica" panose="020B0604020202020204" pitchFamily="34" charset="0"/>
                <a:ea typeface="ＭＳ Ｐゴシック" panose="020B0600070205080204" pitchFamily="34" charset="-128"/>
              </a:defRPr>
            </a:lvl2pPr>
            <a:lvl3pPr marL="1143000" indent="-228600">
              <a:tabLst>
                <a:tab pos="228600" algn="l"/>
                <a:tab pos="1028700" algn="l"/>
                <a:tab pos="1257300" algn="l"/>
              </a:tabLst>
              <a:defRPr sz="1200" b="1">
                <a:solidFill>
                  <a:schemeClr val="tx1"/>
                </a:solidFill>
                <a:latin typeface="Helvetica" panose="020B0604020202020204" pitchFamily="34" charset="0"/>
                <a:ea typeface="ＭＳ Ｐゴシック" panose="020B0600070205080204" pitchFamily="34" charset="-128"/>
              </a:defRPr>
            </a:lvl3pPr>
            <a:lvl4pPr marL="1600200" indent="-228600">
              <a:tabLst>
                <a:tab pos="228600" algn="l"/>
                <a:tab pos="1028700" algn="l"/>
                <a:tab pos="1257300" algn="l"/>
              </a:tabLst>
              <a:defRPr sz="1200" b="1">
                <a:solidFill>
                  <a:schemeClr val="tx1"/>
                </a:solidFill>
                <a:latin typeface="Helvetica" panose="020B0604020202020204" pitchFamily="34" charset="0"/>
                <a:ea typeface="ＭＳ Ｐゴシック" panose="020B0600070205080204" pitchFamily="34" charset="-128"/>
              </a:defRPr>
            </a:lvl4pPr>
            <a:lvl5pPr marL="2057400" indent="-228600">
              <a:tabLst>
                <a:tab pos="228600" algn="l"/>
                <a:tab pos="1028700" algn="l"/>
                <a:tab pos="1257300" algn="l"/>
              </a:tabLst>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tabLst>
                <a:tab pos="228600" algn="l"/>
                <a:tab pos="1028700" algn="l"/>
                <a:tab pos="1257300" algn="l"/>
              </a:tabLs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tabLst>
                <a:tab pos="228600" algn="l"/>
                <a:tab pos="1028700" algn="l"/>
                <a:tab pos="1257300" algn="l"/>
              </a:tabLs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tabLst>
                <a:tab pos="228600" algn="l"/>
                <a:tab pos="1028700" algn="l"/>
                <a:tab pos="1257300" algn="l"/>
              </a:tabLs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tabLst>
                <a:tab pos="228600" algn="l"/>
                <a:tab pos="1028700" algn="l"/>
                <a:tab pos="1257300" algn="l"/>
              </a:tabLs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sz="1400"/>
              <a:t>When</a:t>
            </a:r>
            <a:r>
              <a:rPr lang="en-US" altLang="en-US" b="0">
                <a:latin typeface="Times" panose="02020603050405020304" pitchFamily="18" charset="0"/>
              </a:rPr>
              <a:t>	</a:t>
            </a:r>
            <a:r>
              <a:rPr lang="en-US" altLang="en-US" sz="1000" b="0">
                <a:latin typeface="Zapf Dingbats" pitchFamily="-93" charset="2"/>
              </a:rPr>
              <a:t>	</a:t>
            </a:r>
            <a:r>
              <a:rPr lang="en-US" altLang="en-US" b="0">
                <a:latin typeface="Times" panose="02020603050405020304" pitchFamily="18" charset="0"/>
              </a:rPr>
              <a:t>You see a way to increase the usefulness of 			another person</a:t>
            </a:r>
            <a:r>
              <a:rPr lang="ja-JP" altLang="en-US" b="0">
                <a:latin typeface="Arial" panose="020B0604020202020204" pitchFamily="34" charset="0"/>
              </a:rPr>
              <a:t>’</a:t>
            </a:r>
            <a:r>
              <a:rPr lang="en-US" altLang="en-US" b="0">
                <a:latin typeface="Times" panose="02020603050405020304" pitchFamily="18" charset="0"/>
              </a:rPr>
              <a:t>s idea or suggestion</a:t>
            </a:r>
          </a:p>
          <a:p>
            <a:endParaRPr lang="en-US" altLang="en-US" b="0">
              <a:latin typeface="Times" panose="02020603050405020304" pitchFamily="18" charset="0"/>
            </a:endParaRPr>
          </a:p>
          <a:p>
            <a:r>
              <a:rPr lang="en-US" altLang="en-US" b="0">
                <a:latin typeface="Times" panose="02020603050405020304" pitchFamily="18" charset="0"/>
              </a:rPr>
              <a:t>		</a:t>
            </a:r>
            <a:r>
              <a:rPr lang="en-US" altLang="en-US" sz="1000" b="0">
                <a:latin typeface="Zapf Dingbats" pitchFamily="-93" charset="2"/>
              </a:rPr>
              <a:t></a:t>
            </a:r>
            <a:r>
              <a:rPr lang="en-US" altLang="en-US" b="0">
                <a:latin typeface="Times" panose="02020603050405020304" pitchFamily="18" charset="0"/>
              </a:rPr>
              <a:t> 	You want to get the other person</a:t>
            </a:r>
            <a:r>
              <a:rPr lang="ja-JP" altLang="en-US" b="0">
                <a:latin typeface="Arial" panose="020B0604020202020204" pitchFamily="34" charset="0"/>
              </a:rPr>
              <a:t>’</a:t>
            </a:r>
            <a:r>
              <a:rPr lang="en-US" altLang="en-US" b="0">
                <a:latin typeface="Times" panose="02020603050405020304" pitchFamily="18" charset="0"/>
              </a:rPr>
              <a:t>s buy-in to an 			idea or suggestion</a:t>
            </a:r>
          </a:p>
          <a:p>
            <a:r>
              <a:rPr lang="en-US" altLang="en-US" b="0">
                <a:latin typeface="Times" panose="02020603050405020304" pitchFamily="18" charset="0"/>
              </a:rPr>
              <a:t>		</a:t>
            </a:r>
          </a:p>
          <a:p>
            <a:endParaRPr lang="en-US" altLang="en-US" sz="1400"/>
          </a:p>
          <a:p>
            <a:r>
              <a:rPr lang="en-US" altLang="en-US" sz="1400"/>
              <a:t>How</a:t>
            </a:r>
            <a:r>
              <a:rPr lang="en-US" altLang="en-US" b="0">
                <a:latin typeface="Times" panose="02020603050405020304" pitchFamily="18" charset="0"/>
              </a:rPr>
              <a:t>	</a:t>
            </a:r>
            <a:r>
              <a:rPr lang="en-US" altLang="en-US" sz="1000" b="0">
                <a:latin typeface="Zapf Dingbats" pitchFamily="-93" charset="2"/>
              </a:rPr>
              <a:t></a:t>
            </a:r>
            <a:r>
              <a:rPr lang="en-US" altLang="en-US" b="0">
                <a:latin typeface="Times" panose="02020603050405020304" pitchFamily="18" charset="0"/>
              </a:rPr>
              <a:t> 	Acknowledge the connection between the other </a:t>
            </a:r>
          </a:p>
          <a:p>
            <a:r>
              <a:rPr lang="en-US" altLang="en-US" b="0">
                <a:latin typeface="Times" panose="02020603050405020304" pitchFamily="18" charset="0"/>
              </a:rPr>
              <a:t>			person</a:t>
            </a:r>
            <a:r>
              <a:rPr lang="ja-JP" altLang="en-US" b="0">
                <a:latin typeface="Arial" panose="020B0604020202020204" pitchFamily="34" charset="0"/>
              </a:rPr>
              <a:t>’</a:t>
            </a:r>
            <a:r>
              <a:rPr lang="en-US" altLang="en-US" b="0">
                <a:latin typeface="Times" panose="02020603050405020304" pitchFamily="18" charset="0"/>
              </a:rPr>
              <a:t>s idea and what you are about to say</a:t>
            </a:r>
          </a:p>
          <a:p>
            <a:endParaRPr lang="en-US" altLang="en-US" b="0">
              <a:latin typeface="Times" panose="02020603050405020304" pitchFamily="18" charset="0"/>
            </a:endParaRPr>
          </a:p>
          <a:p>
            <a:r>
              <a:rPr lang="en-US" altLang="en-US" b="0">
                <a:latin typeface="Times" panose="02020603050405020304" pitchFamily="18" charset="0"/>
              </a:rPr>
              <a:t>		</a:t>
            </a:r>
            <a:r>
              <a:rPr lang="en-US" altLang="en-US" sz="1000" b="0">
                <a:latin typeface="Zapf Dingbats" pitchFamily="-93" charset="2"/>
              </a:rPr>
              <a:t></a:t>
            </a:r>
            <a:r>
              <a:rPr lang="en-US" altLang="en-US" b="0">
                <a:latin typeface="Times" panose="02020603050405020304" pitchFamily="18" charset="0"/>
              </a:rPr>
              <a:t> 	BUILD by adding value to the original idea 			through</a:t>
            </a:r>
          </a:p>
          <a:p>
            <a:endParaRPr lang="en-US" altLang="en-US" b="0">
              <a:latin typeface="Times" panose="02020603050405020304" pitchFamily="18" charset="0"/>
            </a:endParaRPr>
          </a:p>
          <a:p>
            <a:r>
              <a:rPr lang="en-US" altLang="en-US" b="0">
                <a:latin typeface="Times" panose="02020603050405020304" pitchFamily="18" charset="0"/>
              </a:rPr>
              <a:t>			•   slight modifications</a:t>
            </a:r>
          </a:p>
          <a:p>
            <a:r>
              <a:rPr lang="en-US" altLang="en-US" b="0">
                <a:latin typeface="Times" panose="02020603050405020304" pitchFamily="18" charset="0"/>
              </a:rPr>
              <a:t>			•   additional benefits</a:t>
            </a:r>
          </a:p>
          <a:p>
            <a:r>
              <a:rPr lang="en-US" altLang="en-US" b="0">
                <a:latin typeface="Times" panose="02020603050405020304" pitchFamily="18" charset="0"/>
              </a:rPr>
              <a:t>			•   a more effective way to realise the original 			    intent</a:t>
            </a:r>
          </a:p>
          <a:p>
            <a:endParaRPr lang="en-US" altLang="en-US" b="0">
              <a:latin typeface="Times" panose="02020603050405020304" pitchFamily="18" charset="0"/>
            </a:endParaRPr>
          </a:p>
          <a:p>
            <a:endParaRPr lang="en-US" altLang="en-US" b="0">
              <a:latin typeface="Times" panose="02020603050405020304" pitchFamily="18" charset="0"/>
            </a:endParaRPr>
          </a:p>
          <a:p>
            <a:r>
              <a:rPr lang="en-US" altLang="en-US" sz="1400"/>
              <a:t>Key</a:t>
            </a:r>
            <a:r>
              <a:rPr lang="en-US" altLang="en-US" b="0">
                <a:latin typeface="Times" panose="02020603050405020304" pitchFamily="18" charset="0"/>
              </a:rPr>
              <a:t>	</a:t>
            </a:r>
            <a:r>
              <a:rPr lang="en-US" altLang="en-US" sz="1000" b="0">
                <a:latin typeface="Zapf Dingbats" pitchFamily="-93" charset="2"/>
              </a:rPr>
              <a:t></a:t>
            </a:r>
            <a:r>
              <a:rPr lang="en-US" altLang="en-US" b="0">
                <a:latin typeface="Times" panose="02020603050405020304" pitchFamily="18" charset="0"/>
              </a:rPr>
              <a:t> 	Your idea makes me think of ...</a:t>
            </a:r>
          </a:p>
          <a:p>
            <a:r>
              <a:rPr lang="en-US" altLang="en-US" sz="1400"/>
              <a:t>Phrases</a:t>
            </a:r>
            <a:r>
              <a:rPr lang="en-US" altLang="en-US"/>
              <a:t> </a:t>
            </a:r>
            <a:r>
              <a:rPr lang="en-US" altLang="en-US" b="0">
                <a:latin typeface="Times" panose="02020603050405020304" pitchFamily="18" charset="0"/>
              </a:rPr>
              <a:t>	</a:t>
            </a:r>
          </a:p>
          <a:p>
            <a:r>
              <a:rPr lang="en-US" altLang="en-US" b="0">
                <a:latin typeface="Times" panose="02020603050405020304" pitchFamily="18" charset="0"/>
              </a:rPr>
              <a:t>		</a:t>
            </a:r>
            <a:r>
              <a:rPr lang="en-US" altLang="en-US" sz="1000" b="0">
                <a:latin typeface="Zapf Dingbats" pitchFamily="-93" charset="2"/>
              </a:rPr>
              <a:t></a:t>
            </a:r>
            <a:r>
              <a:rPr lang="en-US" altLang="en-US" b="0">
                <a:latin typeface="Times" panose="02020603050405020304" pitchFamily="18" charset="0"/>
              </a:rPr>
              <a:t> 	Just to build on that, we could ...</a:t>
            </a:r>
          </a:p>
          <a:p>
            <a:endParaRPr lang="en-US" altLang="en-US" b="0">
              <a:latin typeface="Times" panose="02020603050405020304" pitchFamily="18" charset="0"/>
            </a:endParaRPr>
          </a:p>
          <a:p>
            <a:r>
              <a:rPr lang="en-US" altLang="en-US" b="0">
                <a:latin typeface="Times" panose="02020603050405020304" pitchFamily="18" charset="0"/>
              </a:rPr>
              <a:t>		</a:t>
            </a:r>
            <a:r>
              <a:rPr lang="en-US" altLang="en-US" sz="1000" b="0">
                <a:latin typeface="Zapf Dingbats" pitchFamily="-93" charset="2"/>
              </a:rPr>
              <a:t></a:t>
            </a:r>
            <a:r>
              <a:rPr lang="en-US" altLang="en-US" b="0">
                <a:latin typeface="Times" panose="02020603050405020304" pitchFamily="18" charset="0"/>
              </a:rPr>
              <a:t> 	Not only that, it will also ...</a:t>
            </a:r>
          </a:p>
          <a:p>
            <a:endParaRPr lang="en-US" altLang="en-US" b="0">
              <a:latin typeface="Times" panose="02020603050405020304" pitchFamily="18" charset="0"/>
            </a:endParaRPr>
          </a:p>
          <a:p>
            <a:r>
              <a:rPr lang="en-US" altLang="en-US" b="0">
                <a:latin typeface="Times" panose="02020603050405020304" pitchFamily="18" charset="0"/>
              </a:rPr>
              <a:t>		</a:t>
            </a:r>
            <a:r>
              <a:rPr lang="en-US" altLang="en-US" sz="1000" b="0">
                <a:latin typeface="Zapf Dingbats" pitchFamily="-93" charset="2"/>
              </a:rPr>
              <a:t></a:t>
            </a:r>
            <a:r>
              <a:rPr lang="en-US" altLang="en-US" b="0">
                <a:latin typeface="Times" panose="02020603050405020304" pitchFamily="18" charset="0"/>
              </a:rPr>
              <a:t> 	Another way we could achieve that goal ...</a:t>
            </a:r>
          </a:p>
          <a:p>
            <a:endParaRPr lang="en-US" altLang="en-US" b="0">
              <a:latin typeface="Times" panose="02020603050405020304" pitchFamily="18" charset="0"/>
            </a:endParaRPr>
          </a:p>
          <a:p>
            <a:endParaRPr lang="en-US" altLang="en-US" b="0">
              <a:latin typeface="Times" panose="02020603050405020304" pitchFamily="18" charset="0"/>
            </a:endParaRPr>
          </a:p>
          <a:p>
            <a:r>
              <a:rPr lang="en-US" altLang="en-US" b="0">
                <a:latin typeface="Times" panose="02020603050405020304" pitchFamily="18" charset="0"/>
              </a:rPr>
              <a:t>	</a:t>
            </a:r>
          </a:p>
        </p:txBody>
      </p:sp>
      <p:sp>
        <p:nvSpPr>
          <p:cNvPr id="60424" name="Text Box 8">
            <a:extLst>
              <a:ext uri="{FF2B5EF4-FFF2-40B4-BE49-F238E27FC236}">
                <a16:creationId xmlns:a16="http://schemas.microsoft.com/office/drawing/2014/main" id="{E3F4DA6A-FE1E-44B9-98C6-6A18DC6BB3E0}"/>
              </a:ext>
            </a:extLst>
          </p:cNvPr>
          <p:cNvSpPr txBox="1">
            <a:spLocks noChangeArrowheads="1"/>
          </p:cNvSpPr>
          <p:nvPr/>
        </p:nvSpPr>
        <p:spPr bwMode="auto">
          <a:xfrm>
            <a:off x="3962400" y="4953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DELIVERY</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Number Placeholder 3">
            <a:extLst>
              <a:ext uri="{FF2B5EF4-FFF2-40B4-BE49-F238E27FC236}">
                <a16:creationId xmlns:a16="http://schemas.microsoft.com/office/drawing/2014/main" id="{D634B8AD-27A8-41E6-889A-223D4813B115}"/>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1D5D8931-FA86-434D-B046-6E71153083C3}" type="slidenum">
              <a:rPr lang="en-US" altLang="en-US" sz="1000" b="0"/>
              <a:pPr/>
              <a:t>58</a:t>
            </a:fld>
            <a:endParaRPr lang="en-US" altLang="en-US" sz="1000" b="0"/>
          </a:p>
        </p:txBody>
      </p:sp>
      <p:sp>
        <p:nvSpPr>
          <p:cNvPr id="61443" name="Line 2">
            <a:extLst>
              <a:ext uri="{FF2B5EF4-FFF2-40B4-BE49-F238E27FC236}">
                <a16:creationId xmlns:a16="http://schemas.microsoft.com/office/drawing/2014/main" id="{5B4E07CB-2281-4B9C-80DF-5B1200516232}"/>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3124" name="Rectangle 4">
            <a:extLst>
              <a:ext uri="{FF2B5EF4-FFF2-40B4-BE49-F238E27FC236}">
                <a16:creationId xmlns:a16="http://schemas.microsoft.com/office/drawing/2014/main" id="{00579925-5DD7-4169-8CAC-19600CA73361}"/>
              </a:ext>
            </a:extLst>
          </p:cNvPr>
          <p:cNvSpPr>
            <a:spLocks noGrp="1" noChangeArrowheads="1"/>
          </p:cNvSpPr>
          <p:nvPr>
            <p:ph type="title"/>
          </p:nvPr>
        </p:nvSpPr>
        <p:spPr>
          <a:xfrm>
            <a:off x="1600200" y="1219200"/>
            <a:ext cx="4191000" cy="76200"/>
          </a:xfrm>
        </p:spPr>
        <p:txBody>
          <a:bodyPr/>
          <a:lstStyle/>
          <a:p>
            <a:pPr algn="l" eaLnBrk="1" hangingPunct="1">
              <a:defRPr/>
            </a:pPr>
            <a:r>
              <a:rPr lang="en-US">
                <a:cs typeface="+mj-cs"/>
              </a:rPr>
              <a:t>Differing</a:t>
            </a:r>
          </a:p>
        </p:txBody>
      </p:sp>
      <p:sp>
        <p:nvSpPr>
          <p:cNvPr id="61446" name="Text Box 5">
            <a:extLst>
              <a:ext uri="{FF2B5EF4-FFF2-40B4-BE49-F238E27FC236}">
                <a16:creationId xmlns:a16="http://schemas.microsoft.com/office/drawing/2014/main" id="{3A5AF884-61EA-49B3-9822-85835FF8909C}"/>
              </a:ext>
            </a:extLst>
          </p:cNvPr>
          <p:cNvSpPr txBox="1">
            <a:spLocks noChangeArrowheads="1"/>
          </p:cNvSpPr>
          <p:nvPr/>
        </p:nvSpPr>
        <p:spPr bwMode="auto">
          <a:xfrm>
            <a:off x="1600200" y="1752600"/>
            <a:ext cx="4267200" cy="587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1pPr>
            <a:lvl2pPr marL="37931725" indent="-37474525">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2pPr>
            <a:lvl3pPr marL="1143000" indent="-228600">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3pPr>
            <a:lvl4pPr marL="1600200" indent="-228600">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4pPr>
            <a:lvl5pPr marL="2057400" indent="-228600">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sz="1400"/>
              <a:t>When</a:t>
            </a:r>
            <a:r>
              <a:rPr lang="en-US" altLang="en-US" b="0">
                <a:latin typeface="Times" panose="02020603050405020304" pitchFamily="18" charset="0"/>
              </a:rPr>
              <a:t>	</a:t>
            </a:r>
            <a:r>
              <a:rPr lang="en-US" altLang="en-US" sz="1000" b="0">
                <a:latin typeface="Zapf Dingbats" pitchFamily="-93" charset="2"/>
              </a:rPr>
              <a:t></a:t>
            </a:r>
            <a:r>
              <a:rPr lang="en-US" altLang="en-US" b="0">
                <a:latin typeface="Times" panose="02020603050405020304" pitchFamily="18" charset="0"/>
              </a:rPr>
              <a:t>	You see value to an idea/suggestion but also 			have some concerns</a:t>
            </a:r>
          </a:p>
          <a:p>
            <a:endParaRPr lang="en-US" altLang="en-US" b="0">
              <a:latin typeface="Times" panose="02020603050405020304" pitchFamily="18" charset="0"/>
            </a:endParaRPr>
          </a:p>
          <a:p>
            <a:r>
              <a:rPr lang="en-US" altLang="en-US" b="0">
                <a:latin typeface="Times" panose="02020603050405020304" pitchFamily="18" charset="0"/>
              </a:rPr>
              <a:t>		</a:t>
            </a:r>
            <a:r>
              <a:rPr lang="en-US" altLang="en-US" sz="1000" b="0">
                <a:latin typeface="Zapf Dingbats" pitchFamily="-93" charset="2"/>
              </a:rPr>
              <a:t></a:t>
            </a:r>
            <a:r>
              <a:rPr lang="en-US" altLang="en-US" b="0">
                <a:latin typeface="Times" panose="02020603050405020304" pitchFamily="18" charset="0"/>
              </a:rPr>
              <a:t> 	You don</a:t>
            </a:r>
            <a:r>
              <a:rPr lang="ja-JP" altLang="en-US" b="0">
                <a:latin typeface="Arial" panose="020B0604020202020204" pitchFamily="34" charset="0"/>
              </a:rPr>
              <a:t>’</a:t>
            </a:r>
            <a:r>
              <a:rPr lang="en-US" altLang="en-US" b="0">
                <a:latin typeface="Times" panose="02020603050405020304" pitchFamily="18" charset="0"/>
              </a:rPr>
              <a:t>t want to embarrass the other person</a:t>
            </a:r>
          </a:p>
          <a:p>
            <a:r>
              <a:rPr lang="en-US" altLang="en-US" b="0">
                <a:latin typeface="Times" panose="02020603050405020304" pitchFamily="18" charset="0"/>
              </a:rPr>
              <a:t>		</a:t>
            </a:r>
          </a:p>
          <a:p>
            <a:endParaRPr lang="en-US" altLang="en-US" b="0">
              <a:latin typeface="Times" panose="02020603050405020304" pitchFamily="18" charset="0"/>
            </a:endParaRPr>
          </a:p>
          <a:p>
            <a:endParaRPr lang="en-US" altLang="en-US" b="0">
              <a:latin typeface="Times" panose="02020603050405020304" pitchFamily="18" charset="0"/>
            </a:endParaRPr>
          </a:p>
          <a:p>
            <a:r>
              <a:rPr lang="en-US" altLang="en-US" sz="1400"/>
              <a:t>How</a:t>
            </a:r>
            <a:r>
              <a:rPr lang="en-US" altLang="en-US" b="0">
                <a:latin typeface="Times" panose="02020603050405020304" pitchFamily="18" charset="0"/>
              </a:rPr>
              <a:t>	</a:t>
            </a:r>
            <a:r>
              <a:rPr lang="en-US" altLang="en-US" sz="1000" b="0">
                <a:latin typeface="Zapf Dingbats" pitchFamily="-93" charset="2"/>
              </a:rPr>
              <a:t></a:t>
            </a:r>
            <a:r>
              <a:rPr lang="en-US" altLang="en-US" b="0">
                <a:latin typeface="Times" panose="02020603050405020304" pitchFamily="18" charset="0"/>
              </a:rPr>
              <a:t> 	DIFFER by giving an</a:t>
            </a:r>
            <a:r>
              <a:rPr lang="en-GB" altLang="en-US" b="0">
                <a:latin typeface="Times" panose="02020603050405020304" pitchFamily="18" charset="0"/>
              </a:rPr>
              <a:t> itemised</a:t>
            </a:r>
            <a:r>
              <a:rPr lang="en-US" altLang="en-US" b="0">
                <a:latin typeface="Times" panose="02020603050405020304" pitchFamily="18" charset="0"/>
              </a:rPr>
              <a:t> response </a:t>
            </a:r>
          </a:p>
          <a:p>
            <a:r>
              <a:rPr lang="en-US" altLang="en-US" b="0">
                <a:latin typeface="Times" panose="02020603050405020304" pitchFamily="18" charset="0"/>
              </a:rPr>
              <a:t>			•   specify the positives</a:t>
            </a:r>
          </a:p>
          <a:p>
            <a:r>
              <a:rPr lang="en-US" altLang="en-US" b="0">
                <a:latin typeface="Times" panose="02020603050405020304" pitchFamily="18" charset="0"/>
              </a:rPr>
              <a:t>			•   explain your concerns</a:t>
            </a:r>
          </a:p>
          <a:p>
            <a:endParaRPr lang="en-US" altLang="en-US" b="0">
              <a:latin typeface="Times" panose="02020603050405020304" pitchFamily="18" charset="0"/>
            </a:endParaRPr>
          </a:p>
          <a:p>
            <a:r>
              <a:rPr lang="en-US" altLang="en-US" b="0">
                <a:latin typeface="Times" panose="02020603050405020304" pitchFamily="18" charset="0"/>
              </a:rPr>
              <a:t>		</a:t>
            </a:r>
            <a:r>
              <a:rPr lang="en-US" altLang="en-US" sz="1000" b="0">
                <a:latin typeface="Zapf Dingbats" pitchFamily="-93" charset="2"/>
              </a:rPr>
              <a:t></a:t>
            </a:r>
            <a:r>
              <a:rPr lang="en-US" altLang="en-US" b="0">
                <a:latin typeface="Times" panose="02020603050405020304" pitchFamily="18" charset="0"/>
              </a:rPr>
              <a:t> 	Identify ways to retain positives and eliminate 			concerns</a:t>
            </a:r>
          </a:p>
          <a:p>
            <a:r>
              <a:rPr lang="en-US" altLang="en-US" b="0">
                <a:latin typeface="Times" panose="02020603050405020304" pitchFamily="18" charset="0"/>
              </a:rPr>
              <a:t>			•   invite/make suggestions</a:t>
            </a:r>
          </a:p>
          <a:p>
            <a:r>
              <a:rPr lang="en-US" altLang="en-US" b="0">
                <a:latin typeface="Times" panose="02020603050405020304" pitchFamily="18" charset="0"/>
              </a:rPr>
              <a:t>			•   give/invite reactions</a:t>
            </a:r>
          </a:p>
          <a:p>
            <a:r>
              <a:rPr lang="en-US" altLang="en-US" b="0">
                <a:latin typeface="Times" panose="02020603050405020304" pitchFamily="18" charset="0"/>
              </a:rPr>
              <a:t>		</a:t>
            </a:r>
          </a:p>
          <a:p>
            <a:endParaRPr lang="en-US" altLang="en-US" b="0">
              <a:latin typeface="Times" panose="02020603050405020304" pitchFamily="18" charset="0"/>
            </a:endParaRPr>
          </a:p>
          <a:p>
            <a:r>
              <a:rPr lang="en-US" altLang="en-US" sz="1400"/>
              <a:t>Key</a:t>
            </a:r>
            <a:r>
              <a:rPr lang="en-US" altLang="en-US" b="0">
                <a:latin typeface="Times" panose="02020603050405020304" pitchFamily="18" charset="0"/>
              </a:rPr>
              <a:t>	</a:t>
            </a:r>
            <a:r>
              <a:rPr lang="en-US" altLang="en-US">
                <a:latin typeface="Times" panose="02020603050405020304" pitchFamily="18" charset="0"/>
              </a:rPr>
              <a:t>For positives</a:t>
            </a:r>
          </a:p>
          <a:p>
            <a:r>
              <a:rPr lang="en-US" altLang="en-US" sz="1400"/>
              <a:t>Phrases</a:t>
            </a:r>
            <a:r>
              <a:rPr lang="en-US" altLang="en-US" b="0">
                <a:latin typeface="Times" panose="02020603050405020304" pitchFamily="18" charset="0"/>
              </a:rPr>
              <a:t> 	</a:t>
            </a:r>
          </a:p>
          <a:p>
            <a:r>
              <a:rPr lang="en-US" altLang="en-US" b="0">
                <a:latin typeface="Times" panose="02020603050405020304" pitchFamily="18" charset="0"/>
              </a:rPr>
              <a:t>		</a:t>
            </a:r>
            <a:r>
              <a:rPr lang="en-US" altLang="en-US" sz="1000" b="0">
                <a:latin typeface="Zapf Dingbats" pitchFamily="-93" charset="2"/>
              </a:rPr>
              <a:t></a:t>
            </a:r>
            <a:r>
              <a:rPr lang="en-US" altLang="en-US" b="0">
                <a:latin typeface="Times" panose="02020603050405020304" pitchFamily="18" charset="0"/>
              </a:rPr>
              <a:t> 	What I like about your plan  ...</a:t>
            </a:r>
          </a:p>
          <a:p>
            <a:endParaRPr lang="en-US" altLang="en-US" b="0">
              <a:latin typeface="Times" panose="02020603050405020304" pitchFamily="18" charset="0"/>
            </a:endParaRPr>
          </a:p>
          <a:p>
            <a:r>
              <a:rPr lang="en-US" altLang="en-US" b="0">
                <a:latin typeface="Times" panose="02020603050405020304" pitchFamily="18" charset="0"/>
              </a:rPr>
              <a:t>		</a:t>
            </a:r>
            <a:r>
              <a:rPr lang="en-US" altLang="en-US" sz="1000" b="0">
                <a:latin typeface="Zapf Dingbats" pitchFamily="-93" charset="2"/>
              </a:rPr>
              <a:t></a:t>
            </a:r>
            <a:r>
              <a:rPr lang="en-US" altLang="en-US" b="0">
                <a:latin typeface="Times" panose="02020603050405020304" pitchFamily="18" charset="0"/>
              </a:rPr>
              <a:t> 	The good points are ...</a:t>
            </a:r>
          </a:p>
          <a:p>
            <a:endParaRPr lang="en-US" altLang="en-US" b="0">
              <a:latin typeface="Times" panose="02020603050405020304" pitchFamily="18" charset="0"/>
            </a:endParaRPr>
          </a:p>
          <a:p>
            <a:r>
              <a:rPr lang="en-US" altLang="en-US" b="0">
                <a:latin typeface="Times" panose="02020603050405020304" pitchFamily="18" charset="0"/>
              </a:rPr>
              <a:t>		</a:t>
            </a:r>
            <a:r>
              <a:rPr lang="en-US" altLang="en-US">
                <a:latin typeface="Times" panose="02020603050405020304" pitchFamily="18" charset="0"/>
              </a:rPr>
              <a:t>For concerns</a:t>
            </a:r>
          </a:p>
          <a:p>
            <a:endParaRPr lang="en-US" altLang="en-US" b="0">
              <a:latin typeface="Times" panose="02020603050405020304" pitchFamily="18" charset="0"/>
            </a:endParaRPr>
          </a:p>
          <a:p>
            <a:r>
              <a:rPr lang="en-US" altLang="en-US" b="0">
                <a:latin typeface="Times" panose="02020603050405020304" pitchFamily="18" charset="0"/>
              </a:rPr>
              <a:t>		</a:t>
            </a:r>
            <a:r>
              <a:rPr lang="en-US" altLang="en-US" sz="1000" b="0">
                <a:latin typeface="Zapf Dingbats" pitchFamily="-93" charset="2"/>
              </a:rPr>
              <a:t></a:t>
            </a:r>
            <a:r>
              <a:rPr lang="en-US" altLang="en-US" b="0">
                <a:latin typeface="Times" panose="02020603050405020304" pitchFamily="18" charset="0"/>
              </a:rPr>
              <a:t> 	My concern is  ...</a:t>
            </a:r>
          </a:p>
          <a:p>
            <a:endParaRPr lang="en-US" altLang="en-US" b="0">
              <a:latin typeface="Times" panose="02020603050405020304" pitchFamily="18" charset="0"/>
            </a:endParaRPr>
          </a:p>
          <a:p>
            <a:r>
              <a:rPr lang="en-US" altLang="en-US" b="0">
                <a:latin typeface="Times" panose="02020603050405020304" pitchFamily="18" charset="0"/>
              </a:rPr>
              <a:t>		</a:t>
            </a:r>
            <a:r>
              <a:rPr lang="en-US" altLang="en-US" sz="1000" b="0">
                <a:latin typeface="Zapf Dingbats" pitchFamily="-93" charset="2"/>
              </a:rPr>
              <a:t></a:t>
            </a:r>
            <a:r>
              <a:rPr lang="en-US" altLang="en-US" b="0">
                <a:latin typeface="Times" panose="02020603050405020304" pitchFamily="18" charset="0"/>
              </a:rPr>
              <a:t> 	I see the following disadvantages ...</a:t>
            </a:r>
          </a:p>
          <a:p>
            <a:endParaRPr lang="en-US" altLang="en-US" b="0">
              <a:latin typeface="Times" panose="02020603050405020304" pitchFamily="18" charset="0"/>
            </a:endParaRPr>
          </a:p>
          <a:p>
            <a:r>
              <a:rPr lang="en-US" altLang="en-US" b="0">
                <a:latin typeface="Times" panose="02020603050405020304" pitchFamily="18" charset="0"/>
              </a:rPr>
              <a:t>	</a:t>
            </a:r>
          </a:p>
          <a:p>
            <a:r>
              <a:rPr lang="en-US" altLang="en-US" b="0">
                <a:latin typeface="Times" panose="02020603050405020304" pitchFamily="18" charset="0"/>
              </a:rPr>
              <a:t>	</a:t>
            </a:r>
          </a:p>
        </p:txBody>
      </p:sp>
      <p:sp>
        <p:nvSpPr>
          <p:cNvPr id="61448" name="Text Box 8">
            <a:extLst>
              <a:ext uri="{FF2B5EF4-FFF2-40B4-BE49-F238E27FC236}">
                <a16:creationId xmlns:a16="http://schemas.microsoft.com/office/drawing/2014/main" id="{8AE7C614-B937-4AEF-BE79-CB4FF8381AC3}"/>
              </a:ext>
            </a:extLst>
          </p:cNvPr>
          <p:cNvSpPr txBox="1">
            <a:spLocks noChangeArrowheads="1"/>
          </p:cNvSpPr>
          <p:nvPr/>
        </p:nvSpPr>
        <p:spPr bwMode="auto">
          <a:xfrm>
            <a:off x="3962400" y="4953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DELIVERY</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Number Placeholder 3">
            <a:extLst>
              <a:ext uri="{FF2B5EF4-FFF2-40B4-BE49-F238E27FC236}">
                <a16:creationId xmlns:a16="http://schemas.microsoft.com/office/drawing/2014/main" id="{44B92890-62C0-4CDD-B44A-CEAE83A44132}"/>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8E1B96EE-42A3-463C-92E5-99C251E003D8}" type="slidenum">
              <a:rPr lang="en-US" altLang="en-US" sz="1000" b="0"/>
              <a:pPr/>
              <a:t>59</a:t>
            </a:fld>
            <a:endParaRPr lang="en-US" altLang="en-US" sz="1000" b="0"/>
          </a:p>
        </p:txBody>
      </p:sp>
      <p:sp>
        <p:nvSpPr>
          <p:cNvPr id="62467" name="Line 2">
            <a:extLst>
              <a:ext uri="{FF2B5EF4-FFF2-40B4-BE49-F238E27FC236}">
                <a16:creationId xmlns:a16="http://schemas.microsoft.com/office/drawing/2014/main" id="{82882F3E-9862-4D8B-83A0-ADD87CCC6D68}"/>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62469" name="Rectangle 4">
            <a:extLst>
              <a:ext uri="{FF2B5EF4-FFF2-40B4-BE49-F238E27FC236}">
                <a16:creationId xmlns:a16="http://schemas.microsoft.com/office/drawing/2014/main" id="{A8A794BA-B9C5-4A84-94D1-6B4E19053B48}"/>
              </a:ext>
            </a:extLst>
          </p:cNvPr>
          <p:cNvSpPr>
            <a:spLocks noChangeArrowheads="1"/>
          </p:cNvSpPr>
          <p:nvPr/>
        </p:nvSpPr>
        <p:spPr bwMode="auto">
          <a:xfrm>
            <a:off x="1600200" y="876301"/>
            <a:ext cx="4343400" cy="6938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635000" algn="l"/>
              </a:tabLst>
              <a:defRPr sz="1200" b="1">
                <a:solidFill>
                  <a:schemeClr val="tx1"/>
                </a:solidFill>
                <a:latin typeface="Helvetica" panose="020B0604020202020204" pitchFamily="34" charset="0"/>
                <a:ea typeface="ＭＳ Ｐゴシック" panose="020B0600070205080204" pitchFamily="34" charset="-128"/>
              </a:defRPr>
            </a:lvl1pPr>
            <a:lvl2pPr marL="37931725" indent="-37474525">
              <a:tabLst>
                <a:tab pos="635000" algn="l"/>
              </a:tabLst>
              <a:defRPr sz="1200" b="1">
                <a:solidFill>
                  <a:schemeClr val="tx1"/>
                </a:solidFill>
                <a:latin typeface="Helvetica" panose="020B0604020202020204" pitchFamily="34" charset="0"/>
                <a:ea typeface="ＭＳ Ｐゴシック" panose="020B0600070205080204" pitchFamily="34" charset="-128"/>
              </a:defRPr>
            </a:lvl2pPr>
            <a:lvl3pPr marL="1143000" indent="-228600">
              <a:tabLst>
                <a:tab pos="635000" algn="l"/>
              </a:tabLst>
              <a:defRPr sz="1200" b="1">
                <a:solidFill>
                  <a:schemeClr val="tx1"/>
                </a:solidFill>
                <a:latin typeface="Helvetica" panose="020B0604020202020204" pitchFamily="34" charset="0"/>
                <a:ea typeface="ＭＳ Ｐゴシック" panose="020B0600070205080204" pitchFamily="34" charset="-128"/>
              </a:defRPr>
            </a:lvl3pPr>
            <a:lvl4pPr marL="1600200" indent="-228600">
              <a:tabLst>
                <a:tab pos="635000" algn="l"/>
              </a:tabLst>
              <a:defRPr sz="1200" b="1">
                <a:solidFill>
                  <a:schemeClr val="tx1"/>
                </a:solidFill>
                <a:latin typeface="Helvetica" panose="020B0604020202020204" pitchFamily="34" charset="0"/>
                <a:ea typeface="ＭＳ Ｐゴシック" panose="020B0600070205080204" pitchFamily="34" charset="-128"/>
              </a:defRPr>
            </a:lvl4pPr>
            <a:lvl5pPr marL="2057400" indent="-228600">
              <a:tabLst>
                <a:tab pos="635000" algn="l"/>
              </a:tabLst>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tabLst>
                <a:tab pos="635000" algn="l"/>
              </a:tabLs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tabLst>
                <a:tab pos="635000" algn="l"/>
              </a:tabLs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tabLst>
                <a:tab pos="635000" algn="l"/>
              </a:tabLs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tabLst>
                <a:tab pos="635000" algn="l"/>
              </a:tabLs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sz="1800" dirty="0"/>
              <a:t>Interaction Skills Exercise</a:t>
            </a:r>
            <a:endParaRPr lang="en-US" altLang="en-US" b="0" dirty="0">
              <a:latin typeface="Times" panose="02020603050405020304" pitchFamily="18" charset="0"/>
            </a:endParaRPr>
          </a:p>
          <a:p>
            <a:endParaRPr lang="en-US" altLang="en-US" b="0" dirty="0">
              <a:latin typeface="Times" panose="02020603050405020304" pitchFamily="18" charset="0"/>
            </a:endParaRPr>
          </a:p>
          <a:p>
            <a:r>
              <a:rPr lang="en-US" altLang="en-US" b="0" dirty="0">
                <a:latin typeface="Times" panose="02020603050405020304" pitchFamily="18" charset="0"/>
              </a:rPr>
              <a:t>Let's take a moment to </a:t>
            </a:r>
            <a:r>
              <a:rPr lang="en-GB" altLang="en-US" b="0" dirty="0">
                <a:latin typeface="Times" panose="02020603050405020304" pitchFamily="18" charset="0"/>
              </a:rPr>
              <a:t>summarise</a:t>
            </a:r>
            <a:r>
              <a:rPr lang="en-US" altLang="en-US" b="0" dirty="0">
                <a:latin typeface="Times" panose="02020603050405020304" pitchFamily="18" charset="0"/>
              </a:rPr>
              <a:t> the techniques we've looked at up to this point. Read the following list and label each as an example of one of the techniques we've discussed:</a:t>
            </a:r>
          </a:p>
          <a:p>
            <a:endParaRPr lang="en-US" altLang="en-US" b="0" dirty="0">
              <a:latin typeface="Times" panose="02020603050405020304" pitchFamily="18" charset="0"/>
            </a:endParaRPr>
          </a:p>
          <a:p>
            <a:r>
              <a:rPr lang="en-US" altLang="en-US" b="0" dirty="0">
                <a:latin typeface="Times" panose="02020603050405020304" pitchFamily="18" charset="0"/>
              </a:rPr>
              <a:t>Drawing Out   (DO)	Building   (B)</a:t>
            </a:r>
          </a:p>
          <a:p>
            <a:r>
              <a:rPr lang="en-US" altLang="en-US" b="0" dirty="0">
                <a:latin typeface="Times" panose="02020603050405020304" pitchFamily="18" charset="0"/>
              </a:rPr>
              <a:t>Restating         (R)	Differing  (DF)</a:t>
            </a:r>
          </a:p>
          <a:p>
            <a:r>
              <a:rPr lang="en-US" altLang="en-US" b="0" dirty="0">
                <a:latin typeface="Times" panose="02020603050405020304" pitchFamily="18" charset="0"/>
              </a:rPr>
              <a:t>.</a:t>
            </a:r>
          </a:p>
          <a:p>
            <a:endParaRPr lang="en-US" altLang="en-US" b="0" dirty="0">
              <a:latin typeface="Times" panose="02020603050405020304" pitchFamily="18" charset="0"/>
            </a:endParaRPr>
          </a:p>
          <a:p>
            <a:r>
              <a:rPr lang="en-US" altLang="en-US" b="0" dirty="0">
                <a:latin typeface="Times" panose="02020603050405020304" pitchFamily="18" charset="0"/>
              </a:rPr>
              <a:t>____    1. 	Your approach is a good one for several reasons.  	However, I think we need to look at these disadvantages.</a:t>
            </a:r>
          </a:p>
          <a:p>
            <a:endParaRPr lang="en-US" altLang="en-US" b="0" dirty="0">
              <a:latin typeface="Times" panose="02020603050405020304" pitchFamily="18" charset="0"/>
            </a:endParaRPr>
          </a:p>
          <a:p>
            <a:r>
              <a:rPr lang="en-US" altLang="en-US" b="0" dirty="0">
                <a:latin typeface="Times" panose="02020603050405020304" pitchFamily="18" charset="0"/>
              </a:rPr>
              <a:t>____    2.  So what you're saying is that you need some more 	information about the problem.</a:t>
            </a:r>
          </a:p>
          <a:p>
            <a:endParaRPr lang="en-US" altLang="en-US" b="0" dirty="0">
              <a:latin typeface="Times" panose="02020603050405020304" pitchFamily="18" charset="0"/>
            </a:endParaRPr>
          </a:p>
          <a:p>
            <a:r>
              <a:rPr lang="en-US" altLang="en-US" b="0" dirty="0">
                <a:latin typeface="Times" panose="02020603050405020304" pitchFamily="18" charset="0"/>
              </a:rPr>
              <a:t>____    3.  I'm not sure I understand.  Could you elaborate?</a:t>
            </a:r>
          </a:p>
          <a:p>
            <a:endParaRPr lang="en-US" altLang="en-US" b="0" dirty="0">
              <a:latin typeface="Times" panose="02020603050405020304" pitchFamily="18" charset="0"/>
            </a:endParaRPr>
          </a:p>
          <a:p>
            <a:r>
              <a:rPr lang="en-US" altLang="en-US" b="0" dirty="0">
                <a:latin typeface="Times" panose="02020603050405020304" pitchFamily="18" charset="0"/>
              </a:rPr>
              <a:t>____    4.  Just to follow up on your idea, I think we could also 	expand the program to other areas of the </a:t>
            </a:r>
            <a:r>
              <a:rPr lang="en-US" altLang="en-US" b="0" dirty="0" err="1">
                <a:latin typeface="Times" panose="02020603050405020304" pitchFamily="18" charset="0"/>
              </a:rPr>
              <a:t>organisation</a:t>
            </a:r>
            <a:r>
              <a:rPr lang="en-US" altLang="en-US" b="0" dirty="0">
                <a:latin typeface="Times" panose="02020603050405020304" pitchFamily="18" charset="0"/>
              </a:rPr>
              <a:t>.</a:t>
            </a:r>
          </a:p>
          <a:p>
            <a:endParaRPr lang="en-US" altLang="en-US" b="0" dirty="0">
              <a:latin typeface="Times" panose="02020603050405020304" pitchFamily="18" charset="0"/>
            </a:endParaRPr>
          </a:p>
          <a:p>
            <a:r>
              <a:rPr lang="en-US" altLang="en-US" b="0" dirty="0">
                <a:latin typeface="Times" panose="02020603050405020304" pitchFamily="18" charset="0"/>
              </a:rPr>
              <a:t>____    5.  You're  right on target with your suggestion.  And we 	could probably get Human Resources involved also.</a:t>
            </a:r>
          </a:p>
          <a:p>
            <a:endParaRPr lang="en-US" altLang="en-US" b="0" dirty="0">
              <a:latin typeface="Times" panose="02020603050405020304" pitchFamily="18" charset="0"/>
            </a:endParaRPr>
          </a:p>
          <a:p>
            <a:r>
              <a:rPr lang="en-US" altLang="en-US" b="0" dirty="0">
                <a:latin typeface="Times" panose="02020603050405020304" pitchFamily="18" charset="0"/>
              </a:rPr>
              <a:t>____    6.  What are your reasons for saying that?</a:t>
            </a:r>
          </a:p>
          <a:p>
            <a:endParaRPr lang="en-US" altLang="en-US" b="0" dirty="0">
              <a:latin typeface="Times" panose="02020603050405020304" pitchFamily="18" charset="0"/>
            </a:endParaRPr>
          </a:p>
          <a:p>
            <a:r>
              <a:rPr lang="en-US" altLang="en-US" b="0" dirty="0">
                <a:latin typeface="Times" panose="02020603050405020304" pitchFamily="18" charset="0"/>
              </a:rPr>
              <a:t>____    7.  So, in other words, you want to make sure that the needs 	of your section get adequate consideration.</a:t>
            </a:r>
          </a:p>
          <a:p>
            <a:endParaRPr lang="en-US" altLang="en-US" b="0" dirty="0">
              <a:latin typeface="Times" panose="02020603050405020304" pitchFamily="18" charset="0"/>
            </a:endParaRPr>
          </a:p>
          <a:p>
            <a:r>
              <a:rPr lang="en-US" altLang="en-US" b="0" dirty="0">
                <a:latin typeface="Times" panose="02020603050405020304" pitchFamily="18" charset="0"/>
              </a:rPr>
              <a:t>____    8.  I like the format and the conclusions of the report.  What 	concerns me is the length —  It's quite long.</a:t>
            </a:r>
          </a:p>
          <a:p>
            <a:endParaRPr lang="en-US" altLang="en-US" b="0" dirty="0">
              <a:latin typeface="Times" panose="02020603050405020304" pitchFamily="18" charset="0"/>
            </a:endParaRPr>
          </a:p>
          <a:p>
            <a:r>
              <a:rPr lang="en-US" altLang="en-US" b="0" dirty="0">
                <a:latin typeface="Times" panose="02020603050405020304" pitchFamily="18" charset="0"/>
              </a:rPr>
              <a:t>____    9.  Sounds like a good idea.  Could you be a little more 	specific?</a:t>
            </a:r>
          </a:p>
          <a:p>
            <a:endParaRPr lang="en-US" altLang="en-US" b="0" dirty="0">
              <a:latin typeface="Times" panose="02020603050405020304" pitchFamily="18" charset="0"/>
            </a:endParaRPr>
          </a:p>
          <a:p>
            <a:r>
              <a:rPr lang="en-US" altLang="en-US" b="0" dirty="0">
                <a:latin typeface="Times" panose="02020603050405020304" pitchFamily="18" charset="0"/>
              </a:rPr>
              <a:t>____  10.  If I understand you correctly, you'd feel a lot better if we 	started our sessions on time.</a:t>
            </a:r>
          </a:p>
        </p:txBody>
      </p:sp>
      <p:sp>
        <p:nvSpPr>
          <p:cNvPr id="62471" name="Text Box 7">
            <a:extLst>
              <a:ext uri="{FF2B5EF4-FFF2-40B4-BE49-F238E27FC236}">
                <a16:creationId xmlns:a16="http://schemas.microsoft.com/office/drawing/2014/main" id="{21C8D259-77DF-4FB8-919E-BA1AF2009B4E}"/>
              </a:ext>
            </a:extLst>
          </p:cNvPr>
          <p:cNvSpPr txBox="1">
            <a:spLocks noChangeArrowheads="1"/>
          </p:cNvSpPr>
          <p:nvPr/>
        </p:nvSpPr>
        <p:spPr bwMode="auto">
          <a:xfrm>
            <a:off x="3962400" y="4953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DELIVERY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4">
            <a:extLst>
              <a:ext uri="{FF2B5EF4-FFF2-40B4-BE49-F238E27FC236}">
                <a16:creationId xmlns:a16="http://schemas.microsoft.com/office/drawing/2014/main" id="{0B5CF7C7-2EE7-48FA-A299-D97B45061F76}"/>
              </a:ext>
            </a:extLst>
          </p:cNvPr>
          <p:cNvSpPr txBox="1">
            <a:spLocks noGrp="1"/>
          </p:cNvSpPr>
          <p:nvPr/>
        </p:nvSpPr>
        <p:spPr bwMode="auto">
          <a:xfrm>
            <a:off x="4914900" y="8331200"/>
            <a:ext cx="14287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fld id="{4AE4D986-F0AC-4F07-9EA6-779035233722}" type="slidenum">
              <a:rPr lang="en-US" altLang="en-US" sz="1000" b="0"/>
              <a:pPr algn="r"/>
              <a:t>6</a:t>
            </a:fld>
            <a:endParaRPr lang="en-US" altLang="en-US" sz="1000" b="0"/>
          </a:p>
        </p:txBody>
      </p:sp>
      <p:sp>
        <p:nvSpPr>
          <p:cNvPr id="119811" name="Rectangle 2">
            <a:extLst>
              <a:ext uri="{FF2B5EF4-FFF2-40B4-BE49-F238E27FC236}">
                <a16:creationId xmlns:a16="http://schemas.microsoft.com/office/drawing/2014/main" id="{6152CE57-9A99-4CB2-8F88-C13399D4416A}"/>
              </a:ext>
            </a:extLst>
          </p:cNvPr>
          <p:cNvSpPr>
            <a:spLocks noGrp="1" noChangeArrowheads="1"/>
          </p:cNvSpPr>
          <p:nvPr>
            <p:ph type="title" idx="4294967295"/>
          </p:nvPr>
        </p:nvSpPr>
        <p:spPr>
          <a:xfrm>
            <a:off x="1524000" y="1295400"/>
            <a:ext cx="3810000" cy="152400"/>
          </a:xfrm>
        </p:spPr>
        <p:txBody>
          <a:bodyPr/>
          <a:lstStyle/>
          <a:p>
            <a:pPr algn="l" eaLnBrk="1" hangingPunct="1">
              <a:defRPr/>
            </a:pPr>
            <a:r>
              <a:rPr lang="en-US">
                <a:cs typeface="+mj-cs"/>
              </a:rPr>
              <a:t>Opening a Training Session</a:t>
            </a:r>
          </a:p>
        </p:txBody>
      </p:sp>
      <p:sp>
        <p:nvSpPr>
          <p:cNvPr id="8196" name="Line 3">
            <a:extLst>
              <a:ext uri="{FF2B5EF4-FFF2-40B4-BE49-F238E27FC236}">
                <a16:creationId xmlns:a16="http://schemas.microsoft.com/office/drawing/2014/main" id="{DA178A2B-EF63-4432-A37F-17BA97D79293}"/>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8197" name="Text Box 4">
            <a:extLst>
              <a:ext uri="{FF2B5EF4-FFF2-40B4-BE49-F238E27FC236}">
                <a16:creationId xmlns:a16="http://schemas.microsoft.com/office/drawing/2014/main" id="{4A51A997-EBA8-4CD5-9E2E-9402AF742A41}"/>
              </a:ext>
            </a:extLst>
          </p:cNvPr>
          <p:cNvSpPr txBox="1">
            <a:spLocks noChangeArrowheads="1"/>
          </p:cNvSpPr>
          <p:nvPr/>
        </p:nvSpPr>
        <p:spPr bwMode="auto">
          <a:xfrm>
            <a:off x="3962400" y="4572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OPENING A TRAINING SESSION</a:t>
            </a:r>
          </a:p>
        </p:txBody>
      </p:sp>
      <p:sp>
        <p:nvSpPr>
          <p:cNvPr id="8199" name="Text Box 10">
            <a:extLst>
              <a:ext uri="{FF2B5EF4-FFF2-40B4-BE49-F238E27FC236}">
                <a16:creationId xmlns:a16="http://schemas.microsoft.com/office/drawing/2014/main" id="{B70E7D1C-04CC-46AC-AF64-81B355D2BEF4}"/>
              </a:ext>
            </a:extLst>
          </p:cNvPr>
          <p:cNvSpPr txBox="1">
            <a:spLocks noChangeArrowheads="1"/>
          </p:cNvSpPr>
          <p:nvPr/>
        </p:nvSpPr>
        <p:spPr bwMode="auto">
          <a:xfrm>
            <a:off x="1600200" y="2057400"/>
            <a:ext cx="4191000" cy="439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90500" indent="-190500">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a:latin typeface="Times" panose="02020603050405020304" pitchFamily="18" charset="0"/>
              </a:rPr>
              <a:t>Using this workshop as an example, what does a trainer need </a:t>
            </a:r>
          </a:p>
          <a:p>
            <a:r>
              <a:rPr lang="en-US" altLang="en-US">
                <a:latin typeface="Times" panose="02020603050405020304" pitchFamily="18" charset="0"/>
              </a:rPr>
              <a:t>to do to in the Opening of a training session to:</a:t>
            </a:r>
          </a:p>
          <a:p>
            <a:pPr>
              <a:spcBef>
                <a:spcPct val="50000"/>
              </a:spcBef>
            </a:pPr>
            <a:endParaRPr lang="en-US" altLang="en-US">
              <a:latin typeface="Times" panose="02020603050405020304" pitchFamily="18" charset="0"/>
            </a:endParaRPr>
          </a:p>
          <a:p>
            <a:pPr>
              <a:spcBef>
                <a:spcPct val="50000"/>
              </a:spcBef>
              <a:buFont typeface="Times" panose="02020603050405020304" pitchFamily="18" charset="0"/>
              <a:buAutoNum type="arabicPeriod"/>
            </a:pPr>
            <a:r>
              <a:rPr lang="en-US" altLang="en-US" b="0">
                <a:latin typeface="Times" panose="02020603050405020304" pitchFamily="18" charset="0"/>
              </a:rPr>
              <a:t>Establish a positive learning climate?</a:t>
            </a:r>
          </a:p>
          <a:p>
            <a:pPr>
              <a:spcBef>
                <a:spcPct val="50000"/>
              </a:spcBef>
              <a:buFont typeface="Times" panose="02020603050405020304" pitchFamily="18" charset="0"/>
              <a:buNone/>
            </a:pPr>
            <a:endParaRPr lang="en-US" altLang="en-US">
              <a:latin typeface="Times" panose="02020603050405020304" pitchFamily="18" charset="0"/>
            </a:endParaRPr>
          </a:p>
          <a:p>
            <a:pPr>
              <a:spcBef>
                <a:spcPct val="50000"/>
              </a:spcBef>
              <a:buFont typeface="Times" panose="02020603050405020304" pitchFamily="18" charset="0"/>
              <a:buAutoNum type="arabicPeriod"/>
            </a:pPr>
            <a:endParaRPr lang="en-US" altLang="en-US">
              <a:latin typeface="Times" panose="02020603050405020304" pitchFamily="18" charset="0"/>
            </a:endParaRPr>
          </a:p>
          <a:p>
            <a:pPr>
              <a:spcBef>
                <a:spcPct val="50000"/>
              </a:spcBef>
              <a:buFont typeface="Times" panose="02020603050405020304" pitchFamily="18" charset="0"/>
              <a:buNone/>
            </a:pPr>
            <a:endParaRPr lang="en-US" altLang="en-US">
              <a:latin typeface="Times" panose="02020603050405020304" pitchFamily="18" charset="0"/>
            </a:endParaRPr>
          </a:p>
          <a:p>
            <a:pPr>
              <a:spcBef>
                <a:spcPct val="50000"/>
              </a:spcBef>
              <a:buFont typeface="Times" panose="02020603050405020304" pitchFamily="18" charset="0"/>
              <a:buNone/>
            </a:pPr>
            <a:endParaRPr lang="en-US" altLang="en-US">
              <a:latin typeface="Times" panose="02020603050405020304" pitchFamily="18" charset="0"/>
            </a:endParaRPr>
          </a:p>
          <a:p>
            <a:pPr>
              <a:spcBef>
                <a:spcPct val="50000"/>
              </a:spcBef>
              <a:buFont typeface="Times" panose="02020603050405020304" pitchFamily="18" charset="0"/>
              <a:buAutoNum type="arabicPeriod"/>
            </a:pPr>
            <a:endParaRPr lang="en-US" altLang="en-US">
              <a:latin typeface="Times" panose="02020603050405020304" pitchFamily="18" charset="0"/>
            </a:endParaRPr>
          </a:p>
          <a:p>
            <a:pPr>
              <a:spcBef>
                <a:spcPct val="50000"/>
              </a:spcBef>
              <a:buFont typeface="Times" panose="02020603050405020304" pitchFamily="18" charset="0"/>
              <a:buAutoNum type="arabicPeriod" startAt="2"/>
            </a:pPr>
            <a:r>
              <a:rPr lang="en-US" altLang="en-US" b="0">
                <a:latin typeface="Times" panose="02020603050405020304" pitchFamily="18" charset="0"/>
              </a:rPr>
              <a:t>Bring focus to the training session?</a:t>
            </a:r>
          </a:p>
          <a:p>
            <a:pPr>
              <a:spcBef>
                <a:spcPct val="50000"/>
              </a:spcBef>
              <a:buFont typeface="Times" panose="02020603050405020304" pitchFamily="18" charset="0"/>
              <a:buAutoNum type="arabicPeriod" startAt="2"/>
            </a:pPr>
            <a:endParaRPr lang="en-US" altLang="en-US" b="0">
              <a:latin typeface="Times" panose="02020603050405020304" pitchFamily="18" charset="0"/>
            </a:endParaRPr>
          </a:p>
          <a:p>
            <a:pPr>
              <a:spcBef>
                <a:spcPct val="50000"/>
              </a:spcBef>
              <a:buFont typeface="Times" panose="02020603050405020304" pitchFamily="18" charset="0"/>
              <a:buAutoNum type="arabicPeriod" startAt="2"/>
            </a:pPr>
            <a:endParaRPr lang="en-US" altLang="en-US" b="0">
              <a:latin typeface="Times" panose="02020603050405020304" pitchFamily="18" charset="0"/>
            </a:endParaRPr>
          </a:p>
          <a:p>
            <a:pPr>
              <a:spcBef>
                <a:spcPct val="50000"/>
              </a:spcBef>
              <a:buFont typeface="Times" panose="02020603050405020304" pitchFamily="18" charset="0"/>
              <a:buAutoNum type="arabicPeriod" startAt="2"/>
            </a:pPr>
            <a:endParaRPr lang="en-US" altLang="en-US" b="0">
              <a:latin typeface="Times" panose="02020603050405020304" pitchFamily="18" charset="0"/>
            </a:endParaRPr>
          </a:p>
          <a:p>
            <a:pPr>
              <a:spcBef>
                <a:spcPct val="50000"/>
              </a:spcBef>
              <a:buFont typeface="Times" panose="02020603050405020304" pitchFamily="18" charset="0"/>
              <a:buNone/>
            </a:pPr>
            <a:endParaRPr lang="en-US" altLang="en-US" b="0">
              <a:latin typeface="Times" panose="02020603050405020304" pitchFamily="18" charset="0"/>
            </a:endParaRPr>
          </a:p>
          <a:p>
            <a:pPr>
              <a:spcBef>
                <a:spcPct val="50000"/>
              </a:spcBef>
              <a:buFont typeface="Times" panose="02020603050405020304" pitchFamily="18" charset="0"/>
              <a:buAutoNum type="arabicPeriod" startAt="2"/>
            </a:pPr>
            <a:endParaRPr lang="en-US" altLang="en-US" b="0">
              <a:latin typeface="Times" panose="02020603050405020304" pitchFamily="18" charset="0"/>
            </a:endParaRPr>
          </a:p>
          <a:p>
            <a:pPr>
              <a:spcBef>
                <a:spcPct val="50000"/>
              </a:spcBef>
              <a:buFont typeface="Times" panose="02020603050405020304" pitchFamily="18" charset="0"/>
              <a:buAutoNum type="arabicPeriod" startAt="2"/>
            </a:pPr>
            <a:r>
              <a:rPr lang="en-US" altLang="en-US" b="0">
                <a:latin typeface="Times" panose="02020603050405020304" pitchFamily="18" charset="0"/>
              </a:rPr>
              <a:t>Things to avoid?</a:t>
            </a:r>
            <a:endParaRPr lang="en-US" altLang="en-US">
              <a:latin typeface="Times" panose="02020603050405020304" pitchFamily="18"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a:extLst>
              <a:ext uri="{FF2B5EF4-FFF2-40B4-BE49-F238E27FC236}">
                <a16:creationId xmlns:a16="http://schemas.microsoft.com/office/drawing/2014/main" id="{4B8E616A-AAD8-49A5-ABDC-481856F08107}"/>
              </a:ext>
            </a:extLst>
          </p:cNvPr>
          <p:cNvSpPr>
            <a:spLocks noGrp="1" noChangeArrowheads="1"/>
          </p:cNvSpPr>
          <p:nvPr>
            <p:ph type="title"/>
          </p:nvPr>
        </p:nvSpPr>
        <p:spPr>
          <a:xfrm>
            <a:off x="1600200" y="914400"/>
            <a:ext cx="4191000" cy="533400"/>
          </a:xfrm>
        </p:spPr>
        <p:txBody>
          <a:bodyPr/>
          <a:lstStyle/>
          <a:p>
            <a:pPr algn="l" eaLnBrk="1" hangingPunct="1">
              <a:defRPr/>
            </a:pPr>
            <a:r>
              <a:rPr lang="en-US">
                <a:cs typeface="+mj-cs"/>
              </a:rPr>
              <a:t>Increasing Interaction in Presentations</a:t>
            </a:r>
          </a:p>
        </p:txBody>
      </p:sp>
      <p:sp>
        <p:nvSpPr>
          <p:cNvPr id="63491" name="Line 3">
            <a:extLst>
              <a:ext uri="{FF2B5EF4-FFF2-40B4-BE49-F238E27FC236}">
                <a16:creationId xmlns:a16="http://schemas.microsoft.com/office/drawing/2014/main" id="{F6881BCF-135A-4F33-82E7-130EA3ADE6C0}"/>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63493" name="Text Box 6">
            <a:extLst>
              <a:ext uri="{FF2B5EF4-FFF2-40B4-BE49-F238E27FC236}">
                <a16:creationId xmlns:a16="http://schemas.microsoft.com/office/drawing/2014/main" id="{2ED75593-2DFC-498D-B836-F5C2DE5832E3}"/>
              </a:ext>
            </a:extLst>
          </p:cNvPr>
          <p:cNvSpPr txBox="1">
            <a:spLocks noChangeArrowheads="1"/>
          </p:cNvSpPr>
          <p:nvPr/>
        </p:nvSpPr>
        <p:spPr bwMode="auto">
          <a:xfrm>
            <a:off x="1600200" y="1447800"/>
            <a:ext cx="4368800" cy="146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b="0">
                <a:latin typeface="Times" panose="02020603050405020304" pitchFamily="18" charset="0"/>
              </a:rPr>
              <a:t>With smaller groups (40 people or fewer), you can increase your audience</a:t>
            </a:r>
            <a:r>
              <a:rPr lang="ja-JP" altLang="en-US" b="0">
                <a:latin typeface="Arial" panose="020B0604020202020204" pitchFamily="34" charset="0"/>
              </a:rPr>
              <a:t>’</a:t>
            </a:r>
            <a:r>
              <a:rPr lang="en-US" altLang="en-US" b="0">
                <a:latin typeface="Times" panose="02020603050405020304" pitchFamily="18" charset="0"/>
              </a:rPr>
              <a:t>s involvement by conducting your presentation as a discussion. When you believe your audience has information that will advance the presentation, get them thinking, and talking, by asking them questions. This approach works best when you have listeners who enjoy speaking up and voicing their own opinions.</a:t>
            </a:r>
          </a:p>
          <a:p>
            <a:pPr>
              <a:spcBef>
                <a:spcPct val="50000"/>
              </a:spcBef>
            </a:pPr>
            <a:r>
              <a:rPr lang="en-US" altLang="en-US" b="0">
                <a:latin typeface="Times" panose="02020603050405020304" pitchFamily="18" charset="0"/>
              </a:rPr>
              <a:t>Here are some techniques to try: </a:t>
            </a:r>
          </a:p>
        </p:txBody>
      </p:sp>
      <p:graphicFrame>
        <p:nvGraphicFramePr>
          <p:cNvPr id="135175" name="Group 7">
            <a:extLst>
              <a:ext uri="{FF2B5EF4-FFF2-40B4-BE49-F238E27FC236}">
                <a16:creationId xmlns:a16="http://schemas.microsoft.com/office/drawing/2014/main" id="{E71E430D-62BF-4780-AA95-8DB986055EB5}"/>
              </a:ext>
            </a:extLst>
          </p:cNvPr>
          <p:cNvGraphicFramePr>
            <a:graphicFrameLocks noGrp="1"/>
          </p:cNvGraphicFramePr>
          <p:nvPr>
            <p:extLst>
              <p:ext uri="{D42A27DB-BD31-4B8C-83A1-F6EECF244321}">
                <p14:modId xmlns:p14="http://schemas.microsoft.com/office/powerpoint/2010/main" val="3660689355"/>
              </p:ext>
            </p:extLst>
          </p:nvPr>
        </p:nvGraphicFramePr>
        <p:xfrm>
          <a:off x="1155700" y="3086100"/>
          <a:ext cx="4889500" cy="4914899"/>
        </p:xfrm>
        <a:graphic>
          <a:graphicData uri="http://schemas.openxmlformats.org/drawingml/2006/table">
            <a:tbl>
              <a:tblPr/>
              <a:tblGrid>
                <a:gridCol w="990600">
                  <a:extLst>
                    <a:ext uri="{9D8B030D-6E8A-4147-A177-3AD203B41FA5}">
                      <a16:colId xmlns:a16="http://schemas.microsoft.com/office/drawing/2014/main" val="2308159831"/>
                    </a:ext>
                  </a:extLst>
                </a:gridCol>
                <a:gridCol w="1628775">
                  <a:extLst>
                    <a:ext uri="{9D8B030D-6E8A-4147-A177-3AD203B41FA5}">
                      <a16:colId xmlns:a16="http://schemas.microsoft.com/office/drawing/2014/main" val="2082421302"/>
                    </a:ext>
                  </a:extLst>
                </a:gridCol>
                <a:gridCol w="2270125">
                  <a:extLst>
                    <a:ext uri="{9D8B030D-6E8A-4147-A177-3AD203B41FA5}">
                      <a16:colId xmlns:a16="http://schemas.microsoft.com/office/drawing/2014/main" val="1311994955"/>
                    </a:ext>
                  </a:extLst>
                </a:gridCol>
              </a:tblGrid>
              <a:tr h="246063">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Technique</a:t>
                      </a:r>
                      <a:endParaRPr kumimoji="0" lang="en-US" altLang="en-US" sz="1000" b="0"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Purpose</a:t>
                      </a:r>
                      <a:endParaRPr kumimoji="0" lang="en-US" altLang="en-US" sz="1000" b="0"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Examples</a:t>
                      </a: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06886078"/>
                  </a:ext>
                </a:extLst>
              </a:tr>
              <a:tr h="1465262">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Closed Questions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14300" indent="-1143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To get a response from the audience</a:t>
                      </a: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To conduct an on-the-spot needs assessment</a:t>
                      </a:r>
                    </a:p>
                    <a:p>
                      <a:pPr marL="114300" marR="0" lvl="0" indent="-114300" algn="l" defTabSz="914400" rtl="0" eaLnBrk="1" fontAlgn="base" latinLnBrk="0" hangingPunct="1">
                        <a:lnSpc>
                          <a:spcPct val="100000"/>
                        </a:lnSpc>
                        <a:spcBef>
                          <a:spcPct val="20000"/>
                        </a:spcBef>
                        <a:spcAft>
                          <a:spcPct val="0"/>
                        </a:spcAft>
                        <a:buClrTx/>
                        <a:buSzTx/>
                        <a:buFontTx/>
                        <a:buChar char="•"/>
                        <a:tabLst/>
                      </a:pP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14300" indent="-1143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How many of you get nervous when giving presentations?</a:t>
                      </a: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How many of you have worked in a field office?</a:t>
                      </a: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How many of you believe the following statement is true? False? Not sure?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3737391"/>
                  </a:ext>
                </a:extLst>
              </a:tr>
              <a:tr h="1760537">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Drawing Out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14300" indent="-1143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To get specific information &amp; ideas (Note: to get people talking, it</a:t>
                      </a:r>
                      <a:r>
                        <a:rPr kumimoji="0" lang="ja-JP" altLang="en-US" sz="12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r>
                        <a:rPr kumimoji="0" lang="en-US" altLang="ja-JP"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s often good to ask questions that are easy to answer and have many possible responses.)</a:t>
                      </a:r>
                      <a:endPar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14300" indent="-1143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What are some examples?</a:t>
                      </a: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What are some reasons?</a:t>
                      </a: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What are the advantages? Disadvantages?</a:t>
                      </a:r>
                    </a:p>
                    <a:p>
                      <a:pPr marL="114300" marR="0" lvl="0" indent="-114300" algn="l" defTabSz="914400" rtl="0" eaLnBrk="1" fontAlgn="base" latinLnBrk="0" hangingPunct="1">
                        <a:lnSpc>
                          <a:spcPct val="100000"/>
                        </a:lnSpc>
                        <a:spcBef>
                          <a:spcPct val="20000"/>
                        </a:spcBef>
                        <a:spcAft>
                          <a:spcPct val="0"/>
                        </a:spcAft>
                        <a:buClrTx/>
                        <a:buSzTx/>
                        <a:buFontTx/>
                        <a:buNone/>
                        <a:tabLst/>
                      </a:pPr>
                      <a:r>
                        <a:rPr kumimoji="0" lang="en-US" altLang="en-US" sz="1200" b="0" i="1"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Avoid superlatives</a:t>
                      </a: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 Example:</a:t>
                      </a: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What is the most important reason for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0019947"/>
                  </a:ext>
                </a:extLst>
              </a:tr>
              <a:tr h="1443037">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Restatement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114300" indent="-1143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To confirm what a person has said</a:t>
                      </a: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To make sure that everyone has heard a point made by someone in the audience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114300" indent="-1143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So what you are saying is …</a:t>
                      </a: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Your main point is …</a:t>
                      </a: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You believe that …</a:t>
                      </a: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I am hearing a number of important points here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4141765"/>
                  </a:ext>
                </a:extLst>
              </a:tr>
            </a:tbl>
          </a:graphicData>
        </a:graphic>
      </p:graphicFrame>
      <p:sp>
        <p:nvSpPr>
          <p:cNvPr id="63516" name="Rectangle 6">
            <a:extLst>
              <a:ext uri="{FF2B5EF4-FFF2-40B4-BE49-F238E27FC236}">
                <a16:creationId xmlns:a16="http://schemas.microsoft.com/office/drawing/2014/main" id="{82D58B59-93EB-488B-986A-C546010C7EC1}"/>
              </a:ext>
            </a:extLst>
          </p:cNvPr>
          <p:cNvSpPr>
            <a:spLocks noChangeArrowheads="1"/>
          </p:cNvSpPr>
          <p:nvPr/>
        </p:nvSpPr>
        <p:spPr bwMode="auto">
          <a:xfrm>
            <a:off x="4914900" y="8331200"/>
            <a:ext cx="14287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fld id="{13467EA3-45DC-463A-B5E2-F9739E815D75}" type="slidenum">
              <a:rPr lang="en-US" altLang="en-US" sz="1000" b="0"/>
              <a:pPr algn="r"/>
              <a:t>60</a:t>
            </a:fld>
            <a:endParaRPr lang="en-US" altLang="en-US" sz="1000" b="0"/>
          </a:p>
        </p:txBody>
      </p:sp>
      <p:sp>
        <p:nvSpPr>
          <p:cNvPr id="63518" name="Text Box 31">
            <a:extLst>
              <a:ext uri="{FF2B5EF4-FFF2-40B4-BE49-F238E27FC236}">
                <a16:creationId xmlns:a16="http://schemas.microsoft.com/office/drawing/2014/main" id="{85B688D7-445C-4B09-9ECC-B481B7A8E228}"/>
              </a:ext>
            </a:extLst>
          </p:cNvPr>
          <p:cNvSpPr txBox="1">
            <a:spLocks noChangeArrowheads="1"/>
          </p:cNvSpPr>
          <p:nvPr/>
        </p:nvSpPr>
        <p:spPr bwMode="auto">
          <a:xfrm>
            <a:off x="3962400" y="4953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DELIVERY</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Line 2">
            <a:extLst>
              <a:ext uri="{FF2B5EF4-FFF2-40B4-BE49-F238E27FC236}">
                <a16:creationId xmlns:a16="http://schemas.microsoft.com/office/drawing/2014/main" id="{55A690BA-14AD-4DDC-86CE-B501BFCD58DD}"/>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graphicFrame>
        <p:nvGraphicFramePr>
          <p:cNvPr id="136196" name="Group 4">
            <a:extLst>
              <a:ext uri="{FF2B5EF4-FFF2-40B4-BE49-F238E27FC236}">
                <a16:creationId xmlns:a16="http://schemas.microsoft.com/office/drawing/2014/main" id="{25B44D4E-B526-4254-998C-9B07FDA922B5}"/>
              </a:ext>
            </a:extLst>
          </p:cNvPr>
          <p:cNvGraphicFramePr>
            <a:graphicFrameLocks noGrp="1"/>
          </p:cNvGraphicFramePr>
          <p:nvPr>
            <p:extLst>
              <p:ext uri="{D42A27DB-BD31-4B8C-83A1-F6EECF244321}">
                <p14:modId xmlns:p14="http://schemas.microsoft.com/office/powerpoint/2010/main" val="4043017927"/>
              </p:ext>
            </p:extLst>
          </p:nvPr>
        </p:nvGraphicFramePr>
        <p:xfrm>
          <a:off x="1206500" y="1570038"/>
          <a:ext cx="4889500" cy="2695575"/>
        </p:xfrm>
        <a:graphic>
          <a:graphicData uri="http://schemas.openxmlformats.org/drawingml/2006/table">
            <a:tbl>
              <a:tblPr/>
              <a:tblGrid>
                <a:gridCol w="990600">
                  <a:extLst>
                    <a:ext uri="{9D8B030D-6E8A-4147-A177-3AD203B41FA5}">
                      <a16:colId xmlns:a16="http://schemas.microsoft.com/office/drawing/2014/main" val="889260333"/>
                    </a:ext>
                  </a:extLst>
                </a:gridCol>
                <a:gridCol w="1628775">
                  <a:extLst>
                    <a:ext uri="{9D8B030D-6E8A-4147-A177-3AD203B41FA5}">
                      <a16:colId xmlns:a16="http://schemas.microsoft.com/office/drawing/2014/main" val="3415958417"/>
                    </a:ext>
                  </a:extLst>
                </a:gridCol>
                <a:gridCol w="2270125">
                  <a:extLst>
                    <a:ext uri="{9D8B030D-6E8A-4147-A177-3AD203B41FA5}">
                      <a16:colId xmlns:a16="http://schemas.microsoft.com/office/drawing/2014/main" val="2178531466"/>
                    </a:ext>
                  </a:extLst>
                </a:gridCol>
              </a:tblGrid>
              <a:tr h="244475">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Technique</a:t>
                      </a:r>
                      <a:endParaRPr kumimoji="0" lang="en-US" altLang="en-US" sz="1000" b="0"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endParaRPr>
                    </a:p>
                  </a:txBody>
                  <a:tcPr marT="45705" marB="4570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Purpose</a:t>
                      </a:r>
                      <a:endParaRPr kumimoji="0" lang="en-US" altLang="en-US" sz="1000" b="0"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endParaRPr>
                    </a:p>
                  </a:txBody>
                  <a:tcPr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Examples</a:t>
                      </a: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05" marB="457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5842662"/>
                  </a:ext>
                </a:extLst>
              </a:tr>
              <a:tr h="1225550">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Building</a:t>
                      </a:r>
                    </a:p>
                  </a:txBody>
                  <a:tcPr marT="45705" marB="4570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14300" indent="-1143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To increase the value of a point made</a:t>
                      </a: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To connect points made by several people</a:t>
                      </a:r>
                    </a:p>
                    <a:p>
                      <a:pPr marL="114300" marR="0" lvl="0" indent="-114300" algn="l" defTabSz="914400" rtl="0" eaLnBrk="1" fontAlgn="base" latinLnBrk="0" hangingPunct="1">
                        <a:lnSpc>
                          <a:spcPct val="100000"/>
                        </a:lnSpc>
                        <a:spcBef>
                          <a:spcPct val="20000"/>
                        </a:spcBef>
                        <a:spcAft>
                          <a:spcPct val="0"/>
                        </a:spcAft>
                        <a:buClrTx/>
                        <a:buSzTx/>
                        <a:buFontTx/>
                        <a:buChar char="•"/>
                        <a:tabLst/>
                      </a:pP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14300" indent="-1143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Just to add to that …</a:t>
                      </a: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Building on your point …</a:t>
                      </a: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Both of these ideas suggest …</a:t>
                      </a:r>
                    </a:p>
                  </a:txBody>
                  <a:tcPr marT="45705" marB="457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97911019"/>
                  </a:ext>
                </a:extLst>
              </a:tr>
              <a:tr h="1225550">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Differing</a:t>
                      </a:r>
                    </a:p>
                  </a:txBody>
                  <a:tcPr marT="45705" marB="4570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114300" indent="-1143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To find value in a comment that partly </a:t>
                      </a:r>
                      <a:r>
                        <a:rPr kumimoji="0" lang="ja-JP" altLang="en-US" sz="12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r>
                        <a:rPr kumimoji="0" lang="en-US" altLang="ja-JP"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misses the mark</a:t>
                      </a:r>
                      <a:r>
                        <a:rPr kumimoji="0" lang="ja-JP" altLang="en-US" sz="12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endParaRPr kumimoji="0" lang="en-US" altLang="ja-JP"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To avoid embarrassing someone</a:t>
                      </a:r>
                    </a:p>
                  </a:txBody>
                  <a:tcPr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114300" indent="-1143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Yes, I agree (with some aspect of the comment) … however …</a:t>
                      </a: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I can understand your concern … on the other hand …</a:t>
                      </a:r>
                    </a:p>
                  </a:txBody>
                  <a:tcPr marT="45705" marB="457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01425194"/>
                  </a:ext>
                </a:extLst>
              </a:tr>
            </a:tbl>
          </a:graphicData>
        </a:graphic>
      </p:graphicFrame>
      <p:sp>
        <p:nvSpPr>
          <p:cNvPr id="64534" name="Text Box 22">
            <a:extLst>
              <a:ext uri="{FF2B5EF4-FFF2-40B4-BE49-F238E27FC236}">
                <a16:creationId xmlns:a16="http://schemas.microsoft.com/office/drawing/2014/main" id="{E1883848-8D23-463B-B716-498FBE55EE85}"/>
              </a:ext>
            </a:extLst>
          </p:cNvPr>
          <p:cNvSpPr txBox="1">
            <a:spLocks noChangeArrowheads="1"/>
          </p:cNvSpPr>
          <p:nvPr/>
        </p:nvSpPr>
        <p:spPr bwMode="auto">
          <a:xfrm>
            <a:off x="762000" y="4340226"/>
            <a:ext cx="5435600" cy="3751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635000" algn="l"/>
              </a:tabLst>
              <a:defRPr sz="1200" b="1">
                <a:solidFill>
                  <a:schemeClr val="tx1"/>
                </a:solidFill>
                <a:latin typeface="Helvetica" panose="020B0604020202020204" pitchFamily="34" charset="0"/>
                <a:ea typeface="ＭＳ Ｐゴシック" panose="020B0600070205080204" pitchFamily="34" charset="-128"/>
              </a:defRPr>
            </a:lvl1pPr>
            <a:lvl2pPr marL="37931725" indent="-37474525">
              <a:tabLst>
                <a:tab pos="635000" algn="l"/>
              </a:tabLst>
              <a:defRPr sz="1200" b="1">
                <a:solidFill>
                  <a:schemeClr val="tx1"/>
                </a:solidFill>
                <a:latin typeface="Helvetica" panose="020B0604020202020204" pitchFamily="34" charset="0"/>
                <a:ea typeface="ＭＳ Ｐゴシック" panose="020B0600070205080204" pitchFamily="34" charset="-128"/>
              </a:defRPr>
            </a:lvl2pPr>
            <a:lvl3pPr marL="1143000" indent="-228600">
              <a:tabLst>
                <a:tab pos="635000" algn="l"/>
              </a:tabLst>
              <a:defRPr sz="1200" b="1">
                <a:solidFill>
                  <a:schemeClr val="tx1"/>
                </a:solidFill>
                <a:latin typeface="Helvetica" panose="020B0604020202020204" pitchFamily="34" charset="0"/>
                <a:ea typeface="ＭＳ Ｐゴシック" panose="020B0600070205080204" pitchFamily="34" charset="-128"/>
              </a:defRPr>
            </a:lvl3pPr>
            <a:lvl4pPr marL="1600200" indent="-228600">
              <a:tabLst>
                <a:tab pos="635000" algn="l"/>
              </a:tabLst>
              <a:defRPr sz="1200" b="1">
                <a:solidFill>
                  <a:schemeClr val="tx1"/>
                </a:solidFill>
                <a:latin typeface="Helvetica" panose="020B0604020202020204" pitchFamily="34" charset="0"/>
                <a:ea typeface="ＭＳ Ｐゴシック" panose="020B0600070205080204" pitchFamily="34" charset="-128"/>
              </a:defRPr>
            </a:lvl4pPr>
            <a:lvl5pPr marL="2057400" indent="-228600">
              <a:tabLst>
                <a:tab pos="635000" algn="l"/>
              </a:tabLst>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tabLst>
                <a:tab pos="635000" algn="l"/>
              </a:tabLs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tabLst>
                <a:tab pos="635000" algn="l"/>
              </a:tabLs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tabLst>
                <a:tab pos="635000" algn="l"/>
              </a:tabLs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tabLst>
                <a:tab pos="635000" algn="l"/>
              </a:tabLs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i="1" dirty="0"/>
              <a:t>Example</a:t>
            </a:r>
            <a:r>
              <a:rPr lang="en-US" altLang="en-US" b="0" dirty="0">
                <a:latin typeface="Times" panose="02020603050405020304" pitchFamily="18" charset="0"/>
              </a:rPr>
              <a:t> A UN Day presentation to high-school students</a:t>
            </a:r>
          </a:p>
          <a:p>
            <a:pPr>
              <a:spcBef>
                <a:spcPct val="50000"/>
              </a:spcBef>
            </a:pPr>
            <a:r>
              <a:rPr lang="en-US" altLang="en-US" dirty="0">
                <a:latin typeface="Times" panose="02020603050405020304" pitchFamily="18" charset="0"/>
              </a:rPr>
              <a:t>Speaker</a:t>
            </a:r>
            <a:r>
              <a:rPr lang="en-US" altLang="en-US" b="0" dirty="0">
                <a:latin typeface="Times" panose="02020603050405020304" pitchFamily="18" charset="0"/>
              </a:rPr>
              <a:t>	(Asking for a show of hands) How many of you have studied the UN in 	school? How many of you have visited a UN office? (closed questions)</a:t>
            </a:r>
          </a:p>
          <a:p>
            <a:pPr>
              <a:spcBef>
                <a:spcPct val="50000"/>
              </a:spcBef>
            </a:pPr>
            <a:r>
              <a:rPr lang="en-US" altLang="en-US" b="0" dirty="0">
                <a:latin typeface="Times" panose="02020603050405020304" pitchFamily="18" charset="0"/>
              </a:rPr>
              <a:t>	The UN is a family of </a:t>
            </a:r>
            <a:r>
              <a:rPr lang="en-US" altLang="en-US" b="0" dirty="0" err="1">
                <a:latin typeface="Times" panose="02020603050405020304" pitchFamily="18" charset="0"/>
              </a:rPr>
              <a:t>organisations</a:t>
            </a:r>
            <a:r>
              <a:rPr lang="en-US" altLang="en-US" b="0" dirty="0">
                <a:latin typeface="Times" panose="02020603050405020304" pitchFamily="18" charset="0"/>
              </a:rPr>
              <a:t>. What are some examples of UN 	</a:t>
            </a:r>
            <a:r>
              <a:rPr lang="en-US" altLang="en-US" b="0" dirty="0" err="1">
                <a:latin typeface="Times" panose="02020603050405020304" pitchFamily="18" charset="0"/>
              </a:rPr>
              <a:t>organisations</a:t>
            </a:r>
            <a:r>
              <a:rPr lang="en-US" altLang="en-US" b="0" dirty="0">
                <a:latin typeface="Times" panose="02020603050405020304" pitchFamily="18" charset="0"/>
              </a:rPr>
              <a:t>? (open-ended question.)</a:t>
            </a:r>
          </a:p>
          <a:p>
            <a:pPr>
              <a:spcBef>
                <a:spcPct val="50000"/>
              </a:spcBef>
            </a:pPr>
            <a:r>
              <a:rPr lang="en-US" altLang="en-US" dirty="0">
                <a:latin typeface="Times" panose="02020603050405020304" pitchFamily="18" charset="0"/>
              </a:rPr>
              <a:t>Student	</a:t>
            </a:r>
            <a:r>
              <a:rPr lang="en-US" altLang="en-US" b="0" dirty="0">
                <a:latin typeface="Times" panose="02020603050405020304" pitchFamily="18" charset="0"/>
              </a:rPr>
              <a:t>UNESCO</a:t>
            </a:r>
          </a:p>
          <a:p>
            <a:pPr>
              <a:spcBef>
                <a:spcPct val="50000"/>
              </a:spcBef>
            </a:pPr>
            <a:r>
              <a:rPr lang="en-US" altLang="en-US" dirty="0">
                <a:latin typeface="Times" panose="02020603050405020304" pitchFamily="18" charset="0"/>
              </a:rPr>
              <a:t>Speaker	</a:t>
            </a:r>
            <a:r>
              <a:rPr lang="en-US" altLang="en-US" b="0" dirty="0">
                <a:latin typeface="Times" panose="02020603050405020304" pitchFamily="18" charset="0"/>
              </a:rPr>
              <a:t>That</a:t>
            </a:r>
            <a:r>
              <a:rPr lang="ja-JP" altLang="en-US" b="0" dirty="0">
                <a:latin typeface="Arial" panose="020B0604020202020204" pitchFamily="34" charset="0"/>
              </a:rPr>
              <a:t>’</a:t>
            </a:r>
            <a:r>
              <a:rPr lang="en-US" altLang="en-US" b="0" dirty="0">
                <a:latin typeface="Times" panose="02020603050405020304" pitchFamily="18" charset="0"/>
              </a:rPr>
              <a:t>s right. What are some others? (open-ended question)</a:t>
            </a:r>
          </a:p>
          <a:p>
            <a:pPr>
              <a:spcBef>
                <a:spcPct val="50000"/>
              </a:spcBef>
            </a:pPr>
            <a:r>
              <a:rPr lang="en-US" altLang="en-US" dirty="0">
                <a:latin typeface="Times" panose="02020603050405020304" pitchFamily="18" charset="0"/>
              </a:rPr>
              <a:t>Student	</a:t>
            </a:r>
            <a:r>
              <a:rPr lang="en-US" altLang="en-US" b="0" dirty="0">
                <a:latin typeface="Times" panose="02020603050405020304" pitchFamily="18" charset="0"/>
              </a:rPr>
              <a:t>The Red Cross</a:t>
            </a:r>
          </a:p>
          <a:p>
            <a:pPr>
              <a:spcBef>
                <a:spcPct val="50000"/>
              </a:spcBef>
            </a:pPr>
            <a:r>
              <a:rPr lang="en-US" altLang="en-US" dirty="0">
                <a:latin typeface="Times" panose="02020603050405020304" pitchFamily="18" charset="0"/>
              </a:rPr>
              <a:t>Speaker	</a:t>
            </a:r>
            <a:r>
              <a:rPr lang="en-US" altLang="en-US" b="0" dirty="0">
                <a:latin typeface="Times" panose="02020603050405020304" pitchFamily="18" charset="0"/>
              </a:rPr>
              <a:t>Well, yes, the Red Cross is an important international </a:t>
            </a:r>
            <a:r>
              <a:rPr lang="en-US" altLang="en-US" b="0" dirty="0" err="1">
                <a:latin typeface="Times" panose="02020603050405020304" pitchFamily="18" charset="0"/>
              </a:rPr>
              <a:t>organisation</a:t>
            </a:r>
            <a:r>
              <a:rPr lang="en-US" altLang="en-US" b="0" dirty="0">
                <a:latin typeface="Times" panose="02020603050405020304" pitchFamily="18" charset="0"/>
              </a:rPr>
              <a:t>; 	however, it is not part of the UN system (differing). What are some others?</a:t>
            </a:r>
          </a:p>
          <a:p>
            <a:pPr>
              <a:spcBef>
                <a:spcPct val="50000"/>
              </a:spcBef>
            </a:pPr>
            <a:r>
              <a:rPr lang="en-US" altLang="en-US" dirty="0">
                <a:latin typeface="Times" panose="02020603050405020304" pitchFamily="18" charset="0"/>
              </a:rPr>
              <a:t>Speaker	</a:t>
            </a:r>
            <a:r>
              <a:rPr lang="en-US" altLang="en-US" b="0" dirty="0">
                <a:latin typeface="Times" panose="02020603050405020304" pitchFamily="18" charset="0"/>
              </a:rPr>
              <a:t>(moving on) What do you think are some of the goals of the UN?</a:t>
            </a:r>
          </a:p>
          <a:p>
            <a:pPr>
              <a:spcBef>
                <a:spcPct val="50000"/>
              </a:spcBef>
            </a:pPr>
            <a:r>
              <a:rPr lang="en-US" altLang="en-US" dirty="0">
                <a:latin typeface="Times" panose="02020603050405020304" pitchFamily="18" charset="0"/>
              </a:rPr>
              <a:t>Student	</a:t>
            </a:r>
            <a:r>
              <a:rPr lang="en-US" altLang="en-US" b="0" dirty="0">
                <a:latin typeface="Times" panose="02020603050405020304" pitchFamily="18" charset="0"/>
              </a:rPr>
              <a:t>Helping the poor countries in the world.</a:t>
            </a:r>
          </a:p>
          <a:p>
            <a:pPr>
              <a:spcBef>
                <a:spcPct val="50000"/>
              </a:spcBef>
            </a:pPr>
            <a:r>
              <a:rPr lang="en-US" altLang="en-US" dirty="0">
                <a:latin typeface="Times" panose="02020603050405020304" pitchFamily="18" charset="0"/>
              </a:rPr>
              <a:t>Student	</a:t>
            </a:r>
            <a:r>
              <a:rPr lang="en-US" altLang="en-US" b="0" dirty="0">
                <a:latin typeface="Times" panose="02020603050405020304" pitchFamily="18" charset="0"/>
              </a:rPr>
              <a:t>Trying to stop wars.</a:t>
            </a:r>
          </a:p>
          <a:p>
            <a:pPr>
              <a:spcBef>
                <a:spcPct val="50000"/>
              </a:spcBef>
            </a:pPr>
            <a:r>
              <a:rPr lang="en-US" altLang="en-US" dirty="0">
                <a:latin typeface="Times" panose="02020603050405020304" pitchFamily="18" charset="0"/>
              </a:rPr>
              <a:t>Speaker </a:t>
            </a:r>
            <a:r>
              <a:rPr lang="en-US" altLang="en-US" b="0" dirty="0">
                <a:latin typeface="Times" panose="02020603050405020304" pitchFamily="18" charset="0"/>
              </a:rPr>
              <a:t>	Right. So you see development as a UN priority. (restatement) And, in 	addition to that, working for peace in the world. (restatement &amp; building)</a:t>
            </a:r>
          </a:p>
        </p:txBody>
      </p:sp>
      <p:sp>
        <p:nvSpPr>
          <p:cNvPr id="136215" name="Rectangle 23">
            <a:extLst>
              <a:ext uri="{FF2B5EF4-FFF2-40B4-BE49-F238E27FC236}">
                <a16:creationId xmlns:a16="http://schemas.microsoft.com/office/drawing/2014/main" id="{A8F0C54A-2AC3-49BD-ABD4-DB80ABC47A40}"/>
              </a:ext>
            </a:extLst>
          </p:cNvPr>
          <p:cNvSpPr>
            <a:spLocks noGrp="1" noChangeArrowheads="1"/>
          </p:cNvSpPr>
          <p:nvPr>
            <p:ph type="title"/>
          </p:nvPr>
        </p:nvSpPr>
        <p:spPr>
          <a:xfrm>
            <a:off x="1651000" y="808038"/>
            <a:ext cx="4191000" cy="533400"/>
          </a:xfrm>
        </p:spPr>
        <p:txBody>
          <a:bodyPr/>
          <a:lstStyle/>
          <a:p>
            <a:pPr algn="l" eaLnBrk="1" hangingPunct="1">
              <a:defRPr/>
            </a:pPr>
            <a:r>
              <a:rPr lang="en-US">
                <a:cs typeface="+mj-cs"/>
              </a:rPr>
              <a:t>Increasing Interaction in Presentations</a:t>
            </a:r>
          </a:p>
        </p:txBody>
      </p:sp>
      <p:sp>
        <p:nvSpPr>
          <p:cNvPr id="64536" name="Rectangle 6">
            <a:extLst>
              <a:ext uri="{FF2B5EF4-FFF2-40B4-BE49-F238E27FC236}">
                <a16:creationId xmlns:a16="http://schemas.microsoft.com/office/drawing/2014/main" id="{F439A89D-22CC-468D-80F8-263E37408064}"/>
              </a:ext>
            </a:extLst>
          </p:cNvPr>
          <p:cNvSpPr>
            <a:spLocks noChangeArrowheads="1"/>
          </p:cNvSpPr>
          <p:nvPr/>
        </p:nvSpPr>
        <p:spPr bwMode="auto">
          <a:xfrm>
            <a:off x="4914900" y="8331200"/>
            <a:ext cx="14287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fld id="{6B541DF2-81CC-4CF4-85F0-C0151E8D8398}" type="slidenum">
              <a:rPr lang="en-US" altLang="en-US" sz="1000" b="0"/>
              <a:pPr algn="r"/>
              <a:t>61</a:t>
            </a:fld>
            <a:endParaRPr lang="en-US" altLang="en-US" sz="1000" b="0"/>
          </a:p>
        </p:txBody>
      </p:sp>
      <p:sp>
        <p:nvSpPr>
          <p:cNvPr id="64538" name="Text Box 27">
            <a:extLst>
              <a:ext uri="{FF2B5EF4-FFF2-40B4-BE49-F238E27FC236}">
                <a16:creationId xmlns:a16="http://schemas.microsoft.com/office/drawing/2014/main" id="{115641A3-5A93-44BD-B27A-51E56152893F}"/>
              </a:ext>
            </a:extLst>
          </p:cNvPr>
          <p:cNvSpPr txBox="1">
            <a:spLocks noChangeArrowheads="1"/>
          </p:cNvSpPr>
          <p:nvPr/>
        </p:nvSpPr>
        <p:spPr bwMode="auto">
          <a:xfrm>
            <a:off x="3962400" y="4953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DELIVERY</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Line 2">
            <a:extLst>
              <a:ext uri="{FF2B5EF4-FFF2-40B4-BE49-F238E27FC236}">
                <a16:creationId xmlns:a16="http://schemas.microsoft.com/office/drawing/2014/main" id="{3B07DED4-C608-4315-A146-024C9D840329}"/>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65540" name="Rectangle 5">
            <a:extLst>
              <a:ext uri="{FF2B5EF4-FFF2-40B4-BE49-F238E27FC236}">
                <a16:creationId xmlns:a16="http://schemas.microsoft.com/office/drawing/2014/main" id="{E014CFBE-56BC-4931-8F99-F8C871BF89F7}"/>
              </a:ext>
            </a:extLst>
          </p:cNvPr>
          <p:cNvSpPr>
            <a:spLocks noChangeArrowheads="1"/>
          </p:cNvSpPr>
          <p:nvPr/>
        </p:nvSpPr>
        <p:spPr bwMode="auto">
          <a:xfrm>
            <a:off x="1524000" y="1219200"/>
            <a:ext cx="3810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eaLnBrk="1" hangingPunct="1"/>
            <a:r>
              <a:rPr lang="en-US" altLang="en-US" sz="1800">
                <a:solidFill>
                  <a:schemeClr val="tx2"/>
                </a:solidFill>
              </a:rPr>
              <a:t>Managing Group Process</a:t>
            </a:r>
            <a:endParaRPr lang="en-US" altLang="en-US" sz="1800" b="0">
              <a:solidFill>
                <a:schemeClr val="tx2"/>
              </a:solidFill>
            </a:endParaRPr>
          </a:p>
        </p:txBody>
      </p:sp>
      <p:sp>
        <p:nvSpPr>
          <p:cNvPr id="65541" name="Text Box 6">
            <a:extLst>
              <a:ext uri="{FF2B5EF4-FFF2-40B4-BE49-F238E27FC236}">
                <a16:creationId xmlns:a16="http://schemas.microsoft.com/office/drawing/2014/main" id="{FDA5A347-08B4-4522-A322-2A7E0D7AC2C8}"/>
              </a:ext>
            </a:extLst>
          </p:cNvPr>
          <p:cNvSpPr txBox="1">
            <a:spLocks noChangeArrowheads="1"/>
          </p:cNvSpPr>
          <p:nvPr/>
        </p:nvSpPr>
        <p:spPr bwMode="auto">
          <a:xfrm>
            <a:off x="1524000" y="1828800"/>
            <a:ext cx="4495800" cy="466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177800" algn="l"/>
              </a:tabLst>
              <a:defRPr sz="1200" b="1">
                <a:solidFill>
                  <a:schemeClr val="tx1"/>
                </a:solidFill>
                <a:latin typeface="Helvetica" panose="020B0604020202020204" pitchFamily="34" charset="0"/>
                <a:ea typeface="ＭＳ Ｐゴシック" panose="020B0600070205080204" pitchFamily="34" charset="-128"/>
              </a:defRPr>
            </a:lvl1pPr>
            <a:lvl2pPr marL="37931725" indent="-37474525">
              <a:tabLst>
                <a:tab pos="177800" algn="l"/>
              </a:tabLst>
              <a:defRPr sz="1200" b="1">
                <a:solidFill>
                  <a:schemeClr val="tx1"/>
                </a:solidFill>
                <a:latin typeface="Helvetica" panose="020B0604020202020204" pitchFamily="34" charset="0"/>
                <a:ea typeface="ＭＳ Ｐゴシック" panose="020B0600070205080204" pitchFamily="34" charset="-128"/>
              </a:defRPr>
            </a:lvl2pPr>
            <a:lvl3pPr marL="1143000" indent="-228600">
              <a:tabLst>
                <a:tab pos="177800" algn="l"/>
              </a:tabLst>
              <a:defRPr sz="1200" b="1">
                <a:solidFill>
                  <a:schemeClr val="tx1"/>
                </a:solidFill>
                <a:latin typeface="Helvetica" panose="020B0604020202020204" pitchFamily="34" charset="0"/>
                <a:ea typeface="ＭＳ Ｐゴシック" panose="020B0600070205080204" pitchFamily="34" charset="-128"/>
              </a:defRPr>
            </a:lvl3pPr>
            <a:lvl4pPr marL="1600200" indent="-228600">
              <a:tabLst>
                <a:tab pos="177800" algn="l"/>
              </a:tabLst>
              <a:defRPr sz="1200" b="1">
                <a:solidFill>
                  <a:schemeClr val="tx1"/>
                </a:solidFill>
                <a:latin typeface="Helvetica" panose="020B0604020202020204" pitchFamily="34" charset="0"/>
                <a:ea typeface="ＭＳ Ｐゴシック" panose="020B0600070205080204" pitchFamily="34" charset="-128"/>
              </a:defRPr>
            </a:lvl4pPr>
            <a:lvl5pPr marL="2057400" indent="-228600">
              <a:tabLst>
                <a:tab pos="177800" algn="l"/>
              </a:tabLst>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tabLst>
                <a:tab pos="177800" algn="l"/>
              </a:tabLs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tabLst>
                <a:tab pos="177800" algn="l"/>
              </a:tabLs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tabLst>
                <a:tab pos="177800" algn="l"/>
              </a:tabLs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tabLst>
                <a:tab pos="177800" algn="l"/>
              </a:tabLs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b="0">
                <a:latin typeface="Times" panose="02020603050405020304" pitchFamily="18" charset="0"/>
              </a:rPr>
              <a:t>By </a:t>
            </a:r>
            <a:r>
              <a:rPr lang="ja-JP" altLang="en-US" b="0">
                <a:latin typeface="Arial" panose="020B0604020202020204" pitchFamily="34" charset="0"/>
              </a:rPr>
              <a:t>“</a:t>
            </a:r>
            <a:r>
              <a:rPr lang="en-US" altLang="ja-JP" b="0">
                <a:latin typeface="Times" panose="02020603050405020304" pitchFamily="18" charset="0"/>
              </a:rPr>
              <a:t>group process,</a:t>
            </a:r>
            <a:r>
              <a:rPr lang="ja-JP" altLang="en-US" b="0">
                <a:latin typeface="Arial" panose="020B0604020202020204" pitchFamily="34" charset="0"/>
              </a:rPr>
              <a:t>”</a:t>
            </a:r>
            <a:r>
              <a:rPr lang="en-US" altLang="ja-JP" b="0">
                <a:latin typeface="Times" panose="02020603050405020304" pitchFamily="18" charset="0"/>
              </a:rPr>
              <a:t> we mean all of the steps that you and the group take to define and agree on the outputs of the learning. It also involves keeping the group on track and making sure that the needs and voices of all are acknowledged — and acted upon, to the extent possible. </a:t>
            </a:r>
          </a:p>
          <a:p>
            <a:pPr>
              <a:spcBef>
                <a:spcPct val="50000"/>
              </a:spcBef>
            </a:pPr>
            <a:r>
              <a:rPr lang="en-US" altLang="en-US" b="0">
                <a:latin typeface="Times" panose="02020603050405020304" pitchFamily="18" charset="0"/>
              </a:rPr>
              <a:t>Process works best when the trainer creates a climate of respect and strives for consensus in the actions and decisions that are taken.</a:t>
            </a:r>
          </a:p>
          <a:p>
            <a:pPr>
              <a:spcBef>
                <a:spcPct val="50000"/>
              </a:spcBef>
            </a:pPr>
            <a:r>
              <a:rPr lang="en-US" altLang="en-US" b="0">
                <a:latin typeface="Times" panose="02020603050405020304" pitchFamily="18" charset="0"/>
              </a:rPr>
              <a:t>Aspects of process include:</a:t>
            </a:r>
          </a:p>
          <a:p>
            <a:pPr>
              <a:spcBef>
                <a:spcPct val="50000"/>
              </a:spcBef>
            </a:pPr>
            <a:r>
              <a:rPr lang="en-US" altLang="en-US" sz="1000" b="0">
                <a:latin typeface="Zapf Dingbats" pitchFamily="-93" charset="2"/>
              </a:rPr>
              <a:t></a:t>
            </a:r>
            <a:r>
              <a:rPr lang="en-US" altLang="en-US" b="0">
                <a:latin typeface="Times" panose="02020603050405020304" pitchFamily="18" charset="0"/>
              </a:rPr>
              <a:t>	Clear purpose statement for learning session</a:t>
            </a:r>
          </a:p>
          <a:p>
            <a:pPr>
              <a:spcBef>
                <a:spcPct val="50000"/>
              </a:spcBef>
            </a:pPr>
            <a:r>
              <a:rPr lang="en-US" altLang="en-US" sz="1000" b="0">
                <a:latin typeface="Zapf Dingbats" pitchFamily="-93" charset="2"/>
              </a:rPr>
              <a:t> 	</a:t>
            </a:r>
            <a:r>
              <a:rPr lang="en-US" altLang="en-US" b="0">
                <a:latin typeface="Times" panose="02020603050405020304" pitchFamily="18" charset="0"/>
              </a:rPr>
              <a:t>Logical agenda and clear time frames for activities</a:t>
            </a:r>
          </a:p>
          <a:p>
            <a:pPr>
              <a:spcBef>
                <a:spcPct val="50000"/>
              </a:spcBef>
            </a:pPr>
            <a:r>
              <a:rPr lang="en-US" altLang="en-US" sz="1000" b="0">
                <a:latin typeface="Zapf Dingbats" pitchFamily="-93" charset="2"/>
              </a:rPr>
              <a:t> 	</a:t>
            </a:r>
            <a:r>
              <a:rPr lang="en-US" altLang="en-US" b="0">
                <a:latin typeface="Times" panose="02020603050405020304" pitchFamily="18" charset="0"/>
              </a:rPr>
              <a:t>Input from learners on issues to be addressed</a:t>
            </a:r>
          </a:p>
          <a:p>
            <a:pPr>
              <a:spcBef>
                <a:spcPct val="50000"/>
              </a:spcBef>
            </a:pPr>
            <a:r>
              <a:rPr lang="en-US" altLang="en-US" sz="1000" b="0">
                <a:latin typeface="Zapf Dingbats" pitchFamily="-93" charset="2"/>
              </a:rPr>
              <a:t> </a:t>
            </a:r>
            <a:r>
              <a:rPr lang="en-US" altLang="en-US" b="0">
                <a:latin typeface="Times" panose="02020603050405020304" pitchFamily="18" charset="0"/>
              </a:rPr>
              <a:t>	Agreement on norms to be followed</a:t>
            </a:r>
          </a:p>
          <a:p>
            <a:pPr>
              <a:spcBef>
                <a:spcPct val="50000"/>
              </a:spcBef>
            </a:pPr>
            <a:r>
              <a:rPr lang="en-US" altLang="en-US" sz="1000" b="0">
                <a:latin typeface="Zapf Dingbats" pitchFamily="-93" charset="2"/>
              </a:rPr>
              <a:t> 	</a:t>
            </a:r>
            <a:r>
              <a:rPr lang="en-US" altLang="en-US" b="0">
                <a:latin typeface="Times" panose="02020603050405020304" pitchFamily="18" charset="0"/>
              </a:rPr>
              <a:t>Clear goals and logical plans for conducting learning activities to 	achieve the greatest impact</a:t>
            </a:r>
          </a:p>
          <a:p>
            <a:pPr>
              <a:spcBef>
                <a:spcPct val="50000"/>
              </a:spcBef>
            </a:pPr>
            <a:r>
              <a:rPr lang="en-US" altLang="en-US" sz="1000" b="0">
                <a:latin typeface="Zapf Dingbats" pitchFamily="-93" charset="2"/>
              </a:rPr>
              <a:t> 	</a:t>
            </a:r>
            <a:r>
              <a:rPr lang="en-US" altLang="en-US" b="0">
                <a:latin typeface="Times" panose="02020603050405020304" pitchFamily="18" charset="0"/>
              </a:rPr>
              <a:t>Consultation with learners when a change in course seems 	necessary</a:t>
            </a:r>
            <a:endParaRPr lang="en-US" altLang="en-US" sz="1000" b="0">
              <a:latin typeface="Zapf Dingbats" pitchFamily="-93" charset="2"/>
            </a:endParaRPr>
          </a:p>
          <a:p>
            <a:pPr>
              <a:spcBef>
                <a:spcPct val="50000"/>
              </a:spcBef>
              <a:buFont typeface="Zapf Dingbats" pitchFamily="-93" charset="2"/>
              <a:buNone/>
            </a:pPr>
            <a:r>
              <a:rPr lang="en-US" altLang="en-US" sz="1000" b="0">
                <a:latin typeface="Zapf Dingbats" pitchFamily="-93" charset="2"/>
              </a:rPr>
              <a:t></a:t>
            </a:r>
            <a:r>
              <a:rPr lang="en-US" altLang="en-US" b="0">
                <a:latin typeface="Times" panose="02020603050405020304" pitchFamily="18" charset="0"/>
              </a:rPr>
              <a:t> 	Trainer</a:t>
            </a:r>
            <a:r>
              <a:rPr lang="ja-JP" altLang="en-US" b="0">
                <a:latin typeface="Arial" panose="020B0604020202020204" pitchFamily="34" charset="0"/>
              </a:rPr>
              <a:t>’</a:t>
            </a:r>
            <a:r>
              <a:rPr lang="en-US" altLang="ja-JP" b="0">
                <a:latin typeface="Times" panose="02020603050405020304" pitchFamily="18" charset="0"/>
              </a:rPr>
              <a:t>s and group</a:t>
            </a:r>
            <a:r>
              <a:rPr lang="ja-JP" altLang="en-US" b="0">
                <a:latin typeface="Arial" panose="020B0604020202020204" pitchFamily="34" charset="0"/>
              </a:rPr>
              <a:t>’</a:t>
            </a:r>
            <a:r>
              <a:rPr lang="en-US" altLang="ja-JP" b="0">
                <a:latin typeface="Times" panose="02020603050405020304" pitchFamily="18" charset="0"/>
              </a:rPr>
              <a:t>s commitment to achieving outputs agreed to</a:t>
            </a:r>
          </a:p>
          <a:p>
            <a:pPr>
              <a:spcBef>
                <a:spcPct val="50000"/>
              </a:spcBef>
              <a:buFont typeface="Zapf Dingbats" pitchFamily="-93" charset="2"/>
              <a:buNone/>
            </a:pPr>
            <a:r>
              <a:rPr lang="en-US" altLang="en-US" b="0">
                <a:latin typeface="Times" panose="02020603050405020304" pitchFamily="18" charset="0"/>
              </a:rPr>
              <a:t>Review the list of interventions on the following pages. Imagine situations where they might be useful to help you manage the flow of activities, resolve differences and promote positive relations among learners.</a:t>
            </a:r>
            <a:endParaRPr lang="en-US" altLang="en-US" sz="1000" b="0">
              <a:latin typeface="Zapf Dingbats" pitchFamily="-93" charset="2"/>
            </a:endParaRPr>
          </a:p>
        </p:txBody>
      </p:sp>
      <p:sp>
        <p:nvSpPr>
          <p:cNvPr id="65542" name="Rectangle 6">
            <a:extLst>
              <a:ext uri="{FF2B5EF4-FFF2-40B4-BE49-F238E27FC236}">
                <a16:creationId xmlns:a16="http://schemas.microsoft.com/office/drawing/2014/main" id="{1B9997D4-D31A-4BC3-801A-E2422108684E}"/>
              </a:ext>
            </a:extLst>
          </p:cNvPr>
          <p:cNvSpPr>
            <a:spLocks noChangeArrowheads="1"/>
          </p:cNvSpPr>
          <p:nvPr/>
        </p:nvSpPr>
        <p:spPr bwMode="auto">
          <a:xfrm>
            <a:off x="4914900" y="8331200"/>
            <a:ext cx="14287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fld id="{ACC89AD5-860E-49D5-A7E6-585692C7DA20}" type="slidenum">
              <a:rPr lang="en-US" altLang="en-US" sz="1000" b="0"/>
              <a:pPr algn="r"/>
              <a:t>62</a:t>
            </a:fld>
            <a:endParaRPr lang="en-US" altLang="en-US" sz="1000" b="0"/>
          </a:p>
        </p:txBody>
      </p:sp>
      <p:sp>
        <p:nvSpPr>
          <p:cNvPr id="65544" name="Text Box 9">
            <a:extLst>
              <a:ext uri="{FF2B5EF4-FFF2-40B4-BE49-F238E27FC236}">
                <a16:creationId xmlns:a16="http://schemas.microsoft.com/office/drawing/2014/main" id="{3009DB62-A8B0-41F1-BC58-468AD26D1BA5}"/>
              </a:ext>
            </a:extLst>
          </p:cNvPr>
          <p:cNvSpPr txBox="1">
            <a:spLocks noChangeArrowheads="1"/>
          </p:cNvSpPr>
          <p:nvPr/>
        </p:nvSpPr>
        <p:spPr bwMode="auto">
          <a:xfrm>
            <a:off x="3962400" y="4953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DELIVERY</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4">
            <a:extLst>
              <a:ext uri="{FF2B5EF4-FFF2-40B4-BE49-F238E27FC236}">
                <a16:creationId xmlns:a16="http://schemas.microsoft.com/office/drawing/2014/main" id="{7B55092E-3EDA-4707-8A80-E2C8AD380EDA}"/>
              </a:ext>
            </a:extLst>
          </p:cNvPr>
          <p:cNvSpPr txBox="1">
            <a:spLocks noGrp="1"/>
          </p:cNvSpPr>
          <p:nvPr/>
        </p:nvSpPr>
        <p:spPr bwMode="auto">
          <a:xfrm>
            <a:off x="4914900" y="8331200"/>
            <a:ext cx="14287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fld id="{5A8B1DF6-18C4-4CC1-B27B-6E507BF83CA9}" type="slidenum">
              <a:rPr lang="en-US" altLang="en-US" sz="1000" b="0"/>
              <a:pPr algn="r"/>
              <a:t>63</a:t>
            </a:fld>
            <a:endParaRPr lang="en-US" altLang="en-US" sz="1000" b="0"/>
          </a:p>
        </p:txBody>
      </p:sp>
      <p:sp>
        <p:nvSpPr>
          <p:cNvPr id="66563" name="Line 2">
            <a:extLst>
              <a:ext uri="{FF2B5EF4-FFF2-40B4-BE49-F238E27FC236}">
                <a16:creationId xmlns:a16="http://schemas.microsoft.com/office/drawing/2014/main" id="{80C526C7-0781-4831-84A4-C062521B9B83}"/>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66565" name="Rectangle 4">
            <a:extLst>
              <a:ext uri="{FF2B5EF4-FFF2-40B4-BE49-F238E27FC236}">
                <a16:creationId xmlns:a16="http://schemas.microsoft.com/office/drawing/2014/main" id="{6148ABFB-41BD-414C-B384-ABF6CA9422C1}"/>
              </a:ext>
            </a:extLst>
          </p:cNvPr>
          <p:cNvSpPr>
            <a:spLocks noChangeArrowheads="1"/>
          </p:cNvSpPr>
          <p:nvPr/>
        </p:nvSpPr>
        <p:spPr bwMode="auto">
          <a:xfrm>
            <a:off x="1524000" y="1143000"/>
            <a:ext cx="4343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635000" algn="l"/>
              </a:tabLst>
              <a:defRPr sz="1200" b="1">
                <a:solidFill>
                  <a:schemeClr val="tx1"/>
                </a:solidFill>
                <a:latin typeface="Helvetica" panose="020B0604020202020204" pitchFamily="34" charset="0"/>
                <a:ea typeface="ＭＳ Ｐゴシック" panose="020B0600070205080204" pitchFamily="34" charset="-128"/>
              </a:defRPr>
            </a:lvl1pPr>
            <a:lvl2pPr marL="37931725" indent="-37474525">
              <a:tabLst>
                <a:tab pos="635000" algn="l"/>
              </a:tabLst>
              <a:defRPr sz="1200" b="1">
                <a:solidFill>
                  <a:schemeClr val="tx1"/>
                </a:solidFill>
                <a:latin typeface="Helvetica" panose="020B0604020202020204" pitchFamily="34" charset="0"/>
                <a:ea typeface="ＭＳ Ｐゴシック" panose="020B0600070205080204" pitchFamily="34" charset="-128"/>
              </a:defRPr>
            </a:lvl2pPr>
            <a:lvl3pPr marL="1143000" indent="-228600">
              <a:tabLst>
                <a:tab pos="635000" algn="l"/>
              </a:tabLst>
              <a:defRPr sz="1200" b="1">
                <a:solidFill>
                  <a:schemeClr val="tx1"/>
                </a:solidFill>
                <a:latin typeface="Helvetica" panose="020B0604020202020204" pitchFamily="34" charset="0"/>
                <a:ea typeface="ＭＳ Ｐゴシック" panose="020B0600070205080204" pitchFamily="34" charset="-128"/>
              </a:defRPr>
            </a:lvl3pPr>
            <a:lvl4pPr marL="1600200" indent="-228600">
              <a:tabLst>
                <a:tab pos="635000" algn="l"/>
              </a:tabLst>
              <a:defRPr sz="1200" b="1">
                <a:solidFill>
                  <a:schemeClr val="tx1"/>
                </a:solidFill>
                <a:latin typeface="Helvetica" panose="020B0604020202020204" pitchFamily="34" charset="0"/>
                <a:ea typeface="ＭＳ Ｐゴシック" panose="020B0600070205080204" pitchFamily="34" charset="-128"/>
              </a:defRPr>
            </a:lvl4pPr>
            <a:lvl5pPr marL="2057400" indent="-228600">
              <a:tabLst>
                <a:tab pos="635000" algn="l"/>
              </a:tabLst>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tabLst>
                <a:tab pos="635000" algn="l"/>
              </a:tabLs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tabLst>
                <a:tab pos="635000" algn="l"/>
              </a:tabLs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tabLst>
                <a:tab pos="635000" algn="l"/>
              </a:tabLs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tabLst>
                <a:tab pos="635000" algn="l"/>
              </a:tabLs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sz="1800"/>
              <a:t>Managing the Process</a:t>
            </a:r>
            <a:endParaRPr lang="en-US" altLang="en-US" b="0">
              <a:latin typeface="Times" panose="02020603050405020304" pitchFamily="18" charset="0"/>
            </a:endParaRPr>
          </a:p>
        </p:txBody>
      </p:sp>
      <p:sp>
        <p:nvSpPr>
          <p:cNvPr id="66566" name="Text Box 5">
            <a:extLst>
              <a:ext uri="{FF2B5EF4-FFF2-40B4-BE49-F238E27FC236}">
                <a16:creationId xmlns:a16="http://schemas.microsoft.com/office/drawing/2014/main" id="{09E150B5-1EF1-4E25-916D-03025DC3F5DE}"/>
              </a:ext>
            </a:extLst>
          </p:cNvPr>
          <p:cNvSpPr txBox="1">
            <a:spLocks noChangeArrowheads="1"/>
          </p:cNvSpPr>
          <p:nvPr/>
        </p:nvSpPr>
        <p:spPr bwMode="auto">
          <a:xfrm>
            <a:off x="1524000" y="1828800"/>
            <a:ext cx="4495800"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sz="1000" b="0">
                <a:latin typeface="Times" panose="02020603050405020304" pitchFamily="18" charset="0"/>
              </a:rPr>
              <a:t>The facilitator's task is to keep the group on track.  This means setting up and maintaining the process of the session.  It may also mean checking with the group and re-negotiating the process if new or unforeseen circumstances make a change in the process necessary.  Here is a list of interventions, the facilitator's </a:t>
            </a:r>
            <a:r>
              <a:rPr lang="ja-JP" altLang="en-US" sz="1000" b="0">
                <a:latin typeface="Times" panose="02020603050405020304" pitchFamily="18" charset="0"/>
              </a:rPr>
              <a:t>“</a:t>
            </a:r>
            <a:r>
              <a:rPr lang="en-US" altLang="ja-JP" sz="1000" b="0">
                <a:latin typeface="Times" panose="02020603050405020304" pitchFamily="18" charset="0"/>
              </a:rPr>
              <a:t>tools of the trade.</a:t>
            </a:r>
            <a:r>
              <a:rPr lang="ja-JP" altLang="en-US" sz="1000" b="0">
                <a:latin typeface="Times" panose="02020603050405020304" pitchFamily="18" charset="0"/>
              </a:rPr>
              <a:t>”</a:t>
            </a:r>
            <a:endParaRPr lang="en-US" altLang="en-US" sz="2400" b="0">
              <a:latin typeface="Times" panose="02020603050405020304" pitchFamily="18" charset="0"/>
            </a:endParaRPr>
          </a:p>
        </p:txBody>
      </p:sp>
      <p:graphicFrame>
        <p:nvGraphicFramePr>
          <p:cNvPr id="143367" name="Group 7">
            <a:extLst>
              <a:ext uri="{FF2B5EF4-FFF2-40B4-BE49-F238E27FC236}">
                <a16:creationId xmlns:a16="http://schemas.microsoft.com/office/drawing/2014/main" id="{D80B7595-BB57-4130-9E54-C67E3603D77E}"/>
              </a:ext>
            </a:extLst>
          </p:cNvPr>
          <p:cNvGraphicFramePr>
            <a:graphicFrameLocks noGrp="1"/>
          </p:cNvGraphicFramePr>
          <p:nvPr/>
        </p:nvGraphicFramePr>
        <p:xfrm>
          <a:off x="1600200" y="2809875"/>
          <a:ext cx="4419600" cy="5246688"/>
        </p:xfrm>
        <a:graphic>
          <a:graphicData uri="http://schemas.openxmlformats.org/drawingml/2006/table">
            <a:tbl>
              <a:tblPr/>
              <a:tblGrid>
                <a:gridCol w="1430338">
                  <a:extLst>
                    <a:ext uri="{9D8B030D-6E8A-4147-A177-3AD203B41FA5}">
                      <a16:colId xmlns:a16="http://schemas.microsoft.com/office/drawing/2014/main" val="568535695"/>
                    </a:ext>
                  </a:extLst>
                </a:gridCol>
                <a:gridCol w="1571625">
                  <a:extLst>
                    <a:ext uri="{9D8B030D-6E8A-4147-A177-3AD203B41FA5}">
                      <a16:colId xmlns:a16="http://schemas.microsoft.com/office/drawing/2014/main" val="4036250028"/>
                    </a:ext>
                  </a:extLst>
                </a:gridCol>
                <a:gridCol w="1417637">
                  <a:extLst>
                    <a:ext uri="{9D8B030D-6E8A-4147-A177-3AD203B41FA5}">
                      <a16:colId xmlns:a16="http://schemas.microsoft.com/office/drawing/2014/main" val="254641258"/>
                    </a:ext>
                  </a:extLst>
                </a:gridCol>
              </a:tblGrid>
              <a:tr h="274638">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bg1"/>
                          </a:solidFill>
                          <a:effectLst/>
                          <a:latin typeface="Helvetica" panose="020B0604020202020204" pitchFamily="34" charset="0"/>
                          <a:ea typeface="ＭＳ Ｐゴシック" panose="020B0600070205080204" pitchFamily="34" charset="-128"/>
                        </a:rPr>
                        <a:t>Intervention</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bg1"/>
                          </a:solidFill>
                          <a:effectLst/>
                          <a:latin typeface="Helvetica" panose="020B0604020202020204" pitchFamily="34" charset="0"/>
                          <a:ea typeface="ＭＳ Ｐゴシック" panose="020B0600070205080204" pitchFamily="34" charset="-128"/>
                        </a:rPr>
                        <a:t>Definition</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bg1"/>
                          </a:solidFill>
                          <a:effectLst/>
                          <a:latin typeface="Helvetica" panose="020B0604020202020204" pitchFamily="34" charset="0"/>
                          <a:ea typeface="ＭＳ Ｐゴシック" panose="020B0600070205080204" pitchFamily="34" charset="-128"/>
                        </a:rPr>
                        <a:t>Example</a:t>
                      </a: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4167118073"/>
                  </a:ext>
                </a:extLst>
              </a:tr>
              <a:tr h="854075">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Get agreement on the purpose, agenda, decision making process, and ground rules</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Reviewing and checking for agreement at the beginning of meeting</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0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r>
                        <a:rPr kumimoji="0" lang="en-US" altLang="ja-JP"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Before we get started, I'd like to review the purpose of the session and the way we will proceed.</a:t>
                      </a:r>
                      <a:r>
                        <a:rPr kumimoji="0" lang="ja-JP" altLang="en-US" sz="10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00200307"/>
                  </a:ext>
                </a:extLst>
              </a:tr>
              <a:tr h="854075">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Make a procedural suggestion</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Suggesting a way for the group to proceed</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"I'm not convinced we have the time to deal with that issue right now. What do others in the group think?"</a:t>
                      </a: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89939355"/>
                  </a:ext>
                </a:extLst>
              </a:tr>
              <a:tr h="1006475">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Get agreement on how the group will proceed</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Checking for agreement on a process that has been suggested.</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0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r>
                        <a:rPr kumimoji="0" lang="en-US" altLang="ja-JP"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Is everyone in agreement that we should finish </a:t>
                      </a:r>
                      <a:r>
                        <a:rPr kumimoji="0" lang="en-GB" altLang="ja-JP"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analysing</a:t>
                      </a:r>
                      <a:r>
                        <a:rPr kumimoji="0" lang="en-US" altLang="ja-JP"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 the problem before discussing the solution?</a:t>
                      </a:r>
                      <a:r>
                        <a:rPr kumimoji="0" lang="ja-JP" altLang="en-US" sz="10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43536922"/>
                  </a:ext>
                </a:extLst>
              </a:tr>
              <a:tr h="701675">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Throw back to group</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Returning a question to the person asking or to the group </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0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r>
                        <a:rPr kumimoji="0" lang="en-US" altLang="ja-JP"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So what are the risks?  How do you see it?  What do others in the group think?</a:t>
                      </a:r>
                      <a:r>
                        <a:rPr kumimoji="0" lang="ja-JP" altLang="en-US" sz="10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26987219"/>
                  </a:ext>
                </a:extLst>
              </a:tr>
              <a:tr h="701675">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Maintain/Regain  focus</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Making sure everyone is focused on one thing at at time</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0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r>
                        <a:rPr kumimoji="0" lang="en-US" altLang="ja-JP"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Wait a minute. These are all important points.  Let's take them one at a time.</a:t>
                      </a:r>
                      <a:r>
                        <a:rPr kumimoji="0" lang="ja-JP" altLang="en-US" sz="10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93654287"/>
                  </a:ext>
                </a:extLst>
              </a:tr>
              <a:tr h="854075">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Ask /Say what's going on</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Naming something that isn't working and getting it out in the open so group can deal with it</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0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r>
                        <a:rPr kumimoji="0" lang="en-US" altLang="ja-JP"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I sense that you are not all in agreement with the way we are making this decision. Let's talk about it.</a:t>
                      </a:r>
                      <a:r>
                        <a:rPr kumimoji="0" lang="ja-JP" altLang="en-US" sz="10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20226584"/>
                  </a:ext>
                </a:extLst>
              </a:tr>
            </a:tbl>
          </a:graphicData>
        </a:graphic>
      </p:graphicFrame>
      <p:sp>
        <p:nvSpPr>
          <p:cNvPr id="66602" name="Text Box 43">
            <a:extLst>
              <a:ext uri="{FF2B5EF4-FFF2-40B4-BE49-F238E27FC236}">
                <a16:creationId xmlns:a16="http://schemas.microsoft.com/office/drawing/2014/main" id="{5591DC75-8469-4353-A5BA-1BBD785F7C27}"/>
              </a:ext>
            </a:extLst>
          </p:cNvPr>
          <p:cNvSpPr txBox="1">
            <a:spLocks noChangeArrowheads="1"/>
          </p:cNvSpPr>
          <p:nvPr/>
        </p:nvSpPr>
        <p:spPr bwMode="auto">
          <a:xfrm>
            <a:off x="3962400" y="4953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DELIVERY</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Number Placeholder 4">
            <a:extLst>
              <a:ext uri="{FF2B5EF4-FFF2-40B4-BE49-F238E27FC236}">
                <a16:creationId xmlns:a16="http://schemas.microsoft.com/office/drawing/2014/main" id="{3719C851-D68C-4A08-BD63-0F1FAFE96F39}"/>
              </a:ext>
            </a:extLst>
          </p:cNvPr>
          <p:cNvSpPr txBox="1">
            <a:spLocks noGrp="1"/>
          </p:cNvSpPr>
          <p:nvPr/>
        </p:nvSpPr>
        <p:spPr bwMode="auto">
          <a:xfrm>
            <a:off x="4914900" y="8331200"/>
            <a:ext cx="14287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fld id="{85365FD5-BD7F-4DE5-8846-F2CD28E22A60}" type="slidenum">
              <a:rPr lang="en-US" altLang="en-US" sz="1000" b="0"/>
              <a:pPr algn="r"/>
              <a:t>64</a:t>
            </a:fld>
            <a:endParaRPr lang="en-US" altLang="en-US" sz="1000" b="0"/>
          </a:p>
        </p:txBody>
      </p:sp>
      <p:sp>
        <p:nvSpPr>
          <p:cNvPr id="67587" name="Line 2">
            <a:extLst>
              <a:ext uri="{FF2B5EF4-FFF2-40B4-BE49-F238E27FC236}">
                <a16:creationId xmlns:a16="http://schemas.microsoft.com/office/drawing/2014/main" id="{FE61D5A1-5CBB-4B8D-9112-456D578A829F}"/>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67589" name="Rectangle 4">
            <a:extLst>
              <a:ext uri="{FF2B5EF4-FFF2-40B4-BE49-F238E27FC236}">
                <a16:creationId xmlns:a16="http://schemas.microsoft.com/office/drawing/2014/main" id="{6C14CDFE-54F5-46C5-AC8C-4FF2DAE55B86}"/>
              </a:ext>
            </a:extLst>
          </p:cNvPr>
          <p:cNvSpPr>
            <a:spLocks noChangeArrowheads="1"/>
          </p:cNvSpPr>
          <p:nvPr/>
        </p:nvSpPr>
        <p:spPr bwMode="auto">
          <a:xfrm>
            <a:off x="1600200" y="1143000"/>
            <a:ext cx="4343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635000" algn="l"/>
              </a:tabLst>
              <a:defRPr sz="1200" b="1">
                <a:solidFill>
                  <a:schemeClr val="tx1"/>
                </a:solidFill>
                <a:latin typeface="Helvetica" panose="020B0604020202020204" pitchFamily="34" charset="0"/>
                <a:ea typeface="ＭＳ Ｐゴシック" panose="020B0600070205080204" pitchFamily="34" charset="-128"/>
              </a:defRPr>
            </a:lvl1pPr>
            <a:lvl2pPr marL="37931725" indent="-37474525">
              <a:tabLst>
                <a:tab pos="635000" algn="l"/>
              </a:tabLst>
              <a:defRPr sz="1200" b="1">
                <a:solidFill>
                  <a:schemeClr val="tx1"/>
                </a:solidFill>
                <a:latin typeface="Helvetica" panose="020B0604020202020204" pitchFamily="34" charset="0"/>
                <a:ea typeface="ＭＳ Ｐゴシック" panose="020B0600070205080204" pitchFamily="34" charset="-128"/>
              </a:defRPr>
            </a:lvl2pPr>
            <a:lvl3pPr marL="1143000" indent="-228600">
              <a:tabLst>
                <a:tab pos="635000" algn="l"/>
              </a:tabLst>
              <a:defRPr sz="1200" b="1">
                <a:solidFill>
                  <a:schemeClr val="tx1"/>
                </a:solidFill>
                <a:latin typeface="Helvetica" panose="020B0604020202020204" pitchFamily="34" charset="0"/>
                <a:ea typeface="ＭＳ Ｐゴシック" panose="020B0600070205080204" pitchFamily="34" charset="-128"/>
              </a:defRPr>
            </a:lvl3pPr>
            <a:lvl4pPr marL="1600200" indent="-228600">
              <a:tabLst>
                <a:tab pos="635000" algn="l"/>
              </a:tabLst>
              <a:defRPr sz="1200" b="1">
                <a:solidFill>
                  <a:schemeClr val="tx1"/>
                </a:solidFill>
                <a:latin typeface="Helvetica" panose="020B0604020202020204" pitchFamily="34" charset="0"/>
                <a:ea typeface="ＭＳ Ｐゴシック" panose="020B0600070205080204" pitchFamily="34" charset="-128"/>
              </a:defRPr>
            </a:lvl4pPr>
            <a:lvl5pPr marL="2057400" indent="-228600">
              <a:tabLst>
                <a:tab pos="635000" algn="l"/>
              </a:tabLst>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tabLst>
                <a:tab pos="635000" algn="l"/>
              </a:tabLs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tabLst>
                <a:tab pos="635000" algn="l"/>
              </a:tabLs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tabLst>
                <a:tab pos="635000" algn="l"/>
              </a:tabLs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tabLst>
                <a:tab pos="635000" algn="l"/>
              </a:tabLs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sz="1800"/>
              <a:t>Managing the Process</a:t>
            </a:r>
            <a:endParaRPr lang="en-US" altLang="en-US" b="0">
              <a:latin typeface="Times" panose="02020603050405020304" pitchFamily="18" charset="0"/>
            </a:endParaRPr>
          </a:p>
        </p:txBody>
      </p:sp>
      <p:graphicFrame>
        <p:nvGraphicFramePr>
          <p:cNvPr id="144390" name="Group 6">
            <a:extLst>
              <a:ext uri="{FF2B5EF4-FFF2-40B4-BE49-F238E27FC236}">
                <a16:creationId xmlns:a16="http://schemas.microsoft.com/office/drawing/2014/main" id="{32BC6A3F-7963-4B16-B13F-8BB7889EA23F}"/>
              </a:ext>
            </a:extLst>
          </p:cNvPr>
          <p:cNvGraphicFramePr>
            <a:graphicFrameLocks noGrp="1"/>
          </p:cNvGraphicFramePr>
          <p:nvPr/>
        </p:nvGraphicFramePr>
        <p:xfrm>
          <a:off x="1600200" y="2133600"/>
          <a:ext cx="4419600" cy="4392613"/>
        </p:xfrm>
        <a:graphic>
          <a:graphicData uri="http://schemas.openxmlformats.org/drawingml/2006/table">
            <a:tbl>
              <a:tblPr/>
              <a:tblGrid>
                <a:gridCol w="1430338">
                  <a:extLst>
                    <a:ext uri="{9D8B030D-6E8A-4147-A177-3AD203B41FA5}">
                      <a16:colId xmlns:a16="http://schemas.microsoft.com/office/drawing/2014/main" val="699903736"/>
                    </a:ext>
                  </a:extLst>
                </a:gridCol>
                <a:gridCol w="1571625">
                  <a:extLst>
                    <a:ext uri="{9D8B030D-6E8A-4147-A177-3AD203B41FA5}">
                      <a16:colId xmlns:a16="http://schemas.microsoft.com/office/drawing/2014/main" val="192810098"/>
                    </a:ext>
                  </a:extLst>
                </a:gridCol>
                <a:gridCol w="1417637">
                  <a:extLst>
                    <a:ext uri="{9D8B030D-6E8A-4147-A177-3AD203B41FA5}">
                      <a16:colId xmlns:a16="http://schemas.microsoft.com/office/drawing/2014/main" val="1586956587"/>
                    </a:ext>
                  </a:extLst>
                </a:gridCol>
              </a:tblGrid>
              <a:tr h="274638">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bg1"/>
                          </a:solidFill>
                          <a:effectLst/>
                          <a:latin typeface="Helvetica" panose="020B0604020202020204" pitchFamily="34" charset="0"/>
                          <a:ea typeface="ＭＳ Ｐゴシック" panose="020B0600070205080204" pitchFamily="34" charset="-128"/>
                        </a:rPr>
                        <a:t>Intervention</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bg1"/>
                          </a:solidFill>
                          <a:effectLst/>
                          <a:latin typeface="Helvetica" panose="020B0604020202020204" pitchFamily="34" charset="0"/>
                          <a:ea typeface="ＭＳ Ｐゴシック" panose="020B0600070205080204" pitchFamily="34" charset="-128"/>
                        </a:rPr>
                        <a:t>Definition</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bg1"/>
                          </a:solidFill>
                          <a:effectLst/>
                          <a:latin typeface="Helvetica" panose="020B0604020202020204" pitchFamily="34" charset="0"/>
                          <a:ea typeface="ＭＳ Ｐゴシック" panose="020B0600070205080204" pitchFamily="34" charset="-128"/>
                        </a:rPr>
                        <a:t>Example</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067913081"/>
                  </a:ext>
                </a:extLst>
              </a:tr>
              <a:tr h="854075">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Enforce procedural agreements</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Reminding the group of a previous agreement or ground rule</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0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r>
                        <a:rPr kumimoji="0" lang="en-US" altLang="ja-JP"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We agreed that during brainstorming we will withhold evaluation.  Could you hold onto that idea for later?</a:t>
                      </a:r>
                      <a:r>
                        <a:rPr kumimoji="0" lang="ja-JP" altLang="en-US" sz="10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62459993"/>
                  </a:ext>
                </a:extLst>
              </a:tr>
              <a:tr h="854075">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Deal with or  defer</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Deciding with the group if it's appropriate to deal with an idea or defer till later</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0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r>
                        <a:rPr kumimoji="0" lang="en-US" altLang="ja-JP"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I'd like to suggest that we finish looking at all aspects of the problem before discussing the solution.</a:t>
                      </a:r>
                      <a:r>
                        <a:rPr kumimoji="0" lang="ja-JP" altLang="en-US" sz="10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36012895"/>
                  </a:ext>
                </a:extLst>
              </a:tr>
              <a:tr h="854075">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Use body language</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Focusing attention through eye contact and movement</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Regain focus by standing up, moving to the center of the room, or increasing energy levels.</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98382032"/>
                  </a:ext>
                </a:extLst>
              </a:tr>
              <a:tr h="701675">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Praise</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Letting individuals and the group know how pleased you are with their contributions</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0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r>
                        <a:rPr kumimoji="0" lang="en-US" altLang="ja-JP"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That's an important insight.</a:t>
                      </a:r>
                      <a:r>
                        <a:rPr kumimoji="0" lang="ja-JP" altLang="en-US" sz="10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r>
                        <a:rPr kumimoji="0" lang="en-US" altLang="ja-JP"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  </a:t>
                      </a:r>
                      <a:r>
                        <a:rPr kumimoji="0" lang="ja-JP" altLang="en-US" sz="10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r>
                        <a:rPr kumimoji="0" lang="en-US" altLang="ja-JP"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We've made excellent progress today.</a:t>
                      </a:r>
                      <a:r>
                        <a:rPr kumimoji="0" lang="ja-JP" altLang="en-US" sz="10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744650"/>
                  </a:ext>
                </a:extLst>
              </a:tr>
              <a:tr h="854075">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Use </a:t>
                      </a:r>
                      <a:r>
                        <a:rPr kumimoji="0" lang="en-GB" altLang="en-US" sz="1000" b="1"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humour</a:t>
                      </a:r>
                      <a:endParaRPr kumimoji="0" lang="en-US" altLang="en-US" sz="1000" b="1"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Making a joke to relieve the tension (but being careful not to do so at someone's expense.)</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0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r>
                        <a:rPr kumimoji="0" lang="en-US" altLang="ja-JP"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I flunked penmanship in grade school, but I studied remedial flipchart writing in graduate school.</a:t>
                      </a:r>
                      <a:r>
                        <a:rPr kumimoji="0" lang="ja-JP" altLang="en-US" sz="10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16000549"/>
                  </a:ext>
                </a:extLst>
              </a:tr>
            </a:tbl>
          </a:graphicData>
        </a:graphic>
      </p:graphicFrame>
      <p:sp>
        <p:nvSpPr>
          <p:cNvPr id="67621" name="Text Box 38">
            <a:extLst>
              <a:ext uri="{FF2B5EF4-FFF2-40B4-BE49-F238E27FC236}">
                <a16:creationId xmlns:a16="http://schemas.microsoft.com/office/drawing/2014/main" id="{A94E0A88-332F-4E46-B923-FD01B9B815EC}"/>
              </a:ext>
            </a:extLst>
          </p:cNvPr>
          <p:cNvSpPr txBox="1">
            <a:spLocks noChangeArrowheads="1"/>
          </p:cNvSpPr>
          <p:nvPr/>
        </p:nvSpPr>
        <p:spPr bwMode="auto">
          <a:xfrm>
            <a:off x="3962400" y="4953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DELIVERY</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Line 3">
            <a:extLst>
              <a:ext uri="{FF2B5EF4-FFF2-40B4-BE49-F238E27FC236}">
                <a16:creationId xmlns:a16="http://schemas.microsoft.com/office/drawing/2014/main" id="{052230D5-2079-4E2A-8DF8-0DA7442628B7}"/>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68612" name="Rectangle 23">
            <a:extLst>
              <a:ext uri="{FF2B5EF4-FFF2-40B4-BE49-F238E27FC236}">
                <a16:creationId xmlns:a16="http://schemas.microsoft.com/office/drawing/2014/main" id="{93BB34A7-B3FA-43FB-A633-18346353B8FF}"/>
              </a:ext>
            </a:extLst>
          </p:cNvPr>
          <p:cNvSpPr>
            <a:spLocks noGrp="1" noChangeArrowheads="1"/>
          </p:cNvSpPr>
          <p:nvPr/>
        </p:nvSpPr>
        <p:spPr bwMode="auto">
          <a:xfrm>
            <a:off x="1524000" y="938784"/>
            <a:ext cx="457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sz="1800" dirty="0">
                <a:solidFill>
                  <a:schemeClr val="tx2"/>
                </a:solidFill>
              </a:rPr>
              <a:t>Cultural Factors</a:t>
            </a:r>
          </a:p>
        </p:txBody>
      </p:sp>
      <p:sp>
        <p:nvSpPr>
          <p:cNvPr id="68613" name="Text Box 24">
            <a:extLst>
              <a:ext uri="{FF2B5EF4-FFF2-40B4-BE49-F238E27FC236}">
                <a16:creationId xmlns:a16="http://schemas.microsoft.com/office/drawing/2014/main" id="{10676C79-8522-45ED-961A-E6C3E1EC0C6D}"/>
              </a:ext>
            </a:extLst>
          </p:cNvPr>
          <p:cNvSpPr txBox="1">
            <a:spLocks noChangeArrowheads="1"/>
          </p:cNvSpPr>
          <p:nvPr/>
        </p:nvSpPr>
        <p:spPr bwMode="auto">
          <a:xfrm>
            <a:off x="1524000" y="1497584"/>
            <a:ext cx="49403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b="0">
                <a:latin typeface="Times" panose="02020603050405020304" pitchFamily="18" charset="0"/>
              </a:rPr>
              <a:t>When you plan a session, it is important to analyse the cultural values that play a part as well. A useful distinction for understanding cultural values related to communication is the concept of low context vs. high context  communication.* </a:t>
            </a:r>
          </a:p>
        </p:txBody>
      </p:sp>
      <p:grpSp>
        <p:nvGrpSpPr>
          <p:cNvPr id="68614" name="Group 25">
            <a:extLst>
              <a:ext uri="{FF2B5EF4-FFF2-40B4-BE49-F238E27FC236}">
                <a16:creationId xmlns:a16="http://schemas.microsoft.com/office/drawing/2014/main" id="{827A28D7-9C7D-4195-B8E4-AD14925B21D2}"/>
              </a:ext>
            </a:extLst>
          </p:cNvPr>
          <p:cNvGrpSpPr>
            <a:grpSpLocks/>
          </p:cNvGrpSpPr>
          <p:nvPr/>
        </p:nvGrpSpPr>
        <p:grpSpPr bwMode="auto">
          <a:xfrm>
            <a:off x="1447800" y="2538984"/>
            <a:ext cx="3352800" cy="2514600"/>
            <a:chOff x="864" y="1584"/>
            <a:chExt cx="2112" cy="1584"/>
          </a:xfrm>
        </p:grpSpPr>
        <p:pic>
          <p:nvPicPr>
            <p:cNvPr id="68620" name="Picture 26">
              <a:extLst>
                <a:ext uri="{FF2B5EF4-FFF2-40B4-BE49-F238E27FC236}">
                  <a16:creationId xmlns:a16="http://schemas.microsoft.com/office/drawing/2014/main" id="{34A4F6A3-9FAE-4F0B-9259-431800DAF8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4" y="1584"/>
              <a:ext cx="2016" cy="1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621" name="Line 27">
              <a:extLst>
                <a:ext uri="{FF2B5EF4-FFF2-40B4-BE49-F238E27FC236}">
                  <a16:creationId xmlns:a16="http://schemas.microsoft.com/office/drawing/2014/main" id="{699D86B9-FE0E-4986-B997-2318CDA595C8}"/>
                </a:ext>
              </a:extLst>
            </p:cNvPr>
            <p:cNvSpPr>
              <a:spLocks noChangeShapeType="1"/>
            </p:cNvSpPr>
            <p:nvPr/>
          </p:nvSpPr>
          <p:spPr bwMode="auto">
            <a:xfrm flipV="1">
              <a:off x="1008" y="1632"/>
              <a:ext cx="1968" cy="1536"/>
            </a:xfrm>
            <a:prstGeom prst="line">
              <a:avLst/>
            </a:prstGeom>
            <a:noFill/>
            <a:ln w="1905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grpSp>
      <p:sp>
        <p:nvSpPr>
          <p:cNvPr id="68615" name="Text Box 28">
            <a:extLst>
              <a:ext uri="{FF2B5EF4-FFF2-40B4-BE49-F238E27FC236}">
                <a16:creationId xmlns:a16="http://schemas.microsoft.com/office/drawing/2014/main" id="{F36D75F9-BB32-41D2-A1AD-EED8FB39DF3A}"/>
              </a:ext>
            </a:extLst>
          </p:cNvPr>
          <p:cNvSpPr txBox="1">
            <a:spLocks noChangeArrowheads="1"/>
          </p:cNvSpPr>
          <p:nvPr/>
        </p:nvSpPr>
        <p:spPr bwMode="auto">
          <a:xfrm>
            <a:off x="4114800" y="3453384"/>
            <a:ext cx="1828800" cy="2387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114300" indent="-114300">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ctr"/>
            <a:r>
              <a:rPr lang="en-US" altLang="en-US" sz="1000"/>
              <a:t>High Context (indirect)</a:t>
            </a:r>
          </a:p>
          <a:p>
            <a:endParaRPr lang="en-US" altLang="en-US" sz="1000">
              <a:latin typeface="Times" panose="02020603050405020304" pitchFamily="18" charset="0"/>
            </a:endParaRPr>
          </a:p>
          <a:p>
            <a:pPr>
              <a:buFontTx/>
              <a:buChar char="•"/>
            </a:pPr>
            <a:r>
              <a:rPr lang="en-US" altLang="en-US" sz="1000" b="0">
                <a:latin typeface="Times" panose="02020603050405020304" pitchFamily="18" charset="0"/>
              </a:rPr>
              <a:t>Message is subtle and often indirectly stated.</a:t>
            </a:r>
          </a:p>
          <a:p>
            <a:pPr>
              <a:buFontTx/>
              <a:buChar char="•"/>
            </a:pPr>
            <a:r>
              <a:rPr lang="en-US" altLang="en-US" sz="1000" b="0">
                <a:latin typeface="Times" panose="02020603050405020304" pitchFamily="18" charset="0"/>
              </a:rPr>
              <a:t>Heavy emphasis is given to nonverbals and context of message.</a:t>
            </a:r>
          </a:p>
          <a:p>
            <a:pPr>
              <a:buFontTx/>
              <a:buChar char="•"/>
            </a:pPr>
            <a:r>
              <a:rPr lang="en-US" altLang="en-US" sz="1000" b="0">
                <a:latin typeface="Times" panose="02020603050405020304" pitchFamily="18" charset="0"/>
              </a:rPr>
              <a:t>Indirectness is tolerated and often used.</a:t>
            </a:r>
          </a:p>
          <a:p>
            <a:pPr>
              <a:buFontTx/>
              <a:buChar char="•"/>
            </a:pPr>
            <a:r>
              <a:rPr lang="en-US" altLang="en-US" sz="1000" b="0">
                <a:latin typeface="Times" panose="02020603050405020304" pitchFamily="18" charset="0"/>
              </a:rPr>
              <a:t>Stress is placed on harmony and social relationships — face saving is important.</a:t>
            </a:r>
          </a:p>
          <a:p>
            <a:pPr>
              <a:buFontTx/>
              <a:buChar char="•"/>
            </a:pPr>
            <a:r>
              <a:rPr lang="en-US" altLang="en-US" sz="1000" b="0">
                <a:latin typeface="Times" panose="02020603050405020304" pitchFamily="18" charset="0"/>
              </a:rPr>
              <a:t>Emotional quality is more important than the meaning of particular words.</a:t>
            </a:r>
          </a:p>
        </p:txBody>
      </p:sp>
      <p:sp>
        <p:nvSpPr>
          <p:cNvPr id="68616" name="Text Box 29">
            <a:extLst>
              <a:ext uri="{FF2B5EF4-FFF2-40B4-BE49-F238E27FC236}">
                <a16:creationId xmlns:a16="http://schemas.microsoft.com/office/drawing/2014/main" id="{3992D7B5-A7B6-4B1F-A45E-26D7D6B7566A}"/>
              </a:ext>
            </a:extLst>
          </p:cNvPr>
          <p:cNvSpPr txBox="1">
            <a:spLocks noChangeArrowheads="1"/>
          </p:cNvSpPr>
          <p:nvPr/>
        </p:nvSpPr>
        <p:spPr bwMode="auto">
          <a:xfrm>
            <a:off x="1828800" y="5205984"/>
            <a:ext cx="1828800" cy="2235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114300" indent="-114300">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ctr"/>
            <a:r>
              <a:rPr lang="en-US" altLang="en-US" sz="1000"/>
              <a:t>Low Context (direct)</a:t>
            </a:r>
          </a:p>
          <a:p>
            <a:endParaRPr lang="en-US" altLang="en-US" sz="1000">
              <a:latin typeface="Times" panose="02020603050405020304" pitchFamily="18" charset="0"/>
            </a:endParaRPr>
          </a:p>
          <a:p>
            <a:pPr>
              <a:buFontTx/>
              <a:buChar char="•"/>
            </a:pPr>
            <a:r>
              <a:rPr lang="en-US" altLang="en-US" sz="1000" b="0">
                <a:latin typeface="Times" panose="02020603050405020304" pitchFamily="18" charset="0"/>
              </a:rPr>
              <a:t>Message is explicit.</a:t>
            </a:r>
          </a:p>
          <a:p>
            <a:pPr>
              <a:buFontTx/>
              <a:buChar char="•"/>
            </a:pPr>
            <a:r>
              <a:rPr lang="en-US" altLang="en-US" sz="1000" b="0">
                <a:latin typeface="Times" panose="02020603050405020304" pitchFamily="18" charset="0"/>
              </a:rPr>
              <a:t>Meaning is amplified through extended talk and writing.</a:t>
            </a:r>
          </a:p>
          <a:p>
            <a:pPr>
              <a:buFontTx/>
              <a:buChar char="•"/>
            </a:pPr>
            <a:r>
              <a:rPr lang="en-US" altLang="en-US" sz="1000" b="0">
                <a:latin typeface="Times" panose="02020603050405020304" pitchFamily="18" charset="0"/>
              </a:rPr>
              <a:t>Indirectness is viewed as a waste of time and sometimes with suspicion as dishonest.</a:t>
            </a:r>
          </a:p>
          <a:p>
            <a:pPr>
              <a:buFontTx/>
              <a:buChar char="•"/>
            </a:pPr>
            <a:r>
              <a:rPr lang="en-US" altLang="en-US" sz="1000" b="0">
                <a:latin typeface="Times" panose="02020603050405020304" pitchFamily="18" charset="0"/>
              </a:rPr>
              <a:t>Stress is placed on argument and persuasion, rather than harmony.</a:t>
            </a:r>
          </a:p>
          <a:p>
            <a:pPr>
              <a:buFontTx/>
              <a:buChar char="•"/>
            </a:pPr>
            <a:r>
              <a:rPr lang="en-US" altLang="en-US" sz="1000" b="0">
                <a:latin typeface="Times" panose="02020603050405020304" pitchFamily="18" charset="0"/>
              </a:rPr>
              <a:t>Distinction is made between the position taken and the individual self.</a:t>
            </a:r>
          </a:p>
        </p:txBody>
      </p:sp>
      <p:sp>
        <p:nvSpPr>
          <p:cNvPr id="68617" name="Text Box 30">
            <a:extLst>
              <a:ext uri="{FF2B5EF4-FFF2-40B4-BE49-F238E27FC236}">
                <a16:creationId xmlns:a16="http://schemas.microsoft.com/office/drawing/2014/main" id="{029906A9-8243-46C2-B075-368D17CE555E}"/>
              </a:ext>
            </a:extLst>
          </p:cNvPr>
          <p:cNvSpPr txBox="1">
            <a:spLocks noChangeArrowheads="1"/>
          </p:cNvSpPr>
          <p:nvPr/>
        </p:nvSpPr>
        <p:spPr bwMode="auto">
          <a:xfrm>
            <a:off x="1447800" y="7568184"/>
            <a:ext cx="4800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b="0">
                <a:latin typeface="Times" panose="02020603050405020304" pitchFamily="18" charset="0"/>
              </a:rPr>
              <a:t>* E. T. Hall</a:t>
            </a:r>
          </a:p>
        </p:txBody>
      </p:sp>
      <p:sp>
        <p:nvSpPr>
          <p:cNvPr id="68619" name="Text Box 16">
            <a:extLst>
              <a:ext uri="{FF2B5EF4-FFF2-40B4-BE49-F238E27FC236}">
                <a16:creationId xmlns:a16="http://schemas.microsoft.com/office/drawing/2014/main" id="{541B4AC6-2CAD-43E7-A3F6-0C4857B1EC93}"/>
              </a:ext>
            </a:extLst>
          </p:cNvPr>
          <p:cNvSpPr txBox="1">
            <a:spLocks noChangeArrowheads="1"/>
          </p:cNvSpPr>
          <p:nvPr/>
        </p:nvSpPr>
        <p:spPr bwMode="auto">
          <a:xfrm>
            <a:off x="3975100" y="4699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MANAGING GROUP PROCESS</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Line 2">
            <a:extLst>
              <a:ext uri="{FF2B5EF4-FFF2-40B4-BE49-F238E27FC236}">
                <a16:creationId xmlns:a16="http://schemas.microsoft.com/office/drawing/2014/main" id="{814F3560-A8F0-4565-8858-AE5605E8350F}"/>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69636" name="Rectangle 6">
            <a:extLst>
              <a:ext uri="{FF2B5EF4-FFF2-40B4-BE49-F238E27FC236}">
                <a16:creationId xmlns:a16="http://schemas.microsoft.com/office/drawing/2014/main" id="{930F5C90-2E2F-49D7-8E5D-A391FA0F4863}"/>
              </a:ext>
            </a:extLst>
          </p:cNvPr>
          <p:cNvSpPr>
            <a:spLocks noGrp="1" noChangeArrowheads="1"/>
          </p:cNvSpPr>
          <p:nvPr/>
        </p:nvSpPr>
        <p:spPr bwMode="auto">
          <a:xfrm>
            <a:off x="1524000" y="841248"/>
            <a:ext cx="457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sz="1800">
                <a:solidFill>
                  <a:schemeClr val="tx2"/>
                </a:solidFill>
              </a:rPr>
              <a:t>Cultural Factors</a:t>
            </a:r>
          </a:p>
        </p:txBody>
      </p:sp>
      <p:sp>
        <p:nvSpPr>
          <p:cNvPr id="69637" name="Text Box 7">
            <a:extLst>
              <a:ext uri="{FF2B5EF4-FFF2-40B4-BE49-F238E27FC236}">
                <a16:creationId xmlns:a16="http://schemas.microsoft.com/office/drawing/2014/main" id="{C8796244-4878-473D-B587-F507B3EC90E4}"/>
              </a:ext>
            </a:extLst>
          </p:cNvPr>
          <p:cNvSpPr txBox="1">
            <a:spLocks noChangeArrowheads="1"/>
          </p:cNvSpPr>
          <p:nvPr/>
        </p:nvSpPr>
        <p:spPr bwMode="auto">
          <a:xfrm>
            <a:off x="1524000" y="1298448"/>
            <a:ext cx="48006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b="0">
                <a:latin typeface="Times" panose="02020603050405020304" pitchFamily="18" charset="0"/>
              </a:rPr>
              <a:t>An important consideration when you plan a learning session is to look at the learning outputs and the learners seeking to achieve them. The learners' culture, to a great degree, will determine their expectations about, and behaviour in, the session.  By culture we mean not only the learners’ national culture but also differences based on their company, profession, age group, gender, etc.</a:t>
            </a:r>
          </a:p>
          <a:p>
            <a:endParaRPr lang="en-US" altLang="en-US" b="0">
              <a:latin typeface="Times" panose="02020603050405020304" pitchFamily="18" charset="0"/>
            </a:endParaRPr>
          </a:p>
          <a:p>
            <a:r>
              <a:rPr lang="en-US" altLang="en-US" b="0">
                <a:latin typeface="Times" panose="02020603050405020304" pitchFamily="18" charset="0"/>
              </a:rPr>
              <a:t>An effective facilitator will keep in mind these differences and plan a session that allows learners to work in ways that are comfortable and appropriate for them.  Here are several factors to keep in mind:</a:t>
            </a:r>
            <a:endParaRPr lang="en-US" altLang="en-US" sz="2400" b="0">
              <a:latin typeface="Times" panose="02020603050405020304" pitchFamily="18" charset="0"/>
            </a:endParaRPr>
          </a:p>
        </p:txBody>
      </p:sp>
      <p:graphicFrame>
        <p:nvGraphicFramePr>
          <p:cNvPr id="34881" name="Group 65">
            <a:extLst>
              <a:ext uri="{FF2B5EF4-FFF2-40B4-BE49-F238E27FC236}">
                <a16:creationId xmlns:a16="http://schemas.microsoft.com/office/drawing/2014/main" id="{F0657256-1CBD-4B61-AB14-858CB7483868}"/>
              </a:ext>
            </a:extLst>
          </p:cNvPr>
          <p:cNvGraphicFramePr>
            <a:graphicFrameLocks noGrp="1"/>
          </p:cNvGraphicFramePr>
          <p:nvPr>
            <p:extLst>
              <p:ext uri="{D42A27DB-BD31-4B8C-83A1-F6EECF244321}">
                <p14:modId xmlns:p14="http://schemas.microsoft.com/office/powerpoint/2010/main" val="2816934544"/>
              </p:ext>
            </p:extLst>
          </p:nvPr>
        </p:nvGraphicFramePr>
        <p:xfrm>
          <a:off x="1524000" y="3498723"/>
          <a:ext cx="4724400" cy="4505325"/>
        </p:xfrm>
        <a:graphic>
          <a:graphicData uri="http://schemas.openxmlformats.org/drawingml/2006/table">
            <a:tbl>
              <a:tblPr/>
              <a:tblGrid>
                <a:gridCol w="1560513">
                  <a:extLst>
                    <a:ext uri="{9D8B030D-6E8A-4147-A177-3AD203B41FA5}">
                      <a16:colId xmlns:a16="http://schemas.microsoft.com/office/drawing/2014/main" val="3970891843"/>
                    </a:ext>
                  </a:extLst>
                </a:gridCol>
                <a:gridCol w="1643062">
                  <a:extLst>
                    <a:ext uri="{9D8B030D-6E8A-4147-A177-3AD203B41FA5}">
                      <a16:colId xmlns:a16="http://schemas.microsoft.com/office/drawing/2014/main" val="3753816432"/>
                    </a:ext>
                  </a:extLst>
                </a:gridCol>
                <a:gridCol w="1520825">
                  <a:extLst>
                    <a:ext uri="{9D8B030D-6E8A-4147-A177-3AD203B41FA5}">
                      <a16:colId xmlns:a16="http://schemas.microsoft.com/office/drawing/2014/main" val="1253055165"/>
                    </a:ext>
                  </a:extLst>
                </a:gridCol>
              </a:tblGrid>
              <a:tr h="243861">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bg1"/>
                          </a:solidFill>
                          <a:effectLst/>
                          <a:latin typeface="Helvetica" panose="020B0604020202020204" pitchFamily="34" charset="0"/>
                          <a:ea typeface="ＭＳ Ｐゴシック" panose="020B0600070205080204" pitchFamily="34" charset="-128"/>
                        </a:rPr>
                        <a:t>Factor</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bg1"/>
                          </a:solidFill>
                          <a:effectLst/>
                          <a:latin typeface="Helvetica" panose="020B0604020202020204" pitchFamily="34" charset="0"/>
                          <a:ea typeface="ＭＳ Ｐゴシック" panose="020B0600070205080204" pitchFamily="34" charset="-128"/>
                        </a:rPr>
                        <a:t>Low-context</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bg1"/>
                          </a:solidFill>
                          <a:effectLst/>
                          <a:latin typeface="Helvetica" panose="020B0604020202020204" pitchFamily="34" charset="0"/>
                          <a:ea typeface="ＭＳ Ｐゴシック" panose="020B0600070205080204" pitchFamily="34" charset="-128"/>
                        </a:rPr>
                        <a:t>High-context</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00"/>
                    </a:solidFill>
                  </a:tcPr>
                </a:tc>
                <a:extLst>
                  <a:ext uri="{0D108BD9-81ED-4DB2-BD59-A6C34878D82A}">
                    <a16:rowId xmlns:a16="http://schemas.microsoft.com/office/drawing/2014/main" val="233739668"/>
                  </a:ext>
                </a:extLst>
              </a:tr>
              <a:tr h="609652">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Expectations about interaction</a:t>
                      </a:r>
                    </a:p>
                  </a:txBody>
                  <a:tcPr marT="45724" marB="45724"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14300" indent="-1143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Discuss issues</a:t>
                      </a: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Debate openly</a:t>
                      </a: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14300" indent="-1143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Listen &amp; understand trainer</a:t>
                      </a:r>
                    </a:p>
                  </a:txBody>
                  <a:tcPr marT="45724" marB="4572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73894048"/>
                  </a:ext>
                </a:extLst>
              </a:tr>
              <a:tr h="676713">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Communication style</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14300" indent="-1143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Direct</a:t>
                      </a: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“Speak one’s mind”</a:t>
                      </a: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14300" indent="-1143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Indirect</a:t>
                      </a: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Points are often subtle and implied</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90275432"/>
                  </a:ext>
                </a:extLst>
              </a:tr>
              <a:tr h="859609">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Attitude toward status &amp; hierarchy</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14300" indent="-1143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Not so important</a:t>
                      </a: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Everyone “weighs in”</a:t>
                      </a: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14300" indent="-1143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Important</a:t>
                      </a: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Deferential attitude toward senior people</a:t>
                      </a:r>
                    </a:p>
                  </a:txBody>
                  <a:tcPr marT="45724" marB="4572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46957859"/>
                  </a:ext>
                </a:extLst>
              </a:tr>
              <a:tr h="676713">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Attitude toward conflict</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14300" indent="-1143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Expected</a:t>
                      </a: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Make sure all sides are heard</a:t>
                      </a: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14300" indent="-1143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Avoided</a:t>
                      </a: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Harmony &amp; face saving</a:t>
                      </a:r>
                    </a:p>
                  </a:txBody>
                  <a:tcPr marT="45724" marB="4572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16219944"/>
                  </a:ext>
                </a:extLst>
              </a:tr>
              <a:tr h="762064">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Decision making style (group vs. individual)</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14300" indent="-1143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Emphasis is on persuasion</a:t>
                      </a: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14300" indent="-1143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Emphasis on consensus &amp; reading the “cues” </a:t>
                      </a:r>
                    </a:p>
                  </a:txBody>
                  <a:tcPr marT="45724" marB="4572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19438293"/>
                  </a:ext>
                </a:extLst>
              </a:tr>
              <a:tr h="676713">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Attitude toward silence</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114300" indent="-1143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Empty space</a:t>
                      </a: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Avoided as uncomfortable</a:t>
                      </a: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114300" indent="-1143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Times" panose="02020603050405020304" pitchFamily="18" charset="0"/>
                          <a:ea typeface="ＭＳ Ｐゴシック" panose="020B0600070205080204" pitchFamily="34" charset="-128"/>
                        </a:rPr>
                        <a:t>Multiple meanings</a:t>
                      </a:r>
                    </a:p>
                    <a:p>
                      <a:pPr marL="114300" marR="0" lvl="0" indent="-114300" algn="l" defTabSz="914400" rtl="0" eaLnBrk="1" fontAlgn="base" latinLnBrk="0" hangingPunct="1">
                        <a:lnSpc>
                          <a:spcPct val="100000"/>
                        </a:lnSpc>
                        <a:spcBef>
                          <a:spcPct val="2000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Times" panose="02020603050405020304" pitchFamily="18" charset="0"/>
                          <a:ea typeface="ＭＳ Ｐゴシック" panose="020B0600070205080204" pitchFamily="34" charset="-128"/>
                        </a:rPr>
                        <a:t>Normal &amp; accepted</a:t>
                      </a:r>
                    </a:p>
                  </a:txBody>
                  <a:tcPr marT="45724" marB="4572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23384"/>
                  </a:ext>
                </a:extLst>
              </a:tr>
            </a:tbl>
          </a:graphicData>
        </a:graphic>
      </p:graphicFrame>
      <p:sp>
        <p:nvSpPr>
          <p:cNvPr id="69673" name="Text Box 45">
            <a:extLst>
              <a:ext uri="{FF2B5EF4-FFF2-40B4-BE49-F238E27FC236}">
                <a16:creationId xmlns:a16="http://schemas.microsoft.com/office/drawing/2014/main" id="{8074126A-C20B-43CD-963E-450951AD41A2}"/>
              </a:ext>
            </a:extLst>
          </p:cNvPr>
          <p:cNvSpPr txBox="1">
            <a:spLocks noChangeArrowheads="1"/>
          </p:cNvSpPr>
          <p:nvPr/>
        </p:nvSpPr>
        <p:spPr bwMode="auto">
          <a:xfrm>
            <a:off x="3975100" y="4699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MANAGING GROUP PROCESS</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Number Placeholder 2">
            <a:extLst>
              <a:ext uri="{FF2B5EF4-FFF2-40B4-BE49-F238E27FC236}">
                <a16:creationId xmlns:a16="http://schemas.microsoft.com/office/drawing/2014/main" id="{D97E3669-0287-4DDA-B7C5-F0E63F101F60}"/>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2395D129-52D7-41A7-9E9E-6B18309B506E}" type="slidenum">
              <a:rPr lang="en-US" altLang="en-US" sz="1000" b="0"/>
              <a:pPr/>
              <a:t>67</a:t>
            </a:fld>
            <a:endParaRPr lang="en-US" altLang="en-US" sz="1000" b="0"/>
          </a:p>
        </p:txBody>
      </p:sp>
      <p:sp>
        <p:nvSpPr>
          <p:cNvPr id="70659" name="Line 2">
            <a:extLst>
              <a:ext uri="{FF2B5EF4-FFF2-40B4-BE49-F238E27FC236}">
                <a16:creationId xmlns:a16="http://schemas.microsoft.com/office/drawing/2014/main" id="{468E4228-5BFC-4A0B-A001-3B2111B92420}"/>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0661" name="Line 4">
            <a:extLst>
              <a:ext uri="{FF2B5EF4-FFF2-40B4-BE49-F238E27FC236}">
                <a16:creationId xmlns:a16="http://schemas.microsoft.com/office/drawing/2014/main" id="{CC9D5B14-5420-4908-B9D9-2F7B67602A46}"/>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0662" name="Rectangle 5">
            <a:extLst>
              <a:ext uri="{FF2B5EF4-FFF2-40B4-BE49-F238E27FC236}">
                <a16:creationId xmlns:a16="http://schemas.microsoft.com/office/drawing/2014/main" id="{08309F07-69CE-490F-A324-D8E4DD2A5C3F}"/>
              </a:ext>
            </a:extLst>
          </p:cNvPr>
          <p:cNvSpPr>
            <a:spLocks noChangeArrowheads="1"/>
          </p:cNvSpPr>
          <p:nvPr/>
        </p:nvSpPr>
        <p:spPr bwMode="auto">
          <a:xfrm>
            <a:off x="1587500" y="1295400"/>
            <a:ext cx="3810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eaLnBrk="1" hangingPunct="1"/>
            <a:r>
              <a:rPr lang="en-US" altLang="en-US" sz="1800">
                <a:solidFill>
                  <a:schemeClr val="tx2"/>
                </a:solidFill>
              </a:rPr>
              <a:t>Handling Resistance</a:t>
            </a:r>
            <a:endParaRPr lang="en-US" altLang="en-US" sz="1800" b="0">
              <a:solidFill>
                <a:schemeClr val="tx2"/>
              </a:solidFill>
            </a:endParaRPr>
          </a:p>
        </p:txBody>
      </p:sp>
      <p:sp>
        <p:nvSpPr>
          <p:cNvPr id="70663" name="Text Box 6">
            <a:extLst>
              <a:ext uri="{FF2B5EF4-FFF2-40B4-BE49-F238E27FC236}">
                <a16:creationId xmlns:a16="http://schemas.microsoft.com/office/drawing/2014/main" id="{AD09A3A6-80A8-421D-88CC-A6306475746C}"/>
              </a:ext>
            </a:extLst>
          </p:cNvPr>
          <p:cNvSpPr txBox="1">
            <a:spLocks noChangeArrowheads="1"/>
          </p:cNvSpPr>
          <p:nvPr/>
        </p:nvSpPr>
        <p:spPr bwMode="auto">
          <a:xfrm>
            <a:off x="1600200" y="1962150"/>
            <a:ext cx="4546600" cy="484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b="0">
                <a:latin typeface="Times" panose="02020603050405020304" pitchFamily="18" charset="0"/>
              </a:rPr>
              <a:t>According to Peter Block, a noted organisational psychologist, resistance is a predictable, natural, and necessary part of dealing with problems and organizational change. Don</a:t>
            </a:r>
            <a:r>
              <a:rPr lang="en-US" altLang="en-US" b="0">
                <a:latin typeface="Arial" panose="020B0604020202020204" pitchFamily="34" charset="0"/>
              </a:rPr>
              <a:t>’</a:t>
            </a:r>
            <a:r>
              <a:rPr lang="en-US" altLang="ja-JP" b="0">
                <a:latin typeface="Times" panose="02020603050405020304" pitchFamily="18" charset="0"/>
              </a:rPr>
              <a:t>t take it personally! Your challenge, as a facilitator, is to help learners express the resistance directly. Resistance can take many forms:</a:t>
            </a:r>
          </a:p>
          <a:p>
            <a:pPr>
              <a:spcBef>
                <a:spcPct val="50000"/>
              </a:spcBef>
            </a:pPr>
            <a:r>
              <a:rPr lang="en-US" altLang="en-US" b="0">
                <a:latin typeface="Times" panose="02020603050405020304" pitchFamily="18" charset="0"/>
              </a:rPr>
              <a:t>1. Give me more detail</a:t>
            </a:r>
          </a:p>
          <a:p>
            <a:pPr>
              <a:spcBef>
                <a:spcPct val="50000"/>
              </a:spcBef>
            </a:pPr>
            <a:r>
              <a:rPr lang="en-US" altLang="en-US" b="0">
                <a:latin typeface="Times" panose="02020603050405020304" pitchFamily="18" charset="0"/>
              </a:rPr>
              <a:t>2. Flood you with detail</a:t>
            </a:r>
          </a:p>
          <a:p>
            <a:pPr>
              <a:spcBef>
                <a:spcPct val="50000"/>
              </a:spcBef>
            </a:pPr>
            <a:r>
              <a:rPr lang="en-US" altLang="en-US" b="0">
                <a:latin typeface="Times" panose="02020603050405020304" pitchFamily="18" charset="0"/>
              </a:rPr>
              <a:t>3. Timing is not right</a:t>
            </a:r>
          </a:p>
          <a:p>
            <a:pPr>
              <a:spcBef>
                <a:spcPct val="50000"/>
              </a:spcBef>
            </a:pPr>
            <a:r>
              <a:rPr lang="en-US" altLang="en-US" b="0">
                <a:latin typeface="Times" panose="02020603050405020304" pitchFamily="18" charset="0"/>
              </a:rPr>
              <a:t>4. Impracticality</a:t>
            </a:r>
          </a:p>
          <a:p>
            <a:pPr>
              <a:spcBef>
                <a:spcPct val="50000"/>
              </a:spcBef>
            </a:pPr>
            <a:r>
              <a:rPr lang="en-US" altLang="en-US" b="0">
                <a:latin typeface="Times" panose="02020603050405020304" pitchFamily="18" charset="0"/>
              </a:rPr>
              <a:t>5. </a:t>
            </a:r>
            <a:r>
              <a:rPr lang="ja-JP" altLang="en-US" b="0">
                <a:latin typeface="Arial" panose="020B0604020202020204" pitchFamily="34" charset="0"/>
              </a:rPr>
              <a:t>“</a:t>
            </a:r>
            <a:r>
              <a:rPr lang="en-US" altLang="ja-JP" b="0">
                <a:latin typeface="Times" panose="02020603050405020304" pitchFamily="18" charset="0"/>
              </a:rPr>
              <a:t>I</a:t>
            </a:r>
            <a:r>
              <a:rPr lang="en-US" altLang="ja-JP" b="0">
                <a:latin typeface="Arial" panose="020B0604020202020204" pitchFamily="34" charset="0"/>
              </a:rPr>
              <a:t>’</a:t>
            </a:r>
            <a:r>
              <a:rPr lang="en-US" altLang="ja-JP" b="0">
                <a:latin typeface="Times" panose="02020603050405020304" pitchFamily="18" charset="0"/>
              </a:rPr>
              <a:t>m not surprised.</a:t>
            </a:r>
            <a:r>
              <a:rPr lang="ja-JP" altLang="en-US" b="0">
                <a:latin typeface="Arial" panose="020B0604020202020204" pitchFamily="34" charset="0"/>
              </a:rPr>
              <a:t>”</a:t>
            </a:r>
            <a:endParaRPr lang="en-US" altLang="ja-JP" b="0">
              <a:latin typeface="Times" panose="02020603050405020304" pitchFamily="18" charset="0"/>
            </a:endParaRPr>
          </a:p>
          <a:p>
            <a:pPr>
              <a:spcBef>
                <a:spcPct val="50000"/>
              </a:spcBef>
            </a:pPr>
            <a:r>
              <a:rPr lang="en-US" altLang="en-US" b="0">
                <a:latin typeface="Times" panose="02020603050405020304" pitchFamily="18" charset="0"/>
              </a:rPr>
              <a:t>6. Attack</a:t>
            </a:r>
          </a:p>
          <a:p>
            <a:pPr>
              <a:spcBef>
                <a:spcPct val="50000"/>
              </a:spcBef>
            </a:pPr>
            <a:r>
              <a:rPr lang="en-US" altLang="en-US" b="0">
                <a:latin typeface="Times" panose="02020603050405020304" pitchFamily="18" charset="0"/>
              </a:rPr>
              <a:t>7. Confusion</a:t>
            </a:r>
          </a:p>
          <a:p>
            <a:pPr>
              <a:spcBef>
                <a:spcPct val="50000"/>
              </a:spcBef>
            </a:pPr>
            <a:r>
              <a:rPr lang="en-US" altLang="en-US" b="0">
                <a:latin typeface="Times" panose="02020603050405020304" pitchFamily="18" charset="0"/>
              </a:rPr>
              <a:t>8. Silence</a:t>
            </a:r>
          </a:p>
          <a:p>
            <a:pPr>
              <a:spcBef>
                <a:spcPct val="50000"/>
              </a:spcBef>
            </a:pPr>
            <a:r>
              <a:rPr lang="en-US" altLang="en-US" b="0">
                <a:latin typeface="Times" panose="02020603050405020304" pitchFamily="18" charset="0"/>
              </a:rPr>
              <a:t>9. Intellectualizing</a:t>
            </a:r>
          </a:p>
          <a:p>
            <a:pPr>
              <a:spcBef>
                <a:spcPct val="50000"/>
              </a:spcBef>
            </a:pPr>
            <a:r>
              <a:rPr lang="en-US" altLang="en-US" b="0">
                <a:latin typeface="Times" panose="02020603050405020304" pitchFamily="18" charset="0"/>
              </a:rPr>
              <a:t>10. Moralizing</a:t>
            </a:r>
          </a:p>
          <a:p>
            <a:pPr>
              <a:spcBef>
                <a:spcPct val="50000"/>
              </a:spcBef>
            </a:pPr>
            <a:r>
              <a:rPr lang="en-US" altLang="en-US" b="0">
                <a:latin typeface="Times" panose="02020603050405020304" pitchFamily="18" charset="0"/>
              </a:rPr>
              <a:t>11. Compliance</a:t>
            </a:r>
          </a:p>
          <a:p>
            <a:pPr>
              <a:spcBef>
                <a:spcPct val="50000"/>
              </a:spcBef>
            </a:pPr>
            <a:r>
              <a:rPr lang="en-US" altLang="en-US" b="0">
                <a:latin typeface="Times" panose="02020603050405020304" pitchFamily="18" charset="0"/>
              </a:rPr>
              <a:t>12. Questions the methodology</a:t>
            </a:r>
          </a:p>
          <a:p>
            <a:pPr>
              <a:spcBef>
                <a:spcPct val="50000"/>
              </a:spcBef>
            </a:pPr>
            <a:r>
              <a:rPr lang="en-US" altLang="en-US" b="0">
                <a:latin typeface="Times" panose="02020603050405020304" pitchFamily="18" charset="0"/>
              </a:rPr>
              <a:t>13. Flight into health</a:t>
            </a:r>
          </a:p>
          <a:p>
            <a:pPr>
              <a:spcBef>
                <a:spcPct val="50000"/>
              </a:spcBef>
            </a:pPr>
            <a:r>
              <a:rPr lang="en-US" altLang="en-US" i="1"/>
              <a:t>What are some nonverbal signs of resistance?</a:t>
            </a:r>
            <a:endParaRPr lang="en-US" altLang="en-US" b="0">
              <a:latin typeface="Times" panose="02020603050405020304" pitchFamily="18" charset="0"/>
            </a:endParaRPr>
          </a:p>
        </p:txBody>
      </p:sp>
      <p:sp>
        <p:nvSpPr>
          <p:cNvPr id="70666" name="Text Box 10">
            <a:extLst>
              <a:ext uri="{FF2B5EF4-FFF2-40B4-BE49-F238E27FC236}">
                <a16:creationId xmlns:a16="http://schemas.microsoft.com/office/drawing/2014/main" id="{B28FCED7-BC0C-4A72-B12A-8D8DE590A597}"/>
              </a:ext>
            </a:extLst>
          </p:cNvPr>
          <p:cNvSpPr txBox="1">
            <a:spLocks noChangeArrowheads="1"/>
          </p:cNvSpPr>
          <p:nvPr/>
        </p:nvSpPr>
        <p:spPr bwMode="auto">
          <a:xfrm>
            <a:off x="3962400" y="4953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DELIVERY</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Number Placeholder 2">
            <a:extLst>
              <a:ext uri="{FF2B5EF4-FFF2-40B4-BE49-F238E27FC236}">
                <a16:creationId xmlns:a16="http://schemas.microsoft.com/office/drawing/2014/main" id="{D31A1B42-AE77-492C-BFB6-CE63DCFE2B30}"/>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E969F5B9-45EF-4FCF-A227-047541DC9C80}" type="slidenum">
              <a:rPr lang="en-US" altLang="en-US" sz="1000" b="0"/>
              <a:pPr/>
              <a:t>68</a:t>
            </a:fld>
            <a:endParaRPr lang="en-US" altLang="en-US" sz="1000" b="0"/>
          </a:p>
        </p:txBody>
      </p:sp>
      <p:sp>
        <p:nvSpPr>
          <p:cNvPr id="72707" name="Line 2">
            <a:extLst>
              <a:ext uri="{FF2B5EF4-FFF2-40B4-BE49-F238E27FC236}">
                <a16:creationId xmlns:a16="http://schemas.microsoft.com/office/drawing/2014/main" id="{0D36C2B3-AC04-4ADC-8125-BA302647DBEB}"/>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709" name="Line 4">
            <a:extLst>
              <a:ext uri="{FF2B5EF4-FFF2-40B4-BE49-F238E27FC236}">
                <a16:creationId xmlns:a16="http://schemas.microsoft.com/office/drawing/2014/main" id="{F1E29D31-23BB-44A6-AEA8-E923A9CDC011}"/>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711" name="Rectangle 6">
            <a:extLst>
              <a:ext uri="{FF2B5EF4-FFF2-40B4-BE49-F238E27FC236}">
                <a16:creationId xmlns:a16="http://schemas.microsoft.com/office/drawing/2014/main" id="{E5AACA3A-FB8C-4987-B59F-0AE9CB90E5A1}"/>
              </a:ext>
            </a:extLst>
          </p:cNvPr>
          <p:cNvSpPr>
            <a:spLocks noChangeArrowheads="1"/>
          </p:cNvSpPr>
          <p:nvPr/>
        </p:nvSpPr>
        <p:spPr bwMode="auto">
          <a:xfrm>
            <a:off x="1600200" y="890016"/>
            <a:ext cx="3810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eaLnBrk="1" hangingPunct="1"/>
            <a:r>
              <a:rPr lang="en-US" altLang="en-US" sz="1800">
                <a:solidFill>
                  <a:schemeClr val="tx2"/>
                </a:solidFill>
              </a:rPr>
              <a:t>Handling Resistance</a:t>
            </a:r>
            <a:endParaRPr lang="en-US" altLang="en-US" sz="1800" b="0">
              <a:solidFill>
                <a:schemeClr val="tx2"/>
              </a:solidFill>
            </a:endParaRPr>
          </a:p>
        </p:txBody>
      </p:sp>
      <p:sp>
        <p:nvSpPr>
          <p:cNvPr id="72712" name="Text Box 7">
            <a:extLst>
              <a:ext uri="{FF2B5EF4-FFF2-40B4-BE49-F238E27FC236}">
                <a16:creationId xmlns:a16="http://schemas.microsoft.com/office/drawing/2014/main" id="{CA2E490D-605D-40B4-A0A6-6E81D616AA77}"/>
              </a:ext>
            </a:extLst>
          </p:cNvPr>
          <p:cNvSpPr txBox="1">
            <a:spLocks noChangeArrowheads="1"/>
          </p:cNvSpPr>
          <p:nvPr/>
        </p:nvSpPr>
        <p:spPr bwMode="auto">
          <a:xfrm>
            <a:off x="1600200" y="1423416"/>
            <a:ext cx="4546600" cy="283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8600" indent="-228600">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b="0" dirty="0">
                <a:latin typeface="Times" panose="02020603050405020304" pitchFamily="18" charset="0"/>
              </a:rPr>
              <a:t>Block suggests several steps for handling resistance:</a:t>
            </a:r>
          </a:p>
          <a:p>
            <a:pPr>
              <a:spcBef>
                <a:spcPct val="50000"/>
              </a:spcBef>
            </a:pPr>
            <a:r>
              <a:rPr lang="en-US" altLang="en-US" dirty="0"/>
              <a:t>Step 1: Pick up the clues</a:t>
            </a:r>
            <a:endParaRPr lang="en-US" altLang="en-US" b="0" dirty="0">
              <a:latin typeface="Times" panose="02020603050405020304" pitchFamily="18" charset="0"/>
            </a:endParaRPr>
          </a:p>
          <a:p>
            <a:pPr>
              <a:spcBef>
                <a:spcPct val="50000"/>
              </a:spcBef>
              <a:buFontTx/>
              <a:buChar char="•"/>
            </a:pPr>
            <a:r>
              <a:rPr lang="en-US" altLang="en-US" b="0" dirty="0">
                <a:latin typeface="Times" panose="02020603050405020304" pitchFamily="18" charset="0"/>
              </a:rPr>
              <a:t>Notice non-verbal reactions of the other person.</a:t>
            </a:r>
          </a:p>
          <a:p>
            <a:pPr>
              <a:spcBef>
                <a:spcPct val="50000"/>
              </a:spcBef>
              <a:buFontTx/>
              <a:buChar char="•"/>
            </a:pPr>
            <a:r>
              <a:rPr lang="en-US" altLang="en-US" b="0" dirty="0">
                <a:latin typeface="Times" panose="02020603050405020304" pitchFamily="18" charset="0"/>
              </a:rPr>
              <a:t>Listen to yourself. Often your own nonverbal reactions or feelings will reflect those of the other person.</a:t>
            </a:r>
          </a:p>
          <a:p>
            <a:pPr>
              <a:spcBef>
                <a:spcPct val="50000"/>
              </a:spcBef>
              <a:buFontTx/>
              <a:buChar char="•"/>
            </a:pPr>
            <a:r>
              <a:rPr lang="en-US" altLang="en-US" b="0" dirty="0">
                <a:latin typeface="Times" panose="02020603050405020304" pitchFamily="18" charset="0"/>
              </a:rPr>
              <a:t>Notice repetitions and negative language. </a:t>
            </a:r>
          </a:p>
          <a:p>
            <a:pPr>
              <a:spcBef>
                <a:spcPct val="50000"/>
              </a:spcBef>
            </a:pPr>
            <a:r>
              <a:rPr lang="en-US" altLang="en-US" b="0" dirty="0">
                <a:latin typeface="Times" panose="02020603050405020304" pitchFamily="18" charset="0"/>
              </a:rPr>
              <a:t>	</a:t>
            </a:r>
            <a:r>
              <a:rPr lang="ja-JP" altLang="en-US" b="0" dirty="0">
                <a:latin typeface="Arial" panose="020B0604020202020204" pitchFamily="34" charset="0"/>
              </a:rPr>
              <a:t>“</a:t>
            </a:r>
            <a:r>
              <a:rPr lang="en-US" altLang="en-US" b="0" dirty="0">
                <a:latin typeface="Times" panose="02020603050405020304" pitchFamily="18" charset="0"/>
              </a:rPr>
              <a:t>You have to understand …</a:t>
            </a:r>
            <a:r>
              <a:rPr lang="ja-JP" altLang="en-US" b="0" dirty="0">
                <a:latin typeface="Arial" panose="020B0604020202020204" pitchFamily="34" charset="0"/>
              </a:rPr>
              <a:t>”</a:t>
            </a:r>
            <a:endParaRPr lang="en-US" altLang="en-US" b="0" dirty="0">
              <a:latin typeface="Times" panose="02020603050405020304" pitchFamily="18" charset="0"/>
            </a:endParaRPr>
          </a:p>
          <a:p>
            <a:pPr>
              <a:spcBef>
                <a:spcPct val="50000"/>
              </a:spcBef>
            </a:pPr>
            <a:r>
              <a:rPr lang="en-US" altLang="en-US" b="0" dirty="0">
                <a:latin typeface="Times" panose="02020603050405020304" pitchFamily="18" charset="0"/>
              </a:rPr>
              <a:t>	</a:t>
            </a:r>
            <a:r>
              <a:rPr lang="ja-JP" altLang="en-US" b="0" dirty="0">
                <a:latin typeface="Arial" panose="020B0604020202020204" pitchFamily="34" charset="0"/>
              </a:rPr>
              <a:t>“</a:t>
            </a:r>
            <a:r>
              <a:rPr lang="en-US" altLang="en-US" b="0" dirty="0">
                <a:latin typeface="Times" panose="02020603050405020304" pitchFamily="18" charset="0"/>
              </a:rPr>
              <a:t>Let me explain something to you …</a:t>
            </a:r>
            <a:r>
              <a:rPr lang="ja-JP" altLang="en-US" b="0" dirty="0">
                <a:latin typeface="Arial" panose="020B0604020202020204" pitchFamily="34" charset="0"/>
              </a:rPr>
              <a:t>”</a:t>
            </a:r>
            <a:endParaRPr lang="en-US" altLang="en-US" b="0" dirty="0">
              <a:latin typeface="Times" panose="02020603050405020304" pitchFamily="18" charset="0"/>
            </a:endParaRPr>
          </a:p>
          <a:p>
            <a:pPr>
              <a:spcBef>
                <a:spcPct val="50000"/>
              </a:spcBef>
            </a:pPr>
            <a:r>
              <a:rPr lang="en-US" altLang="en-US" dirty="0"/>
              <a:t>Step 2: Name the resistance</a:t>
            </a:r>
            <a:endParaRPr lang="en-US" altLang="en-US" b="0" dirty="0">
              <a:latin typeface="Times" panose="02020603050405020304" pitchFamily="18" charset="0"/>
            </a:endParaRPr>
          </a:p>
          <a:p>
            <a:pPr>
              <a:spcBef>
                <a:spcPct val="50000"/>
              </a:spcBef>
            </a:pPr>
            <a:r>
              <a:rPr lang="en-US" altLang="en-US" b="0" dirty="0">
                <a:latin typeface="Times" panose="02020603050405020304" pitchFamily="18" charset="0"/>
              </a:rPr>
              <a:t>•	Use neutral language; encourage the other person to make a more direct statement about what he/she is experiencing.</a:t>
            </a:r>
          </a:p>
        </p:txBody>
      </p:sp>
      <p:sp>
        <p:nvSpPr>
          <p:cNvPr id="72713" name="Text Box 8">
            <a:extLst>
              <a:ext uri="{FF2B5EF4-FFF2-40B4-BE49-F238E27FC236}">
                <a16:creationId xmlns:a16="http://schemas.microsoft.com/office/drawing/2014/main" id="{FAE5C6E0-6DFC-463E-AD06-A52F5E94CD79}"/>
              </a:ext>
            </a:extLst>
          </p:cNvPr>
          <p:cNvSpPr txBox="1">
            <a:spLocks noChangeArrowheads="1"/>
          </p:cNvSpPr>
          <p:nvPr/>
        </p:nvSpPr>
        <p:spPr bwMode="auto">
          <a:xfrm>
            <a:off x="7962900" y="3556000"/>
            <a:ext cx="3898900" cy="221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endParaRPr lang="en-US" altLang="en-US" sz="1400" i="1"/>
          </a:p>
          <a:p>
            <a:pPr>
              <a:spcBef>
                <a:spcPct val="50000"/>
              </a:spcBef>
            </a:pPr>
            <a:endParaRPr lang="en-US" altLang="en-US" sz="1400"/>
          </a:p>
          <a:p>
            <a:pPr>
              <a:spcBef>
                <a:spcPct val="50000"/>
              </a:spcBef>
            </a:pPr>
            <a:endParaRPr lang="en-US" altLang="en-US" sz="1400"/>
          </a:p>
          <a:p>
            <a:pPr>
              <a:spcBef>
                <a:spcPct val="50000"/>
              </a:spcBef>
            </a:pPr>
            <a:endParaRPr lang="en-US" altLang="en-US" sz="1400"/>
          </a:p>
          <a:p>
            <a:pPr>
              <a:spcBef>
                <a:spcPct val="50000"/>
              </a:spcBef>
            </a:pPr>
            <a:endParaRPr lang="en-US" altLang="en-US" sz="1400"/>
          </a:p>
          <a:p>
            <a:pPr>
              <a:spcBef>
                <a:spcPct val="50000"/>
              </a:spcBef>
            </a:pPr>
            <a:endParaRPr lang="en-US" altLang="en-US" sz="1400"/>
          </a:p>
          <a:p>
            <a:pPr>
              <a:spcBef>
                <a:spcPct val="50000"/>
              </a:spcBef>
            </a:pPr>
            <a:endParaRPr lang="en-US" altLang="en-US" sz="1400" b="0"/>
          </a:p>
        </p:txBody>
      </p:sp>
      <p:graphicFrame>
        <p:nvGraphicFramePr>
          <p:cNvPr id="147465" name="Group 9">
            <a:extLst>
              <a:ext uri="{FF2B5EF4-FFF2-40B4-BE49-F238E27FC236}">
                <a16:creationId xmlns:a16="http://schemas.microsoft.com/office/drawing/2014/main" id="{22ED6703-205E-4BBE-82B8-9CE38C602111}"/>
              </a:ext>
            </a:extLst>
          </p:cNvPr>
          <p:cNvGraphicFramePr>
            <a:graphicFrameLocks noGrp="1"/>
          </p:cNvGraphicFramePr>
          <p:nvPr>
            <p:extLst>
              <p:ext uri="{D42A27DB-BD31-4B8C-83A1-F6EECF244321}">
                <p14:modId xmlns:p14="http://schemas.microsoft.com/office/powerpoint/2010/main" val="3273749534"/>
              </p:ext>
            </p:extLst>
          </p:nvPr>
        </p:nvGraphicFramePr>
        <p:xfrm>
          <a:off x="1752600" y="4319016"/>
          <a:ext cx="4165600" cy="1389063"/>
        </p:xfrm>
        <a:graphic>
          <a:graphicData uri="http://schemas.openxmlformats.org/drawingml/2006/table">
            <a:tbl>
              <a:tblPr/>
              <a:tblGrid>
                <a:gridCol w="1365250">
                  <a:extLst>
                    <a:ext uri="{9D8B030D-6E8A-4147-A177-3AD203B41FA5}">
                      <a16:colId xmlns:a16="http://schemas.microsoft.com/office/drawing/2014/main" val="2808552639"/>
                    </a:ext>
                  </a:extLst>
                </a:gridCol>
                <a:gridCol w="2800350">
                  <a:extLst>
                    <a:ext uri="{9D8B030D-6E8A-4147-A177-3AD203B41FA5}">
                      <a16:colId xmlns:a16="http://schemas.microsoft.com/office/drawing/2014/main" val="1833043328"/>
                    </a:ext>
                  </a:extLst>
                </a:gridCol>
              </a:tblGrid>
              <a:tr h="381000">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Form of Resistance</a:t>
                      </a: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41" marB="45741" horzOverflow="overflow">
                    <a:lnL>
                      <a:noFill/>
                    </a:lnL>
                    <a:lnR>
                      <a:noFill/>
                    </a:lnR>
                    <a:lnT>
                      <a:noFill/>
                    </a:lnT>
                    <a:lnB>
                      <a:noFill/>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Possible Response</a:t>
                      </a: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41" marB="45741"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2486553720"/>
                  </a:ext>
                </a:extLst>
              </a:tr>
              <a:tr h="458788">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Compliance</a:t>
                      </a:r>
                    </a:p>
                  </a:txBody>
                  <a:tcPr marT="45741" marB="45741" anchor="ctr" horzOverflow="overflow">
                    <a:lnL>
                      <a:noFill/>
                    </a:lnL>
                    <a:lnR>
                      <a:noFill/>
                    </a:lnR>
                    <a:lnT>
                      <a:noFill/>
                    </a:lnT>
                    <a:lnB>
                      <a:noFill/>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0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r>
                        <a:rPr kumimoji="0" lang="en-US" altLang="ja-JP"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You seem to be willing to do anything I suggest. I can</a:t>
                      </a:r>
                      <a:r>
                        <a:rPr kumimoji="0" lang="ja-JP" altLang="en-US" sz="10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r>
                        <a:rPr kumimoji="0" lang="en-US" altLang="ja-JP"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t tell what your real feelings are.</a:t>
                      </a:r>
                      <a:r>
                        <a:rPr kumimoji="0" lang="ja-JP" altLang="en-US" sz="10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41" marB="45741"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3035799728"/>
                  </a:ext>
                </a:extLst>
              </a:tr>
              <a:tr h="549275">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Attack</a:t>
                      </a:r>
                    </a:p>
                  </a:txBody>
                  <a:tcPr marT="45741" marB="45741" anchor="ctr" horzOverflow="overflow">
                    <a:lnL>
                      <a:noFill/>
                    </a:lnL>
                    <a:lnR>
                      <a:noFill/>
                    </a:lnR>
                    <a:lnT>
                      <a:noFill/>
                    </a:lnT>
                    <a:lnB>
                      <a:noFill/>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0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r>
                        <a:rPr kumimoji="0" lang="en-US" altLang="ja-JP"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You are taking issue with many aspects of the approach. I get a sense that you are angry about something.</a:t>
                      </a:r>
                      <a:r>
                        <a:rPr kumimoji="0" lang="ja-JP" altLang="en-US" sz="10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41" marB="45741"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72454718"/>
                  </a:ext>
                </a:extLst>
              </a:tr>
            </a:tbl>
          </a:graphicData>
        </a:graphic>
      </p:graphicFrame>
      <p:sp>
        <p:nvSpPr>
          <p:cNvPr id="72721" name="Text Box 26">
            <a:extLst>
              <a:ext uri="{FF2B5EF4-FFF2-40B4-BE49-F238E27FC236}">
                <a16:creationId xmlns:a16="http://schemas.microsoft.com/office/drawing/2014/main" id="{4E58E05B-3962-403E-BFF5-EF1EF7601615}"/>
              </a:ext>
            </a:extLst>
          </p:cNvPr>
          <p:cNvSpPr txBox="1">
            <a:spLocks noChangeArrowheads="1"/>
          </p:cNvSpPr>
          <p:nvPr/>
        </p:nvSpPr>
        <p:spPr bwMode="auto">
          <a:xfrm>
            <a:off x="1676400" y="5919216"/>
            <a:ext cx="4495800" cy="181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8600" indent="-228600">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a:t>Step 3: Be quiet and let the other respond</a:t>
            </a:r>
          </a:p>
          <a:p>
            <a:pPr>
              <a:spcBef>
                <a:spcPct val="50000"/>
              </a:spcBef>
              <a:buFontTx/>
              <a:buChar char="•"/>
            </a:pPr>
            <a:r>
              <a:rPr lang="en-US" altLang="en-US" b="0">
                <a:latin typeface="Times" panose="02020603050405020304" pitchFamily="18" charset="0"/>
              </a:rPr>
              <a:t>Don</a:t>
            </a:r>
            <a:r>
              <a:rPr lang="ja-JP" altLang="en-US" b="0">
                <a:latin typeface="Arial" panose="020B0604020202020204" pitchFamily="34" charset="0"/>
              </a:rPr>
              <a:t>’</a:t>
            </a:r>
            <a:r>
              <a:rPr lang="en-US" altLang="ja-JP" b="0">
                <a:latin typeface="Times" panose="02020603050405020304" pitchFamily="18" charset="0"/>
              </a:rPr>
              <a:t>t take it personally.</a:t>
            </a:r>
          </a:p>
          <a:p>
            <a:pPr>
              <a:spcBef>
                <a:spcPct val="50000"/>
              </a:spcBef>
              <a:buFontTx/>
              <a:buChar char="•"/>
            </a:pPr>
            <a:r>
              <a:rPr lang="en-US" altLang="en-US" b="0">
                <a:latin typeface="Times" panose="02020603050405020304" pitchFamily="18" charset="0"/>
              </a:rPr>
              <a:t>Listen. Use empathy to acknowledge the other</a:t>
            </a:r>
            <a:r>
              <a:rPr lang="ja-JP" altLang="en-US" b="0">
                <a:latin typeface="Arial" panose="020B0604020202020204" pitchFamily="34" charset="0"/>
              </a:rPr>
              <a:t>’</a:t>
            </a:r>
            <a:r>
              <a:rPr lang="en-US" altLang="ja-JP" b="0">
                <a:latin typeface="Times" panose="02020603050405020304" pitchFamily="18" charset="0"/>
              </a:rPr>
              <a:t>s feelings. He/She will be more willing to listen to you if he/she feels listened to.</a:t>
            </a:r>
          </a:p>
          <a:p>
            <a:pPr>
              <a:spcBef>
                <a:spcPct val="50000"/>
              </a:spcBef>
            </a:pPr>
            <a:r>
              <a:rPr lang="en-US" altLang="en-US"/>
              <a:t>Step 4: Restate the other</a:t>
            </a:r>
            <a:r>
              <a:rPr lang="en-US" altLang="en-US">
                <a:latin typeface="Arial" panose="020B0604020202020204" pitchFamily="34" charset="0"/>
              </a:rPr>
              <a:t>’</a:t>
            </a:r>
            <a:r>
              <a:rPr lang="en-US" altLang="ja-JP"/>
              <a:t>s concern in a positive, or more</a:t>
            </a:r>
          </a:p>
          <a:p>
            <a:pPr>
              <a:lnSpc>
                <a:spcPct val="50000"/>
              </a:lnSpc>
              <a:spcBef>
                <a:spcPct val="50000"/>
              </a:spcBef>
            </a:pPr>
            <a:r>
              <a:rPr lang="en-US" altLang="en-US"/>
              <a:t>             productive, way.</a:t>
            </a:r>
          </a:p>
          <a:p>
            <a:pPr>
              <a:lnSpc>
                <a:spcPct val="140000"/>
              </a:lnSpc>
              <a:spcBef>
                <a:spcPct val="50000"/>
              </a:spcBef>
            </a:pPr>
            <a:r>
              <a:rPr lang="en-US" altLang="en-US"/>
              <a:t>Step 5: Respond to the other’</a:t>
            </a:r>
            <a:r>
              <a:rPr lang="en-US" altLang="ja-JP"/>
              <a:t>s concern</a:t>
            </a:r>
            <a:endParaRPr lang="en-US" altLang="en-US"/>
          </a:p>
        </p:txBody>
      </p:sp>
      <p:sp>
        <p:nvSpPr>
          <p:cNvPr id="72723" name="Text Box 29">
            <a:extLst>
              <a:ext uri="{FF2B5EF4-FFF2-40B4-BE49-F238E27FC236}">
                <a16:creationId xmlns:a16="http://schemas.microsoft.com/office/drawing/2014/main" id="{6075392A-9441-46E1-8F05-A1C59314A4D5}"/>
              </a:ext>
            </a:extLst>
          </p:cNvPr>
          <p:cNvSpPr txBox="1">
            <a:spLocks noChangeArrowheads="1"/>
          </p:cNvSpPr>
          <p:nvPr/>
        </p:nvSpPr>
        <p:spPr bwMode="auto">
          <a:xfrm>
            <a:off x="3962400" y="4953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DELIVERY</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Number Placeholder 2">
            <a:extLst>
              <a:ext uri="{FF2B5EF4-FFF2-40B4-BE49-F238E27FC236}">
                <a16:creationId xmlns:a16="http://schemas.microsoft.com/office/drawing/2014/main" id="{A60069A4-437F-488B-A861-35DB3787C751}"/>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47786C86-31B2-466C-9C57-893FAAD01D39}" type="slidenum">
              <a:rPr lang="en-US" altLang="en-US" sz="1000" b="0"/>
              <a:pPr/>
              <a:t>69</a:t>
            </a:fld>
            <a:endParaRPr lang="en-US" altLang="en-US" sz="1000" b="0"/>
          </a:p>
        </p:txBody>
      </p:sp>
      <p:sp>
        <p:nvSpPr>
          <p:cNvPr id="74755" name="Line 2">
            <a:extLst>
              <a:ext uri="{FF2B5EF4-FFF2-40B4-BE49-F238E27FC236}">
                <a16:creationId xmlns:a16="http://schemas.microsoft.com/office/drawing/2014/main" id="{94A9E023-6D9F-4410-8B47-AB2006C908E1}"/>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4757" name="Line 4">
            <a:extLst>
              <a:ext uri="{FF2B5EF4-FFF2-40B4-BE49-F238E27FC236}">
                <a16:creationId xmlns:a16="http://schemas.microsoft.com/office/drawing/2014/main" id="{D60761D6-B16B-49D1-A2E9-EB76C8237738}"/>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4759" name="Text Box 6">
            <a:extLst>
              <a:ext uri="{FF2B5EF4-FFF2-40B4-BE49-F238E27FC236}">
                <a16:creationId xmlns:a16="http://schemas.microsoft.com/office/drawing/2014/main" id="{870E7F56-416F-4F9C-9DDE-C2EFC02E2E82}"/>
              </a:ext>
            </a:extLst>
          </p:cNvPr>
          <p:cNvSpPr txBox="1">
            <a:spLocks noChangeArrowheads="1"/>
          </p:cNvSpPr>
          <p:nvPr/>
        </p:nvSpPr>
        <p:spPr bwMode="auto">
          <a:xfrm>
            <a:off x="7962900" y="3556000"/>
            <a:ext cx="3898900" cy="221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endParaRPr lang="en-US" altLang="en-US" sz="1400" i="1"/>
          </a:p>
          <a:p>
            <a:pPr>
              <a:spcBef>
                <a:spcPct val="50000"/>
              </a:spcBef>
            </a:pPr>
            <a:endParaRPr lang="en-US" altLang="en-US" sz="1400"/>
          </a:p>
          <a:p>
            <a:pPr>
              <a:spcBef>
                <a:spcPct val="50000"/>
              </a:spcBef>
            </a:pPr>
            <a:endParaRPr lang="en-US" altLang="en-US" sz="1400"/>
          </a:p>
          <a:p>
            <a:pPr>
              <a:spcBef>
                <a:spcPct val="50000"/>
              </a:spcBef>
            </a:pPr>
            <a:endParaRPr lang="en-US" altLang="en-US" sz="1400"/>
          </a:p>
          <a:p>
            <a:pPr>
              <a:spcBef>
                <a:spcPct val="50000"/>
              </a:spcBef>
            </a:pPr>
            <a:endParaRPr lang="en-US" altLang="en-US" sz="1400"/>
          </a:p>
          <a:p>
            <a:pPr>
              <a:spcBef>
                <a:spcPct val="50000"/>
              </a:spcBef>
            </a:pPr>
            <a:endParaRPr lang="en-US" altLang="en-US" sz="1400"/>
          </a:p>
          <a:p>
            <a:pPr>
              <a:spcBef>
                <a:spcPct val="50000"/>
              </a:spcBef>
            </a:pPr>
            <a:endParaRPr lang="en-US" altLang="en-US" sz="1400" b="0"/>
          </a:p>
        </p:txBody>
      </p:sp>
      <p:sp>
        <p:nvSpPr>
          <p:cNvPr id="74760" name="Text Box 7">
            <a:extLst>
              <a:ext uri="{FF2B5EF4-FFF2-40B4-BE49-F238E27FC236}">
                <a16:creationId xmlns:a16="http://schemas.microsoft.com/office/drawing/2014/main" id="{32BA35AE-A9A5-485A-9B5F-77415A991273}"/>
              </a:ext>
            </a:extLst>
          </p:cNvPr>
          <p:cNvSpPr txBox="1">
            <a:spLocks noChangeArrowheads="1"/>
          </p:cNvSpPr>
          <p:nvPr/>
        </p:nvSpPr>
        <p:spPr bwMode="auto">
          <a:xfrm>
            <a:off x="1600200" y="2514600"/>
            <a:ext cx="457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endParaRPr lang="en-US" altLang="en-US" sz="2400" b="0">
              <a:latin typeface="Times" panose="02020603050405020304" pitchFamily="18" charset="0"/>
            </a:endParaRPr>
          </a:p>
        </p:txBody>
      </p:sp>
      <p:sp>
        <p:nvSpPr>
          <p:cNvPr id="74761" name="Rectangle 8">
            <a:extLst>
              <a:ext uri="{FF2B5EF4-FFF2-40B4-BE49-F238E27FC236}">
                <a16:creationId xmlns:a16="http://schemas.microsoft.com/office/drawing/2014/main" id="{C7D1652B-BF92-467D-A87F-8191F31876A3}"/>
              </a:ext>
            </a:extLst>
          </p:cNvPr>
          <p:cNvSpPr>
            <a:spLocks noChangeArrowheads="1"/>
          </p:cNvSpPr>
          <p:nvPr/>
        </p:nvSpPr>
        <p:spPr bwMode="auto">
          <a:xfrm>
            <a:off x="1600200" y="1219200"/>
            <a:ext cx="419100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eaLnBrk="1" hangingPunct="1"/>
            <a:r>
              <a:rPr lang="en-US" altLang="en-US" sz="1800">
                <a:solidFill>
                  <a:schemeClr val="tx2"/>
                </a:solidFill>
              </a:rPr>
              <a:t>Handling Resistance</a:t>
            </a:r>
          </a:p>
        </p:txBody>
      </p:sp>
      <p:sp>
        <p:nvSpPr>
          <p:cNvPr id="74762" name="Text Box 9">
            <a:extLst>
              <a:ext uri="{FF2B5EF4-FFF2-40B4-BE49-F238E27FC236}">
                <a16:creationId xmlns:a16="http://schemas.microsoft.com/office/drawing/2014/main" id="{AC862DE0-4E5A-4BAB-BC82-0331A169652F}"/>
              </a:ext>
            </a:extLst>
          </p:cNvPr>
          <p:cNvSpPr txBox="1">
            <a:spLocks noChangeArrowheads="1"/>
          </p:cNvSpPr>
          <p:nvPr/>
        </p:nvSpPr>
        <p:spPr bwMode="auto">
          <a:xfrm>
            <a:off x="1600200" y="1616075"/>
            <a:ext cx="4343400" cy="127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i="1"/>
              <a:t>Exercise</a:t>
            </a:r>
          </a:p>
          <a:p>
            <a:pPr>
              <a:spcBef>
                <a:spcPct val="50000"/>
              </a:spcBef>
            </a:pPr>
            <a:r>
              <a:rPr lang="en-US" altLang="en-US" b="0">
                <a:latin typeface="Times" panose="02020603050405020304" pitchFamily="18" charset="0"/>
              </a:rPr>
              <a:t>After naming the resistance and listening actively to the participant, it is often a good idea to restate the concern in more positive language. In each of the following situations, write a restatement of what the other person says. How can you convey the same meaning in a more positive, productive way?</a:t>
            </a:r>
            <a:endParaRPr lang="en-US" altLang="en-US"/>
          </a:p>
        </p:txBody>
      </p:sp>
      <p:graphicFrame>
        <p:nvGraphicFramePr>
          <p:cNvPr id="149514" name="Group 10">
            <a:extLst>
              <a:ext uri="{FF2B5EF4-FFF2-40B4-BE49-F238E27FC236}">
                <a16:creationId xmlns:a16="http://schemas.microsoft.com/office/drawing/2014/main" id="{87FC727B-6703-43E6-83B1-B70DB4814F27}"/>
              </a:ext>
            </a:extLst>
          </p:cNvPr>
          <p:cNvGraphicFramePr>
            <a:graphicFrameLocks noGrp="1"/>
          </p:cNvGraphicFramePr>
          <p:nvPr/>
        </p:nvGraphicFramePr>
        <p:xfrm>
          <a:off x="1600200" y="2994025"/>
          <a:ext cx="4419600" cy="4884738"/>
        </p:xfrm>
        <a:graphic>
          <a:graphicData uri="http://schemas.openxmlformats.org/drawingml/2006/table">
            <a:tbl>
              <a:tblPr/>
              <a:tblGrid>
                <a:gridCol w="2043113">
                  <a:extLst>
                    <a:ext uri="{9D8B030D-6E8A-4147-A177-3AD203B41FA5}">
                      <a16:colId xmlns:a16="http://schemas.microsoft.com/office/drawing/2014/main" val="305366619"/>
                    </a:ext>
                  </a:extLst>
                </a:gridCol>
                <a:gridCol w="2376487">
                  <a:extLst>
                    <a:ext uri="{9D8B030D-6E8A-4147-A177-3AD203B41FA5}">
                      <a16:colId xmlns:a16="http://schemas.microsoft.com/office/drawing/2014/main" val="619675055"/>
                    </a:ext>
                  </a:extLst>
                </a:gridCol>
              </a:tblGrid>
              <a:tr h="304814">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bg1"/>
                          </a:solidFill>
                          <a:effectLst/>
                          <a:latin typeface="Helvetica" panose="020B0604020202020204" pitchFamily="34" charset="0"/>
                          <a:ea typeface="ＭＳ Ｐゴシック" panose="020B0600070205080204" pitchFamily="34" charset="-128"/>
                        </a:rPr>
                        <a:t>Other person says …</a:t>
                      </a:r>
                      <a:endParaRPr kumimoji="0" lang="en-US" altLang="en-US" sz="1000" b="0" i="0" u="none" strike="noStrike" cap="none" normalizeH="0" baseline="0">
                        <a:ln>
                          <a:noFill/>
                        </a:ln>
                        <a:solidFill>
                          <a:schemeClr val="bg1"/>
                        </a:solidFill>
                        <a:effectLst/>
                        <a:latin typeface="Helvetica" panose="020B0604020202020204" pitchFamily="34" charset="0"/>
                        <a:ea typeface="ＭＳ Ｐゴシック" panose="020B0600070205080204" pitchFamily="34" charset="-128"/>
                      </a:endParaRP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bg1"/>
                          </a:solidFill>
                          <a:effectLst/>
                          <a:latin typeface="Helvetica" panose="020B0604020202020204" pitchFamily="34" charset="0"/>
                          <a:ea typeface="ＭＳ Ｐゴシック" panose="020B0600070205080204" pitchFamily="34" charset="-128"/>
                        </a:rPr>
                        <a:t>Possible </a:t>
                      </a:r>
                      <a:r>
                        <a:rPr kumimoji="0" lang="ja-JP" altLang="en-US" sz="1000" b="1" i="0" u="none" strike="noStrike" cap="none" normalizeH="0" baseline="0">
                          <a:ln>
                            <a:noFill/>
                          </a:ln>
                          <a:solidFill>
                            <a:schemeClr val="bg1"/>
                          </a:solidFill>
                          <a:effectLst/>
                          <a:latin typeface="Arial" panose="020B0604020202020204" pitchFamily="34" charset="0"/>
                          <a:ea typeface="ＭＳ Ｐゴシック" panose="020B0600070205080204" pitchFamily="34" charset="-128"/>
                        </a:rPr>
                        <a:t>“</a:t>
                      </a:r>
                      <a:r>
                        <a:rPr kumimoji="0" lang="en-US" altLang="ja-JP" sz="1000" b="1" i="0" u="none" strike="noStrike" cap="none" normalizeH="0" baseline="0">
                          <a:ln>
                            <a:noFill/>
                          </a:ln>
                          <a:solidFill>
                            <a:schemeClr val="bg1"/>
                          </a:solidFill>
                          <a:effectLst/>
                          <a:latin typeface="Helvetica" panose="020B0604020202020204" pitchFamily="34" charset="0"/>
                          <a:ea typeface="ＭＳ Ｐゴシック" panose="020B0600070205080204" pitchFamily="34" charset="-128"/>
                        </a:rPr>
                        <a:t>Restatement</a:t>
                      </a:r>
                      <a:r>
                        <a:rPr kumimoji="0" lang="ja-JP" altLang="en-US" sz="1000" b="1" i="0" u="none" strike="noStrike" cap="none" normalizeH="0" baseline="0">
                          <a:ln>
                            <a:noFill/>
                          </a:ln>
                          <a:solidFill>
                            <a:schemeClr val="bg1"/>
                          </a:solidFill>
                          <a:effectLst/>
                          <a:latin typeface="Arial" panose="020B0604020202020204" pitchFamily="34" charset="0"/>
                          <a:ea typeface="ＭＳ Ｐゴシック" panose="020B0600070205080204" pitchFamily="34" charset="-128"/>
                        </a:rPr>
                        <a:t>”</a:t>
                      </a:r>
                      <a:endParaRPr kumimoji="0" lang="en-US" altLang="en-US" sz="1000" b="0" i="0" u="none" strike="noStrike" cap="none" normalizeH="0" baseline="0">
                        <a:ln>
                          <a:noFill/>
                        </a:ln>
                        <a:solidFill>
                          <a:schemeClr val="bg1"/>
                        </a:solidFill>
                        <a:effectLst/>
                        <a:latin typeface="Helvetica" panose="020B0604020202020204" pitchFamily="34" charset="0"/>
                        <a:ea typeface="ＭＳ Ｐゴシック" panose="020B0600070205080204" pitchFamily="34" charset="-128"/>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855925419"/>
                  </a:ext>
                </a:extLst>
              </a:tr>
              <a:tr h="640116">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AutoNum type="arabicPeriod"/>
                        <a:tabLst/>
                      </a:pPr>
                      <a:r>
                        <a:rPr kumimoji="0" lang="ja-JP" altLang="en-US" sz="12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r>
                        <a:rPr kumimoji="0" lang="en-US" altLang="ja-JP"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She</a:t>
                      </a:r>
                      <a:r>
                        <a:rPr kumimoji="0" lang="ja-JP" altLang="en-US" sz="12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r>
                        <a:rPr kumimoji="0" lang="en-US" altLang="ja-JP"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s always late with this report.</a:t>
                      </a:r>
                      <a:r>
                        <a:rPr kumimoji="0" lang="ja-JP" altLang="en-US" sz="12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endPar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2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r>
                        <a:rPr kumimoji="0" lang="en-US" altLang="ja-JP"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So you are concerned about making sure that the report is submitted on time.</a:t>
                      </a:r>
                      <a:r>
                        <a:rPr kumimoji="0" lang="ja-JP" altLang="en-US" sz="12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endPar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56940355"/>
                  </a:ext>
                </a:extLst>
              </a:tr>
              <a:tr h="787437">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AutoNum type="arabicPeriod" startAt="2"/>
                        <a:tabLst/>
                      </a:pPr>
                      <a:r>
                        <a:rPr kumimoji="0" lang="ja-JP" altLang="en-US" sz="12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r>
                        <a:rPr kumimoji="0" lang="en-US" altLang="ja-JP"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Nobody ever listens to my side of the story.</a:t>
                      </a:r>
                      <a:r>
                        <a:rPr kumimoji="0" lang="ja-JP" altLang="en-US" sz="12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endParaRPr kumimoji="0" lang="en-US" altLang="ja-JP"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3132469"/>
                  </a:ext>
                </a:extLst>
              </a:tr>
              <a:tr h="798551">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AutoNum type="arabicPeriod" startAt="3"/>
                        <a:tabLst/>
                      </a:pPr>
                      <a:r>
                        <a:rPr kumimoji="0" lang="ja-JP" altLang="en-US" sz="12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r>
                        <a:rPr kumimoji="0" lang="en-US" altLang="ja-JP"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His reports are never any good because they are so full of errors.</a:t>
                      </a:r>
                      <a:r>
                        <a:rPr kumimoji="0" lang="ja-JP" altLang="en-US" sz="12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endPar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74937272"/>
                  </a:ext>
                </a:extLst>
              </a:tr>
              <a:tr h="823005">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AutoNum type="arabicPeriod" startAt="4"/>
                        <a:tabLst/>
                      </a:pPr>
                      <a:r>
                        <a:rPr kumimoji="0" lang="ja-JP" altLang="en-US" sz="12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r>
                        <a:rPr kumimoji="0" lang="en-US" altLang="ja-JP"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There are so many bureaucratic procedures, and most of them are entirely unnecessary.</a:t>
                      </a:r>
                      <a:r>
                        <a:rPr kumimoji="0" lang="ja-JP" altLang="en-US" sz="12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endPar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20860265"/>
                  </a:ext>
                </a:extLst>
              </a:tr>
              <a:tr h="780966">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AutoNum type="arabicPeriod" startAt="5"/>
                        <a:tabLst/>
                      </a:pPr>
                      <a:r>
                        <a:rPr kumimoji="0" lang="ja-JP" altLang="en-US" sz="12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r>
                        <a:rPr kumimoji="0" lang="en-US" altLang="ja-JP"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I am never consulted. Not even when it concerns my specific tasks.</a:t>
                      </a:r>
                      <a:r>
                        <a:rPr kumimoji="0" lang="ja-JP" altLang="en-US" sz="12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endParaRPr kumimoji="0" lang="en-US" altLang="ja-JP"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p>
                      <a:pPr marL="0" marR="0" lvl="0" indent="0" algn="l" defTabSz="914400" rtl="0" eaLnBrk="1" fontAlgn="base" latinLnBrk="0" hangingPunct="1">
                        <a:lnSpc>
                          <a:spcPct val="50000"/>
                        </a:lnSpc>
                        <a:spcBef>
                          <a:spcPct val="20000"/>
                        </a:spcBef>
                        <a:spcAft>
                          <a:spcPct val="0"/>
                        </a:spcAft>
                        <a:buClrTx/>
                        <a:buSzTx/>
                        <a:buFontTx/>
                        <a:buNone/>
                        <a:tabLst/>
                      </a:pPr>
                      <a:endPar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14479420"/>
                  </a:ext>
                </a:extLst>
              </a:tr>
              <a:tr h="749849">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90000"/>
                        </a:lnSpc>
                        <a:spcBef>
                          <a:spcPct val="20000"/>
                        </a:spcBef>
                        <a:spcAft>
                          <a:spcPct val="0"/>
                        </a:spcAft>
                        <a:buClrTx/>
                        <a:buSzTx/>
                        <a:buFontTx/>
                        <a:buAutoNum type="arabicPeriod" startAt="6"/>
                        <a:tabLst/>
                      </a:pPr>
                      <a:r>
                        <a:rPr kumimoji="0" lang="ja-JP" altLang="en-US" sz="12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r>
                        <a:rPr kumimoji="0" lang="en-US" altLang="ja-JP"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Everything is a crisis for them. They make demands without keeping us informed so everything is last minute!</a:t>
                      </a:r>
                      <a:r>
                        <a:rPr kumimoji="0" lang="ja-JP" altLang="en-US" sz="12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r>
                        <a:rPr kumimoji="0" lang="en-US" altLang="ja-JP"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 </a:t>
                      </a:r>
                      <a:endPar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49157235"/>
                  </a:ext>
                </a:extLst>
              </a:tr>
            </a:tbl>
          </a:graphicData>
        </a:graphic>
      </p:graphicFrame>
      <p:sp>
        <p:nvSpPr>
          <p:cNvPr id="74789" name="Text Box 38">
            <a:extLst>
              <a:ext uri="{FF2B5EF4-FFF2-40B4-BE49-F238E27FC236}">
                <a16:creationId xmlns:a16="http://schemas.microsoft.com/office/drawing/2014/main" id="{E981909A-AC1A-4AEB-B9C2-6B6E3252FCBF}"/>
              </a:ext>
            </a:extLst>
          </p:cNvPr>
          <p:cNvSpPr txBox="1">
            <a:spLocks noChangeArrowheads="1"/>
          </p:cNvSpPr>
          <p:nvPr/>
        </p:nvSpPr>
        <p:spPr bwMode="auto">
          <a:xfrm>
            <a:off x="3962400" y="4953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DELIVERY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a:extLst>
              <a:ext uri="{FF2B5EF4-FFF2-40B4-BE49-F238E27FC236}">
                <a16:creationId xmlns:a16="http://schemas.microsoft.com/office/drawing/2014/main" id="{0D153F27-E775-4280-86D0-31955FC184EF}"/>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EC3EF869-7FF3-4FE9-9E8A-DB1889F44E9B}" type="slidenum">
              <a:rPr lang="en-US" altLang="en-US" sz="1000" b="0"/>
              <a:pPr/>
              <a:t>7</a:t>
            </a:fld>
            <a:endParaRPr lang="en-US" altLang="en-US" sz="1000" b="0"/>
          </a:p>
        </p:txBody>
      </p:sp>
      <p:sp>
        <p:nvSpPr>
          <p:cNvPr id="9219" name="Line 2">
            <a:extLst>
              <a:ext uri="{FF2B5EF4-FFF2-40B4-BE49-F238E27FC236}">
                <a16:creationId xmlns:a16="http://schemas.microsoft.com/office/drawing/2014/main" id="{97638706-1565-4652-B173-8F543EAABF49}"/>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221" name="Text Box 4">
            <a:extLst>
              <a:ext uri="{FF2B5EF4-FFF2-40B4-BE49-F238E27FC236}">
                <a16:creationId xmlns:a16="http://schemas.microsoft.com/office/drawing/2014/main" id="{379AC526-3DAB-44D7-B975-A7E8AACCFE50}"/>
              </a:ext>
            </a:extLst>
          </p:cNvPr>
          <p:cNvSpPr txBox="1">
            <a:spLocks noChangeArrowheads="1"/>
          </p:cNvSpPr>
          <p:nvPr/>
        </p:nvSpPr>
        <p:spPr bwMode="auto">
          <a:xfrm>
            <a:off x="1447800" y="1081088"/>
            <a:ext cx="4572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sz="1800"/>
              <a:t>Opening a Training Session</a:t>
            </a:r>
            <a:endParaRPr lang="en-US" altLang="en-US" sz="1800" b="0"/>
          </a:p>
        </p:txBody>
      </p:sp>
      <p:sp>
        <p:nvSpPr>
          <p:cNvPr id="9222" name="Text Box 5">
            <a:extLst>
              <a:ext uri="{FF2B5EF4-FFF2-40B4-BE49-F238E27FC236}">
                <a16:creationId xmlns:a16="http://schemas.microsoft.com/office/drawing/2014/main" id="{039772A5-726E-4D64-ADF5-1A19B9E83D46}"/>
              </a:ext>
            </a:extLst>
          </p:cNvPr>
          <p:cNvSpPr txBox="1">
            <a:spLocks noChangeArrowheads="1"/>
          </p:cNvSpPr>
          <p:nvPr/>
        </p:nvSpPr>
        <p:spPr bwMode="auto">
          <a:xfrm>
            <a:off x="1447800" y="1816100"/>
            <a:ext cx="4610100" cy="612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b="0">
                <a:latin typeface="Times" panose="02020603050405020304" pitchFamily="18" charset="0"/>
              </a:rPr>
              <a:t>Adults are motivated to learn when they know that the material they are learning is relevant to their needs. In other words, they want to know </a:t>
            </a:r>
            <a:r>
              <a:rPr lang="ja-JP" altLang="en-US" b="0">
                <a:latin typeface="Arial" panose="020B0604020202020204" pitchFamily="34" charset="0"/>
              </a:rPr>
              <a:t>“</a:t>
            </a:r>
            <a:r>
              <a:rPr lang="en-US" altLang="ja-JP" b="0">
                <a:latin typeface="Times" panose="02020603050405020304" pitchFamily="18" charset="0"/>
              </a:rPr>
              <a:t>What</a:t>
            </a:r>
            <a:r>
              <a:rPr lang="ja-JP" altLang="en-US" b="0">
                <a:latin typeface="Arial" panose="020B0604020202020204" pitchFamily="34" charset="0"/>
              </a:rPr>
              <a:t>’</a:t>
            </a:r>
            <a:r>
              <a:rPr lang="en-US" altLang="ja-JP" b="0">
                <a:latin typeface="Times" panose="02020603050405020304" pitchFamily="18" charset="0"/>
              </a:rPr>
              <a:t>s in it for me?</a:t>
            </a:r>
            <a:r>
              <a:rPr lang="ja-JP" altLang="en-US" b="0">
                <a:latin typeface="Arial" panose="020B0604020202020204" pitchFamily="34" charset="0"/>
              </a:rPr>
              <a:t>”</a:t>
            </a:r>
            <a:r>
              <a:rPr lang="en-US" altLang="ja-JP" b="0">
                <a:latin typeface="Times" panose="02020603050405020304" pitchFamily="18" charset="0"/>
              </a:rPr>
              <a:t> They may not see the relevance, however, until you explain it to them. So the best time to explain it is at the beginning, before you go into the content. This means taking the time to position the content at the opening of the workshop and before each exercise.</a:t>
            </a:r>
          </a:p>
          <a:p>
            <a:pPr>
              <a:spcBef>
                <a:spcPct val="50000"/>
              </a:spcBef>
            </a:pPr>
            <a:r>
              <a:rPr lang="en-US" altLang="en-US"/>
              <a:t>Opening Statement</a:t>
            </a:r>
            <a:r>
              <a:rPr lang="en-US" altLang="en-US" b="0">
                <a:latin typeface="Times" panose="02020603050405020304" pitchFamily="18" charset="0"/>
              </a:rPr>
              <a:t> Learners come to a learning experience with a number of questions on their mind. Is this workshop worth my time? What exactly are we going to cover? Where does this material come from? Is the instructor credible? How will we be working together as a group? The best idea is to answer these questions in the first 10-15 minutes so you can keep the learners</a:t>
            </a:r>
            <a:r>
              <a:rPr lang="ja-JP" altLang="en-US" b="0">
                <a:latin typeface="Arial" panose="020B0604020202020204" pitchFamily="34" charset="0"/>
              </a:rPr>
              <a:t>’</a:t>
            </a:r>
            <a:r>
              <a:rPr lang="en-US" altLang="ja-JP" b="0">
                <a:latin typeface="Times" panose="02020603050405020304" pitchFamily="18" charset="0"/>
              </a:rPr>
              <a:t> attention focused. In your opening explain:</a:t>
            </a:r>
          </a:p>
          <a:p>
            <a:pPr>
              <a:spcBef>
                <a:spcPct val="50000"/>
              </a:spcBef>
            </a:pPr>
            <a:r>
              <a:rPr lang="en-US" altLang="en-US">
                <a:latin typeface="Times" panose="02020603050405020304" pitchFamily="18" charset="0"/>
              </a:rPr>
              <a:t>Purpose. </a:t>
            </a:r>
            <a:r>
              <a:rPr lang="en-US" altLang="en-US" b="0">
                <a:latin typeface="Times" panose="02020603050405020304" pitchFamily="18" charset="0"/>
              </a:rPr>
              <a:t>The purpose from the learners</a:t>
            </a:r>
            <a:r>
              <a:rPr lang="ja-JP" altLang="en-US" b="0">
                <a:latin typeface="Arial" panose="020B0604020202020204" pitchFamily="34" charset="0"/>
              </a:rPr>
              <a:t>’</a:t>
            </a:r>
            <a:r>
              <a:rPr lang="en-US" altLang="ja-JP" b="0">
                <a:latin typeface="Times" panose="02020603050405020304" pitchFamily="18" charset="0"/>
              </a:rPr>
              <a:t> point of view. What is the main value or utility of the workshop?</a:t>
            </a:r>
          </a:p>
          <a:p>
            <a:pPr>
              <a:spcBef>
                <a:spcPct val="50000"/>
              </a:spcBef>
            </a:pPr>
            <a:r>
              <a:rPr lang="en-US" altLang="en-US">
                <a:latin typeface="Times" panose="02020603050405020304" pitchFamily="18" charset="0"/>
              </a:rPr>
              <a:t>Goals. </a:t>
            </a:r>
            <a:r>
              <a:rPr lang="en-US" altLang="en-US" b="0">
                <a:latin typeface="Times" panose="02020603050405020304" pitchFamily="18" charset="0"/>
              </a:rPr>
              <a:t>The broad areas they will cover and how these relate to the Purpose.</a:t>
            </a:r>
          </a:p>
          <a:p>
            <a:pPr>
              <a:spcBef>
                <a:spcPct val="50000"/>
              </a:spcBef>
            </a:pPr>
            <a:r>
              <a:rPr lang="en-US" altLang="en-US">
                <a:latin typeface="Times" panose="02020603050405020304" pitchFamily="18" charset="0"/>
              </a:rPr>
              <a:t>Method. </a:t>
            </a:r>
            <a:r>
              <a:rPr lang="en-US" altLang="en-US" b="0">
                <a:latin typeface="Times" panose="02020603050405020304" pitchFamily="18" charset="0"/>
              </a:rPr>
              <a:t>The organization of the workshop, agenda, expectations, learners</a:t>
            </a:r>
            <a:r>
              <a:rPr lang="ja-JP" altLang="en-US" b="0">
                <a:latin typeface="Arial" panose="020B0604020202020204" pitchFamily="34" charset="0"/>
              </a:rPr>
              <a:t>’</a:t>
            </a:r>
            <a:r>
              <a:rPr lang="en-US" altLang="ja-JP" b="0">
                <a:latin typeface="Times" panose="02020603050405020304" pitchFamily="18" charset="0"/>
              </a:rPr>
              <a:t> role, and instructor</a:t>
            </a:r>
            <a:r>
              <a:rPr lang="ja-JP" altLang="en-US" b="0">
                <a:latin typeface="Arial" panose="020B0604020202020204" pitchFamily="34" charset="0"/>
              </a:rPr>
              <a:t>’</a:t>
            </a:r>
            <a:r>
              <a:rPr lang="en-US" altLang="ja-JP" b="0">
                <a:latin typeface="Times" panose="02020603050405020304" pitchFamily="18" charset="0"/>
              </a:rPr>
              <a:t>s role.</a:t>
            </a:r>
          </a:p>
          <a:p>
            <a:pPr>
              <a:spcBef>
                <a:spcPct val="50000"/>
              </a:spcBef>
            </a:pPr>
            <a:r>
              <a:rPr lang="en-US" altLang="en-US">
                <a:latin typeface="Times" panose="02020603050405020304" pitchFamily="18" charset="0"/>
              </a:rPr>
              <a:t>Background. </a:t>
            </a:r>
            <a:r>
              <a:rPr lang="en-US" altLang="en-US" b="0">
                <a:latin typeface="Times" panose="02020603050405020304" pitchFamily="18" charset="0"/>
              </a:rPr>
              <a:t>How the workshop was designed and developed. For example, the results of the needs assessment, how the content was determined, and your expertise as an instructor.</a:t>
            </a:r>
          </a:p>
          <a:p>
            <a:pPr>
              <a:spcBef>
                <a:spcPct val="50000"/>
              </a:spcBef>
            </a:pPr>
            <a:r>
              <a:rPr lang="en-US" altLang="en-US">
                <a:latin typeface="Times" panose="02020603050405020304" pitchFamily="18" charset="0"/>
              </a:rPr>
              <a:t>Introductions. </a:t>
            </a:r>
            <a:r>
              <a:rPr lang="en-US" altLang="en-US" b="0">
                <a:latin typeface="Times" panose="02020603050405020304" pitchFamily="18" charset="0"/>
              </a:rPr>
              <a:t>Who else is at the workshop? What resources and knowledge do they bring? How will we interact with each other?</a:t>
            </a:r>
          </a:p>
          <a:p>
            <a:pPr>
              <a:spcBef>
                <a:spcPct val="50000"/>
              </a:spcBef>
            </a:pPr>
            <a:r>
              <a:rPr lang="en-US" altLang="en-US">
                <a:latin typeface="Times" panose="02020603050405020304" pitchFamily="18" charset="0"/>
              </a:rPr>
              <a:t>Benefits. </a:t>
            </a:r>
            <a:r>
              <a:rPr lang="en-US" altLang="en-US" b="0">
                <a:latin typeface="Times" panose="02020603050405020304" pitchFamily="18" charset="0"/>
              </a:rPr>
              <a:t>The key benefits to them as learners. What will they gain? How will this learning experience help them in their work?</a:t>
            </a:r>
          </a:p>
          <a:p>
            <a:pPr>
              <a:spcBef>
                <a:spcPct val="50000"/>
              </a:spcBef>
            </a:pPr>
            <a:r>
              <a:rPr lang="en-US" altLang="en-US" b="0">
                <a:latin typeface="Times" panose="02020603050405020304" pitchFamily="18" charset="0"/>
              </a:rPr>
              <a:t>Once you have answered these questions for your learners, it is more likely they will be ready to move ahead to the first activity with open minds.</a:t>
            </a:r>
            <a:endParaRPr lang="en-US" altLang="en-US"/>
          </a:p>
        </p:txBody>
      </p:sp>
      <p:sp>
        <p:nvSpPr>
          <p:cNvPr id="9223" name="Text Box 4">
            <a:extLst>
              <a:ext uri="{FF2B5EF4-FFF2-40B4-BE49-F238E27FC236}">
                <a16:creationId xmlns:a16="http://schemas.microsoft.com/office/drawing/2014/main" id="{88561324-929E-4D04-B933-BE8EFD81940B}"/>
              </a:ext>
            </a:extLst>
          </p:cNvPr>
          <p:cNvSpPr txBox="1">
            <a:spLocks noChangeArrowheads="1"/>
          </p:cNvSpPr>
          <p:nvPr/>
        </p:nvSpPr>
        <p:spPr bwMode="auto">
          <a:xfrm>
            <a:off x="3962400" y="4572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OPENING A TRAINING SESSION</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Line 3">
            <a:extLst>
              <a:ext uri="{FF2B5EF4-FFF2-40B4-BE49-F238E27FC236}">
                <a16:creationId xmlns:a16="http://schemas.microsoft.com/office/drawing/2014/main" id="{435D6D0B-E183-4BFC-BEAA-78A63C2451BD}"/>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6804" name="Rectangle 6">
            <a:extLst>
              <a:ext uri="{FF2B5EF4-FFF2-40B4-BE49-F238E27FC236}">
                <a16:creationId xmlns:a16="http://schemas.microsoft.com/office/drawing/2014/main" id="{4EF4C6A1-E759-49F5-8E03-2B934AD152AF}"/>
              </a:ext>
            </a:extLst>
          </p:cNvPr>
          <p:cNvSpPr>
            <a:spLocks noChangeArrowheads="1"/>
          </p:cNvSpPr>
          <p:nvPr/>
        </p:nvSpPr>
        <p:spPr bwMode="auto">
          <a:xfrm>
            <a:off x="1447800" y="1066800"/>
            <a:ext cx="4343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sz="1800">
                <a:solidFill>
                  <a:schemeClr val="tx2"/>
                </a:solidFill>
              </a:rPr>
              <a:t>Handling “Difficult” Learners</a:t>
            </a:r>
          </a:p>
        </p:txBody>
      </p:sp>
      <p:graphicFrame>
        <p:nvGraphicFramePr>
          <p:cNvPr id="104541" name="Group 93">
            <a:extLst>
              <a:ext uri="{FF2B5EF4-FFF2-40B4-BE49-F238E27FC236}">
                <a16:creationId xmlns:a16="http://schemas.microsoft.com/office/drawing/2014/main" id="{75683B67-26D9-4C57-8BFD-A87561816829}"/>
              </a:ext>
            </a:extLst>
          </p:cNvPr>
          <p:cNvGraphicFramePr>
            <a:graphicFrameLocks noGrp="1"/>
          </p:cNvGraphicFramePr>
          <p:nvPr/>
        </p:nvGraphicFramePr>
        <p:xfrm>
          <a:off x="1524000" y="2590800"/>
          <a:ext cx="4889500" cy="5151629"/>
        </p:xfrm>
        <a:graphic>
          <a:graphicData uri="http://schemas.openxmlformats.org/drawingml/2006/table">
            <a:tbl>
              <a:tblPr/>
              <a:tblGrid>
                <a:gridCol w="990600">
                  <a:extLst>
                    <a:ext uri="{9D8B030D-6E8A-4147-A177-3AD203B41FA5}">
                      <a16:colId xmlns:a16="http://schemas.microsoft.com/office/drawing/2014/main" val="2982922344"/>
                    </a:ext>
                  </a:extLst>
                </a:gridCol>
                <a:gridCol w="1905000">
                  <a:extLst>
                    <a:ext uri="{9D8B030D-6E8A-4147-A177-3AD203B41FA5}">
                      <a16:colId xmlns:a16="http://schemas.microsoft.com/office/drawing/2014/main" val="987114473"/>
                    </a:ext>
                  </a:extLst>
                </a:gridCol>
                <a:gridCol w="1993900">
                  <a:extLst>
                    <a:ext uri="{9D8B030D-6E8A-4147-A177-3AD203B41FA5}">
                      <a16:colId xmlns:a16="http://schemas.microsoft.com/office/drawing/2014/main" val="3238205361"/>
                    </a:ext>
                  </a:extLst>
                </a:gridCol>
              </a:tblGrid>
              <a:tr h="246048">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bg1"/>
                          </a:solidFill>
                          <a:effectLst/>
                          <a:latin typeface="Helvetica" panose="020B0604020202020204" pitchFamily="34" charset="0"/>
                          <a:ea typeface="ＭＳ Ｐゴシック" panose="020B0600070205080204" pitchFamily="34" charset="-128"/>
                        </a:rPr>
                        <a:t>Challenger</a:t>
                      </a:r>
                      <a:endParaRPr kumimoji="0" lang="en-US" altLang="en-US" sz="1000" b="0" i="0" u="none" strike="noStrike" cap="none" normalizeH="0" baseline="0">
                        <a:ln>
                          <a:noFill/>
                        </a:ln>
                        <a:solidFill>
                          <a:schemeClr val="bg1"/>
                        </a:solidFill>
                        <a:effectLst/>
                        <a:latin typeface="Helvetica" panose="020B0604020202020204" pitchFamily="34" charset="0"/>
                        <a:ea typeface="ＭＳ Ｐゴシック" panose="020B0600070205080204" pitchFamily="34" charset="-128"/>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bg1"/>
                          </a:solidFill>
                          <a:effectLst/>
                          <a:latin typeface="Helvetica" panose="020B0604020202020204" pitchFamily="34" charset="0"/>
                          <a:ea typeface="ＭＳ Ｐゴシック" panose="020B0600070205080204" pitchFamily="34" charset="-128"/>
                        </a:rPr>
                        <a:t>Profile</a:t>
                      </a:r>
                      <a:endParaRPr kumimoji="0" lang="en-US" altLang="en-US" sz="1000" b="0" i="0" u="none" strike="noStrike" cap="none" normalizeH="0" baseline="0">
                        <a:ln>
                          <a:noFill/>
                        </a:ln>
                        <a:solidFill>
                          <a:schemeClr val="bg1"/>
                        </a:solidFill>
                        <a:effectLst/>
                        <a:latin typeface="Helvetica" panose="020B0604020202020204" pitchFamily="34" charset="0"/>
                        <a:ea typeface="ＭＳ Ｐゴシック" panose="020B0600070205080204" pitchFamily="34" charset="-128"/>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bg1"/>
                          </a:solidFill>
                          <a:effectLst/>
                          <a:latin typeface="Helvetica" panose="020B0604020202020204" pitchFamily="34" charset="0"/>
                          <a:ea typeface="ＭＳ Ｐゴシック" panose="020B0600070205080204" pitchFamily="34" charset="-128"/>
                        </a:rPr>
                        <a:t>Ways to Handle</a:t>
                      </a:r>
                      <a:endParaRPr kumimoji="0" lang="en-US" altLang="en-US" sz="1000" b="0" i="0" u="none" strike="noStrike" cap="none" normalizeH="0" baseline="0">
                        <a:ln>
                          <a:noFill/>
                        </a:ln>
                        <a:solidFill>
                          <a:schemeClr val="bg1"/>
                        </a:solidFill>
                        <a:effectLst/>
                        <a:latin typeface="Times" panose="02020603050405020304" pitchFamily="18" charset="0"/>
                        <a:ea typeface="ＭＳ Ｐゴシック" panose="020B0600070205080204" pitchFamily="34" charset="-128"/>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463296270"/>
                  </a:ext>
                </a:extLst>
              </a:tr>
              <a:tr h="1158169">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Aggressive/</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Defensive</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14300" indent="-1143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4300" marR="0" lvl="0" indent="-114300" algn="l" defTabSz="914400" rtl="0" eaLnBrk="0" fontAlgn="base" latinLnBrk="0" hangingPunct="0">
                        <a:lnSpc>
                          <a:spcPct val="100000"/>
                        </a:lnSpc>
                        <a:spcBef>
                          <a:spcPct val="20000"/>
                        </a:spcBef>
                        <a:spcAft>
                          <a:spcPct val="0"/>
                        </a:spcAft>
                        <a:buClrTx/>
                        <a:buSzTx/>
                        <a:buFontTx/>
                        <a:buChar char="•"/>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Questions all assignments as to their usefulness</a:t>
                      </a:r>
                    </a:p>
                    <a:p>
                      <a:pPr marL="114300" marR="0" lvl="0" indent="-114300" algn="l" defTabSz="914400" rtl="0" eaLnBrk="0" fontAlgn="base" latinLnBrk="0" hangingPunct="0">
                        <a:lnSpc>
                          <a:spcPct val="100000"/>
                        </a:lnSpc>
                        <a:spcBef>
                          <a:spcPct val="20000"/>
                        </a:spcBef>
                        <a:spcAft>
                          <a:spcPct val="0"/>
                        </a:spcAft>
                        <a:buClrTx/>
                        <a:buSzTx/>
                        <a:buFontTx/>
                        <a:buChar char="•"/>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Reluctant to participate in activities</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Paradoxically, naming sensitive people in examples to some extent allays their fears. </a:t>
                      </a:r>
                      <a:r>
                        <a:rPr kumimoji="0" lang="ja-JP"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t>
                      </a:r>
                      <a:r>
                        <a:rPr kumimoji="0" lang="en-US" altLang="ja-JP"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Let</a:t>
                      </a:r>
                      <a:r>
                        <a:rPr kumimoji="0" lang="ja-JP"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t>
                      </a:r>
                      <a:r>
                        <a:rPr kumimoji="0" lang="en-US" altLang="ja-JP"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s imagine that Janet has just started using the new system and has this problem …</a:t>
                      </a:r>
                      <a:r>
                        <a:rPr kumimoji="0" lang="ja-JP"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t>
                      </a:r>
                      <a:r>
                        <a:rPr kumimoji="0" lang="en-US" altLang="ja-JP"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 You pre-empt Janet</a:t>
                      </a:r>
                      <a:r>
                        <a:rPr kumimoji="0" lang="ja-JP"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t>
                      </a:r>
                      <a:r>
                        <a:rPr kumimoji="0" lang="en-US" altLang="ja-JP"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s own reservations.</a:t>
                      </a: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20521416"/>
                  </a:ext>
                </a:extLst>
              </a:tr>
              <a:tr h="1188647">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Dinosaur</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14300" indent="-1143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4300" marR="0" lvl="0" indent="-114300" algn="l" defTabSz="914400" rtl="0" eaLnBrk="0" fontAlgn="base" latinLnBrk="0" hangingPunct="0">
                        <a:lnSpc>
                          <a:spcPct val="100000"/>
                        </a:lnSpc>
                        <a:spcBef>
                          <a:spcPct val="20000"/>
                        </a:spcBef>
                        <a:spcAft>
                          <a:spcPct val="0"/>
                        </a:spcAft>
                        <a:buClrTx/>
                        <a:buSzTx/>
                        <a:buFontTx/>
                        <a:buChar char="•"/>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Displays rigid opinions and unwillingness to consider other points of view</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Agree/Differ/Throw Back to Group</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Find something you can agree with. Then, gently differ on the main issues. Then throw back: </a:t>
                      </a:r>
                      <a:r>
                        <a:rPr kumimoji="0" lang="ja-JP"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t>
                      </a:r>
                      <a:r>
                        <a:rPr kumimoji="0" lang="en-US" altLang="ja-JP"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How do the rest of you feel about this?</a:t>
                      </a:r>
                      <a:r>
                        <a:rPr kumimoji="0" lang="ja-JP"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t>
                      </a: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75036576"/>
                  </a:ext>
                </a:extLst>
              </a:tr>
              <a:tr h="1522319">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Eager Beaver</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14300" indent="-1143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4300" marR="0" lvl="0" indent="-114300" algn="l" defTabSz="914400" rtl="0" eaLnBrk="0" fontAlgn="base" latinLnBrk="0" hangingPunct="0">
                        <a:lnSpc>
                          <a:spcPct val="100000"/>
                        </a:lnSpc>
                        <a:spcBef>
                          <a:spcPct val="20000"/>
                        </a:spcBef>
                        <a:spcAft>
                          <a:spcPct val="0"/>
                        </a:spcAft>
                        <a:buClrTx/>
                        <a:buSzTx/>
                        <a:buFontTx/>
                        <a:buChar char="•"/>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Keeps trying to help but their frequent comments are distractions</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19063" indent="-119063">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9063" marR="0" lvl="0" indent="-119063" algn="l" defTabSz="914400" rtl="0" eaLnBrk="0" fontAlgn="base" latinLnBrk="0" hangingPunct="0">
                        <a:lnSpc>
                          <a:spcPct val="100000"/>
                        </a:lnSpc>
                        <a:spcBef>
                          <a:spcPct val="20000"/>
                        </a:spcBef>
                        <a:spcAft>
                          <a:spcPct val="0"/>
                        </a:spcAft>
                        <a:buClrTx/>
                        <a:buSzTx/>
                        <a:buFontTx/>
                        <a:buChar char="•"/>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Ask them politely to explain the relevance of the remarks. </a:t>
                      </a:r>
                      <a:r>
                        <a:rPr kumimoji="0" lang="ja-JP"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t>
                      </a:r>
                      <a:r>
                        <a:rPr kumimoji="0" lang="en-US" altLang="ja-JP"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Sorry, could you help me understand how this fits with what we</a:t>
                      </a:r>
                      <a:r>
                        <a:rPr kumimoji="0" lang="ja-JP"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t>
                      </a:r>
                      <a:r>
                        <a:rPr kumimoji="0" lang="en-US" altLang="ja-JP"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ve been discussing …</a:t>
                      </a:r>
                      <a:r>
                        <a:rPr kumimoji="0" lang="ja-JP"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t>
                      </a:r>
                      <a:endParaRPr kumimoji="0" lang="en-US" altLang="ja-JP"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p>
                      <a:pPr marL="119063" marR="0" lvl="0" indent="-119063" algn="l" defTabSz="914400" rtl="0" eaLnBrk="0" fontAlgn="base" latinLnBrk="0" hangingPunct="0">
                        <a:lnSpc>
                          <a:spcPct val="100000"/>
                        </a:lnSpc>
                        <a:spcBef>
                          <a:spcPct val="20000"/>
                        </a:spcBef>
                        <a:spcAft>
                          <a:spcPct val="0"/>
                        </a:spcAft>
                        <a:buClrTx/>
                        <a:buSzTx/>
                        <a:buFontTx/>
                        <a:buChar char="•"/>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Speak to them during a break and ask for their help in getting others involved in the discussion.</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72469620"/>
                  </a:ext>
                </a:extLst>
              </a:tr>
              <a:tr h="1036256">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Exhibitionist</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14300" indent="-1143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4300" marR="0" lvl="0" indent="-114300" algn="l" defTabSz="914400" rtl="0" eaLnBrk="0" fontAlgn="base" latinLnBrk="0" hangingPunct="0">
                        <a:lnSpc>
                          <a:spcPct val="100000"/>
                        </a:lnSpc>
                        <a:spcBef>
                          <a:spcPct val="20000"/>
                        </a:spcBef>
                        <a:spcAft>
                          <a:spcPct val="0"/>
                        </a:spcAft>
                        <a:buClrTx/>
                        <a:buSzTx/>
                        <a:buFontTx/>
                        <a:buChar char="•"/>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Monopolizes discussion with comments and questions about his/her own situation</a:t>
                      </a:r>
                    </a:p>
                    <a:p>
                      <a:pPr marL="114300" marR="0" lvl="0" indent="-114300" algn="l" defTabSz="914400" rtl="0" eaLnBrk="0" fontAlgn="base" latinLnBrk="0" hangingPunct="0">
                        <a:lnSpc>
                          <a:spcPct val="100000"/>
                        </a:lnSpc>
                        <a:spcBef>
                          <a:spcPct val="20000"/>
                        </a:spcBef>
                        <a:spcAft>
                          <a:spcPct val="0"/>
                        </a:spcAft>
                        <a:buClrTx/>
                        <a:buSzTx/>
                        <a:buFontTx/>
                        <a:buChar char="•"/>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Always ready with </a:t>
                      </a:r>
                      <a:r>
                        <a:rPr kumimoji="0" lang="ja-JP"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t>
                      </a:r>
                      <a:r>
                        <a:rPr kumimoji="0" lang="en-US" altLang="ja-JP"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I remember a time …</a:t>
                      </a:r>
                      <a:r>
                        <a:rPr kumimoji="0" lang="ja-JP"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t>
                      </a: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19063" indent="-119063">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9063" marR="0" lvl="0" indent="-119063" algn="l" defTabSz="914400" rtl="0" eaLnBrk="0" fontAlgn="base" latinLnBrk="0" hangingPunct="0">
                        <a:lnSpc>
                          <a:spcPct val="100000"/>
                        </a:lnSpc>
                        <a:spcBef>
                          <a:spcPct val="20000"/>
                        </a:spcBef>
                        <a:spcAft>
                          <a:spcPct val="0"/>
                        </a:spcAft>
                        <a:buClrTx/>
                        <a:buSzTx/>
                        <a:buFontTx/>
                        <a:buChar char="•"/>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You might say: </a:t>
                      </a:r>
                      <a:r>
                        <a:rPr kumimoji="0" lang="ja-JP"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t>
                      </a:r>
                      <a:r>
                        <a:rPr kumimoji="0" lang="en-US" altLang="ja-JP"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Thank you for your candor. Let</a:t>
                      </a:r>
                      <a:r>
                        <a:rPr kumimoji="0" lang="ja-JP"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t>
                      </a:r>
                      <a:r>
                        <a:rPr kumimoji="0" lang="en-US" altLang="ja-JP"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s not get into too many details here.</a:t>
                      </a:r>
                      <a:r>
                        <a:rPr kumimoji="0" lang="ja-JP"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t>
                      </a:r>
                      <a:endParaRPr kumimoji="0" lang="en-US" altLang="ja-JP"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p>
                      <a:pPr marL="119063" marR="0" lvl="0" indent="-119063" algn="l" defTabSz="914400" rtl="0" eaLnBrk="0" fontAlgn="base" latinLnBrk="0" hangingPunct="0">
                        <a:lnSpc>
                          <a:spcPct val="100000"/>
                        </a:lnSpc>
                        <a:spcBef>
                          <a:spcPct val="20000"/>
                        </a:spcBef>
                        <a:spcAft>
                          <a:spcPct val="0"/>
                        </a:spcAft>
                        <a:buClrTx/>
                        <a:buSzTx/>
                        <a:buFontTx/>
                        <a:buChar char="•"/>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 Then, try to pull back and get the group to focus on issue at hand.</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79841620"/>
                  </a:ext>
                </a:extLst>
              </a:tr>
            </a:tbl>
          </a:graphicData>
        </a:graphic>
      </p:graphicFrame>
      <p:sp>
        <p:nvSpPr>
          <p:cNvPr id="76831" name="TextBox 34">
            <a:extLst>
              <a:ext uri="{FF2B5EF4-FFF2-40B4-BE49-F238E27FC236}">
                <a16:creationId xmlns:a16="http://schemas.microsoft.com/office/drawing/2014/main" id="{E6DACFBB-3476-4DFF-BFA5-5D3E8BBE82C4}"/>
              </a:ext>
            </a:extLst>
          </p:cNvPr>
          <p:cNvSpPr txBox="1">
            <a:spLocks noChangeArrowheads="1"/>
          </p:cNvSpPr>
          <p:nvPr/>
        </p:nvSpPr>
        <p:spPr bwMode="auto">
          <a:xfrm>
            <a:off x="1447800" y="1828800"/>
            <a:ext cx="449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b="0">
                <a:latin typeface="Times" panose="02020603050405020304" pitchFamily="18" charset="0"/>
              </a:rPr>
              <a:t>Training expert John Townsend offers the following suggestions for getting the “challenging participants” back on track:</a:t>
            </a:r>
          </a:p>
        </p:txBody>
      </p:sp>
      <p:sp>
        <p:nvSpPr>
          <p:cNvPr id="76833" name="Text Box 38">
            <a:extLst>
              <a:ext uri="{FF2B5EF4-FFF2-40B4-BE49-F238E27FC236}">
                <a16:creationId xmlns:a16="http://schemas.microsoft.com/office/drawing/2014/main" id="{B4210CC3-C1CC-4291-AF0F-5733C803915F}"/>
              </a:ext>
            </a:extLst>
          </p:cNvPr>
          <p:cNvSpPr txBox="1">
            <a:spLocks noChangeArrowheads="1"/>
          </p:cNvSpPr>
          <p:nvPr/>
        </p:nvSpPr>
        <p:spPr bwMode="auto">
          <a:xfrm>
            <a:off x="3962400" y="4953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DELIVERY</a:t>
            </a:r>
          </a:p>
        </p:txBody>
      </p:sp>
      <p:sp>
        <p:nvSpPr>
          <p:cNvPr id="76834" name="Slide Number Placeholder 2">
            <a:extLst>
              <a:ext uri="{FF2B5EF4-FFF2-40B4-BE49-F238E27FC236}">
                <a16:creationId xmlns:a16="http://schemas.microsoft.com/office/drawing/2014/main" id="{7288DD8D-2D2C-4DA5-AB86-83A401C30458}"/>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7D5BAAAD-9BBD-4080-9EC0-2DA565CF5DA8}" type="slidenum">
              <a:rPr lang="en-US" altLang="en-US" sz="1000" b="0"/>
              <a:pPr/>
              <a:t>70</a:t>
            </a:fld>
            <a:endParaRPr lang="en-US" altLang="en-US" sz="1000" b="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6">
            <a:extLst>
              <a:ext uri="{FF2B5EF4-FFF2-40B4-BE49-F238E27FC236}">
                <a16:creationId xmlns:a16="http://schemas.microsoft.com/office/drawing/2014/main" id="{DDC1A10C-5A02-4730-8EA3-587BE512F765}"/>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84D70CE7-1D13-4053-8461-3A48323EBE15}" type="slidenum">
              <a:rPr lang="en-US" altLang="en-US" sz="1000" b="0"/>
              <a:pPr/>
              <a:t>71</a:t>
            </a:fld>
            <a:endParaRPr lang="en-US" altLang="en-US" sz="1000" b="0"/>
          </a:p>
        </p:txBody>
      </p:sp>
      <p:sp>
        <p:nvSpPr>
          <p:cNvPr id="77827" name="Line 2">
            <a:extLst>
              <a:ext uri="{FF2B5EF4-FFF2-40B4-BE49-F238E27FC236}">
                <a16:creationId xmlns:a16="http://schemas.microsoft.com/office/drawing/2014/main" id="{77B65B78-1139-44F5-A013-FD3DC9C873CD}"/>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graphicFrame>
        <p:nvGraphicFramePr>
          <p:cNvPr id="94612" name="Group 404">
            <a:extLst>
              <a:ext uri="{FF2B5EF4-FFF2-40B4-BE49-F238E27FC236}">
                <a16:creationId xmlns:a16="http://schemas.microsoft.com/office/drawing/2014/main" id="{725F0151-E1FC-46A1-AB59-53264C0A9C92}"/>
              </a:ext>
            </a:extLst>
          </p:cNvPr>
          <p:cNvGraphicFramePr>
            <a:graphicFrameLocks noGrp="1"/>
          </p:cNvGraphicFramePr>
          <p:nvPr>
            <p:extLst>
              <p:ext uri="{D42A27DB-BD31-4B8C-83A1-F6EECF244321}">
                <p14:modId xmlns:p14="http://schemas.microsoft.com/office/powerpoint/2010/main" val="4218636369"/>
              </p:ext>
            </p:extLst>
          </p:nvPr>
        </p:nvGraphicFramePr>
        <p:xfrm>
          <a:off x="1517650" y="1325373"/>
          <a:ext cx="4889500" cy="6400800"/>
        </p:xfrm>
        <a:graphic>
          <a:graphicData uri="http://schemas.openxmlformats.org/drawingml/2006/table">
            <a:tbl>
              <a:tblPr/>
              <a:tblGrid>
                <a:gridCol w="1066800">
                  <a:extLst>
                    <a:ext uri="{9D8B030D-6E8A-4147-A177-3AD203B41FA5}">
                      <a16:colId xmlns:a16="http://schemas.microsoft.com/office/drawing/2014/main" val="3046664268"/>
                    </a:ext>
                  </a:extLst>
                </a:gridCol>
                <a:gridCol w="1828800">
                  <a:extLst>
                    <a:ext uri="{9D8B030D-6E8A-4147-A177-3AD203B41FA5}">
                      <a16:colId xmlns:a16="http://schemas.microsoft.com/office/drawing/2014/main" val="3900250870"/>
                    </a:ext>
                  </a:extLst>
                </a:gridCol>
                <a:gridCol w="1993900">
                  <a:extLst>
                    <a:ext uri="{9D8B030D-6E8A-4147-A177-3AD203B41FA5}">
                      <a16:colId xmlns:a16="http://schemas.microsoft.com/office/drawing/2014/main" val="2659750333"/>
                    </a:ext>
                  </a:extLst>
                </a:gridCol>
              </a:tblGrid>
              <a:tr h="169863">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bg1"/>
                          </a:solidFill>
                          <a:effectLst/>
                          <a:latin typeface="Helvetica" panose="020B0604020202020204" pitchFamily="34" charset="0"/>
                          <a:ea typeface="ＭＳ Ｐゴシック" panose="020B0600070205080204" pitchFamily="34" charset="-128"/>
                        </a:rPr>
                        <a:t>Challenger</a:t>
                      </a:r>
                      <a:endParaRPr kumimoji="0" lang="en-US" altLang="en-US" sz="1000" b="0" i="0" u="none" strike="noStrike" cap="none" normalizeH="0" baseline="0">
                        <a:ln>
                          <a:noFill/>
                        </a:ln>
                        <a:solidFill>
                          <a:schemeClr val="bg1"/>
                        </a:solidFill>
                        <a:effectLst/>
                        <a:latin typeface="Helvetica" panose="020B0604020202020204" pitchFamily="34" charset="0"/>
                        <a:ea typeface="ＭＳ Ｐゴシック" panose="020B0600070205080204"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bg1"/>
                          </a:solidFill>
                          <a:effectLst/>
                          <a:latin typeface="Helvetica" panose="020B0604020202020204" pitchFamily="34" charset="0"/>
                          <a:ea typeface="ＭＳ Ｐゴシック" panose="020B0600070205080204" pitchFamily="34" charset="-128"/>
                        </a:rPr>
                        <a:t>Profile</a:t>
                      </a:r>
                      <a:endParaRPr kumimoji="0" lang="en-US" altLang="en-US" sz="1000" b="0" i="0" u="none" strike="noStrike" cap="none" normalizeH="0" baseline="0">
                        <a:ln>
                          <a:noFill/>
                        </a:ln>
                        <a:solidFill>
                          <a:schemeClr val="bg1"/>
                        </a:solidFill>
                        <a:effectLst/>
                        <a:latin typeface="Helvetica" panose="020B0604020202020204" pitchFamily="34" charset="0"/>
                        <a:ea typeface="ＭＳ Ｐゴシック" panose="020B0600070205080204"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bg1"/>
                          </a:solidFill>
                          <a:effectLst/>
                          <a:latin typeface="Helvetica" panose="020B0604020202020204" pitchFamily="34" charset="0"/>
                          <a:ea typeface="ＭＳ Ｐゴシック" panose="020B0600070205080204" pitchFamily="34" charset="-128"/>
                        </a:rPr>
                        <a:t>Ways to Handle</a:t>
                      </a:r>
                      <a:endParaRPr kumimoji="0" lang="en-US" altLang="en-US" sz="1000" b="0" i="0" u="none" strike="noStrike" cap="none" normalizeH="0" baseline="0">
                        <a:ln>
                          <a:noFill/>
                        </a:ln>
                        <a:solidFill>
                          <a:schemeClr val="bg1"/>
                        </a:solidFill>
                        <a:effectLst/>
                        <a:latin typeface="Times" panose="02020603050405020304" pitchFamily="18" charset="0"/>
                        <a:ea typeface="ＭＳ Ｐゴシック" panose="020B0600070205080204"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3902837297"/>
                  </a:ext>
                </a:extLst>
              </a:tr>
              <a:tr h="246063">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The Expert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14300" indent="-1143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4300" marR="0" lvl="0" indent="-114300" algn="l" defTabSz="914400" rtl="0" eaLnBrk="0" fontAlgn="base" latinLnBrk="0" hangingPunct="0">
                        <a:lnSpc>
                          <a:spcPct val="100000"/>
                        </a:lnSpc>
                        <a:spcBef>
                          <a:spcPct val="20000"/>
                        </a:spcBef>
                        <a:spcAft>
                          <a:spcPct val="0"/>
                        </a:spcAft>
                        <a:buClrTx/>
                        <a:buSzTx/>
                        <a:buFontTx/>
                        <a:buChar char="•"/>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Wants to be recognized as the expert</a:t>
                      </a:r>
                    </a:p>
                    <a:p>
                      <a:pPr marL="114300" marR="0" lvl="0" indent="-114300" algn="l" defTabSz="914400" rtl="0" eaLnBrk="0" fontAlgn="base" latinLnBrk="0" hangingPunct="0">
                        <a:lnSpc>
                          <a:spcPct val="100000"/>
                        </a:lnSpc>
                        <a:spcBef>
                          <a:spcPct val="20000"/>
                        </a:spcBef>
                        <a:spcAft>
                          <a:spcPct val="0"/>
                        </a:spcAft>
                        <a:buClrTx/>
                        <a:buSzTx/>
                        <a:buFontTx/>
                        <a:buChar char="•"/>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Interrupts to point out facts or to disagree with facts.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19063" indent="-119063">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9063" marR="0" lvl="0" indent="-119063" algn="l" defTabSz="914400" rtl="0" eaLnBrk="0" fontAlgn="base" latinLnBrk="0" hangingPunct="0">
                        <a:lnSpc>
                          <a:spcPct val="100000"/>
                        </a:lnSpc>
                        <a:spcBef>
                          <a:spcPct val="20000"/>
                        </a:spcBef>
                        <a:spcAft>
                          <a:spcPct val="0"/>
                        </a:spcAft>
                        <a:buClrTx/>
                        <a:buSzTx/>
                        <a:buFontTx/>
                        <a:buChar char="•"/>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Thank them for their comments.</a:t>
                      </a:r>
                    </a:p>
                    <a:p>
                      <a:pPr marL="119063" marR="0" lvl="0" indent="-119063" algn="l" defTabSz="914400" rtl="0" eaLnBrk="0" fontAlgn="base" latinLnBrk="0" hangingPunct="0">
                        <a:lnSpc>
                          <a:spcPct val="100000"/>
                        </a:lnSpc>
                        <a:spcBef>
                          <a:spcPct val="20000"/>
                        </a:spcBef>
                        <a:spcAft>
                          <a:spcPct val="0"/>
                        </a:spcAft>
                        <a:buClrTx/>
                        <a:buSzTx/>
                        <a:buFontTx/>
                        <a:buChar char="•"/>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Respond, deflect by asking for response from rest of group.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42826869"/>
                  </a:ext>
                </a:extLst>
              </a:tr>
              <a:tr h="246063">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The Hijacker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14300" indent="-1143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4300" marR="0" lvl="0" indent="-114300" algn="l" defTabSz="914400" rtl="0" eaLnBrk="0" fontAlgn="base" latinLnBrk="0" hangingPunct="0">
                        <a:lnSpc>
                          <a:spcPct val="100000"/>
                        </a:lnSpc>
                        <a:spcBef>
                          <a:spcPct val="20000"/>
                        </a:spcBef>
                        <a:spcAft>
                          <a:spcPct val="0"/>
                        </a:spcAft>
                        <a:buClrTx/>
                        <a:buSzTx/>
                        <a:buFontTx/>
                        <a:buChar char="•"/>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Wants to take over</a:t>
                      </a:r>
                    </a:p>
                    <a:p>
                      <a:pPr marL="114300" marR="0" lvl="0" indent="-114300" algn="l" defTabSz="914400" rtl="0" eaLnBrk="0" fontAlgn="base" latinLnBrk="0" hangingPunct="0">
                        <a:lnSpc>
                          <a:spcPct val="100000"/>
                        </a:lnSpc>
                        <a:spcBef>
                          <a:spcPct val="20000"/>
                        </a:spcBef>
                        <a:spcAft>
                          <a:spcPct val="0"/>
                        </a:spcAft>
                        <a:buClrTx/>
                        <a:buSzTx/>
                        <a:buFontTx/>
                        <a:buChar char="•"/>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Suggest that the time available could be spent more usefully on another topic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Restate/Throw back to group</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Say something like: </a:t>
                      </a:r>
                      <a:r>
                        <a:rPr kumimoji="0" lang="ja-JP"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t>
                      </a:r>
                      <a:r>
                        <a:rPr kumimoji="0" lang="en-US" altLang="ja-JP"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If I understand you correctly, you think we could skip this section and work on XYZ. How do the rest of you feel?</a:t>
                      </a:r>
                      <a:r>
                        <a:rPr kumimoji="0" lang="ja-JP"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t>
                      </a: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03976136"/>
                  </a:ext>
                </a:extLst>
              </a:tr>
              <a:tr h="246063">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The Joker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14300" indent="-1143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4300" marR="0" lvl="0" indent="-114300" algn="l" defTabSz="914400" rtl="0" eaLnBrk="0" fontAlgn="base" latinLnBrk="0" hangingPunct="0">
                        <a:lnSpc>
                          <a:spcPct val="100000"/>
                        </a:lnSpc>
                        <a:spcBef>
                          <a:spcPct val="20000"/>
                        </a:spcBef>
                        <a:spcAft>
                          <a:spcPct val="0"/>
                        </a:spcAft>
                        <a:buClrTx/>
                        <a:buSzTx/>
                        <a:buFontTx/>
                        <a:buChar char="•"/>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Tells jokes/funny stories</a:t>
                      </a:r>
                    </a:p>
                    <a:p>
                      <a:pPr marL="114300" marR="0" lvl="0" indent="-114300" algn="l" defTabSz="914400" rtl="0" eaLnBrk="0" fontAlgn="base" latinLnBrk="0" hangingPunct="0">
                        <a:lnSpc>
                          <a:spcPct val="100000"/>
                        </a:lnSpc>
                        <a:spcBef>
                          <a:spcPct val="20000"/>
                        </a:spcBef>
                        <a:spcAft>
                          <a:spcPct val="0"/>
                        </a:spcAft>
                        <a:buClrTx/>
                        <a:buSzTx/>
                        <a:buFontTx/>
                        <a:buChar char="•"/>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Makes fun of serious topics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19063" indent="-119063">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9063" marR="0" lvl="0" indent="-119063" algn="l" defTabSz="914400" rtl="0" eaLnBrk="0" fontAlgn="base" latinLnBrk="0" hangingPunct="0">
                        <a:lnSpc>
                          <a:spcPct val="100000"/>
                        </a:lnSpc>
                        <a:spcBef>
                          <a:spcPct val="20000"/>
                        </a:spcBef>
                        <a:spcAft>
                          <a:spcPct val="0"/>
                        </a:spcAft>
                        <a:buClrTx/>
                        <a:buSzTx/>
                        <a:buFontTx/>
                        <a:buChar char="•"/>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If other participants are enjoying it, use your own humorous comments to build on the humor.  Don</a:t>
                      </a:r>
                      <a:r>
                        <a:rPr kumimoji="0" lang="ja-JP"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t>
                      </a:r>
                      <a:r>
                        <a:rPr kumimoji="0" lang="en-US" altLang="ja-JP"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t try to stifle it, use it.</a:t>
                      </a:r>
                    </a:p>
                    <a:p>
                      <a:pPr marL="119063" marR="0" lvl="0" indent="-119063" algn="l" defTabSz="914400" rtl="0" eaLnBrk="0" fontAlgn="base" latinLnBrk="0" hangingPunct="0">
                        <a:lnSpc>
                          <a:spcPct val="100000"/>
                        </a:lnSpc>
                        <a:spcBef>
                          <a:spcPct val="20000"/>
                        </a:spcBef>
                        <a:spcAft>
                          <a:spcPct val="0"/>
                        </a:spcAft>
                        <a:buClrTx/>
                        <a:buSzTx/>
                        <a:buFontTx/>
                        <a:buChar char="•"/>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If humor seems </a:t>
                      </a:r>
                      <a:r>
                        <a:rPr kumimoji="0" lang="ja-JP"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t>
                      </a:r>
                      <a:r>
                        <a:rPr kumimoji="0" lang="en-US" altLang="ja-JP"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over the top,</a:t>
                      </a:r>
                      <a:r>
                        <a:rPr kumimoji="0" lang="ja-JP"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t>
                      </a:r>
                      <a:r>
                        <a:rPr kumimoji="0" lang="en-US" altLang="ja-JP"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 speak with them during a break. </a:t>
                      </a: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93545981"/>
                  </a:ext>
                </a:extLst>
              </a:tr>
              <a:tr h="246063">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The Quiet Person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14300" indent="-1143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4300" marR="0" lvl="0" indent="-114300" algn="l" defTabSz="914400" rtl="0" eaLnBrk="0" fontAlgn="base" latinLnBrk="0" hangingPunct="0">
                        <a:lnSpc>
                          <a:spcPct val="100000"/>
                        </a:lnSpc>
                        <a:spcBef>
                          <a:spcPct val="20000"/>
                        </a:spcBef>
                        <a:spcAft>
                          <a:spcPct val="0"/>
                        </a:spcAft>
                        <a:buClrTx/>
                        <a:buSzTx/>
                        <a:buFontTx/>
                        <a:buChar char="•"/>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Avoids eye contact</a:t>
                      </a:r>
                    </a:p>
                    <a:p>
                      <a:pPr marL="114300" marR="0" lvl="0" indent="-114300" algn="l" defTabSz="914400" rtl="0" eaLnBrk="0" fontAlgn="base" latinLnBrk="0" hangingPunct="0">
                        <a:lnSpc>
                          <a:spcPct val="100000"/>
                        </a:lnSpc>
                        <a:spcBef>
                          <a:spcPct val="20000"/>
                        </a:spcBef>
                        <a:spcAft>
                          <a:spcPct val="0"/>
                        </a:spcAft>
                        <a:buClrTx/>
                        <a:buSzTx/>
                        <a:buFontTx/>
                        <a:buChar char="•"/>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Speaks rarely and in a quiet voice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19063" indent="-119063">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9063" marR="0" lvl="0" indent="-119063" algn="l" defTabSz="914400" rtl="0" eaLnBrk="0" fontAlgn="base" latinLnBrk="0" hangingPunct="0">
                        <a:lnSpc>
                          <a:spcPct val="100000"/>
                        </a:lnSpc>
                        <a:spcBef>
                          <a:spcPct val="20000"/>
                        </a:spcBef>
                        <a:spcAft>
                          <a:spcPct val="0"/>
                        </a:spcAft>
                        <a:buClrTx/>
                        <a:buSzTx/>
                        <a:buFontTx/>
                        <a:buChar char="•"/>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Build on their rare contributions.</a:t>
                      </a:r>
                    </a:p>
                    <a:p>
                      <a:pPr marL="119063" marR="0" lvl="0" indent="-119063" algn="l" defTabSz="914400" rtl="0" eaLnBrk="0" fontAlgn="base" latinLnBrk="0" hangingPunct="0">
                        <a:lnSpc>
                          <a:spcPct val="100000"/>
                        </a:lnSpc>
                        <a:spcBef>
                          <a:spcPct val="20000"/>
                        </a:spcBef>
                        <a:spcAft>
                          <a:spcPct val="0"/>
                        </a:spcAft>
                        <a:buClrTx/>
                        <a:buSzTx/>
                        <a:buFontTx/>
                        <a:buChar char="•"/>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Use their names in examples to encourage their involvement.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85805207"/>
                  </a:ext>
                </a:extLst>
              </a:tr>
              <a:tr h="246063">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The Silent Cynic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14300" indent="-1143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4300" marR="0" lvl="0" indent="-114300" algn="l" defTabSz="914400" rtl="0" eaLnBrk="0" fontAlgn="base" latinLnBrk="0" hangingPunct="0">
                        <a:lnSpc>
                          <a:spcPct val="100000"/>
                        </a:lnSpc>
                        <a:spcBef>
                          <a:spcPct val="20000"/>
                        </a:spcBef>
                        <a:spcAft>
                          <a:spcPct val="0"/>
                        </a:spcAft>
                        <a:buClrTx/>
                        <a:buSzTx/>
                        <a:buFontTx/>
                        <a:buChar char="•"/>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Demonstrates bored body language</a:t>
                      </a:r>
                    </a:p>
                    <a:p>
                      <a:pPr marL="114300" marR="0" lvl="0" indent="-114300" algn="l" defTabSz="914400" rtl="0" eaLnBrk="0" fontAlgn="base" latinLnBrk="0" hangingPunct="0">
                        <a:lnSpc>
                          <a:spcPct val="100000"/>
                        </a:lnSpc>
                        <a:spcBef>
                          <a:spcPct val="20000"/>
                        </a:spcBef>
                        <a:spcAft>
                          <a:spcPct val="0"/>
                        </a:spcAft>
                        <a:buClrTx/>
                        <a:buSzTx/>
                        <a:buFontTx/>
                        <a:buChar char="•"/>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Rolls eyes or sighs following your or others</a:t>
                      </a:r>
                      <a:r>
                        <a:rPr kumimoji="0" lang="ja-JP"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t>
                      </a:r>
                      <a:r>
                        <a:rPr kumimoji="0" lang="en-US" altLang="ja-JP"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 comments</a:t>
                      </a:r>
                      <a:endPar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19063" indent="-119063">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9063" marR="0" lvl="0" indent="-119063" algn="l" defTabSz="914400" rtl="0" eaLnBrk="0" fontAlgn="base" latinLnBrk="0" hangingPunct="0">
                        <a:lnSpc>
                          <a:spcPct val="100000"/>
                        </a:lnSpc>
                        <a:spcBef>
                          <a:spcPct val="20000"/>
                        </a:spcBef>
                        <a:spcAft>
                          <a:spcPct val="0"/>
                        </a:spcAft>
                        <a:buClrTx/>
                        <a:buSzTx/>
                        <a:buFontTx/>
                        <a:buChar char="•"/>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Draw our their concern or objection: </a:t>
                      </a:r>
                      <a:r>
                        <a:rPr kumimoji="0" lang="ja-JP"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t>
                      </a:r>
                      <a:r>
                        <a:rPr kumimoji="0" lang="en-US" altLang="ja-JP"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You don</a:t>
                      </a:r>
                      <a:r>
                        <a:rPr kumimoji="0" lang="ja-JP"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t>
                      </a:r>
                      <a:r>
                        <a:rPr kumimoji="0" lang="en-US" altLang="ja-JP"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t seem to be in agreement.</a:t>
                      </a:r>
                      <a:r>
                        <a:rPr kumimoji="0" lang="ja-JP"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t>
                      </a:r>
                      <a:endParaRPr kumimoji="0" lang="en-US" altLang="ja-JP"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p>
                      <a:pPr marL="119063" marR="0" lvl="0" indent="-119063" algn="l" defTabSz="914400" rtl="0" eaLnBrk="0" fontAlgn="base" latinLnBrk="0" hangingPunct="0">
                        <a:lnSpc>
                          <a:spcPct val="100000"/>
                        </a:lnSpc>
                        <a:spcBef>
                          <a:spcPct val="20000"/>
                        </a:spcBef>
                        <a:spcAft>
                          <a:spcPct val="0"/>
                        </a:spcAft>
                        <a:buClrTx/>
                        <a:buSzTx/>
                        <a:buFontTx/>
                        <a:buChar char="•"/>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Listen &amp; restate their comments</a:t>
                      </a:r>
                    </a:p>
                    <a:p>
                      <a:pPr marL="119063" marR="0" lvl="0" indent="-119063" algn="l" defTabSz="914400" rtl="0" eaLnBrk="0" fontAlgn="base" latinLnBrk="0" hangingPunct="0">
                        <a:lnSpc>
                          <a:spcPct val="100000"/>
                        </a:lnSpc>
                        <a:spcBef>
                          <a:spcPct val="20000"/>
                        </a:spcBef>
                        <a:spcAft>
                          <a:spcPct val="0"/>
                        </a:spcAft>
                        <a:buClrTx/>
                        <a:buSzTx/>
                        <a:buFontTx/>
                        <a:buChar char="•"/>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Throw out to group: </a:t>
                      </a:r>
                      <a:r>
                        <a:rPr kumimoji="0" lang="ja-JP"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t>
                      </a:r>
                      <a:r>
                        <a:rPr kumimoji="0" lang="en-US" altLang="ja-JP"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How do the rest of you feel?</a:t>
                      </a:r>
                      <a:r>
                        <a:rPr kumimoji="0" lang="ja-JP"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a:t>
                      </a:r>
                      <a:endParaRPr kumimoji="0" lang="en-US" altLang="ja-JP"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endParaRPr>
                    </a:p>
                    <a:p>
                      <a:pPr marL="119063" marR="0" lvl="0" indent="-119063" algn="l" defTabSz="914400" rtl="0" eaLnBrk="0" fontAlgn="base" latinLnBrk="0" hangingPunct="0">
                        <a:lnSpc>
                          <a:spcPct val="100000"/>
                        </a:lnSpc>
                        <a:spcBef>
                          <a:spcPct val="20000"/>
                        </a:spcBef>
                        <a:spcAft>
                          <a:spcPct val="0"/>
                        </a:spcAft>
                        <a:buClrTx/>
                        <a:buSzTx/>
                        <a:buFontTx/>
                        <a:buChar char="•"/>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Or, respond to their concern by reminding them of the value/importance of the topic.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98315450"/>
                  </a:ext>
                </a:extLst>
              </a:tr>
              <a:tr h="246063">
                <a:tc>
                  <a:txBody>
                    <a:bodyPr/>
                    <a:lstStyle>
                      <a:lvl1pPr>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000" b="1" i="0" u="none" strike="noStrike" cap="none" normalizeH="0" baseline="0">
                          <a:ln>
                            <a:noFill/>
                          </a:ln>
                          <a:solidFill>
                            <a:schemeClr val="tx1"/>
                          </a:solidFill>
                          <a:effectLst/>
                          <a:latin typeface="Helvetica" panose="020B0604020202020204" pitchFamily="34" charset="0"/>
                          <a:ea typeface="ＭＳ Ｐゴシック" panose="020B0600070205080204" pitchFamily="34" charset="-128"/>
                        </a:rPr>
                        <a:t>Side-talker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14300" indent="-114300">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4300" marR="0" lvl="0" indent="-114300" algn="l" defTabSz="914400" rtl="0" eaLnBrk="0" fontAlgn="base" latinLnBrk="0" hangingPunct="0">
                        <a:lnSpc>
                          <a:spcPct val="100000"/>
                        </a:lnSpc>
                        <a:spcBef>
                          <a:spcPct val="20000"/>
                        </a:spcBef>
                        <a:spcAft>
                          <a:spcPct val="0"/>
                        </a:spcAft>
                        <a:buClrTx/>
                        <a:buSzTx/>
                        <a:buFontTx/>
                        <a:buChar char="•"/>
                        <a:tabLst/>
                      </a:pPr>
                      <a:r>
                        <a:rPr kumimoji="0" lang="en-US" altLang="en-US" sz="1000" b="0" i="0" u="none" strike="noStrike" cap="none" normalizeH="0" baseline="0">
                          <a:ln>
                            <a:noFill/>
                          </a:ln>
                          <a:solidFill>
                            <a:schemeClr val="tx1"/>
                          </a:solidFill>
                          <a:effectLst/>
                          <a:latin typeface="Times" panose="02020603050405020304" pitchFamily="18" charset="0"/>
                          <a:ea typeface="ＭＳ Ｐゴシック" panose="020B0600070205080204" pitchFamily="34" charset="-128"/>
                        </a:rPr>
                        <a:t>Makes whispered comments to neighbor.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19063" indent="-119063">
                        <a:spcBef>
                          <a:spcPct val="20000"/>
                        </a:spcBef>
                        <a:defRPr sz="1000">
                          <a:solidFill>
                            <a:schemeClr val="tx1"/>
                          </a:solidFill>
                          <a:latin typeface="Times" panose="02020603050405020304" pitchFamily="18" charset="0"/>
                          <a:ea typeface="ＭＳ Ｐゴシック" panose="020B0600070205080204" pitchFamily="34" charset="-128"/>
                        </a:defRPr>
                      </a:lvl1pPr>
                      <a:lvl2pPr marL="37931725" indent="-37474525">
                        <a:spcBef>
                          <a:spcPct val="20000"/>
                        </a:spcBef>
                        <a:defRPr sz="2400">
                          <a:solidFill>
                            <a:schemeClr val="tx1"/>
                          </a:solidFill>
                          <a:latin typeface="Times" panose="02020603050405020304" pitchFamily="18" charset="0"/>
                          <a:ea typeface="ＭＳ Ｐゴシック" panose="020B0600070205080204" pitchFamily="34" charset="-128"/>
                        </a:defRPr>
                      </a:lvl2pPr>
                      <a:lvl3pPr>
                        <a:spcBef>
                          <a:spcPct val="20000"/>
                        </a:spcBef>
                        <a:defRPr sz="2000">
                          <a:solidFill>
                            <a:schemeClr val="tx1"/>
                          </a:solidFill>
                          <a:latin typeface="Times" panose="02020603050405020304" pitchFamily="18" charset="0"/>
                          <a:ea typeface="ＭＳ Ｐゴシック" panose="020B0600070205080204" pitchFamily="34" charset="-128"/>
                        </a:defRPr>
                      </a:lvl3pPr>
                      <a:lvl4pPr>
                        <a:spcBef>
                          <a:spcPct val="20000"/>
                        </a:spcBef>
                        <a:defRPr>
                          <a:solidFill>
                            <a:schemeClr val="tx1"/>
                          </a:solidFill>
                          <a:latin typeface="Times" panose="02020603050405020304" pitchFamily="18" charset="0"/>
                          <a:ea typeface="ＭＳ Ｐゴシック" panose="020B0600070205080204" pitchFamily="34" charset="-128"/>
                        </a:defRPr>
                      </a:lvl4pPr>
                      <a:lvl5pPr>
                        <a:spcBef>
                          <a:spcPct val="20000"/>
                        </a:spcBef>
                        <a:defRPr>
                          <a:solidFill>
                            <a:schemeClr val="tx1"/>
                          </a:solidFill>
                          <a:latin typeface="Times" panose="02020603050405020304" pitchFamily="18" charset="0"/>
                          <a:ea typeface="ＭＳ Ｐゴシック" panose="020B0600070205080204" pitchFamily="34" charset="-128"/>
                        </a:defRPr>
                      </a:lvl5pPr>
                      <a:lvl6pPr marL="4572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6pPr>
                      <a:lvl7pPr marL="9144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7pPr>
                      <a:lvl8pPr marL="13716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8pPr>
                      <a:lvl9pPr marL="1828800" eaLnBrk="0" fontAlgn="base" hangingPunct="0">
                        <a:spcBef>
                          <a:spcPct val="20000"/>
                        </a:spcBef>
                        <a:spcAft>
                          <a:spcPct val="0"/>
                        </a:spcAft>
                        <a:defRPr>
                          <a:solidFill>
                            <a:schemeClr val="tx1"/>
                          </a:solidFill>
                          <a:latin typeface="Times" panose="02020603050405020304" pitchFamily="18" charset="0"/>
                          <a:ea typeface="ＭＳ Ｐゴシック" panose="020B0600070205080204" pitchFamily="34" charset="-128"/>
                        </a:defRPr>
                      </a:lvl9pPr>
                    </a:lstStyle>
                    <a:p>
                      <a:pPr marL="119063" marR="0" lvl="0" indent="-119063" algn="l" defTabSz="914400" rtl="0" eaLnBrk="0" fontAlgn="base" latinLnBrk="0" hangingPunct="0">
                        <a:lnSpc>
                          <a:spcPct val="100000"/>
                        </a:lnSpc>
                        <a:spcBef>
                          <a:spcPct val="20000"/>
                        </a:spcBef>
                        <a:spcAft>
                          <a:spcPct val="0"/>
                        </a:spcAft>
                        <a:buClrTx/>
                        <a:buSzTx/>
                        <a:buFontTx/>
                        <a:buChar char="•"/>
                        <a:tabLst/>
                      </a:pPr>
                      <a:r>
                        <a:rPr kumimoji="0" lang="en-US" altLang="en-US" sz="1000" b="0" i="0" u="none" strike="noStrike" cap="none" normalizeH="0" baseline="0" dirty="0">
                          <a:ln>
                            <a:noFill/>
                          </a:ln>
                          <a:solidFill>
                            <a:schemeClr val="tx1"/>
                          </a:solidFill>
                          <a:effectLst/>
                          <a:latin typeface="Times" panose="02020603050405020304" pitchFamily="18" charset="0"/>
                          <a:ea typeface="ＭＳ Ｐゴシック" panose="020B0600070205080204" pitchFamily="34" charset="-128"/>
                        </a:rPr>
                        <a:t>Stop talking and look unthreateningly at them.</a:t>
                      </a:r>
                    </a:p>
                    <a:p>
                      <a:pPr marL="119063" marR="0" lvl="0" indent="-119063" algn="l" defTabSz="914400" rtl="0" eaLnBrk="0" fontAlgn="base" latinLnBrk="0" hangingPunct="0">
                        <a:lnSpc>
                          <a:spcPct val="100000"/>
                        </a:lnSpc>
                        <a:spcBef>
                          <a:spcPct val="20000"/>
                        </a:spcBef>
                        <a:spcAft>
                          <a:spcPct val="0"/>
                        </a:spcAft>
                        <a:buClrTx/>
                        <a:buSzTx/>
                        <a:buFontTx/>
                        <a:buChar char="•"/>
                        <a:tabLst/>
                      </a:pPr>
                      <a:r>
                        <a:rPr kumimoji="0" lang="en-US" altLang="en-US" sz="1000" b="0" i="0" u="none" strike="noStrike" cap="none" normalizeH="0" baseline="0" dirty="0">
                          <a:ln>
                            <a:noFill/>
                          </a:ln>
                          <a:solidFill>
                            <a:schemeClr val="tx1"/>
                          </a:solidFill>
                          <a:effectLst/>
                          <a:latin typeface="Times" panose="02020603050405020304" pitchFamily="18" charset="0"/>
                          <a:ea typeface="ＭＳ Ｐゴシック" panose="020B0600070205080204" pitchFamily="34" charset="-128"/>
                        </a:rPr>
                        <a:t>Wait for them to look at you.</a:t>
                      </a:r>
                    </a:p>
                    <a:p>
                      <a:pPr marL="119063" marR="0" lvl="0" indent="-119063" algn="l" defTabSz="914400" rtl="0" eaLnBrk="0" fontAlgn="base" latinLnBrk="0" hangingPunct="0">
                        <a:lnSpc>
                          <a:spcPct val="100000"/>
                        </a:lnSpc>
                        <a:spcBef>
                          <a:spcPct val="20000"/>
                        </a:spcBef>
                        <a:spcAft>
                          <a:spcPct val="0"/>
                        </a:spcAft>
                        <a:buClrTx/>
                        <a:buSzTx/>
                        <a:buFontTx/>
                        <a:buChar char="•"/>
                        <a:tabLst/>
                      </a:pPr>
                      <a:r>
                        <a:rPr kumimoji="0" lang="en-US" altLang="en-US" sz="1000" b="0" i="0" u="none" strike="noStrike" cap="none" normalizeH="0" baseline="0" dirty="0">
                          <a:ln>
                            <a:noFill/>
                          </a:ln>
                          <a:solidFill>
                            <a:schemeClr val="tx1"/>
                          </a:solidFill>
                          <a:effectLst/>
                          <a:latin typeface="Times" panose="02020603050405020304" pitchFamily="18" charset="0"/>
                          <a:ea typeface="ＭＳ Ｐゴシック" panose="020B0600070205080204" pitchFamily="34" charset="-128"/>
                        </a:rPr>
                        <a:t>Non-verbally ask for permission to continue (eyebrows raised, head nod, silent-mouthed </a:t>
                      </a:r>
                      <a:r>
                        <a:rPr kumimoji="0" lang="ja-JP" altLang="en-US" sz="1000" b="0" i="0" u="none" strike="noStrike" cap="none" normalizeH="0" baseline="0" dirty="0">
                          <a:ln>
                            <a:noFill/>
                          </a:ln>
                          <a:solidFill>
                            <a:schemeClr val="tx1"/>
                          </a:solidFill>
                          <a:effectLst/>
                          <a:latin typeface="Times" panose="02020603050405020304" pitchFamily="18" charset="0"/>
                          <a:ea typeface="ＭＳ Ｐゴシック" panose="020B0600070205080204" pitchFamily="34" charset="-128"/>
                        </a:rPr>
                        <a:t>“</a:t>
                      </a:r>
                      <a:r>
                        <a:rPr kumimoji="0" lang="en-US" altLang="ja-JP" sz="1000" b="0" i="0" u="none" strike="noStrike" cap="none" normalizeH="0" baseline="0" dirty="0">
                          <a:ln>
                            <a:noFill/>
                          </a:ln>
                          <a:solidFill>
                            <a:schemeClr val="tx1"/>
                          </a:solidFill>
                          <a:effectLst/>
                          <a:latin typeface="Times" panose="02020603050405020304" pitchFamily="18" charset="0"/>
                          <a:ea typeface="ＭＳ Ｐゴシック" panose="020B0600070205080204" pitchFamily="34" charset="-128"/>
                        </a:rPr>
                        <a:t>Ok?</a:t>
                      </a:r>
                      <a:r>
                        <a:rPr kumimoji="0" lang="ja-JP" altLang="en-US" sz="1000" b="0" i="0" u="none" strike="noStrike" cap="none" normalizeH="0" baseline="0" dirty="0">
                          <a:ln>
                            <a:noFill/>
                          </a:ln>
                          <a:solidFill>
                            <a:schemeClr val="tx1"/>
                          </a:solidFill>
                          <a:effectLst/>
                          <a:latin typeface="Times" panose="02020603050405020304" pitchFamily="18" charset="0"/>
                          <a:ea typeface="ＭＳ Ｐゴシック" panose="020B0600070205080204" pitchFamily="34" charset="-128"/>
                        </a:rPr>
                        <a:t>”</a:t>
                      </a:r>
                      <a:r>
                        <a:rPr kumimoji="0" lang="en-US" altLang="ja-JP" sz="1000" b="0" i="0" u="none" strike="noStrike" cap="none" normalizeH="0" baseline="0" dirty="0">
                          <a:ln>
                            <a:noFill/>
                          </a:ln>
                          <a:solidFill>
                            <a:schemeClr val="tx1"/>
                          </a:solidFill>
                          <a:effectLst/>
                          <a:latin typeface="Times" panose="02020603050405020304" pitchFamily="18" charset="0"/>
                          <a:ea typeface="ＭＳ Ｐゴシック" panose="020B0600070205080204" pitchFamily="34" charset="-128"/>
                        </a:rPr>
                        <a:t>)</a:t>
                      </a:r>
                      <a:endParaRPr kumimoji="0" lang="en-US" altLang="en-US" sz="1000" b="0" i="0" u="none" strike="noStrike" cap="none" normalizeH="0" baseline="0" dirty="0">
                        <a:ln>
                          <a:noFill/>
                        </a:ln>
                        <a:solidFill>
                          <a:schemeClr val="tx1"/>
                        </a:solidFill>
                        <a:effectLst/>
                        <a:latin typeface="Times" panose="02020603050405020304" pitchFamily="18" charset="0"/>
                        <a:ea typeface="ＭＳ Ｐゴシック" panose="020B0600070205080204"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36989483"/>
                  </a:ext>
                </a:extLst>
              </a:tr>
            </a:tbl>
          </a:graphicData>
        </a:graphic>
      </p:graphicFrame>
      <p:sp>
        <p:nvSpPr>
          <p:cNvPr id="77863" name="Rectangle 6">
            <a:extLst>
              <a:ext uri="{FF2B5EF4-FFF2-40B4-BE49-F238E27FC236}">
                <a16:creationId xmlns:a16="http://schemas.microsoft.com/office/drawing/2014/main" id="{8ADBEDF8-E497-4AEE-A6B0-07E802CE0246}"/>
              </a:ext>
            </a:extLst>
          </p:cNvPr>
          <p:cNvSpPr>
            <a:spLocks noChangeArrowheads="1"/>
          </p:cNvSpPr>
          <p:nvPr/>
        </p:nvSpPr>
        <p:spPr bwMode="auto">
          <a:xfrm>
            <a:off x="1447800" y="688848"/>
            <a:ext cx="4343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sz="1800">
                <a:solidFill>
                  <a:schemeClr val="tx2"/>
                </a:solidFill>
              </a:rPr>
              <a:t>Handling “Difficult” Learners</a:t>
            </a:r>
          </a:p>
        </p:txBody>
      </p:sp>
      <p:sp>
        <p:nvSpPr>
          <p:cNvPr id="77865" name="TextBox 9">
            <a:extLst>
              <a:ext uri="{FF2B5EF4-FFF2-40B4-BE49-F238E27FC236}">
                <a16:creationId xmlns:a16="http://schemas.microsoft.com/office/drawing/2014/main" id="{2004668A-3982-4BD3-9C78-0C4308765660}"/>
              </a:ext>
            </a:extLst>
          </p:cNvPr>
          <p:cNvSpPr txBox="1">
            <a:spLocks noChangeArrowheads="1"/>
          </p:cNvSpPr>
          <p:nvPr/>
        </p:nvSpPr>
        <p:spPr bwMode="auto">
          <a:xfrm>
            <a:off x="8051800" y="3520948"/>
            <a:ext cx="184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endParaRPr lang="en-US" altLang="en-US"/>
          </a:p>
        </p:txBody>
      </p:sp>
      <p:sp>
        <p:nvSpPr>
          <p:cNvPr id="77866" name="Text Box 38">
            <a:extLst>
              <a:ext uri="{FF2B5EF4-FFF2-40B4-BE49-F238E27FC236}">
                <a16:creationId xmlns:a16="http://schemas.microsoft.com/office/drawing/2014/main" id="{DAFC554B-0B14-415F-81BD-408141E96C82}"/>
              </a:ext>
            </a:extLst>
          </p:cNvPr>
          <p:cNvSpPr txBox="1">
            <a:spLocks noChangeArrowheads="1"/>
          </p:cNvSpPr>
          <p:nvPr/>
        </p:nvSpPr>
        <p:spPr bwMode="auto">
          <a:xfrm>
            <a:off x="3962400" y="4953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DELIVERY</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Number Placeholder 4">
            <a:extLst>
              <a:ext uri="{FF2B5EF4-FFF2-40B4-BE49-F238E27FC236}">
                <a16:creationId xmlns:a16="http://schemas.microsoft.com/office/drawing/2014/main" id="{BEA613A4-4B65-49BD-8C2C-580C41AFAE65}"/>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EE036014-7CAA-4EEE-87DF-F38CA3274B1E}" type="slidenum">
              <a:rPr lang="en-US" altLang="en-US" sz="1000" b="0">
                <a:cs typeface="Arial" panose="020B0604020202020204" pitchFamily="34" charset="0"/>
              </a:rPr>
              <a:pPr/>
              <a:t>72</a:t>
            </a:fld>
            <a:endParaRPr lang="en-US" altLang="en-US" sz="1000" b="0">
              <a:cs typeface="Arial" panose="020B0604020202020204" pitchFamily="34" charset="0"/>
            </a:endParaRPr>
          </a:p>
        </p:txBody>
      </p:sp>
      <p:sp>
        <p:nvSpPr>
          <p:cNvPr id="78851" name="Line 2">
            <a:extLst>
              <a:ext uri="{FF2B5EF4-FFF2-40B4-BE49-F238E27FC236}">
                <a16:creationId xmlns:a16="http://schemas.microsoft.com/office/drawing/2014/main" id="{CF40C44C-A0D2-494F-9DB8-EF99E701EF79}"/>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8853" name="Rectangle 5">
            <a:extLst>
              <a:ext uri="{FF2B5EF4-FFF2-40B4-BE49-F238E27FC236}">
                <a16:creationId xmlns:a16="http://schemas.microsoft.com/office/drawing/2014/main" id="{5764034C-404E-4ECE-AFD2-A7F81B39D89F}"/>
              </a:ext>
            </a:extLst>
          </p:cNvPr>
          <p:cNvSpPr>
            <a:spLocks noGrp="1" noChangeArrowheads="1"/>
          </p:cNvSpPr>
          <p:nvPr>
            <p:ph type="title"/>
          </p:nvPr>
        </p:nvSpPr>
        <p:spPr>
          <a:xfrm>
            <a:off x="1600200" y="1143000"/>
            <a:ext cx="4191000" cy="685800"/>
          </a:xfrm>
        </p:spPr>
        <p:txBody>
          <a:bodyPr/>
          <a:lstStyle/>
          <a:p>
            <a:pPr algn="l"/>
            <a:r>
              <a:rPr lang="en-US" altLang="en-US"/>
              <a:t>Process Techniques</a:t>
            </a:r>
            <a:br>
              <a:rPr lang="en-US" altLang="en-US"/>
            </a:br>
            <a:r>
              <a:rPr lang="en-US" altLang="en-US" sz="1400" i="1"/>
              <a:t>Bulleted List</a:t>
            </a:r>
            <a:endParaRPr lang="en-US" altLang="en-US"/>
          </a:p>
        </p:txBody>
      </p:sp>
      <p:sp>
        <p:nvSpPr>
          <p:cNvPr id="231430" name="Text Box 6">
            <a:extLst>
              <a:ext uri="{FF2B5EF4-FFF2-40B4-BE49-F238E27FC236}">
                <a16:creationId xmlns:a16="http://schemas.microsoft.com/office/drawing/2014/main" id="{D1255519-F752-4B57-A51E-C6AB8A10F966}"/>
              </a:ext>
            </a:extLst>
          </p:cNvPr>
          <p:cNvSpPr txBox="1">
            <a:spLocks noChangeArrowheads="1"/>
          </p:cNvSpPr>
          <p:nvPr/>
        </p:nvSpPr>
        <p:spPr bwMode="auto">
          <a:xfrm>
            <a:off x="1600200" y="2209800"/>
            <a:ext cx="4267200" cy="3478213"/>
          </a:xfrm>
          <a:prstGeom prst="rect">
            <a:avLst/>
          </a:prstGeom>
          <a:noFill/>
          <a:ln w="9525">
            <a:noFill/>
            <a:miter lim="800000"/>
            <a:headEnd/>
            <a:tailEnd/>
          </a:ln>
          <a:effectLst/>
        </p:spPr>
        <p:txBody>
          <a:bodyPr>
            <a:spAutoFit/>
          </a:bodyPr>
          <a:lstStyle/>
          <a:p>
            <a:pPr>
              <a:tabLst>
                <a:tab pos="228600" algn="l"/>
                <a:tab pos="914400" algn="l"/>
                <a:tab pos="1143000" algn="l"/>
              </a:tabLst>
              <a:defRPr/>
            </a:pPr>
            <a:r>
              <a:rPr lang="en-US" dirty="0">
                <a:latin typeface="Helvetica" charset="0"/>
                <a:ea typeface="ＭＳ Ｐゴシック" pitchFamily="-93" charset="-128"/>
              </a:rPr>
              <a:t>When</a:t>
            </a:r>
            <a:r>
              <a:rPr lang="en-US" dirty="0">
                <a:latin typeface="Times" charset="0"/>
                <a:ea typeface="ＭＳ Ｐゴシック" pitchFamily="-93" charset="-128"/>
              </a:rPr>
              <a:t>	</a:t>
            </a:r>
            <a:r>
              <a:rPr lang="en-US" sz="1000" dirty="0" err="1">
                <a:latin typeface="Zapf Dingbats" charset="2"/>
                <a:ea typeface="ＭＳ Ｐゴシック" pitchFamily="-93" charset="-128"/>
              </a:rPr>
              <a:t></a:t>
            </a:r>
            <a:r>
              <a:rPr lang="en-US" dirty="0">
                <a:latin typeface="Times" charset="0"/>
                <a:ea typeface="ＭＳ Ｐゴシック" pitchFamily="-93" charset="-128"/>
              </a:rPr>
              <a:t>	</a:t>
            </a:r>
            <a:r>
              <a:rPr lang="en-US" b="0" dirty="0">
                <a:latin typeface="Times" charset="0"/>
                <a:ea typeface="ＭＳ Ｐゴシック" pitchFamily="-93" charset="-128"/>
              </a:rPr>
              <a:t>To gain more information about a topic</a:t>
            </a:r>
          </a:p>
          <a:p>
            <a:pPr>
              <a:tabLst>
                <a:tab pos="228600" algn="l"/>
                <a:tab pos="914400" algn="l"/>
                <a:tab pos="1143000" algn="l"/>
              </a:tabLst>
              <a:defRPr/>
            </a:pPr>
            <a:endParaRPr lang="en-US" b="0" dirty="0">
              <a:latin typeface="Times" charset="0"/>
              <a:ea typeface="ＭＳ Ｐゴシック" pitchFamily="-93" charset="-128"/>
            </a:endParaRPr>
          </a:p>
          <a:p>
            <a:pPr>
              <a:tabLst>
                <a:tab pos="228600" algn="l"/>
                <a:tab pos="914400" algn="l"/>
                <a:tab pos="1143000" algn="l"/>
              </a:tabLst>
              <a:defRPr/>
            </a:pPr>
            <a:r>
              <a:rPr lang="en-US" b="0" dirty="0">
                <a:latin typeface="Times" charset="0"/>
                <a:ea typeface="ＭＳ Ｐゴシック" pitchFamily="-93" charset="-128"/>
              </a:rPr>
              <a:t>		</a:t>
            </a:r>
            <a:r>
              <a:rPr lang="en-US" sz="1000" b="0" dirty="0" err="1">
                <a:latin typeface="Zapf Dingbats" charset="2"/>
                <a:ea typeface="ＭＳ Ｐゴシック" pitchFamily="-93" charset="-128"/>
              </a:rPr>
              <a:t></a:t>
            </a:r>
            <a:r>
              <a:rPr lang="en-US" b="0" dirty="0">
                <a:latin typeface="Times" charset="0"/>
                <a:ea typeface="ＭＳ Ｐゴシック" pitchFamily="-93" charset="-128"/>
              </a:rPr>
              <a:t> 	To identify reasons or examples</a:t>
            </a:r>
          </a:p>
          <a:p>
            <a:pPr>
              <a:tabLst>
                <a:tab pos="228600" algn="l"/>
                <a:tab pos="914400" algn="l"/>
                <a:tab pos="1143000" algn="l"/>
              </a:tabLst>
              <a:defRPr/>
            </a:pPr>
            <a:r>
              <a:rPr lang="en-US" b="0" dirty="0">
                <a:latin typeface="Times" charset="0"/>
                <a:ea typeface="ＭＳ Ｐゴシック" pitchFamily="-93" charset="-128"/>
              </a:rPr>
              <a:t>		</a:t>
            </a:r>
          </a:p>
          <a:p>
            <a:pPr>
              <a:tabLst>
                <a:tab pos="228600" algn="l"/>
                <a:tab pos="914400" algn="l"/>
                <a:tab pos="1143000" algn="l"/>
              </a:tabLst>
              <a:defRPr/>
            </a:pPr>
            <a:r>
              <a:rPr lang="en-US" b="0" dirty="0">
                <a:latin typeface="Times" charset="0"/>
                <a:ea typeface="ＭＳ Ｐゴシック" pitchFamily="-93" charset="-128"/>
              </a:rPr>
              <a:t>		</a:t>
            </a:r>
            <a:r>
              <a:rPr lang="en-US" sz="1000" b="0" dirty="0" err="1">
                <a:latin typeface="Zapf Dingbats" charset="2"/>
                <a:ea typeface="ＭＳ Ｐゴシック" pitchFamily="-93" charset="-128"/>
              </a:rPr>
              <a:t></a:t>
            </a:r>
            <a:r>
              <a:rPr lang="en-US" b="0" dirty="0">
                <a:latin typeface="Times" charset="0"/>
                <a:ea typeface="ＭＳ Ｐゴシック" pitchFamily="-93" charset="-128"/>
              </a:rPr>
              <a:t> 	To understand the value or benefits of a topic 			or issue</a:t>
            </a:r>
          </a:p>
          <a:p>
            <a:pPr>
              <a:tabLst>
                <a:tab pos="228600" algn="l"/>
                <a:tab pos="914400" algn="l"/>
                <a:tab pos="1143000" algn="l"/>
              </a:tabLst>
              <a:defRPr/>
            </a:pPr>
            <a:endParaRPr lang="en-US" b="0" dirty="0">
              <a:latin typeface="Times" charset="0"/>
              <a:ea typeface="ＭＳ Ｐゴシック" pitchFamily="-93" charset="-128"/>
            </a:endParaRPr>
          </a:p>
          <a:p>
            <a:pPr>
              <a:tabLst>
                <a:tab pos="228600" algn="l"/>
                <a:tab pos="914400" algn="l"/>
                <a:tab pos="1143000" algn="l"/>
              </a:tabLst>
              <a:defRPr/>
            </a:pPr>
            <a:r>
              <a:rPr lang="en-US" dirty="0">
                <a:latin typeface="Helvetica" charset="0"/>
                <a:ea typeface="ＭＳ Ｐゴシック" pitchFamily="-93" charset="-128"/>
              </a:rPr>
              <a:t>How</a:t>
            </a:r>
            <a:r>
              <a:rPr lang="en-US" b="0" dirty="0">
                <a:latin typeface="Times" charset="0"/>
                <a:ea typeface="ＭＳ Ｐゴシック" pitchFamily="-93" charset="-128"/>
              </a:rPr>
              <a:t>	</a:t>
            </a:r>
            <a:r>
              <a:rPr lang="en-US" b="0" dirty="0">
                <a:latin typeface="+mn-lt"/>
                <a:ea typeface="ＭＳ Ｐゴシック" pitchFamily="-93" charset="-128"/>
              </a:rPr>
              <a:t>1.</a:t>
            </a:r>
            <a:r>
              <a:rPr lang="en-US" b="0" dirty="0">
                <a:latin typeface="Times" charset="0"/>
                <a:ea typeface="ＭＳ Ｐゴシック" pitchFamily="-93" charset="-128"/>
              </a:rPr>
              <a:t> 	State the reason behind the question you are 			about to ask.</a:t>
            </a:r>
          </a:p>
          <a:p>
            <a:pPr>
              <a:tabLst>
                <a:tab pos="228600" algn="l"/>
                <a:tab pos="914400" algn="l"/>
                <a:tab pos="1143000" algn="l"/>
              </a:tabLst>
              <a:defRPr/>
            </a:pPr>
            <a:endParaRPr lang="en-US" b="0" dirty="0">
              <a:latin typeface="Times" charset="0"/>
              <a:ea typeface="ＭＳ Ｐゴシック" pitchFamily="-93" charset="-128"/>
            </a:endParaRPr>
          </a:p>
          <a:p>
            <a:pPr>
              <a:tabLst>
                <a:tab pos="228600" algn="l"/>
                <a:tab pos="914400" algn="l"/>
                <a:tab pos="1143000" algn="l"/>
              </a:tabLst>
              <a:defRPr/>
            </a:pPr>
            <a:r>
              <a:rPr lang="en-US" b="0" dirty="0">
                <a:latin typeface="Times" charset="0"/>
                <a:ea typeface="ＭＳ Ｐゴシック" pitchFamily="-93" charset="-128"/>
              </a:rPr>
              <a:t>		</a:t>
            </a:r>
            <a:r>
              <a:rPr lang="en-US" sz="1100" b="0" dirty="0">
                <a:latin typeface="+mn-lt"/>
                <a:ea typeface="ＭＳ Ｐゴシック" pitchFamily="-93" charset="-128"/>
              </a:rPr>
              <a:t>2.	</a:t>
            </a:r>
            <a:r>
              <a:rPr lang="en-US" b="0" dirty="0">
                <a:latin typeface="Times" charset="0"/>
                <a:ea typeface="ＭＳ Ｐゴシック" pitchFamily="-93" charset="-128"/>
              </a:rPr>
              <a:t>Ask an open-ended question. Wait.</a:t>
            </a:r>
          </a:p>
          <a:p>
            <a:pPr>
              <a:tabLst>
                <a:tab pos="228600" algn="l"/>
                <a:tab pos="914400" algn="l"/>
                <a:tab pos="1143000" algn="l"/>
              </a:tabLst>
              <a:defRPr/>
            </a:pPr>
            <a:endParaRPr lang="en-US" b="0" dirty="0">
              <a:latin typeface="Times" charset="0"/>
              <a:ea typeface="ＭＳ Ｐゴシック" pitchFamily="-93" charset="-128"/>
            </a:endParaRPr>
          </a:p>
          <a:p>
            <a:pPr>
              <a:tabLst>
                <a:tab pos="228600" algn="l"/>
                <a:tab pos="914400" algn="l"/>
                <a:tab pos="1143000" algn="l"/>
              </a:tabLst>
              <a:defRPr/>
            </a:pPr>
            <a:r>
              <a:rPr lang="en-US" b="0" dirty="0">
                <a:latin typeface="Times" charset="0"/>
                <a:ea typeface="ＭＳ Ｐゴシック" pitchFamily="-93" charset="-128"/>
              </a:rPr>
              <a:t>		</a:t>
            </a:r>
            <a:r>
              <a:rPr lang="en-US" b="0" dirty="0">
                <a:latin typeface="+mn-lt"/>
                <a:ea typeface="ＭＳ Ｐゴシック" pitchFamily="-93" charset="-128"/>
              </a:rPr>
              <a:t>3.	</a:t>
            </a:r>
            <a:r>
              <a:rPr lang="en-US" b="0" dirty="0">
                <a:latin typeface="Times" charset="0"/>
                <a:ea typeface="ＭＳ Ｐゴシック" pitchFamily="-93" charset="-128"/>
              </a:rPr>
              <a:t>Restate and post responses on a flipchart or 			white board.</a:t>
            </a:r>
          </a:p>
          <a:p>
            <a:pPr>
              <a:tabLst>
                <a:tab pos="228600" algn="l"/>
                <a:tab pos="914400" algn="l"/>
                <a:tab pos="1143000" algn="l"/>
              </a:tabLst>
              <a:defRPr/>
            </a:pPr>
            <a:endParaRPr lang="en-US" b="0" dirty="0">
              <a:latin typeface="Times" charset="0"/>
              <a:ea typeface="ＭＳ Ｐゴシック" pitchFamily="-93" charset="-128"/>
            </a:endParaRPr>
          </a:p>
          <a:p>
            <a:pPr>
              <a:tabLst>
                <a:tab pos="228600" algn="l"/>
                <a:tab pos="914400" algn="l"/>
                <a:tab pos="1143000" algn="l"/>
              </a:tabLst>
              <a:defRPr/>
            </a:pPr>
            <a:r>
              <a:rPr lang="en-US" b="0" dirty="0">
                <a:latin typeface="Times" charset="0"/>
                <a:ea typeface="ＭＳ Ｐゴシック" pitchFamily="-93" charset="-128"/>
              </a:rPr>
              <a:t>		</a:t>
            </a:r>
            <a:r>
              <a:rPr lang="en-US" sz="1100" b="0" dirty="0">
                <a:latin typeface="+mn-lt"/>
                <a:ea typeface="ＭＳ Ｐゴシック" pitchFamily="-93" charset="-128"/>
              </a:rPr>
              <a:t>4.	</a:t>
            </a:r>
            <a:r>
              <a:rPr lang="en-US" b="0" dirty="0">
                <a:latin typeface="Times" charset="0"/>
                <a:ea typeface="ＭＳ Ｐゴシック" pitchFamily="-93" charset="-128"/>
              </a:rPr>
              <a:t>Summarize responses and relate them back to 			the reason you asked the question.</a:t>
            </a:r>
          </a:p>
          <a:p>
            <a:pPr>
              <a:tabLst>
                <a:tab pos="228600" algn="l"/>
                <a:tab pos="914400" algn="l"/>
                <a:tab pos="1143000" algn="l"/>
              </a:tabLst>
              <a:defRPr/>
            </a:pPr>
            <a:r>
              <a:rPr lang="en-US" b="0" dirty="0">
                <a:latin typeface="Times" charset="0"/>
                <a:ea typeface="ＭＳ Ｐゴシック" pitchFamily="-93" charset="-128"/>
              </a:rPr>
              <a:t>		</a:t>
            </a:r>
          </a:p>
        </p:txBody>
      </p:sp>
      <p:sp>
        <p:nvSpPr>
          <p:cNvPr id="78856" name="Text Box 38">
            <a:extLst>
              <a:ext uri="{FF2B5EF4-FFF2-40B4-BE49-F238E27FC236}">
                <a16:creationId xmlns:a16="http://schemas.microsoft.com/office/drawing/2014/main" id="{3A80E4A5-97A3-4A78-B880-0CD82F1765DB}"/>
              </a:ext>
            </a:extLst>
          </p:cNvPr>
          <p:cNvSpPr txBox="1">
            <a:spLocks noChangeArrowheads="1"/>
          </p:cNvSpPr>
          <p:nvPr/>
        </p:nvSpPr>
        <p:spPr bwMode="auto">
          <a:xfrm>
            <a:off x="3962400" y="4953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DELIVERY</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Number Placeholder 4">
            <a:extLst>
              <a:ext uri="{FF2B5EF4-FFF2-40B4-BE49-F238E27FC236}">
                <a16:creationId xmlns:a16="http://schemas.microsoft.com/office/drawing/2014/main" id="{3714F0EB-C2AD-47A9-8336-D673A8420EF8}"/>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C881A06A-D583-498E-A5FD-9F114AC6FEAE}" type="slidenum">
              <a:rPr lang="en-US" altLang="en-US" sz="1000" b="0">
                <a:cs typeface="Arial" panose="020B0604020202020204" pitchFamily="34" charset="0"/>
              </a:rPr>
              <a:pPr/>
              <a:t>73</a:t>
            </a:fld>
            <a:endParaRPr lang="en-US" altLang="en-US" sz="1000" b="0">
              <a:cs typeface="Arial" panose="020B0604020202020204" pitchFamily="34" charset="0"/>
            </a:endParaRPr>
          </a:p>
        </p:txBody>
      </p:sp>
      <p:sp>
        <p:nvSpPr>
          <p:cNvPr id="79875" name="Line 2">
            <a:extLst>
              <a:ext uri="{FF2B5EF4-FFF2-40B4-BE49-F238E27FC236}">
                <a16:creationId xmlns:a16="http://schemas.microsoft.com/office/drawing/2014/main" id="{49B01E47-9197-420A-A7A0-86EFBBA3BBEE}"/>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9877" name="Rectangle 4">
            <a:extLst>
              <a:ext uri="{FF2B5EF4-FFF2-40B4-BE49-F238E27FC236}">
                <a16:creationId xmlns:a16="http://schemas.microsoft.com/office/drawing/2014/main" id="{C8CB4D06-4F75-4338-83FB-18EED1FE2740}"/>
              </a:ext>
            </a:extLst>
          </p:cNvPr>
          <p:cNvSpPr>
            <a:spLocks noGrp="1" noChangeArrowheads="1"/>
          </p:cNvSpPr>
          <p:nvPr>
            <p:ph type="title"/>
          </p:nvPr>
        </p:nvSpPr>
        <p:spPr>
          <a:xfrm>
            <a:off x="1600200" y="688848"/>
            <a:ext cx="4191000" cy="685800"/>
          </a:xfrm>
        </p:spPr>
        <p:txBody>
          <a:bodyPr/>
          <a:lstStyle/>
          <a:p>
            <a:pPr algn="l" eaLnBrk="1" hangingPunct="1"/>
            <a:r>
              <a:rPr lang="en-US" altLang="en-US" dirty="0"/>
              <a:t>Using the Flipchart</a:t>
            </a:r>
          </a:p>
        </p:txBody>
      </p:sp>
      <p:sp>
        <p:nvSpPr>
          <p:cNvPr id="79878" name="Text Box 5">
            <a:extLst>
              <a:ext uri="{FF2B5EF4-FFF2-40B4-BE49-F238E27FC236}">
                <a16:creationId xmlns:a16="http://schemas.microsoft.com/office/drawing/2014/main" id="{79F264D7-E6CB-4B4C-B95E-FEDD515E9EC3}"/>
              </a:ext>
            </a:extLst>
          </p:cNvPr>
          <p:cNvSpPr txBox="1">
            <a:spLocks noChangeArrowheads="1"/>
          </p:cNvSpPr>
          <p:nvPr/>
        </p:nvSpPr>
        <p:spPr bwMode="auto">
          <a:xfrm>
            <a:off x="1524000" y="1374648"/>
            <a:ext cx="46482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1pPr>
            <a:lvl2pPr marL="37931725" indent="-37474525">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2pPr>
            <a:lvl3pPr marL="1143000" indent="-228600">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3pPr>
            <a:lvl4pPr marL="1600200" indent="-228600">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4pPr>
            <a:lvl5pPr marL="2057400" indent="-228600">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b="0">
                <a:latin typeface="Times" panose="02020603050405020304" pitchFamily="18" charset="0"/>
              </a:rPr>
              <a:t>A flipchart is an essential tool for facilitators. Flipcharts allow important data to be displayed and serve as a portable record of the group</a:t>
            </a:r>
            <a:r>
              <a:rPr lang="ja-JP" altLang="en-US" b="0">
                <a:latin typeface="Times" panose="02020603050405020304" pitchFamily="18" charset="0"/>
              </a:rPr>
              <a:t>’</a:t>
            </a:r>
            <a:r>
              <a:rPr lang="en-US" altLang="ja-JP" b="0">
                <a:latin typeface="Times" panose="02020603050405020304" pitchFamily="18" charset="0"/>
              </a:rPr>
              <a:t>s decisions. Here are some points to keep in mind:</a:t>
            </a:r>
          </a:p>
          <a:p>
            <a:endParaRPr lang="en-US" altLang="en-US" b="0">
              <a:latin typeface="Times" panose="02020603050405020304" pitchFamily="18" charset="0"/>
            </a:endParaRPr>
          </a:p>
          <a:p>
            <a:r>
              <a:rPr lang="en-US" altLang="en-US" sz="1000" b="0">
                <a:latin typeface="Zapf Dingbats" pitchFamily="-93" charset="2"/>
              </a:rPr>
              <a:t></a:t>
            </a:r>
            <a:r>
              <a:rPr lang="en-US" altLang="en-US" b="0">
                <a:latin typeface="Times" panose="02020603050405020304" pitchFamily="18" charset="0"/>
              </a:rPr>
              <a:t>	Clarify the response you get from a group before you post it 	on the flipchart. Use follow-up questions to expand and focus an 	unclear answer.</a:t>
            </a:r>
          </a:p>
          <a:p>
            <a:r>
              <a:rPr lang="en-US" altLang="en-US" b="0">
                <a:latin typeface="Times" panose="02020603050405020304" pitchFamily="18" charset="0"/>
              </a:rPr>
              <a:t>		</a:t>
            </a:r>
          </a:p>
        </p:txBody>
      </p:sp>
      <p:sp>
        <p:nvSpPr>
          <p:cNvPr id="79879" name="Text Box 6">
            <a:extLst>
              <a:ext uri="{FF2B5EF4-FFF2-40B4-BE49-F238E27FC236}">
                <a16:creationId xmlns:a16="http://schemas.microsoft.com/office/drawing/2014/main" id="{2D5C296C-A83A-47F0-967D-A012AEBA8BBB}"/>
              </a:ext>
            </a:extLst>
          </p:cNvPr>
          <p:cNvSpPr txBox="1">
            <a:spLocks noChangeArrowheads="1"/>
          </p:cNvSpPr>
          <p:nvPr/>
        </p:nvSpPr>
        <p:spPr bwMode="auto">
          <a:xfrm>
            <a:off x="1524000" y="5946648"/>
            <a:ext cx="4800600" cy="190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1pPr>
            <a:lvl2pPr marL="37931725" indent="-37474525">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2pPr>
            <a:lvl3pPr marL="1143000" indent="-228600">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3pPr>
            <a:lvl4pPr marL="1600200" indent="-228600">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4pPr>
            <a:lvl5pPr marL="2057400" indent="-228600">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9pPr>
          </a:lstStyle>
          <a:p>
            <a:pPr>
              <a:lnSpc>
                <a:spcPct val="90000"/>
              </a:lnSpc>
            </a:pPr>
            <a:r>
              <a:rPr lang="en-US" altLang="en-US" sz="1000">
                <a:latin typeface="Zapf Dingbats" pitchFamily="-93" charset="2"/>
              </a:rPr>
              <a:t></a:t>
            </a:r>
            <a:r>
              <a:rPr lang="en-US" altLang="en-US">
                <a:latin typeface="Times" panose="02020603050405020304" pitchFamily="18" charset="0"/>
              </a:rPr>
              <a:t> 	</a:t>
            </a:r>
            <a:r>
              <a:rPr lang="en-US" altLang="en-US" b="0">
                <a:latin typeface="Times" panose="02020603050405020304" pitchFamily="18" charset="0"/>
              </a:rPr>
              <a:t>Restate complicated ideas and check with group to make sure the 		summary is correct.</a:t>
            </a:r>
          </a:p>
          <a:p>
            <a:pPr>
              <a:lnSpc>
                <a:spcPct val="90000"/>
              </a:lnSpc>
            </a:pPr>
            <a:endParaRPr lang="en-US" altLang="en-US" b="0">
              <a:latin typeface="Times" panose="02020603050405020304" pitchFamily="18" charset="0"/>
            </a:endParaRPr>
          </a:p>
          <a:p>
            <a:pPr>
              <a:lnSpc>
                <a:spcPct val="90000"/>
              </a:lnSpc>
              <a:buFont typeface="Zapf Dingbats" pitchFamily="-93" charset="2"/>
              <a:buNone/>
            </a:pPr>
            <a:r>
              <a:rPr lang="en-US" altLang="en-US" sz="1000" b="0">
                <a:latin typeface="Zapf Dingbats" pitchFamily="-93" charset="2"/>
              </a:rPr>
              <a:t></a:t>
            </a:r>
            <a:r>
              <a:rPr lang="en-US" altLang="en-US" b="0">
                <a:latin typeface="Times" panose="02020603050405020304" pitchFamily="18" charset="0"/>
              </a:rPr>
              <a:t> 	Post a response using the group member</a:t>
            </a:r>
            <a:r>
              <a:rPr lang="ja-JP" altLang="en-US" b="0">
                <a:latin typeface="Times" panose="02020603050405020304" pitchFamily="18" charset="0"/>
              </a:rPr>
              <a:t>’</a:t>
            </a:r>
            <a:r>
              <a:rPr lang="en-US" altLang="ja-JP" b="0">
                <a:latin typeface="Times" panose="02020603050405020304" pitchFamily="18" charset="0"/>
              </a:rPr>
              <a:t>s own words when possible.</a:t>
            </a:r>
          </a:p>
          <a:p>
            <a:pPr>
              <a:lnSpc>
                <a:spcPct val="90000"/>
              </a:lnSpc>
              <a:buFont typeface="Zapf Dingbats" pitchFamily="-93" charset="2"/>
              <a:buChar char="n"/>
            </a:pPr>
            <a:endParaRPr lang="en-US" altLang="en-US" sz="1000" b="0">
              <a:latin typeface="Zapf Dingbats" pitchFamily="-93" charset="2"/>
            </a:endParaRPr>
          </a:p>
          <a:p>
            <a:pPr>
              <a:lnSpc>
                <a:spcPct val="90000"/>
              </a:lnSpc>
            </a:pPr>
            <a:r>
              <a:rPr lang="en-US" altLang="en-US" sz="1000" b="0">
                <a:latin typeface="Zapf Dingbats" pitchFamily="-93" charset="2"/>
              </a:rPr>
              <a:t></a:t>
            </a:r>
            <a:r>
              <a:rPr lang="en-US" altLang="en-US" b="0">
                <a:latin typeface="Times" panose="02020603050405020304" pitchFamily="18" charset="0"/>
              </a:rPr>
              <a:t> 	Confirm with group that what you have written is correct.</a:t>
            </a:r>
          </a:p>
          <a:p>
            <a:pPr>
              <a:lnSpc>
                <a:spcPct val="90000"/>
              </a:lnSpc>
            </a:pPr>
            <a:endParaRPr lang="en-US" altLang="en-US" b="0">
              <a:latin typeface="Times" panose="02020603050405020304" pitchFamily="18" charset="0"/>
            </a:endParaRPr>
          </a:p>
          <a:p>
            <a:pPr>
              <a:lnSpc>
                <a:spcPct val="90000"/>
              </a:lnSpc>
            </a:pPr>
            <a:r>
              <a:rPr lang="en-US" altLang="en-US" sz="1000" b="0">
                <a:latin typeface="Zapf Dingbats" pitchFamily="-93" charset="2"/>
              </a:rPr>
              <a:t></a:t>
            </a:r>
            <a:r>
              <a:rPr lang="en-US" altLang="en-US" b="0">
                <a:latin typeface="Times" panose="02020603050405020304" pitchFamily="18" charset="0"/>
              </a:rPr>
              <a:t> 	Keep all information visible and available to the group. Place the 		flipchart pages around the room.</a:t>
            </a:r>
          </a:p>
          <a:p>
            <a:pPr>
              <a:lnSpc>
                <a:spcPct val="90000"/>
              </a:lnSpc>
            </a:pPr>
            <a:endParaRPr lang="en-US" altLang="en-US" sz="1400" b="0"/>
          </a:p>
          <a:p>
            <a:pPr>
              <a:lnSpc>
                <a:spcPct val="90000"/>
              </a:lnSpc>
            </a:pPr>
            <a:r>
              <a:rPr lang="en-US" altLang="en-US" sz="1000" b="0">
                <a:latin typeface="Zapf Dingbats" pitchFamily="-93" charset="2"/>
              </a:rPr>
              <a:t></a:t>
            </a:r>
            <a:r>
              <a:rPr lang="en-US" altLang="en-US" b="0">
                <a:latin typeface="Times" panose="02020603050405020304" pitchFamily="18" charset="0"/>
              </a:rPr>
              <a:t> 	Print responses in neat, clear letters that are visible to the entire group.</a:t>
            </a:r>
            <a:endParaRPr lang="en-US" altLang="en-US" sz="1400" b="0"/>
          </a:p>
        </p:txBody>
      </p:sp>
      <p:sp>
        <p:nvSpPr>
          <p:cNvPr id="79880" name="Text Box 7">
            <a:extLst>
              <a:ext uri="{FF2B5EF4-FFF2-40B4-BE49-F238E27FC236}">
                <a16:creationId xmlns:a16="http://schemas.microsoft.com/office/drawing/2014/main" id="{0EC00AA3-05D0-4E76-859E-9403A6387822}"/>
              </a:ext>
            </a:extLst>
          </p:cNvPr>
          <p:cNvSpPr txBox="1">
            <a:spLocks noChangeArrowheads="1"/>
          </p:cNvSpPr>
          <p:nvPr/>
        </p:nvSpPr>
        <p:spPr bwMode="auto">
          <a:xfrm>
            <a:off x="1600200" y="2873248"/>
            <a:ext cx="4343400" cy="29400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sz="1000" b="0" i="1" dirty="0"/>
              <a:t>Example </a:t>
            </a:r>
            <a:r>
              <a:rPr lang="en-US" altLang="en-US" sz="1000" b="0" dirty="0"/>
              <a:t> 	A  definition of the term </a:t>
            </a:r>
            <a:r>
              <a:rPr lang="ja-JP" altLang="en-US" sz="1000" b="0" dirty="0"/>
              <a:t>“</a:t>
            </a:r>
            <a:r>
              <a:rPr lang="en-US" altLang="ja-JP" sz="1000" b="0" dirty="0"/>
              <a:t>vision</a:t>
            </a:r>
            <a:r>
              <a:rPr lang="ja-JP" altLang="en-US" sz="1000" b="0" dirty="0"/>
              <a:t>”</a:t>
            </a:r>
            <a:endParaRPr lang="en-US" altLang="ja-JP" sz="1000" b="0" dirty="0"/>
          </a:p>
          <a:p>
            <a:endParaRPr lang="en-US" altLang="en-US" sz="1000" b="0" dirty="0"/>
          </a:p>
          <a:p>
            <a:r>
              <a:rPr lang="en-US" altLang="en-US" sz="1000" b="0" dirty="0"/>
              <a:t>Facilitator:	In a moment we will work on creating a vision for our 	team. What comes to mind when you hear the word 	</a:t>
            </a:r>
            <a:r>
              <a:rPr lang="ja-JP" altLang="en-US" sz="1000" b="0" dirty="0"/>
              <a:t>“</a:t>
            </a:r>
            <a:r>
              <a:rPr lang="en-US" altLang="ja-JP" sz="1000" b="0" dirty="0"/>
              <a:t>vision</a:t>
            </a:r>
            <a:r>
              <a:rPr lang="ja-JP" altLang="en-US" sz="1000" b="0" dirty="0"/>
              <a:t>”</a:t>
            </a:r>
            <a:r>
              <a:rPr lang="en-US" altLang="ja-JP" sz="1000" b="0" dirty="0"/>
              <a:t>?</a:t>
            </a:r>
          </a:p>
          <a:p>
            <a:pPr>
              <a:spcBef>
                <a:spcPct val="50000"/>
              </a:spcBef>
            </a:pPr>
            <a:r>
              <a:rPr lang="en-US" altLang="en-US" sz="1000" b="0" dirty="0"/>
              <a:t>Ali (learner):	The future</a:t>
            </a:r>
          </a:p>
          <a:p>
            <a:pPr>
              <a:spcBef>
                <a:spcPct val="50000"/>
              </a:spcBef>
            </a:pPr>
            <a:r>
              <a:rPr lang="en-US" altLang="en-US" sz="1000" b="0" dirty="0"/>
              <a:t>Facilitator: 	Say some more about what you mean …</a:t>
            </a:r>
          </a:p>
          <a:p>
            <a:pPr>
              <a:spcBef>
                <a:spcPct val="50000"/>
              </a:spcBef>
            </a:pPr>
            <a:r>
              <a:rPr lang="en-US" altLang="en-US" sz="1000" b="0" dirty="0"/>
              <a:t>Ali: 	Something you are trying to achieve …</a:t>
            </a:r>
          </a:p>
          <a:p>
            <a:pPr>
              <a:spcBef>
                <a:spcPct val="50000"/>
              </a:spcBef>
            </a:pPr>
            <a:r>
              <a:rPr lang="en-US" altLang="en-US" sz="1000" b="0" dirty="0"/>
              <a:t>Facilitator:	You mean like a </a:t>
            </a:r>
            <a:r>
              <a:rPr lang="ja-JP" altLang="en-US" sz="1000" b="0" dirty="0"/>
              <a:t>“</a:t>
            </a:r>
            <a:r>
              <a:rPr lang="en-US" altLang="ja-JP" sz="1000" b="0" dirty="0"/>
              <a:t>future goal</a:t>
            </a:r>
            <a:r>
              <a:rPr lang="ja-JP" altLang="en-US" sz="1000" b="0" dirty="0"/>
              <a:t>”</a:t>
            </a:r>
            <a:r>
              <a:rPr lang="en-US" altLang="ja-JP" sz="1000" b="0" dirty="0"/>
              <a:t>?</a:t>
            </a:r>
          </a:p>
          <a:p>
            <a:pPr>
              <a:spcBef>
                <a:spcPct val="50000"/>
              </a:spcBef>
            </a:pPr>
            <a:r>
              <a:rPr lang="en-US" altLang="en-US" sz="1000" b="0" dirty="0"/>
              <a:t>Ali:	Yes. (Facilitator posts </a:t>
            </a:r>
            <a:r>
              <a:rPr lang="ja-JP" altLang="en-US" sz="1000" b="0" dirty="0"/>
              <a:t>“</a:t>
            </a:r>
            <a:r>
              <a:rPr lang="en-US" altLang="ja-JP" sz="1000" b="0" dirty="0"/>
              <a:t>Future Goal</a:t>
            </a:r>
            <a:r>
              <a:rPr lang="ja-JP" altLang="en-US" sz="1000" b="0" dirty="0"/>
              <a:t>”</a:t>
            </a:r>
            <a:r>
              <a:rPr lang="en-US" altLang="ja-JP" sz="1000" b="0" dirty="0"/>
              <a:t> on flip chart.)</a:t>
            </a:r>
          </a:p>
          <a:p>
            <a:pPr>
              <a:spcBef>
                <a:spcPct val="50000"/>
              </a:spcBef>
            </a:pPr>
            <a:r>
              <a:rPr lang="en-US" altLang="en-US" sz="1000" b="0" dirty="0"/>
              <a:t>Facilitator: 	What else?</a:t>
            </a:r>
          </a:p>
          <a:p>
            <a:pPr>
              <a:spcBef>
                <a:spcPct val="50000"/>
              </a:spcBef>
            </a:pPr>
            <a:r>
              <a:rPr lang="en-US" altLang="en-US" sz="1000" b="0" dirty="0"/>
              <a:t>Sarah:	It motivates you and inspires you.</a:t>
            </a:r>
          </a:p>
          <a:p>
            <a:pPr>
              <a:spcBef>
                <a:spcPct val="50000"/>
              </a:spcBef>
            </a:pPr>
            <a:r>
              <a:rPr lang="en-US" altLang="en-US" sz="1000" b="0" dirty="0"/>
              <a:t>Facilitator: 	Great point. (Facilitator writes </a:t>
            </a:r>
            <a:r>
              <a:rPr lang="ja-JP" altLang="en-US" sz="1000" b="0" dirty="0"/>
              <a:t>“</a:t>
            </a:r>
            <a:r>
              <a:rPr lang="en-US" altLang="ja-JP" sz="1000" b="0" dirty="0"/>
              <a:t>Inspiring</a:t>
            </a:r>
            <a:r>
              <a:rPr lang="ja-JP" altLang="en-US" sz="1000" b="0" dirty="0"/>
              <a:t>”</a:t>
            </a:r>
            <a:r>
              <a:rPr lang="en-US" altLang="ja-JP" sz="1000" b="0" dirty="0"/>
              <a:t> on flip chart.)</a:t>
            </a:r>
          </a:p>
          <a:p>
            <a:pPr>
              <a:spcBef>
                <a:spcPct val="50000"/>
              </a:spcBef>
            </a:pPr>
            <a:r>
              <a:rPr lang="en-US" altLang="en-US" sz="1000" b="0" dirty="0"/>
              <a:t>Facilitator: 	What are some other characteristics?	</a:t>
            </a:r>
          </a:p>
        </p:txBody>
      </p:sp>
      <p:sp>
        <p:nvSpPr>
          <p:cNvPr id="79882" name="Text Box 38">
            <a:extLst>
              <a:ext uri="{FF2B5EF4-FFF2-40B4-BE49-F238E27FC236}">
                <a16:creationId xmlns:a16="http://schemas.microsoft.com/office/drawing/2014/main" id="{520759A4-FCB7-419F-BA8C-CC9AFF8E5761}"/>
              </a:ext>
            </a:extLst>
          </p:cNvPr>
          <p:cNvSpPr txBox="1">
            <a:spLocks noChangeArrowheads="1"/>
          </p:cNvSpPr>
          <p:nvPr/>
        </p:nvSpPr>
        <p:spPr bwMode="auto">
          <a:xfrm>
            <a:off x="3962400" y="4953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DELIVERY</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Number Placeholder 4">
            <a:extLst>
              <a:ext uri="{FF2B5EF4-FFF2-40B4-BE49-F238E27FC236}">
                <a16:creationId xmlns:a16="http://schemas.microsoft.com/office/drawing/2014/main" id="{5F58497A-7C48-4574-860E-3011F42F9A2C}"/>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CC052511-E341-4A1E-9533-980AD3ABE5D0}" type="slidenum">
              <a:rPr lang="en-US" altLang="en-US" sz="1000" b="0">
                <a:cs typeface="Arial" panose="020B0604020202020204" pitchFamily="34" charset="0"/>
              </a:rPr>
              <a:pPr/>
              <a:t>74</a:t>
            </a:fld>
            <a:endParaRPr lang="en-US" altLang="en-US" sz="1000" b="0">
              <a:cs typeface="Arial" panose="020B0604020202020204" pitchFamily="34" charset="0"/>
            </a:endParaRPr>
          </a:p>
        </p:txBody>
      </p:sp>
      <p:sp>
        <p:nvSpPr>
          <p:cNvPr id="80899" name="Line 2">
            <a:extLst>
              <a:ext uri="{FF2B5EF4-FFF2-40B4-BE49-F238E27FC236}">
                <a16:creationId xmlns:a16="http://schemas.microsoft.com/office/drawing/2014/main" id="{67956102-B78F-436C-902F-AF537EB6A233}"/>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80901" name="Rectangle 4">
            <a:extLst>
              <a:ext uri="{FF2B5EF4-FFF2-40B4-BE49-F238E27FC236}">
                <a16:creationId xmlns:a16="http://schemas.microsoft.com/office/drawing/2014/main" id="{DFBB05A0-F847-4DEB-AAB5-A50008C09C29}"/>
              </a:ext>
            </a:extLst>
          </p:cNvPr>
          <p:cNvSpPr>
            <a:spLocks noGrp="1" noChangeArrowheads="1"/>
          </p:cNvSpPr>
          <p:nvPr>
            <p:ph type="title"/>
          </p:nvPr>
        </p:nvSpPr>
        <p:spPr>
          <a:xfrm>
            <a:off x="1600200" y="1143000"/>
            <a:ext cx="4191000" cy="685800"/>
          </a:xfrm>
        </p:spPr>
        <p:txBody>
          <a:bodyPr/>
          <a:lstStyle/>
          <a:p>
            <a:pPr algn="l"/>
            <a:r>
              <a:rPr lang="en-US" altLang="en-US"/>
              <a:t>Process Techniques</a:t>
            </a:r>
            <a:br>
              <a:rPr lang="en-US" altLang="en-US"/>
            </a:br>
            <a:r>
              <a:rPr lang="en-US" altLang="en-US" sz="1400" i="1"/>
              <a:t>Balanced Assessment</a:t>
            </a:r>
            <a:endParaRPr lang="en-US" altLang="en-US"/>
          </a:p>
        </p:txBody>
      </p:sp>
      <p:sp>
        <p:nvSpPr>
          <p:cNvPr id="80902" name="Text Box 5">
            <a:extLst>
              <a:ext uri="{FF2B5EF4-FFF2-40B4-BE49-F238E27FC236}">
                <a16:creationId xmlns:a16="http://schemas.microsoft.com/office/drawing/2014/main" id="{0239B888-01F7-47FB-80CE-E47C0A1A8C27}"/>
              </a:ext>
            </a:extLst>
          </p:cNvPr>
          <p:cNvSpPr txBox="1">
            <a:spLocks noChangeArrowheads="1"/>
          </p:cNvSpPr>
          <p:nvPr/>
        </p:nvSpPr>
        <p:spPr bwMode="auto">
          <a:xfrm>
            <a:off x="1600200" y="2209800"/>
            <a:ext cx="4267200" cy="581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1pPr>
            <a:lvl2pPr marL="37931725" indent="-37474525">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2pPr>
            <a:lvl3pPr marL="1143000" indent="-228600">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3pPr>
            <a:lvl4pPr marL="1600200" indent="-228600">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4pPr>
            <a:lvl5pPr marL="2057400" indent="-228600">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tabLst>
                <a:tab pos="228600" algn="l"/>
                <a:tab pos="914400" algn="l"/>
                <a:tab pos="1143000" algn="l"/>
              </a:tabLs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a:t>When</a:t>
            </a:r>
            <a:r>
              <a:rPr lang="en-US" altLang="en-US">
                <a:latin typeface="Times" panose="02020603050405020304" pitchFamily="18" charset="0"/>
              </a:rPr>
              <a:t>	</a:t>
            </a:r>
            <a:r>
              <a:rPr lang="en-US" altLang="en-US" sz="1000" b="0">
                <a:latin typeface="Zapf Dingbats" pitchFamily="-93" charset="2"/>
              </a:rPr>
              <a:t></a:t>
            </a:r>
            <a:r>
              <a:rPr lang="en-US" altLang="en-US" b="0">
                <a:latin typeface="Times" panose="02020603050405020304" pitchFamily="18" charset="0"/>
              </a:rPr>
              <a:t>	To evaluate actions taken in the past</a:t>
            </a:r>
          </a:p>
          <a:p>
            <a:endParaRPr lang="en-US" altLang="en-US" b="0">
              <a:latin typeface="Times" panose="02020603050405020304" pitchFamily="18" charset="0"/>
            </a:endParaRPr>
          </a:p>
          <a:p>
            <a:r>
              <a:rPr lang="en-US" altLang="en-US" b="0">
                <a:latin typeface="Times" panose="02020603050405020304" pitchFamily="18" charset="0"/>
              </a:rPr>
              <a:t>		</a:t>
            </a:r>
            <a:r>
              <a:rPr lang="en-US" altLang="en-US" sz="1000" b="0">
                <a:latin typeface="Zapf Dingbats" pitchFamily="-93" charset="2"/>
              </a:rPr>
              <a:t></a:t>
            </a:r>
            <a:r>
              <a:rPr lang="en-US" altLang="en-US" sz="1000" b="0">
                <a:latin typeface="Times" panose="02020603050405020304" pitchFamily="18" charset="0"/>
              </a:rPr>
              <a:t> </a:t>
            </a:r>
            <a:r>
              <a:rPr lang="en-US" altLang="en-US" b="0">
                <a:latin typeface="Times" panose="02020603050405020304" pitchFamily="18" charset="0"/>
              </a:rPr>
              <a:t>	To decide on which of two (or more) actions to 			take</a:t>
            </a:r>
          </a:p>
          <a:p>
            <a:r>
              <a:rPr lang="en-US" altLang="en-US" b="0">
                <a:latin typeface="Times" panose="02020603050405020304" pitchFamily="18" charset="0"/>
              </a:rPr>
              <a:t>		</a:t>
            </a:r>
          </a:p>
          <a:p>
            <a:r>
              <a:rPr lang="en-US" altLang="en-US" b="0">
                <a:latin typeface="Times" panose="02020603050405020304" pitchFamily="18" charset="0"/>
              </a:rPr>
              <a:t>		</a:t>
            </a:r>
            <a:r>
              <a:rPr lang="en-US" altLang="en-US" sz="1000" b="0">
                <a:latin typeface="Zapf Dingbats" pitchFamily="-93" charset="2"/>
              </a:rPr>
              <a:t></a:t>
            </a:r>
            <a:r>
              <a:rPr lang="en-US" altLang="en-US" sz="1000" b="0">
                <a:latin typeface="Times" panose="02020603050405020304" pitchFamily="18" charset="0"/>
              </a:rPr>
              <a:t> </a:t>
            </a:r>
            <a:r>
              <a:rPr lang="en-US" altLang="en-US" b="0">
                <a:latin typeface="Times" panose="02020603050405020304" pitchFamily="18" charset="0"/>
              </a:rPr>
              <a:t>	To encourage a group to understand several 			points of view before deciding</a:t>
            </a:r>
          </a:p>
          <a:p>
            <a:endParaRPr lang="en-US" altLang="en-US" b="0">
              <a:latin typeface="Times" panose="02020603050405020304" pitchFamily="18" charset="0"/>
            </a:endParaRPr>
          </a:p>
          <a:p>
            <a:r>
              <a:rPr lang="en-US" altLang="en-US" b="0">
                <a:latin typeface="Times" panose="02020603050405020304" pitchFamily="18" charset="0"/>
              </a:rPr>
              <a:t>		</a:t>
            </a:r>
            <a:r>
              <a:rPr lang="en-US" altLang="en-US" sz="1000" b="0">
                <a:latin typeface="Zapf Dingbats" pitchFamily="-93" charset="2"/>
              </a:rPr>
              <a:t></a:t>
            </a:r>
            <a:r>
              <a:rPr lang="en-US" altLang="en-US" b="0">
                <a:latin typeface="Times" panose="02020603050405020304" pitchFamily="18" charset="0"/>
              </a:rPr>
              <a:t> 	To persuade a group of the value of a certain 			action</a:t>
            </a:r>
          </a:p>
          <a:p>
            <a:endParaRPr lang="en-US" altLang="en-US" b="0">
              <a:latin typeface="Times" panose="02020603050405020304" pitchFamily="18" charset="0"/>
            </a:endParaRPr>
          </a:p>
          <a:p>
            <a:endParaRPr lang="en-US" altLang="en-US" b="0">
              <a:latin typeface="Times" panose="02020603050405020304" pitchFamily="18" charset="0"/>
            </a:endParaRPr>
          </a:p>
          <a:p>
            <a:r>
              <a:rPr lang="en-US" altLang="en-US"/>
              <a:t>How</a:t>
            </a:r>
            <a:r>
              <a:rPr lang="en-US" altLang="en-US" b="0">
                <a:latin typeface="Times" panose="02020603050405020304" pitchFamily="18" charset="0"/>
              </a:rPr>
              <a:t>	1.	Ask: “What are the advantages of the idea, 			course of action, etc.?”</a:t>
            </a:r>
          </a:p>
          <a:p>
            <a:endParaRPr lang="en-US" altLang="en-US" b="0">
              <a:latin typeface="Times" panose="02020603050405020304" pitchFamily="18" charset="0"/>
            </a:endParaRPr>
          </a:p>
          <a:p>
            <a:r>
              <a:rPr lang="en-US" altLang="en-US" b="0">
                <a:latin typeface="Times" panose="02020603050405020304" pitchFamily="18" charset="0"/>
              </a:rPr>
              <a:t>		2.	Ask: “What are the disadvantages of the idea, 			course of action, etc.?”</a:t>
            </a:r>
          </a:p>
          <a:p>
            <a:endParaRPr lang="en-US" altLang="en-US" b="0">
              <a:latin typeface="Times" panose="02020603050405020304" pitchFamily="18" charset="0"/>
            </a:endParaRPr>
          </a:p>
          <a:p>
            <a:r>
              <a:rPr lang="en-US" altLang="en-US" b="0">
                <a:latin typeface="Times" panose="02020603050405020304" pitchFamily="18" charset="0"/>
              </a:rPr>
              <a:t>		</a:t>
            </a:r>
            <a:r>
              <a:rPr lang="en-US" altLang="en-US" b="0"/>
              <a:t>3.	</a:t>
            </a:r>
            <a:r>
              <a:rPr lang="en-US" altLang="en-US" b="0">
                <a:latin typeface="Times" panose="02020603050405020304" pitchFamily="18" charset="0"/>
              </a:rPr>
              <a:t>Post responses on flipchart labeled (+) and (-)</a:t>
            </a:r>
          </a:p>
          <a:p>
            <a:endParaRPr lang="en-US" altLang="en-US" b="0">
              <a:latin typeface="Times" panose="02020603050405020304" pitchFamily="18" charset="0"/>
            </a:endParaRPr>
          </a:p>
          <a:p>
            <a:r>
              <a:rPr lang="en-US" altLang="en-US" b="0">
                <a:latin typeface="Times" panose="02020603050405020304" pitchFamily="18" charset="0"/>
              </a:rPr>
              <a:t>		</a:t>
            </a:r>
          </a:p>
          <a:p>
            <a:r>
              <a:rPr lang="en-US" altLang="en-US"/>
              <a:t>Notes</a:t>
            </a:r>
            <a:r>
              <a:rPr lang="en-US" altLang="en-US" b="0">
                <a:latin typeface="Times" panose="02020603050405020304" pitchFamily="18" charset="0"/>
              </a:rPr>
              <a:t>	</a:t>
            </a:r>
            <a:r>
              <a:rPr lang="en-US" altLang="en-US" sz="1000" b="0">
                <a:latin typeface="Zapf Dingbats" pitchFamily="-93" charset="2"/>
              </a:rPr>
              <a:t></a:t>
            </a:r>
            <a:r>
              <a:rPr lang="en-US" altLang="en-US" sz="1000" b="0">
                <a:latin typeface="Times" panose="02020603050405020304" pitchFamily="18" charset="0"/>
              </a:rPr>
              <a:t> </a:t>
            </a:r>
            <a:r>
              <a:rPr lang="en-US" altLang="en-US" b="0">
                <a:latin typeface="Times" panose="02020603050405020304" pitchFamily="18" charset="0"/>
              </a:rPr>
              <a:t>	This technique is good for giving feedback 			because it requires feedback to be specific and 			balanced.</a:t>
            </a:r>
          </a:p>
          <a:p>
            <a:endParaRPr lang="en-US" altLang="en-US" b="0">
              <a:latin typeface="Times" panose="02020603050405020304" pitchFamily="18" charset="0"/>
            </a:endParaRPr>
          </a:p>
          <a:p>
            <a:r>
              <a:rPr lang="en-US" altLang="en-US" b="0">
                <a:latin typeface="Times" panose="02020603050405020304" pitchFamily="18" charset="0"/>
              </a:rPr>
              <a:t>		</a:t>
            </a:r>
            <a:r>
              <a:rPr lang="en-US" altLang="en-US" sz="1000" b="0">
                <a:latin typeface="Zapf Dingbats" pitchFamily="-93" charset="2"/>
              </a:rPr>
              <a:t></a:t>
            </a:r>
            <a:r>
              <a:rPr lang="en-US" altLang="en-US" sz="1000" b="0">
                <a:latin typeface="Times" panose="02020603050405020304" pitchFamily="18" charset="0"/>
              </a:rPr>
              <a:t> 	</a:t>
            </a:r>
            <a:r>
              <a:rPr lang="en-US" altLang="en-US" b="0">
                <a:latin typeface="Times" panose="02020603050405020304" pitchFamily="18" charset="0"/>
              </a:rPr>
              <a:t>Also, it is often useful when a group focuses on 			the negative aspects of an issue or action. The 			facilitator can begin by listing the negatives and 			then ask the group, “What are the advantages?” 			Thus, the group is led to examine both sides of 			an issue.</a:t>
            </a:r>
          </a:p>
        </p:txBody>
      </p:sp>
      <p:sp>
        <p:nvSpPr>
          <p:cNvPr id="80904" name="Text Box 38">
            <a:extLst>
              <a:ext uri="{FF2B5EF4-FFF2-40B4-BE49-F238E27FC236}">
                <a16:creationId xmlns:a16="http://schemas.microsoft.com/office/drawing/2014/main" id="{29C26F86-DE4A-463C-B933-DB69207C8EF2}"/>
              </a:ext>
            </a:extLst>
          </p:cNvPr>
          <p:cNvSpPr txBox="1">
            <a:spLocks noChangeArrowheads="1"/>
          </p:cNvSpPr>
          <p:nvPr/>
        </p:nvSpPr>
        <p:spPr bwMode="auto">
          <a:xfrm>
            <a:off x="3962400" y="4953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DELIVERY</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Number Placeholder 3">
            <a:extLst>
              <a:ext uri="{FF2B5EF4-FFF2-40B4-BE49-F238E27FC236}">
                <a16:creationId xmlns:a16="http://schemas.microsoft.com/office/drawing/2014/main" id="{07637810-40CA-44A5-AE3D-6E96F141B817}"/>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4A91E673-D15A-4E53-870B-EEC70E752C9C}" type="slidenum">
              <a:rPr lang="en-US" altLang="en-US" sz="1000" b="0"/>
              <a:pPr/>
              <a:t>75</a:t>
            </a:fld>
            <a:endParaRPr lang="en-US" altLang="en-US" sz="1000" b="0"/>
          </a:p>
        </p:txBody>
      </p:sp>
      <p:sp>
        <p:nvSpPr>
          <p:cNvPr id="81923" name="Line 2">
            <a:extLst>
              <a:ext uri="{FF2B5EF4-FFF2-40B4-BE49-F238E27FC236}">
                <a16:creationId xmlns:a16="http://schemas.microsoft.com/office/drawing/2014/main" id="{FDD42E82-7754-44CB-AB42-8B03A724C779}"/>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81925" name="Text Box 4">
            <a:extLst>
              <a:ext uri="{FF2B5EF4-FFF2-40B4-BE49-F238E27FC236}">
                <a16:creationId xmlns:a16="http://schemas.microsoft.com/office/drawing/2014/main" id="{C05FB28A-4BD1-4500-9E35-639E4F63B30A}"/>
              </a:ext>
            </a:extLst>
          </p:cNvPr>
          <p:cNvSpPr txBox="1">
            <a:spLocks noChangeArrowheads="1"/>
          </p:cNvSpPr>
          <p:nvPr/>
        </p:nvSpPr>
        <p:spPr bwMode="auto">
          <a:xfrm>
            <a:off x="1524000" y="835152"/>
            <a:ext cx="4572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sz="1800"/>
              <a:t>Conducting a Learning Activity</a:t>
            </a:r>
            <a:endParaRPr lang="en-US" altLang="en-US" sz="1800" b="0"/>
          </a:p>
        </p:txBody>
      </p:sp>
      <p:sp>
        <p:nvSpPr>
          <p:cNvPr id="81926" name="Text Box 5">
            <a:extLst>
              <a:ext uri="{FF2B5EF4-FFF2-40B4-BE49-F238E27FC236}">
                <a16:creationId xmlns:a16="http://schemas.microsoft.com/office/drawing/2014/main" id="{CC35F6A0-AB3D-455E-94F9-2DD5AE354A26}"/>
              </a:ext>
            </a:extLst>
          </p:cNvPr>
          <p:cNvSpPr txBox="1">
            <a:spLocks noChangeArrowheads="1"/>
          </p:cNvSpPr>
          <p:nvPr/>
        </p:nvSpPr>
        <p:spPr bwMode="auto">
          <a:xfrm>
            <a:off x="1524000" y="1444752"/>
            <a:ext cx="4610100" cy="347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dirty="0"/>
              <a:t>Transitions</a:t>
            </a:r>
            <a:r>
              <a:rPr lang="en-US" altLang="en-US" b="0" dirty="0">
                <a:latin typeface="Times" panose="02020603050405020304" pitchFamily="18" charset="0"/>
              </a:rPr>
              <a:t> Whenever you begin a new activity, your learners wonder, </a:t>
            </a:r>
            <a:r>
              <a:rPr lang="ja-JP" altLang="en-US" b="0" dirty="0">
                <a:latin typeface="Arial" panose="020B0604020202020204" pitchFamily="34" charset="0"/>
              </a:rPr>
              <a:t>“</a:t>
            </a:r>
            <a:r>
              <a:rPr lang="en-US" altLang="ja-JP" b="0" dirty="0">
                <a:latin typeface="Times" panose="02020603050405020304" pitchFamily="18" charset="0"/>
              </a:rPr>
              <a:t>How does this relate to what we just did?</a:t>
            </a:r>
            <a:r>
              <a:rPr lang="ja-JP" altLang="en-US" b="0" dirty="0">
                <a:latin typeface="Arial" panose="020B0604020202020204" pitchFamily="34" charset="0"/>
              </a:rPr>
              <a:t>”</a:t>
            </a:r>
            <a:r>
              <a:rPr lang="en-US" altLang="ja-JP" b="0" dirty="0">
                <a:latin typeface="Times" panose="02020603050405020304" pitchFamily="18" charset="0"/>
              </a:rPr>
              <a:t> And usually, </a:t>
            </a:r>
            <a:r>
              <a:rPr lang="ja-JP" altLang="en-US" b="0" dirty="0">
                <a:latin typeface="Arial" panose="020B0604020202020204" pitchFamily="34" charset="0"/>
              </a:rPr>
              <a:t>“</a:t>
            </a:r>
            <a:r>
              <a:rPr lang="en-US" altLang="ja-JP" b="0" dirty="0">
                <a:latin typeface="Times" panose="02020603050405020304" pitchFamily="18" charset="0"/>
              </a:rPr>
              <a:t>What value will this exercise have for me?</a:t>
            </a:r>
            <a:r>
              <a:rPr lang="ja-JP" altLang="en-US" b="0" dirty="0">
                <a:latin typeface="Arial" panose="020B0604020202020204" pitchFamily="34" charset="0"/>
              </a:rPr>
              <a:t>”</a:t>
            </a:r>
            <a:r>
              <a:rPr lang="en-US" altLang="ja-JP" b="0" dirty="0">
                <a:latin typeface="Times" panose="02020603050405020304" pitchFamily="18" charset="0"/>
              </a:rPr>
              <a:t> This second question is particularly important when you are using an experiential activity where its applicability is not immediately apparent. To motivate learners and free up their mind, answer these questions before you begin:</a:t>
            </a:r>
          </a:p>
          <a:p>
            <a:pPr>
              <a:spcBef>
                <a:spcPct val="50000"/>
              </a:spcBef>
            </a:pPr>
            <a:r>
              <a:rPr lang="en-US" altLang="en-US" dirty="0">
                <a:latin typeface="Times" panose="02020603050405020304" pitchFamily="18" charset="0"/>
              </a:rPr>
              <a:t>Need. </a:t>
            </a:r>
            <a:r>
              <a:rPr lang="en-US" altLang="en-US" b="0" dirty="0">
                <a:latin typeface="Times" panose="02020603050405020304" pitchFamily="18" charset="0"/>
              </a:rPr>
              <a:t>Mention a concern or issue that they face.</a:t>
            </a:r>
          </a:p>
          <a:p>
            <a:pPr>
              <a:spcBef>
                <a:spcPct val="50000"/>
              </a:spcBef>
            </a:pPr>
            <a:r>
              <a:rPr lang="en-US" altLang="en-US" dirty="0">
                <a:latin typeface="Times" panose="02020603050405020304" pitchFamily="18" charset="0"/>
              </a:rPr>
              <a:t>Benefit. </a:t>
            </a:r>
            <a:r>
              <a:rPr lang="en-US" altLang="en-US" b="0" dirty="0">
                <a:latin typeface="Times" panose="02020603050405020304" pitchFamily="18" charset="0"/>
              </a:rPr>
              <a:t>Explain the benefit of the upcoming activity and how it will help them address the need.</a:t>
            </a:r>
          </a:p>
          <a:p>
            <a:pPr>
              <a:spcBef>
                <a:spcPct val="50000"/>
              </a:spcBef>
            </a:pPr>
            <a:r>
              <a:rPr lang="en-US" altLang="en-US" dirty="0">
                <a:latin typeface="Times" panose="02020603050405020304" pitchFamily="18" charset="0"/>
              </a:rPr>
              <a:t>What it is. </a:t>
            </a:r>
            <a:r>
              <a:rPr lang="en-US" altLang="en-US" b="0" dirty="0">
                <a:latin typeface="Times" panose="02020603050405020304" pitchFamily="18" charset="0"/>
              </a:rPr>
              <a:t>Give the name of the activity and explain how it relates to the rest of the content.</a:t>
            </a:r>
          </a:p>
          <a:p>
            <a:pPr>
              <a:spcBef>
                <a:spcPct val="50000"/>
              </a:spcBef>
            </a:pPr>
            <a:r>
              <a:rPr lang="en-US" altLang="en-US" dirty="0">
                <a:latin typeface="Times" panose="02020603050405020304" pitchFamily="18" charset="0"/>
              </a:rPr>
              <a:t>How it works. </a:t>
            </a:r>
            <a:r>
              <a:rPr lang="en-US" altLang="en-US" b="0" dirty="0">
                <a:latin typeface="Times" panose="02020603050405020304" pitchFamily="18" charset="0"/>
              </a:rPr>
              <a:t>Explain the steps for completing the exercise. </a:t>
            </a:r>
          </a:p>
          <a:p>
            <a:pPr>
              <a:spcBef>
                <a:spcPct val="50000"/>
              </a:spcBef>
            </a:pPr>
            <a:r>
              <a:rPr lang="en-US" altLang="en-US" b="0" dirty="0">
                <a:latin typeface="Times" panose="02020603050405020304" pitchFamily="18" charset="0"/>
              </a:rPr>
              <a:t>By using this sequence you convince the learners of the need for, and benefit of, an activity before explaining what it is. Contrast these two transitions for a module on delegation for a supervisory skills workshop:</a:t>
            </a:r>
            <a:endParaRPr lang="en-US" altLang="en-US" dirty="0"/>
          </a:p>
        </p:txBody>
      </p:sp>
      <p:sp>
        <p:nvSpPr>
          <p:cNvPr id="81927" name="Text Box 6">
            <a:extLst>
              <a:ext uri="{FF2B5EF4-FFF2-40B4-BE49-F238E27FC236}">
                <a16:creationId xmlns:a16="http://schemas.microsoft.com/office/drawing/2014/main" id="{B6E3F5FD-6E7B-4FE5-8CC5-F026E448BAD4}"/>
              </a:ext>
            </a:extLst>
          </p:cNvPr>
          <p:cNvSpPr txBox="1">
            <a:spLocks noChangeArrowheads="1"/>
          </p:cNvSpPr>
          <p:nvPr/>
        </p:nvSpPr>
        <p:spPr bwMode="auto">
          <a:xfrm>
            <a:off x="1524000" y="4861052"/>
            <a:ext cx="2654300" cy="319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b="0" u="sng">
                <a:latin typeface="Times" panose="02020603050405020304" pitchFamily="18" charset="0"/>
              </a:rPr>
              <a:t>Recommended</a:t>
            </a:r>
            <a:endParaRPr lang="en-US" altLang="en-US" b="0">
              <a:latin typeface="Times" panose="02020603050405020304" pitchFamily="18" charset="0"/>
            </a:endParaRPr>
          </a:p>
          <a:p>
            <a:pPr>
              <a:spcBef>
                <a:spcPct val="50000"/>
              </a:spcBef>
            </a:pPr>
            <a:r>
              <a:rPr lang="en-US" altLang="en-US">
                <a:latin typeface="Times" panose="02020603050405020304" pitchFamily="18" charset="0"/>
              </a:rPr>
              <a:t>Need. </a:t>
            </a:r>
            <a:r>
              <a:rPr lang="ja-JP" altLang="en-US" b="0">
                <a:latin typeface="Arial" panose="020B0604020202020204" pitchFamily="34" charset="0"/>
              </a:rPr>
              <a:t>“</a:t>
            </a:r>
            <a:r>
              <a:rPr lang="en-US" altLang="ja-JP" b="0">
                <a:latin typeface="Times" panose="02020603050405020304" pitchFamily="18" charset="0"/>
              </a:rPr>
              <a:t>Many times you</a:t>
            </a:r>
            <a:r>
              <a:rPr lang="ja-JP" altLang="en-US" b="0">
                <a:latin typeface="Arial" panose="020B0604020202020204" pitchFamily="34" charset="0"/>
              </a:rPr>
              <a:t>’</a:t>
            </a:r>
            <a:r>
              <a:rPr lang="en-US" altLang="ja-JP" b="0">
                <a:latin typeface="Times" panose="02020603050405020304" pitchFamily="18" charset="0"/>
              </a:rPr>
              <a:t>re faced with delegating a task and you need to figure out who to assign it to.</a:t>
            </a:r>
            <a:r>
              <a:rPr lang="ja-JP" altLang="en-US" b="0">
                <a:latin typeface="Arial" panose="020B0604020202020204" pitchFamily="34" charset="0"/>
              </a:rPr>
              <a:t>”</a:t>
            </a:r>
            <a:endParaRPr lang="en-US" altLang="ja-JP" b="0">
              <a:latin typeface="Times" panose="02020603050405020304" pitchFamily="18" charset="0"/>
            </a:endParaRPr>
          </a:p>
          <a:p>
            <a:pPr>
              <a:spcBef>
                <a:spcPct val="50000"/>
              </a:spcBef>
            </a:pPr>
            <a:r>
              <a:rPr lang="en-US" altLang="en-US">
                <a:latin typeface="Times" panose="02020603050405020304" pitchFamily="18" charset="0"/>
              </a:rPr>
              <a:t>Benefit. </a:t>
            </a:r>
            <a:r>
              <a:rPr lang="ja-JP" altLang="en-US" b="0">
                <a:latin typeface="Arial" panose="020B0604020202020204" pitchFamily="34" charset="0"/>
              </a:rPr>
              <a:t>“</a:t>
            </a:r>
            <a:r>
              <a:rPr lang="en-US" altLang="ja-JP" b="0">
                <a:latin typeface="Times" panose="02020603050405020304" pitchFamily="18" charset="0"/>
              </a:rPr>
              <a:t>In this next exercise, you will learn criteria for selecting the right person for the task. You can use delegation as a way to develop and motivate people.</a:t>
            </a:r>
            <a:r>
              <a:rPr lang="ja-JP" altLang="en-US" b="0">
                <a:latin typeface="Arial" panose="020B0604020202020204" pitchFamily="34" charset="0"/>
              </a:rPr>
              <a:t>”</a:t>
            </a:r>
            <a:endParaRPr lang="en-US" altLang="ja-JP" b="0">
              <a:latin typeface="Times" panose="02020603050405020304" pitchFamily="18" charset="0"/>
            </a:endParaRPr>
          </a:p>
          <a:p>
            <a:pPr>
              <a:spcBef>
                <a:spcPct val="50000"/>
              </a:spcBef>
            </a:pPr>
            <a:r>
              <a:rPr lang="en-US" altLang="en-US">
                <a:latin typeface="Times" panose="02020603050405020304" pitchFamily="18" charset="0"/>
              </a:rPr>
              <a:t>What it is. </a:t>
            </a:r>
            <a:r>
              <a:rPr lang="ja-JP" altLang="en-US" b="0">
                <a:latin typeface="Arial" panose="020B0604020202020204" pitchFamily="34" charset="0"/>
              </a:rPr>
              <a:t>“</a:t>
            </a:r>
            <a:r>
              <a:rPr lang="en-US" altLang="ja-JP" b="0">
                <a:latin typeface="Times" panose="02020603050405020304" pitchFamily="18" charset="0"/>
              </a:rPr>
              <a:t>This exercise is a role play. It builds on the communication skills we just practiced.</a:t>
            </a:r>
            <a:r>
              <a:rPr lang="ja-JP" altLang="en-US" b="0">
                <a:latin typeface="Arial" panose="020B0604020202020204" pitchFamily="34" charset="0"/>
              </a:rPr>
              <a:t>”</a:t>
            </a:r>
            <a:endParaRPr lang="en-US" altLang="ja-JP" b="0">
              <a:latin typeface="Times" panose="02020603050405020304" pitchFamily="18" charset="0"/>
            </a:endParaRPr>
          </a:p>
          <a:p>
            <a:pPr>
              <a:spcBef>
                <a:spcPct val="50000"/>
              </a:spcBef>
            </a:pPr>
            <a:r>
              <a:rPr lang="en-US" altLang="en-US">
                <a:latin typeface="Times" panose="02020603050405020304" pitchFamily="18" charset="0"/>
              </a:rPr>
              <a:t>How it works. </a:t>
            </a:r>
            <a:r>
              <a:rPr lang="ja-JP" altLang="en-US" b="0">
                <a:latin typeface="Arial" panose="020B0604020202020204" pitchFamily="34" charset="0"/>
              </a:rPr>
              <a:t>“</a:t>
            </a:r>
            <a:r>
              <a:rPr lang="en-US" altLang="ja-JP" b="0">
                <a:latin typeface="Times" panose="02020603050405020304" pitchFamily="18" charset="0"/>
              </a:rPr>
              <a:t>First, you will read a scenario, then you will prepare the role, etc.</a:t>
            </a:r>
            <a:r>
              <a:rPr lang="ja-JP" altLang="en-US" b="0">
                <a:latin typeface="Arial" panose="020B0604020202020204" pitchFamily="34" charset="0"/>
              </a:rPr>
              <a:t>”</a:t>
            </a:r>
            <a:endParaRPr lang="en-US" altLang="en-US" b="0">
              <a:latin typeface="Times" panose="02020603050405020304" pitchFamily="18" charset="0"/>
            </a:endParaRPr>
          </a:p>
        </p:txBody>
      </p:sp>
      <p:sp>
        <p:nvSpPr>
          <p:cNvPr id="81928" name="Text Box 7">
            <a:extLst>
              <a:ext uri="{FF2B5EF4-FFF2-40B4-BE49-F238E27FC236}">
                <a16:creationId xmlns:a16="http://schemas.microsoft.com/office/drawing/2014/main" id="{D6754562-4E58-4F93-977F-758C6AD0FBEE}"/>
              </a:ext>
            </a:extLst>
          </p:cNvPr>
          <p:cNvSpPr txBox="1">
            <a:spLocks noChangeArrowheads="1"/>
          </p:cNvSpPr>
          <p:nvPr/>
        </p:nvSpPr>
        <p:spPr bwMode="auto">
          <a:xfrm>
            <a:off x="4279900" y="4861052"/>
            <a:ext cx="1930400" cy="127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b="0" u="sng">
                <a:latin typeface="Times" panose="02020603050405020304" pitchFamily="18" charset="0"/>
              </a:rPr>
              <a:t>Not Recommended</a:t>
            </a:r>
            <a:endParaRPr lang="en-US" altLang="en-US" b="0">
              <a:latin typeface="Times" panose="02020603050405020304" pitchFamily="18" charset="0"/>
            </a:endParaRPr>
          </a:p>
          <a:p>
            <a:pPr>
              <a:spcBef>
                <a:spcPct val="50000"/>
              </a:spcBef>
            </a:pPr>
            <a:r>
              <a:rPr lang="ja-JP" altLang="en-US" b="0">
                <a:latin typeface="Arial" panose="020B0604020202020204" pitchFamily="34" charset="0"/>
              </a:rPr>
              <a:t>“</a:t>
            </a:r>
            <a:r>
              <a:rPr lang="en-US" altLang="ja-JP" b="0">
                <a:latin typeface="Times" panose="02020603050405020304" pitchFamily="18" charset="0"/>
              </a:rPr>
              <a:t>The next module is a role play on delegation. First, you will read a scenario, then you will prepare your role, etc.</a:t>
            </a:r>
            <a:endParaRPr lang="en-US" altLang="en-US" b="0">
              <a:latin typeface="Times" panose="02020603050405020304" pitchFamily="18" charset="0"/>
            </a:endParaRPr>
          </a:p>
        </p:txBody>
      </p:sp>
      <p:sp>
        <p:nvSpPr>
          <p:cNvPr id="81930" name="Text Box 10">
            <a:extLst>
              <a:ext uri="{FF2B5EF4-FFF2-40B4-BE49-F238E27FC236}">
                <a16:creationId xmlns:a16="http://schemas.microsoft.com/office/drawing/2014/main" id="{FED2185F-0D8E-4D02-9245-6ACF8DB81E1B}"/>
              </a:ext>
            </a:extLst>
          </p:cNvPr>
          <p:cNvSpPr txBox="1">
            <a:spLocks noChangeArrowheads="1"/>
          </p:cNvSpPr>
          <p:nvPr/>
        </p:nvSpPr>
        <p:spPr bwMode="auto">
          <a:xfrm>
            <a:off x="3962400" y="4953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DELIVERY</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Number Placeholder 3">
            <a:extLst>
              <a:ext uri="{FF2B5EF4-FFF2-40B4-BE49-F238E27FC236}">
                <a16:creationId xmlns:a16="http://schemas.microsoft.com/office/drawing/2014/main" id="{F5B53EEB-149C-4AAE-9400-DC565D03C8EC}"/>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01DA61C9-42DD-4CA6-9A06-54C752880BD0}" type="slidenum">
              <a:rPr lang="en-US" altLang="en-US" sz="1000" b="0"/>
              <a:pPr/>
              <a:t>76</a:t>
            </a:fld>
            <a:endParaRPr lang="en-US" altLang="en-US" sz="1000" b="0"/>
          </a:p>
        </p:txBody>
      </p:sp>
      <p:sp>
        <p:nvSpPr>
          <p:cNvPr id="82947" name="Line 2">
            <a:extLst>
              <a:ext uri="{FF2B5EF4-FFF2-40B4-BE49-F238E27FC236}">
                <a16:creationId xmlns:a16="http://schemas.microsoft.com/office/drawing/2014/main" id="{8564F26B-7E84-4E6E-ACEE-FAB91624E0EA}"/>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82949" name="Rectangle 4">
            <a:extLst>
              <a:ext uri="{FF2B5EF4-FFF2-40B4-BE49-F238E27FC236}">
                <a16:creationId xmlns:a16="http://schemas.microsoft.com/office/drawing/2014/main" id="{EFAD4939-3692-47F9-BD37-0D8F493746EC}"/>
              </a:ext>
            </a:extLst>
          </p:cNvPr>
          <p:cNvSpPr>
            <a:spLocks noChangeArrowheads="1"/>
          </p:cNvSpPr>
          <p:nvPr/>
        </p:nvSpPr>
        <p:spPr bwMode="auto">
          <a:xfrm>
            <a:off x="1524000" y="987425"/>
            <a:ext cx="4343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635000" algn="l"/>
              </a:tabLst>
              <a:defRPr sz="1200" b="1">
                <a:solidFill>
                  <a:schemeClr val="tx1"/>
                </a:solidFill>
                <a:latin typeface="Helvetica" panose="020B0604020202020204" pitchFamily="34" charset="0"/>
                <a:ea typeface="ＭＳ Ｐゴシック" panose="020B0600070205080204" pitchFamily="34" charset="-128"/>
              </a:defRPr>
            </a:lvl1pPr>
            <a:lvl2pPr marL="37931725" indent="-37474525">
              <a:tabLst>
                <a:tab pos="635000" algn="l"/>
              </a:tabLst>
              <a:defRPr sz="1200" b="1">
                <a:solidFill>
                  <a:schemeClr val="tx1"/>
                </a:solidFill>
                <a:latin typeface="Helvetica" panose="020B0604020202020204" pitchFamily="34" charset="0"/>
                <a:ea typeface="ＭＳ Ｐゴシック" panose="020B0600070205080204" pitchFamily="34" charset="-128"/>
              </a:defRPr>
            </a:lvl2pPr>
            <a:lvl3pPr marL="1143000" indent="-228600">
              <a:tabLst>
                <a:tab pos="635000" algn="l"/>
              </a:tabLst>
              <a:defRPr sz="1200" b="1">
                <a:solidFill>
                  <a:schemeClr val="tx1"/>
                </a:solidFill>
                <a:latin typeface="Helvetica" panose="020B0604020202020204" pitchFamily="34" charset="0"/>
                <a:ea typeface="ＭＳ Ｐゴシック" panose="020B0600070205080204" pitchFamily="34" charset="-128"/>
              </a:defRPr>
            </a:lvl3pPr>
            <a:lvl4pPr marL="1600200" indent="-228600">
              <a:tabLst>
                <a:tab pos="635000" algn="l"/>
              </a:tabLst>
              <a:defRPr sz="1200" b="1">
                <a:solidFill>
                  <a:schemeClr val="tx1"/>
                </a:solidFill>
                <a:latin typeface="Helvetica" panose="020B0604020202020204" pitchFamily="34" charset="0"/>
                <a:ea typeface="ＭＳ Ｐゴシック" panose="020B0600070205080204" pitchFamily="34" charset="-128"/>
              </a:defRPr>
            </a:lvl4pPr>
            <a:lvl5pPr marL="2057400" indent="-228600">
              <a:tabLst>
                <a:tab pos="635000" algn="l"/>
              </a:tabLst>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tabLst>
                <a:tab pos="635000" algn="l"/>
              </a:tabLs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tabLst>
                <a:tab pos="635000" algn="l"/>
              </a:tabLs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tabLst>
                <a:tab pos="635000" algn="l"/>
              </a:tabLs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tabLst>
                <a:tab pos="635000" algn="l"/>
              </a:tabLs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sz="1800"/>
              <a:t>Facilitating a Discussion</a:t>
            </a:r>
            <a:endParaRPr lang="en-US" altLang="en-US" b="0">
              <a:latin typeface="Times" panose="02020603050405020304" pitchFamily="18" charset="0"/>
            </a:endParaRPr>
          </a:p>
        </p:txBody>
      </p:sp>
      <p:sp>
        <p:nvSpPr>
          <p:cNvPr id="82950" name="Text Box 5">
            <a:extLst>
              <a:ext uri="{FF2B5EF4-FFF2-40B4-BE49-F238E27FC236}">
                <a16:creationId xmlns:a16="http://schemas.microsoft.com/office/drawing/2014/main" id="{20B75D69-A2FA-4BE3-A4BB-B4515CFEEC23}"/>
              </a:ext>
            </a:extLst>
          </p:cNvPr>
          <p:cNvSpPr txBox="1">
            <a:spLocks noChangeArrowheads="1"/>
          </p:cNvSpPr>
          <p:nvPr/>
        </p:nvSpPr>
        <p:spPr bwMode="auto">
          <a:xfrm>
            <a:off x="1524000" y="1693863"/>
            <a:ext cx="480060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buFont typeface="Times" panose="02020603050405020304" pitchFamily="18" charset="0"/>
              <a:buNone/>
            </a:pPr>
            <a:r>
              <a:rPr lang="en-US" altLang="en-US">
                <a:latin typeface="Times" panose="02020603050405020304" pitchFamily="18" charset="0"/>
              </a:rPr>
              <a:t>Plan</a:t>
            </a:r>
          </a:p>
          <a:p>
            <a:pPr>
              <a:lnSpc>
                <a:spcPct val="40000"/>
              </a:lnSpc>
              <a:spcBef>
                <a:spcPct val="25000"/>
              </a:spcBef>
              <a:buFont typeface="Times" panose="02020603050405020304" pitchFamily="18" charset="0"/>
              <a:buNone/>
            </a:pPr>
            <a:r>
              <a:rPr lang="en-US" altLang="en-US" b="0">
                <a:latin typeface="Times" panose="02020603050405020304" pitchFamily="18" charset="0"/>
              </a:rPr>
              <a:t>How will you introduce the activity? (see p. 75)</a:t>
            </a:r>
            <a:endParaRPr lang="en-US" altLang="en-US">
              <a:latin typeface="Times" panose="02020603050405020304" pitchFamily="18" charset="0"/>
            </a:endParaRPr>
          </a:p>
        </p:txBody>
      </p:sp>
      <p:sp>
        <p:nvSpPr>
          <p:cNvPr id="82951" name="Line 6">
            <a:extLst>
              <a:ext uri="{FF2B5EF4-FFF2-40B4-BE49-F238E27FC236}">
                <a16:creationId xmlns:a16="http://schemas.microsoft.com/office/drawing/2014/main" id="{3F2519D8-9ED2-4733-8587-4953301900C0}"/>
              </a:ext>
            </a:extLst>
          </p:cNvPr>
          <p:cNvSpPr>
            <a:spLocks noChangeShapeType="1"/>
          </p:cNvSpPr>
          <p:nvPr/>
        </p:nvSpPr>
        <p:spPr bwMode="auto">
          <a:xfrm>
            <a:off x="1524000" y="1693863"/>
            <a:ext cx="4648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82952" name="Line 7">
            <a:extLst>
              <a:ext uri="{FF2B5EF4-FFF2-40B4-BE49-F238E27FC236}">
                <a16:creationId xmlns:a16="http://schemas.microsoft.com/office/drawing/2014/main" id="{DB59F32C-4338-4353-89D2-D95BA8EB1C86}"/>
              </a:ext>
            </a:extLst>
          </p:cNvPr>
          <p:cNvSpPr>
            <a:spLocks noChangeShapeType="1"/>
          </p:cNvSpPr>
          <p:nvPr/>
        </p:nvSpPr>
        <p:spPr bwMode="auto">
          <a:xfrm>
            <a:off x="1524000" y="4876800"/>
            <a:ext cx="4648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82953" name="Text Box 8">
            <a:extLst>
              <a:ext uri="{FF2B5EF4-FFF2-40B4-BE49-F238E27FC236}">
                <a16:creationId xmlns:a16="http://schemas.microsoft.com/office/drawing/2014/main" id="{881E9617-95CA-4952-9127-575312E5431C}"/>
              </a:ext>
            </a:extLst>
          </p:cNvPr>
          <p:cNvSpPr txBox="1">
            <a:spLocks noChangeArrowheads="1"/>
          </p:cNvSpPr>
          <p:nvPr/>
        </p:nvSpPr>
        <p:spPr bwMode="auto">
          <a:xfrm>
            <a:off x="1524000" y="4876800"/>
            <a:ext cx="4800600" cy="61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buFont typeface="Times" panose="02020603050405020304" pitchFamily="18" charset="0"/>
              <a:buNone/>
            </a:pPr>
            <a:r>
              <a:rPr lang="en-US" altLang="en-US">
                <a:latin typeface="Times" panose="02020603050405020304" pitchFamily="18" charset="0"/>
              </a:rPr>
              <a:t>Conduct</a:t>
            </a:r>
          </a:p>
          <a:p>
            <a:pPr>
              <a:lnSpc>
                <a:spcPct val="85000"/>
              </a:lnSpc>
              <a:spcBef>
                <a:spcPct val="10000"/>
              </a:spcBef>
              <a:buFont typeface="Times" panose="02020603050405020304" pitchFamily="18" charset="0"/>
              <a:buNone/>
            </a:pPr>
            <a:r>
              <a:rPr lang="en-US" altLang="en-US" b="0">
                <a:latin typeface="Times" panose="02020603050405020304" pitchFamily="18" charset="0"/>
              </a:rPr>
              <a:t>What questions will you ask? What will be important to keep in mind? How will you record the information elicited? </a:t>
            </a:r>
            <a:endParaRPr lang="en-US" altLang="en-US">
              <a:latin typeface="Times" panose="02020603050405020304" pitchFamily="18" charset="0"/>
            </a:endParaRPr>
          </a:p>
        </p:txBody>
      </p:sp>
      <p:sp>
        <p:nvSpPr>
          <p:cNvPr id="82955" name="Text Box 11">
            <a:extLst>
              <a:ext uri="{FF2B5EF4-FFF2-40B4-BE49-F238E27FC236}">
                <a16:creationId xmlns:a16="http://schemas.microsoft.com/office/drawing/2014/main" id="{410D3343-8D10-4DA7-B374-D292F74179A1}"/>
              </a:ext>
            </a:extLst>
          </p:cNvPr>
          <p:cNvSpPr txBox="1">
            <a:spLocks noChangeArrowheads="1"/>
          </p:cNvSpPr>
          <p:nvPr/>
        </p:nvSpPr>
        <p:spPr bwMode="auto">
          <a:xfrm>
            <a:off x="3962400" y="4953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DELIVERY</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Number Placeholder 3">
            <a:extLst>
              <a:ext uri="{FF2B5EF4-FFF2-40B4-BE49-F238E27FC236}">
                <a16:creationId xmlns:a16="http://schemas.microsoft.com/office/drawing/2014/main" id="{FF32436D-082E-4492-9B21-E2D4FAFEF1C2}"/>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5BC3E6B2-B1E5-48A9-91CB-59F1F31DD6DA}" type="slidenum">
              <a:rPr lang="en-US" altLang="en-US" sz="1000" b="0"/>
              <a:pPr/>
              <a:t>77</a:t>
            </a:fld>
            <a:endParaRPr lang="en-US" altLang="en-US" sz="1000" b="0"/>
          </a:p>
        </p:txBody>
      </p:sp>
      <p:sp>
        <p:nvSpPr>
          <p:cNvPr id="83971" name="Line 2">
            <a:extLst>
              <a:ext uri="{FF2B5EF4-FFF2-40B4-BE49-F238E27FC236}">
                <a16:creationId xmlns:a16="http://schemas.microsoft.com/office/drawing/2014/main" id="{AF14ECA1-6629-4F22-ACDA-AD867A624939}"/>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83973" name="Line 6">
            <a:extLst>
              <a:ext uri="{FF2B5EF4-FFF2-40B4-BE49-F238E27FC236}">
                <a16:creationId xmlns:a16="http://schemas.microsoft.com/office/drawing/2014/main" id="{472430CB-FBA0-4D1A-9E5B-898EDB9C93BC}"/>
              </a:ext>
            </a:extLst>
          </p:cNvPr>
          <p:cNvSpPr>
            <a:spLocks noChangeShapeType="1"/>
          </p:cNvSpPr>
          <p:nvPr/>
        </p:nvSpPr>
        <p:spPr bwMode="auto">
          <a:xfrm>
            <a:off x="1524000" y="1828800"/>
            <a:ext cx="4648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83974" name="Text Box 8">
            <a:extLst>
              <a:ext uri="{FF2B5EF4-FFF2-40B4-BE49-F238E27FC236}">
                <a16:creationId xmlns:a16="http://schemas.microsoft.com/office/drawing/2014/main" id="{A9681C81-5D89-4D50-A320-D0DDA2472F35}"/>
              </a:ext>
            </a:extLst>
          </p:cNvPr>
          <p:cNvSpPr txBox="1">
            <a:spLocks noChangeArrowheads="1"/>
          </p:cNvSpPr>
          <p:nvPr/>
        </p:nvSpPr>
        <p:spPr bwMode="auto">
          <a:xfrm>
            <a:off x="1587500" y="1879600"/>
            <a:ext cx="4800600" cy="849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buFont typeface="Times" panose="02020603050405020304" pitchFamily="18" charset="0"/>
              <a:buNone/>
            </a:pPr>
            <a:r>
              <a:rPr lang="en-US" altLang="en-US">
                <a:latin typeface="Times" panose="02020603050405020304" pitchFamily="18" charset="0"/>
              </a:rPr>
              <a:t>Feedback</a:t>
            </a:r>
          </a:p>
          <a:p>
            <a:pPr>
              <a:spcBef>
                <a:spcPct val="10000"/>
              </a:spcBef>
              <a:buFont typeface="Times" panose="02020603050405020304" pitchFamily="18" charset="0"/>
              <a:buNone/>
            </a:pPr>
            <a:r>
              <a:rPr lang="en-US" altLang="en-US" b="0">
                <a:latin typeface="Times" panose="02020603050405020304" pitchFamily="18" charset="0"/>
              </a:rPr>
              <a:t>What feedback did you receive about yourself as a facilitator?  What did you do well? What might help you do this activity more effectively in the future?</a:t>
            </a:r>
            <a:endParaRPr lang="en-US" altLang="en-US">
              <a:latin typeface="Times" panose="02020603050405020304" pitchFamily="18" charset="0"/>
            </a:endParaRPr>
          </a:p>
        </p:txBody>
      </p:sp>
      <p:sp>
        <p:nvSpPr>
          <p:cNvPr id="83976" name="Text Box 12">
            <a:extLst>
              <a:ext uri="{FF2B5EF4-FFF2-40B4-BE49-F238E27FC236}">
                <a16:creationId xmlns:a16="http://schemas.microsoft.com/office/drawing/2014/main" id="{13D810FA-1E4A-4E01-AA0C-3A1ACFA95ABC}"/>
              </a:ext>
            </a:extLst>
          </p:cNvPr>
          <p:cNvSpPr txBox="1">
            <a:spLocks noChangeArrowheads="1"/>
          </p:cNvSpPr>
          <p:nvPr/>
        </p:nvSpPr>
        <p:spPr bwMode="auto">
          <a:xfrm>
            <a:off x="3962400" y="4953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DELIVERY</a:t>
            </a:r>
          </a:p>
        </p:txBody>
      </p:sp>
      <p:sp>
        <p:nvSpPr>
          <p:cNvPr id="83977" name="Rectangle 4">
            <a:extLst>
              <a:ext uri="{FF2B5EF4-FFF2-40B4-BE49-F238E27FC236}">
                <a16:creationId xmlns:a16="http://schemas.microsoft.com/office/drawing/2014/main" id="{AD269C81-D650-46D8-87B3-0089E8C8EB86}"/>
              </a:ext>
            </a:extLst>
          </p:cNvPr>
          <p:cNvSpPr>
            <a:spLocks noChangeArrowheads="1"/>
          </p:cNvSpPr>
          <p:nvPr/>
        </p:nvSpPr>
        <p:spPr bwMode="auto">
          <a:xfrm>
            <a:off x="1524000" y="1082675"/>
            <a:ext cx="4343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635000" algn="l"/>
              </a:tabLst>
              <a:defRPr sz="1200" b="1">
                <a:solidFill>
                  <a:schemeClr val="tx1"/>
                </a:solidFill>
                <a:latin typeface="Helvetica" panose="020B0604020202020204" pitchFamily="34" charset="0"/>
                <a:ea typeface="ＭＳ Ｐゴシック" panose="020B0600070205080204" pitchFamily="34" charset="-128"/>
              </a:defRPr>
            </a:lvl1pPr>
            <a:lvl2pPr marL="37931725" indent="-37474525">
              <a:tabLst>
                <a:tab pos="635000" algn="l"/>
              </a:tabLst>
              <a:defRPr sz="1200" b="1">
                <a:solidFill>
                  <a:schemeClr val="tx1"/>
                </a:solidFill>
                <a:latin typeface="Helvetica" panose="020B0604020202020204" pitchFamily="34" charset="0"/>
                <a:ea typeface="ＭＳ Ｐゴシック" panose="020B0600070205080204" pitchFamily="34" charset="-128"/>
              </a:defRPr>
            </a:lvl2pPr>
            <a:lvl3pPr marL="1143000" indent="-228600">
              <a:tabLst>
                <a:tab pos="635000" algn="l"/>
              </a:tabLst>
              <a:defRPr sz="1200" b="1">
                <a:solidFill>
                  <a:schemeClr val="tx1"/>
                </a:solidFill>
                <a:latin typeface="Helvetica" panose="020B0604020202020204" pitchFamily="34" charset="0"/>
                <a:ea typeface="ＭＳ Ｐゴシック" panose="020B0600070205080204" pitchFamily="34" charset="-128"/>
              </a:defRPr>
            </a:lvl3pPr>
            <a:lvl4pPr marL="1600200" indent="-228600">
              <a:tabLst>
                <a:tab pos="635000" algn="l"/>
              </a:tabLst>
              <a:defRPr sz="1200" b="1">
                <a:solidFill>
                  <a:schemeClr val="tx1"/>
                </a:solidFill>
                <a:latin typeface="Helvetica" panose="020B0604020202020204" pitchFamily="34" charset="0"/>
                <a:ea typeface="ＭＳ Ｐゴシック" panose="020B0600070205080204" pitchFamily="34" charset="-128"/>
              </a:defRPr>
            </a:lvl4pPr>
            <a:lvl5pPr marL="2057400" indent="-228600">
              <a:tabLst>
                <a:tab pos="635000" algn="l"/>
              </a:tabLst>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tabLst>
                <a:tab pos="635000" algn="l"/>
              </a:tabLs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tabLst>
                <a:tab pos="635000" algn="l"/>
              </a:tabLs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tabLst>
                <a:tab pos="635000" algn="l"/>
              </a:tabLs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tabLst>
                <a:tab pos="635000" algn="l"/>
              </a:tabLs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sz="1800"/>
              <a:t>Facilitating a Discussion</a:t>
            </a:r>
            <a:endParaRPr lang="en-US" altLang="en-US" b="0">
              <a:latin typeface="Times" panose="02020603050405020304" pitchFamily="18" charset="0"/>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Number Placeholder 3">
            <a:extLst>
              <a:ext uri="{FF2B5EF4-FFF2-40B4-BE49-F238E27FC236}">
                <a16:creationId xmlns:a16="http://schemas.microsoft.com/office/drawing/2014/main" id="{DEA14DE9-1B0D-4705-88E9-84C98792812A}"/>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6B63DDEB-A1E8-46BD-900D-03FE7263FC3F}" type="slidenum">
              <a:rPr lang="en-US" altLang="en-US" sz="1000" b="0"/>
              <a:pPr/>
              <a:t>78</a:t>
            </a:fld>
            <a:endParaRPr lang="en-US" altLang="en-US" sz="1000" b="0"/>
          </a:p>
        </p:txBody>
      </p:sp>
      <p:sp>
        <p:nvSpPr>
          <p:cNvPr id="84995" name="Line 2">
            <a:extLst>
              <a:ext uri="{FF2B5EF4-FFF2-40B4-BE49-F238E27FC236}">
                <a16:creationId xmlns:a16="http://schemas.microsoft.com/office/drawing/2014/main" id="{866C7F79-725C-4E2E-9218-65133AE5C078}"/>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84997" name="Text Box 4">
            <a:extLst>
              <a:ext uri="{FF2B5EF4-FFF2-40B4-BE49-F238E27FC236}">
                <a16:creationId xmlns:a16="http://schemas.microsoft.com/office/drawing/2014/main" id="{49390FDD-8AC4-490F-8E70-67F825885441}"/>
              </a:ext>
            </a:extLst>
          </p:cNvPr>
          <p:cNvSpPr txBox="1">
            <a:spLocks noChangeArrowheads="1"/>
          </p:cNvSpPr>
          <p:nvPr/>
        </p:nvSpPr>
        <p:spPr bwMode="auto">
          <a:xfrm>
            <a:off x="1524000" y="1143000"/>
            <a:ext cx="4572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sz="1800"/>
              <a:t>Debriefing a Learning Activity</a:t>
            </a:r>
            <a:endParaRPr lang="en-US" altLang="en-US" sz="1800" b="0"/>
          </a:p>
        </p:txBody>
      </p:sp>
      <p:sp>
        <p:nvSpPr>
          <p:cNvPr id="84998" name="Text Box 5">
            <a:extLst>
              <a:ext uri="{FF2B5EF4-FFF2-40B4-BE49-F238E27FC236}">
                <a16:creationId xmlns:a16="http://schemas.microsoft.com/office/drawing/2014/main" id="{75CF0E11-F5B2-4C75-9971-FF02D9DC2EFE}"/>
              </a:ext>
            </a:extLst>
          </p:cNvPr>
          <p:cNvSpPr txBox="1">
            <a:spLocks noChangeArrowheads="1"/>
          </p:cNvSpPr>
          <p:nvPr/>
        </p:nvSpPr>
        <p:spPr bwMode="auto">
          <a:xfrm>
            <a:off x="1524000" y="1981200"/>
            <a:ext cx="4648200" cy="369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177800" algn="l"/>
              </a:tabLst>
              <a:defRPr sz="1200" b="1">
                <a:solidFill>
                  <a:schemeClr val="tx1"/>
                </a:solidFill>
                <a:latin typeface="Helvetica" panose="020B0604020202020204" pitchFamily="34" charset="0"/>
                <a:ea typeface="ＭＳ Ｐゴシック" panose="020B0600070205080204" pitchFamily="34" charset="-128"/>
              </a:defRPr>
            </a:lvl1pPr>
            <a:lvl2pPr marL="37931725" indent="-37474525">
              <a:tabLst>
                <a:tab pos="177800" algn="l"/>
              </a:tabLst>
              <a:defRPr sz="1200" b="1">
                <a:solidFill>
                  <a:schemeClr val="tx1"/>
                </a:solidFill>
                <a:latin typeface="Helvetica" panose="020B0604020202020204" pitchFamily="34" charset="0"/>
                <a:ea typeface="ＭＳ Ｐゴシック" panose="020B0600070205080204" pitchFamily="34" charset="-128"/>
              </a:defRPr>
            </a:lvl2pPr>
            <a:lvl3pPr marL="1143000" indent="-228600">
              <a:tabLst>
                <a:tab pos="177800" algn="l"/>
              </a:tabLst>
              <a:defRPr sz="1200" b="1">
                <a:solidFill>
                  <a:schemeClr val="tx1"/>
                </a:solidFill>
                <a:latin typeface="Helvetica" panose="020B0604020202020204" pitchFamily="34" charset="0"/>
                <a:ea typeface="ＭＳ Ｐゴシック" panose="020B0600070205080204" pitchFamily="34" charset="-128"/>
              </a:defRPr>
            </a:lvl3pPr>
            <a:lvl4pPr marL="1600200" indent="-228600">
              <a:tabLst>
                <a:tab pos="177800" algn="l"/>
              </a:tabLst>
              <a:defRPr sz="1200" b="1">
                <a:solidFill>
                  <a:schemeClr val="tx1"/>
                </a:solidFill>
                <a:latin typeface="Helvetica" panose="020B0604020202020204" pitchFamily="34" charset="0"/>
                <a:ea typeface="ＭＳ Ｐゴシック" panose="020B0600070205080204" pitchFamily="34" charset="-128"/>
              </a:defRPr>
            </a:lvl4pPr>
            <a:lvl5pPr marL="2057400" indent="-228600">
              <a:tabLst>
                <a:tab pos="177800" algn="l"/>
              </a:tabLst>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tabLst>
                <a:tab pos="177800" algn="l"/>
              </a:tabLs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tabLst>
                <a:tab pos="177800" algn="l"/>
              </a:tabLs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tabLst>
                <a:tab pos="177800" algn="l"/>
              </a:tabLs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tabLst>
                <a:tab pos="177800" algn="l"/>
              </a:tabLs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b="0">
                <a:latin typeface="Times" panose="02020603050405020304" pitchFamily="18" charset="0"/>
              </a:rPr>
              <a:t>There are many kinds of learning activities, with different aims and procedures. However, there are several general principles for making the activity meaningful and increasing its impact.</a:t>
            </a:r>
          </a:p>
          <a:p>
            <a:pPr>
              <a:spcBef>
                <a:spcPct val="50000"/>
              </a:spcBef>
              <a:buFont typeface="Times" panose="02020603050405020304" pitchFamily="18" charset="0"/>
              <a:buNone/>
            </a:pPr>
            <a:r>
              <a:rPr lang="en-US" altLang="en-US" b="0">
                <a:latin typeface="Times" panose="02020603050405020304" pitchFamily="18" charset="0"/>
              </a:rPr>
              <a:t>1.	Start with the learners with most at stake (often, the ones practicing 	the skills.) Ask: </a:t>
            </a:r>
            <a:r>
              <a:rPr lang="ja-JP" altLang="en-US" b="0">
                <a:latin typeface="Arial" panose="020B0604020202020204" pitchFamily="34" charset="0"/>
              </a:rPr>
              <a:t>“</a:t>
            </a:r>
            <a:r>
              <a:rPr lang="en-US" altLang="ja-JP" b="0">
                <a:latin typeface="Times" panose="02020603050405020304" pitchFamily="18" charset="0"/>
              </a:rPr>
              <a:t>What went well? What could you have done 	differently? What might you do differently next time?</a:t>
            </a:r>
            <a:r>
              <a:rPr lang="ja-JP" altLang="en-US" b="0">
                <a:latin typeface="Arial" panose="020B0604020202020204" pitchFamily="34" charset="0"/>
              </a:rPr>
              <a:t>”</a:t>
            </a:r>
            <a:endParaRPr lang="en-US" altLang="ja-JP" b="0">
              <a:latin typeface="Times" panose="02020603050405020304" pitchFamily="18" charset="0"/>
            </a:endParaRPr>
          </a:p>
          <a:p>
            <a:pPr>
              <a:spcBef>
                <a:spcPct val="50000"/>
              </a:spcBef>
              <a:buFont typeface="Times" panose="02020603050405020304" pitchFamily="18" charset="0"/>
              <a:buNone/>
            </a:pPr>
            <a:r>
              <a:rPr lang="en-US" altLang="en-US" b="0">
                <a:latin typeface="Times" panose="02020603050405020304" pitchFamily="18" charset="0"/>
              </a:rPr>
              <a:t>2. 	Get feedback from the </a:t>
            </a:r>
            <a:r>
              <a:rPr lang="ja-JP" altLang="en-US" b="0">
                <a:latin typeface="Arial" panose="020B0604020202020204" pitchFamily="34" charset="0"/>
              </a:rPr>
              <a:t>“</a:t>
            </a:r>
            <a:r>
              <a:rPr lang="en-US" altLang="ja-JP" b="0">
                <a:latin typeface="Times" panose="02020603050405020304" pitchFamily="18" charset="0"/>
              </a:rPr>
              <a:t>receivers</a:t>
            </a:r>
            <a:r>
              <a:rPr lang="ja-JP" altLang="en-US" b="0">
                <a:latin typeface="Arial" panose="020B0604020202020204" pitchFamily="34" charset="0"/>
              </a:rPr>
              <a:t>”</a:t>
            </a:r>
            <a:r>
              <a:rPr lang="en-US" altLang="ja-JP" b="0">
                <a:latin typeface="Times" panose="02020603050405020304" pitchFamily="18" charset="0"/>
              </a:rPr>
              <a:t> of the practice. Ask: </a:t>
            </a:r>
            <a:r>
              <a:rPr lang="ja-JP" altLang="en-US" b="0">
                <a:latin typeface="Arial" panose="020B0604020202020204" pitchFamily="34" charset="0"/>
              </a:rPr>
              <a:t>“</a:t>
            </a:r>
            <a:r>
              <a:rPr lang="en-US" altLang="ja-JP" b="0">
                <a:latin typeface="Times" panose="02020603050405020304" pitchFamily="18" charset="0"/>
              </a:rPr>
              <a:t>What stood 	out for you? What was most effective? How could this have been 	even more effective?</a:t>
            </a:r>
            <a:r>
              <a:rPr lang="ja-JP" altLang="en-US" b="0">
                <a:latin typeface="Arial" panose="020B0604020202020204" pitchFamily="34" charset="0"/>
              </a:rPr>
              <a:t>”</a:t>
            </a:r>
            <a:endParaRPr lang="en-US" altLang="ja-JP" b="0">
              <a:latin typeface="Times" panose="02020603050405020304" pitchFamily="18" charset="0"/>
            </a:endParaRPr>
          </a:p>
          <a:p>
            <a:pPr>
              <a:spcBef>
                <a:spcPct val="50000"/>
              </a:spcBef>
              <a:buFont typeface="Times" panose="02020603050405020304" pitchFamily="18" charset="0"/>
              <a:buNone/>
            </a:pPr>
            <a:r>
              <a:rPr lang="en-US" altLang="en-US" b="0">
                <a:latin typeface="Times" panose="02020603050405020304" pitchFamily="18" charset="0"/>
              </a:rPr>
              <a:t>3.	Ask other participants for their feedback.</a:t>
            </a:r>
          </a:p>
          <a:p>
            <a:pPr>
              <a:spcBef>
                <a:spcPct val="50000"/>
              </a:spcBef>
              <a:buFont typeface="Times" panose="02020603050405020304" pitchFamily="18" charset="0"/>
              <a:buNone/>
            </a:pPr>
            <a:r>
              <a:rPr lang="en-US" altLang="en-US" b="0">
                <a:latin typeface="Times" panose="02020603050405020304" pitchFamily="18" charset="0"/>
              </a:rPr>
              <a:t>4. Synthesize the comments by asking the group to summarize what they 	have learned. Ask them to link their learning back to the work 	situation. You can do this by asking: </a:t>
            </a:r>
            <a:r>
              <a:rPr lang="ja-JP" altLang="en-US" b="0">
                <a:latin typeface="Arial" panose="020B0604020202020204" pitchFamily="34" charset="0"/>
              </a:rPr>
              <a:t>“</a:t>
            </a:r>
            <a:r>
              <a:rPr lang="en-US" altLang="ja-JP" b="0">
                <a:latin typeface="Times" panose="02020603050405020304" pitchFamily="18" charset="0"/>
              </a:rPr>
              <a:t>What are some points to 	remember for the future?</a:t>
            </a:r>
            <a:r>
              <a:rPr lang="ja-JP" altLang="en-US" b="0">
                <a:latin typeface="Arial" panose="020B0604020202020204" pitchFamily="34" charset="0"/>
              </a:rPr>
              <a:t>”</a:t>
            </a:r>
            <a:r>
              <a:rPr lang="en-US" altLang="ja-JP" b="0">
                <a:latin typeface="Times" panose="02020603050405020304" pitchFamily="18" charset="0"/>
              </a:rPr>
              <a:t> OR </a:t>
            </a:r>
            <a:r>
              <a:rPr lang="ja-JP" altLang="en-US" b="0">
                <a:latin typeface="Arial" panose="020B0604020202020204" pitchFamily="34" charset="0"/>
              </a:rPr>
              <a:t>“</a:t>
            </a:r>
            <a:r>
              <a:rPr lang="en-US" altLang="ja-JP" b="0">
                <a:latin typeface="Times" panose="02020603050405020304" pitchFamily="18" charset="0"/>
              </a:rPr>
              <a:t>What will be most important for you 	to follow up on?</a:t>
            </a:r>
            <a:r>
              <a:rPr lang="ja-JP" altLang="en-US" b="0">
                <a:latin typeface="Arial" panose="020B0604020202020204" pitchFamily="34" charset="0"/>
              </a:rPr>
              <a:t>”</a:t>
            </a:r>
            <a:r>
              <a:rPr lang="en-US" altLang="ja-JP" b="0">
                <a:latin typeface="Times" panose="02020603050405020304" pitchFamily="18" charset="0"/>
              </a:rPr>
              <a:t> </a:t>
            </a:r>
          </a:p>
          <a:p>
            <a:pPr>
              <a:spcBef>
                <a:spcPct val="50000"/>
              </a:spcBef>
              <a:buFont typeface="Times" panose="02020603050405020304" pitchFamily="18" charset="0"/>
              <a:buNone/>
            </a:pPr>
            <a:r>
              <a:rPr lang="en-US" altLang="en-US" b="0">
                <a:latin typeface="Times" panose="02020603050405020304" pitchFamily="18" charset="0"/>
              </a:rPr>
              <a:t>5. Post the participants</a:t>
            </a:r>
            <a:r>
              <a:rPr lang="en-US" altLang="ja-JP" b="0">
                <a:latin typeface="Arial" panose="020B0604020202020204" pitchFamily="34" charset="0"/>
              </a:rPr>
              <a:t> </a:t>
            </a:r>
            <a:r>
              <a:rPr lang="en-US" altLang="ja-JP" b="0">
                <a:latin typeface="Times" panose="02020603050405020304" pitchFamily="18" charset="0"/>
              </a:rPr>
              <a:t>comments on a flip chart. This is a good way to 	</a:t>
            </a:r>
            <a:r>
              <a:rPr lang="ja-JP" altLang="en-US" b="0">
                <a:latin typeface="Arial" panose="020B0604020202020204" pitchFamily="34" charset="0"/>
              </a:rPr>
              <a:t>“</a:t>
            </a:r>
            <a:r>
              <a:rPr lang="en-US" altLang="ja-JP" b="0">
                <a:latin typeface="Times" panose="02020603050405020304" pitchFamily="18" charset="0"/>
              </a:rPr>
              <a:t>focus</a:t>
            </a:r>
            <a:r>
              <a:rPr lang="ja-JP" altLang="en-US" b="0">
                <a:latin typeface="Arial" panose="020B0604020202020204" pitchFamily="34" charset="0"/>
              </a:rPr>
              <a:t>”</a:t>
            </a:r>
            <a:r>
              <a:rPr lang="en-US" altLang="ja-JP" b="0">
                <a:latin typeface="Times" panose="02020603050405020304" pitchFamily="18" charset="0"/>
              </a:rPr>
              <a:t> the learning for later recall.</a:t>
            </a:r>
            <a:endParaRPr lang="en-US" altLang="en-US" b="0">
              <a:latin typeface="Times" panose="02020603050405020304" pitchFamily="18" charset="0"/>
            </a:endParaRPr>
          </a:p>
        </p:txBody>
      </p:sp>
      <p:sp>
        <p:nvSpPr>
          <p:cNvPr id="85000" name="Text Box 8">
            <a:extLst>
              <a:ext uri="{FF2B5EF4-FFF2-40B4-BE49-F238E27FC236}">
                <a16:creationId xmlns:a16="http://schemas.microsoft.com/office/drawing/2014/main" id="{E5730901-FDE9-468F-8C8E-FD66B208AF56}"/>
              </a:ext>
            </a:extLst>
          </p:cNvPr>
          <p:cNvSpPr txBox="1">
            <a:spLocks noChangeArrowheads="1"/>
          </p:cNvSpPr>
          <p:nvPr/>
        </p:nvSpPr>
        <p:spPr bwMode="auto">
          <a:xfrm>
            <a:off x="3962400" y="4953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DELIVERY</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Line 2">
            <a:extLst>
              <a:ext uri="{FF2B5EF4-FFF2-40B4-BE49-F238E27FC236}">
                <a16:creationId xmlns:a16="http://schemas.microsoft.com/office/drawing/2014/main" id="{52EDB460-257B-4340-897F-FF7DBF61C29F}"/>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86020" name="Rectangle 5">
            <a:extLst>
              <a:ext uri="{FF2B5EF4-FFF2-40B4-BE49-F238E27FC236}">
                <a16:creationId xmlns:a16="http://schemas.microsoft.com/office/drawing/2014/main" id="{C24266FE-6CEF-4639-9CE4-5ABD326B4E43}"/>
              </a:ext>
            </a:extLst>
          </p:cNvPr>
          <p:cNvSpPr>
            <a:spLocks noChangeArrowheads="1"/>
          </p:cNvSpPr>
          <p:nvPr/>
        </p:nvSpPr>
        <p:spPr bwMode="auto">
          <a:xfrm>
            <a:off x="1524000" y="863030"/>
            <a:ext cx="3810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eaLnBrk="1" hangingPunct="1"/>
            <a:r>
              <a:rPr lang="en-US" altLang="en-US" sz="1800" dirty="0">
                <a:solidFill>
                  <a:schemeClr val="tx2"/>
                </a:solidFill>
              </a:rPr>
              <a:t>Energizers</a:t>
            </a:r>
            <a:endParaRPr lang="en-US" altLang="en-US" sz="1800" b="0" dirty="0">
              <a:solidFill>
                <a:schemeClr val="tx2"/>
              </a:solidFill>
            </a:endParaRPr>
          </a:p>
        </p:txBody>
      </p:sp>
      <p:sp>
        <p:nvSpPr>
          <p:cNvPr id="86021" name="Text Box 6">
            <a:extLst>
              <a:ext uri="{FF2B5EF4-FFF2-40B4-BE49-F238E27FC236}">
                <a16:creationId xmlns:a16="http://schemas.microsoft.com/office/drawing/2014/main" id="{0BDAAE20-6BDB-49FC-AD7C-88FDCCD4CFBE}"/>
              </a:ext>
            </a:extLst>
          </p:cNvPr>
          <p:cNvSpPr txBox="1">
            <a:spLocks noChangeArrowheads="1"/>
          </p:cNvSpPr>
          <p:nvPr/>
        </p:nvSpPr>
        <p:spPr bwMode="auto">
          <a:xfrm>
            <a:off x="1524000" y="1092485"/>
            <a:ext cx="4495800" cy="692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177800" algn="l"/>
              </a:tabLst>
              <a:defRPr sz="1200" b="1">
                <a:solidFill>
                  <a:schemeClr val="tx1"/>
                </a:solidFill>
                <a:latin typeface="Helvetica" panose="020B0604020202020204" pitchFamily="34" charset="0"/>
                <a:ea typeface="ＭＳ Ｐゴシック" panose="020B0600070205080204" pitchFamily="34" charset="-128"/>
              </a:defRPr>
            </a:lvl1pPr>
            <a:lvl2pPr marL="37931725" indent="-37474525">
              <a:tabLst>
                <a:tab pos="177800" algn="l"/>
              </a:tabLst>
              <a:defRPr sz="1200" b="1">
                <a:solidFill>
                  <a:schemeClr val="tx1"/>
                </a:solidFill>
                <a:latin typeface="Helvetica" panose="020B0604020202020204" pitchFamily="34" charset="0"/>
                <a:ea typeface="ＭＳ Ｐゴシック" panose="020B0600070205080204" pitchFamily="34" charset="-128"/>
              </a:defRPr>
            </a:lvl2pPr>
            <a:lvl3pPr marL="1143000" indent="-228600">
              <a:tabLst>
                <a:tab pos="177800" algn="l"/>
              </a:tabLst>
              <a:defRPr sz="1200" b="1">
                <a:solidFill>
                  <a:schemeClr val="tx1"/>
                </a:solidFill>
                <a:latin typeface="Helvetica" panose="020B0604020202020204" pitchFamily="34" charset="0"/>
                <a:ea typeface="ＭＳ Ｐゴシック" panose="020B0600070205080204" pitchFamily="34" charset="-128"/>
              </a:defRPr>
            </a:lvl3pPr>
            <a:lvl4pPr marL="1600200" indent="-228600">
              <a:tabLst>
                <a:tab pos="177800" algn="l"/>
              </a:tabLst>
              <a:defRPr sz="1200" b="1">
                <a:solidFill>
                  <a:schemeClr val="tx1"/>
                </a:solidFill>
                <a:latin typeface="Helvetica" panose="020B0604020202020204" pitchFamily="34" charset="0"/>
                <a:ea typeface="ＭＳ Ｐゴシック" panose="020B0600070205080204" pitchFamily="34" charset="-128"/>
              </a:defRPr>
            </a:lvl4pPr>
            <a:lvl5pPr marL="2057400" indent="-228600">
              <a:tabLst>
                <a:tab pos="177800" algn="l"/>
              </a:tabLst>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tabLst>
                <a:tab pos="177800" algn="l"/>
              </a:tabLs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tabLst>
                <a:tab pos="177800" algn="l"/>
              </a:tabLs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tabLst>
                <a:tab pos="177800" algn="l"/>
              </a:tabLs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tabLst>
                <a:tab pos="177800" algn="l"/>
              </a:tabLs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b="0" dirty="0">
                <a:latin typeface="Times" panose="02020603050405020304" pitchFamily="18" charset="0"/>
              </a:rPr>
              <a:t>As a facilitator, it is important to monitor the energy in the room. Low energy often means low learning — and low productivity. So a brief energizer often helps participants </a:t>
            </a:r>
            <a:r>
              <a:rPr lang="ja-JP" altLang="en-US" b="0" dirty="0">
                <a:latin typeface="Arial" panose="020B0604020202020204" pitchFamily="34" charset="0"/>
              </a:rPr>
              <a:t>“</a:t>
            </a:r>
            <a:r>
              <a:rPr lang="en-US" altLang="ja-JP" b="0" dirty="0">
                <a:latin typeface="Times" panose="02020603050405020304" pitchFamily="18" charset="0"/>
              </a:rPr>
              <a:t>recharge their batteries</a:t>
            </a:r>
            <a:r>
              <a:rPr lang="ja-JP" altLang="en-US" b="0" dirty="0">
                <a:latin typeface="Arial" panose="020B0604020202020204" pitchFamily="34" charset="0"/>
              </a:rPr>
              <a:t>”</a:t>
            </a:r>
            <a:r>
              <a:rPr lang="en-US" altLang="ja-JP" b="0" dirty="0">
                <a:latin typeface="Times" panose="02020603050405020304" pitchFamily="18" charset="0"/>
              </a:rPr>
              <a:t> and increases their attention to the learning content. Here are some popular energizers:</a:t>
            </a:r>
          </a:p>
          <a:p>
            <a:endParaRPr lang="en-US" altLang="ja-JP" b="0" dirty="0">
              <a:latin typeface="Times" panose="02020603050405020304" pitchFamily="18" charset="0"/>
            </a:endParaRPr>
          </a:p>
          <a:p>
            <a:r>
              <a:rPr lang="en-US" altLang="en-US" dirty="0">
                <a:latin typeface="Times" panose="02020603050405020304" pitchFamily="18" charset="0"/>
              </a:rPr>
              <a:t>Write your name.</a:t>
            </a:r>
            <a:r>
              <a:rPr lang="en-US" altLang="en-US" b="0" dirty="0">
                <a:latin typeface="Times" panose="02020603050405020304" pitchFamily="18" charset="0"/>
              </a:rPr>
              <a:t> Ask participants to stand. Then, ask them to: </a:t>
            </a:r>
          </a:p>
          <a:p>
            <a:r>
              <a:rPr lang="en-US" altLang="en-US" b="0" dirty="0">
                <a:latin typeface="Times" panose="02020603050405020304" pitchFamily="18" charset="0"/>
              </a:rPr>
              <a:t>1. Write their name in the air using their preferred hand</a:t>
            </a:r>
          </a:p>
          <a:p>
            <a:r>
              <a:rPr lang="en-US" altLang="en-US" b="0" dirty="0">
                <a:latin typeface="Times" panose="02020603050405020304" pitchFamily="18" charset="0"/>
              </a:rPr>
              <a:t>2. Do the same using their left hand; then, right foot, left foot, hips 	and waist.</a:t>
            </a:r>
          </a:p>
          <a:p>
            <a:endParaRPr lang="en-US" altLang="en-US" b="0" dirty="0">
              <a:latin typeface="Times" panose="02020603050405020304" pitchFamily="18" charset="0"/>
            </a:endParaRPr>
          </a:p>
          <a:p>
            <a:r>
              <a:rPr lang="en-US" altLang="en-US" dirty="0">
                <a:latin typeface="Times" panose="02020603050405020304" pitchFamily="18" charset="0"/>
              </a:rPr>
              <a:t>Ball Toss. </a:t>
            </a:r>
            <a:r>
              <a:rPr lang="en-GB" altLang="en-US" b="0" dirty="0">
                <a:latin typeface="Times" panose="02020603050405020304" pitchFamily="18" charset="0"/>
              </a:rPr>
              <a:t>This is a review and wake-up exercise when covering material that requires heavy concentration. Have everyone stand up and form a circle. Toss a ball or bean bag to a person and have tell what they thought was the most important learning concept was. They then toss the ball to someone and that person explains what they thought was the most important concept. Continue the exercise until everyone has caught the ball at least once and explained an important concept of the material just covered.</a:t>
            </a:r>
          </a:p>
          <a:p>
            <a:endParaRPr lang="en-GB" altLang="en-US" b="0" dirty="0">
              <a:latin typeface="Times" panose="02020603050405020304" pitchFamily="18" charset="0"/>
            </a:endParaRPr>
          </a:p>
          <a:p>
            <a:r>
              <a:rPr lang="en-US" altLang="en-US" dirty="0">
                <a:latin typeface="Times" panose="02020603050405020304" pitchFamily="18" charset="0"/>
              </a:rPr>
              <a:t>Process Ball. </a:t>
            </a:r>
            <a:r>
              <a:rPr lang="en-GB" altLang="en-US" b="0" dirty="0">
                <a:latin typeface="Times" panose="02020603050405020304" pitchFamily="18" charset="0"/>
              </a:rPr>
              <a:t>This is similar to the above exercise, but each person tells one step of a process or concept when the ball is tossed to them. The instructor or learner, in turn, writes it on a chalkboard or flip chart.</a:t>
            </a:r>
          </a:p>
          <a:p>
            <a:endParaRPr lang="en-GB" altLang="en-US" b="0" dirty="0">
              <a:latin typeface="Times" panose="02020603050405020304" pitchFamily="18" charset="0"/>
            </a:endParaRPr>
          </a:p>
          <a:p>
            <a:r>
              <a:rPr lang="en-US" altLang="en-US" dirty="0">
                <a:latin typeface="Times" panose="02020603050405020304" pitchFamily="18" charset="0"/>
              </a:rPr>
              <a:t>Stop/Start. </a:t>
            </a:r>
            <a:r>
              <a:rPr lang="en-US" altLang="en-US" b="0" dirty="0">
                <a:latin typeface="Times" panose="02020603050405020304" pitchFamily="18" charset="0"/>
              </a:rPr>
              <a:t>Ask the group to walk around the room and shake off any tiredness they may feel. Ask them to stop, when you say “Stop” and then start when you say “Start.”</a:t>
            </a:r>
          </a:p>
          <a:p>
            <a:pPr>
              <a:buFontTx/>
              <a:buAutoNum type="arabicPeriod"/>
            </a:pPr>
            <a:endParaRPr lang="en-US" altLang="en-US" b="0" dirty="0">
              <a:latin typeface="Times" panose="02020603050405020304" pitchFamily="18" charset="0"/>
            </a:endParaRPr>
          </a:p>
          <a:p>
            <a:r>
              <a:rPr lang="en-US" altLang="en-US" b="0" dirty="0">
                <a:latin typeface="Times" panose="02020603050405020304" pitchFamily="18" charset="0"/>
              </a:rPr>
              <a:t>Then, introduce a new element, ask them to jump when you say, “Jump.” Ask them to clap when you say “Clap.” Practice these commands in different orders as the group moves around.</a:t>
            </a:r>
          </a:p>
          <a:p>
            <a:endParaRPr lang="en-US" altLang="en-US" b="0" dirty="0">
              <a:latin typeface="Times" panose="02020603050405020304" pitchFamily="18" charset="0"/>
            </a:endParaRPr>
          </a:p>
          <a:p>
            <a:r>
              <a:rPr lang="en-US" altLang="en-US" b="0" dirty="0">
                <a:latin typeface="Times" panose="02020603050405020304" pitchFamily="18" charset="0"/>
              </a:rPr>
              <a:t>Next, explain that the commands have been reversed: Stop means Start; Start means Stop; Clap mean Jump; Jump means Clap. Practice these commands for a few minutes. Then, form a large circle and ask for the group’s reactions. </a:t>
            </a:r>
          </a:p>
        </p:txBody>
      </p:sp>
      <p:sp>
        <p:nvSpPr>
          <p:cNvPr id="86022" name="Rectangle 6">
            <a:extLst>
              <a:ext uri="{FF2B5EF4-FFF2-40B4-BE49-F238E27FC236}">
                <a16:creationId xmlns:a16="http://schemas.microsoft.com/office/drawing/2014/main" id="{D3C59A62-63FC-446E-A9C2-D61E9A06E1E4}"/>
              </a:ext>
            </a:extLst>
          </p:cNvPr>
          <p:cNvSpPr>
            <a:spLocks noChangeArrowheads="1"/>
          </p:cNvSpPr>
          <p:nvPr/>
        </p:nvSpPr>
        <p:spPr bwMode="auto">
          <a:xfrm>
            <a:off x="4914900" y="8331200"/>
            <a:ext cx="14287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fld id="{954A6122-59F4-43DA-B8CA-35CBE9551D2F}" type="slidenum">
              <a:rPr lang="en-US" altLang="en-US" sz="1000" b="0"/>
              <a:pPr algn="r"/>
              <a:t>79</a:t>
            </a:fld>
            <a:endParaRPr lang="en-US" altLang="en-US" sz="1000" b="0"/>
          </a:p>
        </p:txBody>
      </p:sp>
      <p:sp>
        <p:nvSpPr>
          <p:cNvPr id="86024" name="Text Box 9">
            <a:extLst>
              <a:ext uri="{FF2B5EF4-FFF2-40B4-BE49-F238E27FC236}">
                <a16:creationId xmlns:a16="http://schemas.microsoft.com/office/drawing/2014/main" id="{610F4C89-C5D8-469F-B56D-9B708E87DFD9}"/>
              </a:ext>
            </a:extLst>
          </p:cNvPr>
          <p:cNvSpPr txBox="1">
            <a:spLocks noChangeArrowheads="1"/>
          </p:cNvSpPr>
          <p:nvPr/>
        </p:nvSpPr>
        <p:spPr bwMode="auto">
          <a:xfrm>
            <a:off x="3962400" y="4953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DELIVERY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a:extLst>
              <a:ext uri="{FF2B5EF4-FFF2-40B4-BE49-F238E27FC236}">
                <a16:creationId xmlns:a16="http://schemas.microsoft.com/office/drawing/2014/main" id="{BF884140-31B3-425E-9D1B-7EDD94C9D01E}"/>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73781E8E-744E-483A-B573-99749033B656}" type="slidenum">
              <a:rPr lang="en-US" altLang="en-US" sz="1000" b="0"/>
              <a:pPr/>
              <a:t>8</a:t>
            </a:fld>
            <a:endParaRPr lang="en-US" altLang="en-US" sz="1000" b="0"/>
          </a:p>
        </p:txBody>
      </p:sp>
      <p:sp>
        <p:nvSpPr>
          <p:cNvPr id="10243" name="Rectangle 2">
            <a:extLst>
              <a:ext uri="{FF2B5EF4-FFF2-40B4-BE49-F238E27FC236}">
                <a16:creationId xmlns:a16="http://schemas.microsoft.com/office/drawing/2014/main" id="{7312A914-8C08-4C41-9A7F-B187F3560C20}"/>
              </a:ext>
            </a:extLst>
          </p:cNvPr>
          <p:cNvSpPr>
            <a:spLocks noGrp="1" noChangeArrowheads="1"/>
          </p:cNvSpPr>
          <p:nvPr>
            <p:ph type="title"/>
          </p:nvPr>
        </p:nvSpPr>
        <p:spPr>
          <a:xfrm>
            <a:off x="1574800" y="1752600"/>
            <a:ext cx="3810000" cy="152400"/>
          </a:xfrm>
        </p:spPr>
        <p:txBody>
          <a:bodyPr/>
          <a:lstStyle/>
          <a:p>
            <a:pPr algn="l" eaLnBrk="1" hangingPunct="1">
              <a:tabLst>
                <a:tab pos="2857500" algn="l"/>
              </a:tabLst>
            </a:pPr>
            <a:r>
              <a:rPr lang="en-US" altLang="en-US"/>
              <a:t>Organizational Needs</a:t>
            </a:r>
            <a:endParaRPr lang="en-US" altLang="en-US" b="0"/>
          </a:p>
        </p:txBody>
      </p:sp>
      <p:sp>
        <p:nvSpPr>
          <p:cNvPr id="10244" name="Line 3">
            <a:extLst>
              <a:ext uri="{FF2B5EF4-FFF2-40B4-BE49-F238E27FC236}">
                <a16:creationId xmlns:a16="http://schemas.microsoft.com/office/drawing/2014/main" id="{ACB80088-C5C2-4DCD-B3B2-66B5C8504BD3}"/>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0247" name="Text Box 7">
            <a:extLst>
              <a:ext uri="{FF2B5EF4-FFF2-40B4-BE49-F238E27FC236}">
                <a16:creationId xmlns:a16="http://schemas.microsoft.com/office/drawing/2014/main" id="{8287CA76-59AA-4274-A4C1-8798E97F16CC}"/>
              </a:ext>
            </a:extLst>
          </p:cNvPr>
          <p:cNvSpPr txBox="1">
            <a:spLocks noChangeArrowheads="1"/>
          </p:cNvSpPr>
          <p:nvPr/>
        </p:nvSpPr>
        <p:spPr bwMode="auto">
          <a:xfrm>
            <a:off x="1511300" y="2578100"/>
            <a:ext cx="4381500" cy="261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nSpc>
                <a:spcPct val="150000"/>
              </a:lnSpc>
              <a:buFont typeface="Wingdings" panose="05000000000000000000" pitchFamily="2" charset="2"/>
              <a:buNone/>
            </a:pPr>
            <a:r>
              <a:rPr lang="ja-JP" altLang="en-US" sz="1400" b="0">
                <a:solidFill>
                  <a:srgbClr val="000000"/>
                </a:solidFill>
                <a:latin typeface="Arial" panose="020B0604020202020204" pitchFamily="34" charset="0"/>
              </a:rPr>
              <a:t>“</a:t>
            </a:r>
            <a:r>
              <a:rPr lang="en-US" altLang="ja-JP" sz="1400" b="0">
                <a:solidFill>
                  <a:srgbClr val="000000"/>
                </a:solidFill>
                <a:latin typeface="Times" panose="02020603050405020304" pitchFamily="18" charset="0"/>
              </a:rPr>
              <a:t>Determining your organizational needs will help you to determine what training you need to do. More important, it will help you determine what training you don’t need to do, either because the organizational need cannot be addressed by training or because the organization cannot support the training that is needed.</a:t>
            </a:r>
            <a:r>
              <a:rPr lang="ja-JP" altLang="en-US" sz="1400" b="0">
                <a:solidFill>
                  <a:srgbClr val="000000"/>
                </a:solidFill>
                <a:latin typeface="Times" panose="02020603050405020304" pitchFamily="18" charset="0"/>
              </a:rPr>
              <a:t>”</a:t>
            </a:r>
            <a:endParaRPr lang="en-US" altLang="ja-JP" sz="1400" b="0">
              <a:solidFill>
                <a:srgbClr val="000000"/>
              </a:solidFill>
              <a:latin typeface="Times" panose="02020603050405020304" pitchFamily="18" charset="0"/>
            </a:endParaRPr>
          </a:p>
          <a:p>
            <a:pPr>
              <a:lnSpc>
                <a:spcPct val="150000"/>
              </a:lnSpc>
              <a:buFont typeface="Wingdings" panose="05000000000000000000" pitchFamily="2" charset="2"/>
              <a:buNone/>
            </a:pPr>
            <a:endParaRPr lang="en-US" altLang="en-US" sz="1400" b="0">
              <a:solidFill>
                <a:srgbClr val="000000"/>
              </a:solidFill>
              <a:latin typeface="Arial" panose="020B0604020202020204" pitchFamily="34" charset="0"/>
            </a:endParaRPr>
          </a:p>
          <a:p>
            <a:pPr algn="r">
              <a:lnSpc>
                <a:spcPct val="150000"/>
              </a:lnSpc>
              <a:buFont typeface="Wingdings" panose="05000000000000000000" pitchFamily="2" charset="2"/>
              <a:buNone/>
            </a:pPr>
            <a:r>
              <a:rPr lang="en-US" altLang="en-US" b="0">
                <a:solidFill>
                  <a:srgbClr val="000000"/>
                </a:solidFill>
                <a:latin typeface="Arial" panose="020B0604020202020204" pitchFamily="34" charset="0"/>
              </a:rPr>
              <a:t>— </a:t>
            </a:r>
            <a:r>
              <a:rPr lang="en-US" altLang="en-US" b="0">
                <a:solidFill>
                  <a:srgbClr val="000000"/>
                </a:solidFill>
                <a:latin typeface="Times" panose="02020603050405020304" pitchFamily="18" charset="0"/>
              </a:rPr>
              <a:t>George M. Piskurich, Rapid Instructional Design</a:t>
            </a:r>
            <a:endParaRPr lang="en-US" altLang="en-US" sz="1400" b="0">
              <a:solidFill>
                <a:srgbClr val="000000"/>
              </a:solidFill>
              <a:latin typeface="Times" panose="02020603050405020304" pitchFamily="18" charset="0"/>
            </a:endParaRPr>
          </a:p>
        </p:txBody>
      </p:sp>
      <p:sp>
        <p:nvSpPr>
          <p:cNvPr id="10248" name="Text Box 9">
            <a:extLst>
              <a:ext uri="{FF2B5EF4-FFF2-40B4-BE49-F238E27FC236}">
                <a16:creationId xmlns:a16="http://schemas.microsoft.com/office/drawing/2014/main" id="{12A3A3DF-E68E-4B14-BB3C-E4C0690B5EC6}"/>
              </a:ext>
            </a:extLst>
          </p:cNvPr>
          <p:cNvSpPr txBox="1">
            <a:spLocks noChangeArrowheads="1"/>
          </p:cNvSpPr>
          <p:nvPr/>
        </p:nvSpPr>
        <p:spPr bwMode="auto">
          <a:xfrm>
            <a:off x="3962400" y="4953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DESIGN</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Line 2">
            <a:extLst>
              <a:ext uri="{FF2B5EF4-FFF2-40B4-BE49-F238E27FC236}">
                <a16:creationId xmlns:a16="http://schemas.microsoft.com/office/drawing/2014/main" id="{1EE626C5-0ACA-43DE-842E-67E67ED0F40E}"/>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87044" name="Text Box 19">
            <a:extLst>
              <a:ext uri="{FF2B5EF4-FFF2-40B4-BE49-F238E27FC236}">
                <a16:creationId xmlns:a16="http://schemas.microsoft.com/office/drawing/2014/main" id="{1D67B970-1922-41DC-8A89-D7AC48756E53}"/>
              </a:ext>
            </a:extLst>
          </p:cNvPr>
          <p:cNvSpPr txBox="1">
            <a:spLocks noChangeArrowheads="1"/>
          </p:cNvSpPr>
          <p:nvPr/>
        </p:nvSpPr>
        <p:spPr bwMode="auto">
          <a:xfrm>
            <a:off x="1524000" y="1752600"/>
            <a:ext cx="4495800" cy="7478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b="0">
                <a:latin typeface="Times" panose="02020603050405020304" pitchFamily="18" charset="0"/>
              </a:rPr>
              <a:t>In the Close of a workshop, your main task is to set participants up to  apply what they have learned in the “real world.”  You also want to encourage them to take responsibility for their ongoing development of the knowledge and skills that they have gained. Here are some ways to make the learning “stick”:</a:t>
            </a:r>
          </a:p>
          <a:p>
            <a:endParaRPr lang="en-US" altLang="en-US" b="0">
              <a:latin typeface="Times" panose="02020603050405020304" pitchFamily="18" charset="0"/>
            </a:endParaRPr>
          </a:p>
          <a:p>
            <a:r>
              <a:rPr lang="en-US" altLang="en-US">
                <a:latin typeface="Times" panose="02020603050405020304" pitchFamily="18" charset="0"/>
              </a:rPr>
              <a:t>Summary. </a:t>
            </a:r>
            <a:r>
              <a:rPr lang="en-US" altLang="en-US" b="0">
                <a:latin typeface="Times" panose="02020603050405020304" pitchFamily="18" charset="0"/>
              </a:rPr>
              <a:t>Provide a summary of the workshop. You can do this by reviewing the purpose of the workshop and the agenda that has been followed. You can also ask the participants to review the learning by posting blank flipcharts with titles of the workshop modules and asking participants to post key points for each module.</a:t>
            </a:r>
          </a:p>
          <a:p>
            <a:endParaRPr lang="en-US" altLang="en-US" b="0">
              <a:latin typeface="Times" panose="02020603050405020304" pitchFamily="18" charset="0"/>
            </a:endParaRPr>
          </a:p>
          <a:p>
            <a:r>
              <a:rPr lang="en-US" altLang="en-US">
                <a:latin typeface="Times" panose="02020603050405020304" pitchFamily="18" charset="0"/>
              </a:rPr>
              <a:t>Self Reflection</a:t>
            </a:r>
            <a:r>
              <a:rPr lang="en-US" altLang="en-US" b="0">
                <a:latin typeface="Times" panose="02020603050405020304" pitchFamily="18" charset="0"/>
              </a:rPr>
              <a:t>. Encourage participants to do a self assessment of their learning. For example, they can complete a balanced assessment worksheet on their strengths and areas for development. Or, they can have a conversation on their learning with the other participants at their table. </a:t>
            </a:r>
          </a:p>
          <a:p>
            <a:endParaRPr lang="en-US" altLang="en-US" b="0">
              <a:latin typeface="Times" panose="02020603050405020304" pitchFamily="18" charset="0"/>
            </a:endParaRPr>
          </a:p>
          <a:p>
            <a:r>
              <a:rPr lang="en-US" altLang="en-US">
                <a:latin typeface="Times" panose="02020603050405020304" pitchFamily="18" charset="0"/>
              </a:rPr>
              <a:t>Action Plan. </a:t>
            </a:r>
            <a:r>
              <a:rPr lang="en-US" altLang="en-US" b="0">
                <a:latin typeface="Times" panose="02020603050405020304" pitchFamily="18" charset="0"/>
              </a:rPr>
              <a:t>After participants complete the self reflection, ask them to write down learning goals and ways they can work on them. Encourage them to write down specific time frames for their goals and opportunities to practice them.</a:t>
            </a:r>
          </a:p>
          <a:p>
            <a:endParaRPr lang="en-US" altLang="en-US" b="0">
              <a:latin typeface="Times" panose="02020603050405020304" pitchFamily="18" charset="0"/>
            </a:endParaRPr>
          </a:p>
          <a:p>
            <a:r>
              <a:rPr lang="en-US" altLang="en-US">
                <a:latin typeface="Times" panose="02020603050405020304" pitchFamily="18" charset="0"/>
              </a:rPr>
              <a:t>Barriers. </a:t>
            </a:r>
            <a:r>
              <a:rPr lang="en-US" altLang="en-US" b="0">
                <a:latin typeface="Times" panose="02020603050405020304" pitchFamily="18" charset="0"/>
              </a:rPr>
              <a:t>In cases where participants may face resistance, they can identify the internal and external barriers that may keep them from applying their learning. Then, encourage them to list ways to overcome these barriers.</a:t>
            </a:r>
          </a:p>
          <a:p>
            <a:endParaRPr lang="en-US" altLang="en-US" b="0">
              <a:latin typeface="Times" panose="02020603050405020304" pitchFamily="18" charset="0"/>
            </a:endParaRPr>
          </a:p>
          <a:p>
            <a:r>
              <a:rPr lang="en-US" altLang="en-US">
                <a:latin typeface="Times" panose="02020603050405020304" pitchFamily="18" charset="0"/>
              </a:rPr>
              <a:t>Support. </a:t>
            </a:r>
            <a:r>
              <a:rPr lang="en-US" altLang="en-US" b="0">
                <a:latin typeface="Times" panose="02020603050405020304" pitchFamily="18" charset="0"/>
              </a:rPr>
              <a:t>Elicit and explain ways to support their learning. Provide a reading list for independent learners who like to follow up on personal areas of interest. Explain any ways that the organisation will follow up by providing follow-up sessions, coaching and other learning activities. </a:t>
            </a:r>
          </a:p>
          <a:p>
            <a:pPr algn="r"/>
            <a:r>
              <a:rPr lang="en-US" altLang="en-US" b="0">
                <a:latin typeface="Times" panose="02020603050405020304" pitchFamily="18" charset="0"/>
              </a:rPr>
              <a:t>Continued on  next page …</a:t>
            </a:r>
          </a:p>
          <a:p>
            <a:endParaRPr lang="en-US" altLang="en-US">
              <a:latin typeface="Times" panose="02020603050405020304" pitchFamily="18" charset="0"/>
            </a:endParaRPr>
          </a:p>
          <a:p>
            <a:pPr>
              <a:buFont typeface="Helvetica" panose="020B0604020202020204" pitchFamily="34" charset="0"/>
              <a:buAutoNum type="arabicPeriod"/>
            </a:pPr>
            <a:endParaRPr lang="en-US" altLang="en-US">
              <a:latin typeface="Times" panose="02020603050405020304" pitchFamily="18" charset="0"/>
            </a:endParaRPr>
          </a:p>
          <a:p>
            <a:pPr>
              <a:buFont typeface="Helvetica" panose="020B0604020202020204" pitchFamily="34" charset="0"/>
              <a:buAutoNum type="arabicPeriod"/>
            </a:pPr>
            <a:endParaRPr lang="en-US" altLang="en-US">
              <a:latin typeface="Times" panose="02020603050405020304" pitchFamily="18" charset="0"/>
            </a:endParaRPr>
          </a:p>
          <a:p>
            <a:endParaRPr lang="en-US" altLang="en-US">
              <a:latin typeface="Times" panose="02020603050405020304" pitchFamily="18" charset="0"/>
            </a:endParaRPr>
          </a:p>
          <a:p>
            <a:endParaRPr lang="en-US" altLang="en-US" i="1"/>
          </a:p>
        </p:txBody>
      </p:sp>
      <p:sp>
        <p:nvSpPr>
          <p:cNvPr id="87045" name="Rectangle 20">
            <a:extLst>
              <a:ext uri="{FF2B5EF4-FFF2-40B4-BE49-F238E27FC236}">
                <a16:creationId xmlns:a16="http://schemas.microsoft.com/office/drawing/2014/main" id="{6E456D10-D795-4EDA-9A4D-B57DA024C85B}"/>
              </a:ext>
            </a:extLst>
          </p:cNvPr>
          <p:cNvSpPr>
            <a:spLocks noChangeArrowheads="1"/>
          </p:cNvSpPr>
          <p:nvPr/>
        </p:nvSpPr>
        <p:spPr bwMode="auto">
          <a:xfrm>
            <a:off x="1524000" y="1066800"/>
            <a:ext cx="4343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635000" algn="l"/>
              </a:tabLst>
              <a:defRPr sz="1200" b="1">
                <a:solidFill>
                  <a:schemeClr val="tx1"/>
                </a:solidFill>
                <a:latin typeface="Helvetica" panose="020B0604020202020204" pitchFamily="34" charset="0"/>
                <a:ea typeface="ＭＳ Ｐゴシック" panose="020B0600070205080204" pitchFamily="34" charset="-128"/>
              </a:defRPr>
            </a:lvl1pPr>
            <a:lvl2pPr marL="37931725" indent="-37474525">
              <a:tabLst>
                <a:tab pos="635000" algn="l"/>
              </a:tabLst>
              <a:defRPr sz="1200" b="1">
                <a:solidFill>
                  <a:schemeClr val="tx1"/>
                </a:solidFill>
                <a:latin typeface="Helvetica" panose="020B0604020202020204" pitchFamily="34" charset="0"/>
                <a:ea typeface="ＭＳ Ｐゴシック" panose="020B0600070205080204" pitchFamily="34" charset="-128"/>
              </a:defRPr>
            </a:lvl2pPr>
            <a:lvl3pPr marL="1143000" indent="-228600">
              <a:tabLst>
                <a:tab pos="635000" algn="l"/>
              </a:tabLst>
              <a:defRPr sz="1200" b="1">
                <a:solidFill>
                  <a:schemeClr val="tx1"/>
                </a:solidFill>
                <a:latin typeface="Helvetica" panose="020B0604020202020204" pitchFamily="34" charset="0"/>
                <a:ea typeface="ＭＳ Ｐゴシック" panose="020B0600070205080204" pitchFamily="34" charset="-128"/>
              </a:defRPr>
            </a:lvl3pPr>
            <a:lvl4pPr marL="1600200" indent="-228600">
              <a:tabLst>
                <a:tab pos="635000" algn="l"/>
              </a:tabLst>
              <a:defRPr sz="1200" b="1">
                <a:solidFill>
                  <a:schemeClr val="tx1"/>
                </a:solidFill>
                <a:latin typeface="Helvetica" panose="020B0604020202020204" pitchFamily="34" charset="0"/>
                <a:ea typeface="ＭＳ Ｐゴシック" panose="020B0600070205080204" pitchFamily="34" charset="-128"/>
              </a:defRPr>
            </a:lvl4pPr>
            <a:lvl5pPr marL="2057400" indent="-228600">
              <a:tabLst>
                <a:tab pos="635000" algn="l"/>
              </a:tabLst>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tabLst>
                <a:tab pos="635000" algn="l"/>
              </a:tabLs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tabLst>
                <a:tab pos="635000" algn="l"/>
              </a:tabLs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tabLst>
                <a:tab pos="635000" algn="l"/>
              </a:tabLs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tabLst>
                <a:tab pos="635000" algn="l"/>
              </a:tabLs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sz="1800"/>
              <a:t>Closing a Training Session</a:t>
            </a:r>
            <a:endParaRPr lang="en-US" altLang="en-US">
              <a:latin typeface="Times" panose="02020603050405020304" pitchFamily="18" charset="0"/>
            </a:endParaRPr>
          </a:p>
        </p:txBody>
      </p:sp>
      <p:sp>
        <p:nvSpPr>
          <p:cNvPr id="87046" name="Text Box 9">
            <a:extLst>
              <a:ext uri="{FF2B5EF4-FFF2-40B4-BE49-F238E27FC236}">
                <a16:creationId xmlns:a16="http://schemas.microsoft.com/office/drawing/2014/main" id="{245F62DF-B7E7-4FFB-B5FA-9BA83307D791}"/>
              </a:ext>
            </a:extLst>
          </p:cNvPr>
          <p:cNvSpPr txBox="1">
            <a:spLocks noChangeArrowheads="1"/>
          </p:cNvSpPr>
          <p:nvPr/>
        </p:nvSpPr>
        <p:spPr bwMode="auto">
          <a:xfrm>
            <a:off x="3962400" y="4953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DELIVERY</a:t>
            </a:r>
          </a:p>
        </p:txBody>
      </p:sp>
      <p:sp>
        <p:nvSpPr>
          <p:cNvPr id="87047" name="Slide Number Placeholder 2">
            <a:extLst>
              <a:ext uri="{FF2B5EF4-FFF2-40B4-BE49-F238E27FC236}">
                <a16:creationId xmlns:a16="http://schemas.microsoft.com/office/drawing/2014/main" id="{041A2A36-D3BF-496C-8284-C9014CC5585E}"/>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A6FCF408-0645-4E1F-B77A-8DB8BF39C372}" type="slidenum">
              <a:rPr lang="en-US" altLang="en-US" sz="1000" b="0"/>
              <a:pPr/>
              <a:t>80</a:t>
            </a:fld>
            <a:endParaRPr lang="en-US" altLang="en-US" sz="1000" b="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Line 2">
            <a:extLst>
              <a:ext uri="{FF2B5EF4-FFF2-40B4-BE49-F238E27FC236}">
                <a16:creationId xmlns:a16="http://schemas.microsoft.com/office/drawing/2014/main" id="{28CA2E97-BAE2-4D11-868A-C60924686EB0}"/>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88068" name="Text Box 19">
            <a:extLst>
              <a:ext uri="{FF2B5EF4-FFF2-40B4-BE49-F238E27FC236}">
                <a16:creationId xmlns:a16="http://schemas.microsoft.com/office/drawing/2014/main" id="{2FDEA6F6-99C6-49FF-8110-973017183AE7}"/>
              </a:ext>
            </a:extLst>
          </p:cNvPr>
          <p:cNvSpPr txBox="1">
            <a:spLocks noChangeArrowheads="1"/>
          </p:cNvSpPr>
          <p:nvPr/>
        </p:nvSpPr>
        <p:spPr bwMode="auto">
          <a:xfrm>
            <a:off x="1524000" y="1752600"/>
            <a:ext cx="4495800"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a:latin typeface="Times" panose="02020603050405020304" pitchFamily="18" charset="0"/>
              </a:rPr>
              <a:t>Support. </a:t>
            </a:r>
            <a:r>
              <a:rPr lang="en-US" altLang="en-US" b="0">
                <a:latin typeface="Times" panose="02020603050405020304" pitchFamily="18" charset="0"/>
              </a:rPr>
              <a:t>(continued) It may also be a good idea to involve the participants’ supervisors in some way. For example, an email could be sent to supervisors explaining the objectives of the workshop and suggesting ways to give participants feedback on their development. Or, participants could be encouraged to explain their action plan to their supervisor.</a:t>
            </a:r>
          </a:p>
          <a:p>
            <a:endParaRPr lang="en-US" altLang="en-US" b="0">
              <a:latin typeface="Times" panose="02020603050405020304" pitchFamily="18" charset="0"/>
            </a:endParaRPr>
          </a:p>
          <a:p>
            <a:r>
              <a:rPr lang="en-US" altLang="en-US">
                <a:latin typeface="Times" panose="02020603050405020304" pitchFamily="18" charset="0"/>
              </a:rPr>
              <a:t>Role Models. </a:t>
            </a:r>
            <a:r>
              <a:rPr lang="en-US" altLang="en-US" b="0">
                <a:latin typeface="Times" panose="02020603050405020304" pitchFamily="18" charset="0"/>
              </a:rPr>
              <a:t>Participants can identify a person in their work environment who possesses the knowledge and skills that they are trying to develop. They can learn by</a:t>
            </a:r>
            <a:r>
              <a:rPr lang="en-US" altLang="en-US" b="0">
                <a:solidFill>
                  <a:srgbClr val="FF3300"/>
                </a:solidFill>
                <a:latin typeface="Times" panose="02020603050405020304" pitchFamily="18" charset="0"/>
              </a:rPr>
              <a:t> </a:t>
            </a:r>
            <a:r>
              <a:rPr lang="en-US" altLang="en-US" b="0">
                <a:latin typeface="Times" panose="02020603050405020304" pitchFamily="18" charset="0"/>
              </a:rPr>
              <a:t>observing this person and, if appropriate, by talking with him/her about them.</a:t>
            </a:r>
          </a:p>
          <a:p>
            <a:endParaRPr lang="en-US" altLang="en-US" b="0">
              <a:latin typeface="Times" panose="02020603050405020304" pitchFamily="18" charset="0"/>
            </a:endParaRPr>
          </a:p>
          <a:p>
            <a:r>
              <a:rPr lang="en-US" altLang="en-US">
                <a:latin typeface="Times" panose="02020603050405020304" pitchFamily="18" charset="0"/>
              </a:rPr>
              <a:t>Community</a:t>
            </a:r>
            <a:r>
              <a:rPr lang="en-US" altLang="en-US" b="0">
                <a:latin typeface="Times" panose="02020603050405020304" pitchFamily="18" charset="0"/>
              </a:rPr>
              <a:t>. Encourage the participants to connect with fellow participants after the workshop. For example, they might decide to organise brown-bag lunches to discuss their ongoing application of the skills. Or, they could identify a learning partner for peer coaching and discussion.</a:t>
            </a:r>
          </a:p>
          <a:p>
            <a:endParaRPr lang="en-US" altLang="en-US" b="0">
              <a:latin typeface="Times" panose="02020603050405020304" pitchFamily="18" charset="0"/>
            </a:endParaRPr>
          </a:p>
          <a:p>
            <a:r>
              <a:rPr lang="en-US" altLang="en-US">
                <a:latin typeface="Times" panose="02020603050405020304" pitchFamily="18" charset="0"/>
              </a:rPr>
              <a:t>Reflective Learning. </a:t>
            </a:r>
            <a:r>
              <a:rPr lang="en-US" altLang="en-US" b="0">
                <a:latin typeface="Times" panose="02020603050405020304" pitchFamily="18" charset="0"/>
              </a:rPr>
              <a:t>Explain that most professional learning happens on the job itself after a workshop. To continue to develop their skills, it is important for participants to conduct </a:t>
            </a:r>
            <a:r>
              <a:rPr lang="en-US" altLang="en-US" b="0" i="1">
                <a:latin typeface="Times" panose="02020603050405020304" pitchFamily="18" charset="0"/>
              </a:rPr>
              <a:t>after action reviews </a:t>
            </a:r>
            <a:r>
              <a:rPr lang="en-US" altLang="en-US" b="0">
                <a:latin typeface="Times" panose="02020603050405020304" pitchFamily="18" charset="0"/>
              </a:rPr>
              <a:t>on their use of the new skills. They can do this by reflecting on their performance and the results achieved by asking: “What went well? What could have been better? What will I do differently next time?”</a:t>
            </a:r>
          </a:p>
          <a:p>
            <a:endParaRPr lang="en-US" altLang="en-US" b="0">
              <a:latin typeface="Times" panose="02020603050405020304" pitchFamily="18" charset="0"/>
            </a:endParaRPr>
          </a:p>
          <a:p>
            <a:endParaRPr lang="en-US" altLang="en-US" b="0">
              <a:latin typeface="Times" panose="02020603050405020304" pitchFamily="18" charset="0"/>
            </a:endParaRPr>
          </a:p>
          <a:p>
            <a:endParaRPr lang="en-US" altLang="en-US" b="0">
              <a:latin typeface="Times" panose="02020603050405020304" pitchFamily="18" charset="0"/>
            </a:endParaRPr>
          </a:p>
          <a:p>
            <a:pPr>
              <a:buFont typeface="Helvetica" panose="020B0604020202020204" pitchFamily="34" charset="0"/>
              <a:buAutoNum type="arabicPeriod"/>
            </a:pPr>
            <a:endParaRPr lang="en-US" altLang="en-US" b="0">
              <a:latin typeface="Times" panose="02020603050405020304" pitchFamily="18" charset="0"/>
            </a:endParaRPr>
          </a:p>
          <a:p>
            <a:endParaRPr lang="en-US" altLang="en-US" b="0">
              <a:latin typeface="Times" panose="02020603050405020304" pitchFamily="18" charset="0"/>
            </a:endParaRPr>
          </a:p>
          <a:p>
            <a:endParaRPr lang="en-US" altLang="en-US" i="1"/>
          </a:p>
        </p:txBody>
      </p:sp>
      <p:sp>
        <p:nvSpPr>
          <p:cNvPr id="88069" name="Rectangle 20">
            <a:extLst>
              <a:ext uri="{FF2B5EF4-FFF2-40B4-BE49-F238E27FC236}">
                <a16:creationId xmlns:a16="http://schemas.microsoft.com/office/drawing/2014/main" id="{E722FA79-4751-40AC-ADB7-F007720143C8}"/>
              </a:ext>
            </a:extLst>
          </p:cNvPr>
          <p:cNvSpPr>
            <a:spLocks noChangeArrowheads="1"/>
          </p:cNvSpPr>
          <p:nvPr/>
        </p:nvSpPr>
        <p:spPr bwMode="auto">
          <a:xfrm>
            <a:off x="1524000" y="1233488"/>
            <a:ext cx="43434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635000" algn="l"/>
              </a:tabLst>
              <a:defRPr sz="1200" b="1">
                <a:solidFill>
                  <a:schemeClr val="tx1"/>
                </a:solidFill>
                <a:latin typeface="Helvetica" panose="020B0604020202020204" pitchFamily="34" charset="0"/>
                <a:ea typeface="ＭＳ Ｐゴシック" panose="020B0600070205080204" pitchFamily="34" charset="-128"/>
              </a:defRPr>
            </a:lvl1pPr>
            <a:lvl2pPr marL="37931725" indent="-37474525">
              <a:tabLst>
                <a:tab pos="635000" algn="l"/>
              </a:tabLst>
              <a:defRPr sz="1200" b="1">
                <a:solidFill>
                  <a:schemeClr val="tx1"/>
                </a:solidFill>
                <a:latin typeface="Helvetica" panose="020B0604020202020204" pitchFamily="34" charset="0"/>
                <a:ea typeface="ＭＳ Ｐゴシック" panose="020B0600070205080204" pitchFamily="34" charset="-128"/>
              </a:defRPr>
            </a:lvl2pPr>
            <a:lvl3pPr marL="1143000" indent="-228600">
              <a:tabLst>
                <a:tab pos="635000" algn="l"/>
              </a:tabLst>
              <a:defRPr sz="1200" b="1">
                <a:solidFill>
                  <a:schemeClr val="tx1"/>
                </a:solidFill>
                <a:latin typeface="Helvetica" panose="020B0604020202020204" pitchFamily="34" charset="0"/>
                <a:ea typeface="ＭＳ Ｐゴシック" panose="020B0600070205080204" pitchFamily="34" charset="-128"/>
              </a:defRPr>
            </a:lvl3pPr>
            <a:lvl4pPr marL="1600200" indent="-228600">
              <a:tabLst>
                <a:tab pos="635000" algn="l"/>
              </a:tabLst>
              <a:defRPr sz="1200" b="1">
                <a:solidFill>
                  <a:schemeClr val="tx1"/>
                </a:solidFill>
                <a:latin typeface="Helvetica" panose="020B0604020202020204" pitchFamily="34" charset="0"/>
                <a:ea typeface="ＭＳ Ｐゴシック" panose="020B0600070205080204" pitchFamily="34" charset="-128"/>
              </a:defRPr>
            </a:lvl4pPr>
            <a:lvl5pPr marL="2057400" indent="-228600">
              <a:tabLst>
                <a:tab pos="635000" algn="l"/>
              </a:tabLst>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tabLst>
                <a:tab pos="635000" algn="l"/>
              </a:tabLs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tabLst>
                <a:tab pos="635000" algn="l"/>
              </a:tabLs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tabLst>
                <a:tab pos="635000" algn="l"/>
              </a:tabLs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tabLst>
                <a:tab pos="635000" algn="l"/>
              </a:tabLs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sz="1800"/>
              <a:t>Closing a Training Session</a:t>
            </a:r>
            <a:endParaRPr lang="en-US" altLang="en-US">
              <a:latin typeface="Times" panose="02020603050405020304" pitchFamily="18" charset="0"/>
            </a:endParaRPr>
          </a:p>
        </p:txBody>
      </p:sp>
      <p:sp>
        <p:nvSpPr>
          <p:cNvPr id="88070" name="Text Box 9">
            <a:extLst>
              <a:ext uri="{FF2B5EF4-FFF2-40B4-BE49-F238E27FC236}">
                <a16:creationId xmlns:a16="http://schemas.microsoft.com/office/drawing/2014/main" id="{83249DE8-F159-45C4-9AE3-C9D786582544}"/>
              </a:ext>
            </a:extLst>
          </p:cNvPr>
          <p:cNvSpPr txBox="1">
            <a:spLocks noChangeArrowheads="1"/>
          </p:cNvSpPr>
          <p:nvPr/>
        </p:nvSpPr>
        <p:spPr bwMode="auto">
          <a:xfrm>
            <a:off x="3962400" y="4953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DELIVERY</a:t>
            </a:r>
          </a:p>
        </p:txBody>
      </p:sp>
      <p:sp>
        <p:nvSpPr>
          <p:cNvPr id="88071" name="Slide Number Placeholder 2">
            <a:extLst>
              <a:ext uri="{FF2B5EF4-FFF2-40B4-BE49-F238E27FC236}">
                <a16:creationId xmlns:a16="http://schemas.microsoft.com/office/drawing/2014/main" id="{616B0162-C52E-4EF9-83F2-1AF6E2FD2187}"/>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0E90C80E-F3E3-4610-AE59-902C64AC5984}" type="slidenum">
              <a:rPr lang="en-US" altLang="en-US" sz="1000" b="0"/>
              <a:pPr/>
              <a:t>81</a:t>
            </a:fld>
            <a:endParaRPr lang="en-US" altLang="en-US" sz="1000" b="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Number Placeholder 4">
            <a:extLst>
              <a:ext uri="{FF2B5EF4-FFF2-40B4-BE49-F238E27FC236}">
                <a16:creationId xmlns:a16="http://schemas.microsoft.com/office/drawing/2014/main" id="{EF499B59-A3BD-4BE8-BDBB-C5B560CDD195}"/>
              </a:ext>
            </a:extLst>
          </p:cNvPr>
          <p:cNvSpPr txBox="1">
            <a:spLocks noGrp="1"/>
          </p:cNvSpPr>
          <p:nvPr/>
        </p:nvSpPr>
        <p:spPr bwMode="auto">
          <a:xfrm>
            <a:off x="4914900" y="8331200"/>
            <a:ext cx="14287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fld id="{C6F7E266-6136-4FE2-B9C3-65D7BA47D60B}" type="slidenum">
              <a:rPr lang="en-US" altLang="en-US" sz="1000" b="0"/>
              <a:pPr algn="r"/>
              <a:t>82</a:t>
            </a:fld>
            <a:endParaRPr lang="en-US" altLang="en-US" sz="1000" b="0"/>
          </a:p>
        </p:txBody>
      </p:sp>
      <p:sp>
        <p:nvSpPr>
          <p:cNvPr id="89091" name="Line 2">
            <a:extLst>
              <a:ext uri="{FF2B5EF4-FFF2-40B4-BE49-F238E27FC236}">
                <a16:creationId xmlns:a16="http://schemas.microsoft.com/office/drawing/2014/main" id="{03CEA242-C243-4E56-AD5A-29C7A27F0B7C}"/>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89092" name="Text Box 3">
            <a:extLst>
              <a:ext uri="{FF2B5EF4-FFF2-40B4-BE49-F238E27FC236}">
                <a16:creationId xmlns:a16="http://schemas.microsoft.com/office/drawing/2014/main" id="{0EE3CC15-23B5-477D-A545-E6D9441997E1}"/>
              </a:ext>
            </a:extLst>
          </p:cNvPr>
          <p:cNvSpPr txBox="1">
            <a:spLocks noChangeArrowheads="1"/>
          </p:cNvSpPr>
          <p:nvPr/>
        </p:nvSpPr>
        <p:spPr bwMode="auto">
          <a:xfrm>
            <a:off x="3962400" y="4572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ACTION PLANNING</a:t>
            </a:r>
          </a:p>
        </p:txBody>
      </p:sp>
      <p:sp>
        <p:nvSpPr>
          <p:cNvPr id="89094" name="Text Box 19">
            <a:extLst>
              <a:ext uri="{FF2B5EF4-FFF2-40B4-BE49-F238E27FC236}">
                <a16:creationId xmlns:a16="http://schemas.microsoft.com/office/drawing/2014/main" id="{47BC0F92-5450-4941-93CE-2233315E50AA}"/>
              </a:ext>
            </a:extLst>
          </p:cNvPr>
          <p:cNvSpPr txBox="1">
            <a:spLocks noChangeArrowheads="1"/>
          </p:cNvSpPr>
          <p:nvPr/>
        </p:nvSpPr>
        <p:spPr bwMode="auto">
          <a:xfrm>
            <a:off x="1524000" y="1752600"/>
            <a:ext cx="4419600" cy="552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b="0">
                <a:latin typeface="Times" panose="02020603050405020304" pitchFamily="18" charset="0"/>
              </a:rPr>
              <a:t>As a result of your participation in this workshop, you now have greater awareness of yourself as a facilitator. You have identified your strengths and areas for development. Make a list of both. Then, write down the techniques you intend to practice in order to continue your development of these skills.</a:t>
            </a:r>
          </a:p>
          <a:p>
            <a:endParaRPr lang="en-US" altLang="en-US" b="0">
              <a:latin typeface="Times" panose="02020603050405020304" pitchFamily="18" charset="0"/>
            </a:endParaRPr>
          </a:p>
          <a:p>
            <a:pPr>
              <a:lnSpc>
                <a:spcPct val="110000"/>
              </a:lnSpc>
            </a:pPr>
            <a:r>
              <a:rPr lang="en-US" altLang="en-US" i="1"/>
              <a:t>Strengths</a:t>
            </a:r>
          </a:p>
          <a:p>
            <a:pPr>
              <a:lnSpc>
                <a:spcPct val="90000"/>
              </a:lnSpc>
            </a:pPr>
            <a:endParaRPr lang="en-US" altLang="en-US" sz="1000" b="0">
              <a:latin typeface="Zapf Dingbats" pitchFamily="-93" charset="2"/>
              <a:sym typeface="Zapf Dingbats" pitchFamily="-93" charset="2"/>
            </a:endParaRPr>
          </a:p>
          <a:p>
            <a:pPr>
              <a:lnSpc>
                <a:spcPct val="40000"/>
              </a:lnSpc>
            </a:pPr>
            <a:r>
              <a:rPr lang="en-US" altLang="en-US" sz="1000" b="0">
                <a:latin typeface="Zapf Dingbats" pitchFamily="-93" charset="2"/>
                <a:sym typeface="Zapf Dingbats" pitchFamily="-93" charset="2"/>
              </a:rPr>
              <a:t></a:t>
            </a:r>
          </a:p>
          <a:p>
            <a:pPr>
              <a:lnSpc>
                <a:spcPct val="90000"/>
              </a:lnSpc>
            </a:pPr>
            <a:endParaRPr lang="en-US" altLang="en-US" sz="1000" b="0">
              <a:latin typeface="Zapf Dingbats" pitchFamily="-93" charset="2"/>
              <a:sym typeface="Zapf Dingbats" pitchFamily="-93" charset="2"/>
            </a:endParaRPr>
          </a:p>
          <a:p>
            <a:pPr>
              <a:lnSpc>
                <a:spcPct val="90000"/>
              </a:lnSpc>
            </a:pPr>
            <a:r>
              <a:rPr lang="en-US" altLang="en-US" sz="1000" b="0">
                <a:latin typeface="Zapf Dingbats" pitchFamily="-93" charset="2"/>
                <a:sym typeface="Zapf Dingbats" pitchFamily="-93" charset="2"/>
              </a:rPr>
              <a:t></a:t>
            </a:r>
          </a:p>
          <a:p>
            <a:pPr>
              <a:lnSpc>
                <a:spcPct val="90000"/>
              </a:lnSpc>
            </a:pPr>
            <a:endParaRPr lang="en-US" altLang="en-US" sz="1000" b="0">
              <a:latin typeface="Zapf Dingbats" pitchFamily="-93" charset="2"/>
              <a:sym typeface="Zapf Dingbats" pitchFamily="-93" charset="2"/>
            </a:endParaRPr>
          </a:p>
          <a:p>
            <a:pPr>
              <a:lnSpc>
                <a:spcPct val="90000"/>
              </a:lnSpc>
            </a:pPr>
            <a:r>
              <a:rPr lang="en-US" altLang="en-US" sz="1000" b="0">
                <a:latin typeface="Zapf Dingbats" pitchFamily="-93" charset="2"/>
                <a:sym typeface="Zapf Dingbats" pitchFamily="-93" charset="2"/>
              </a:rPr>
              <a:t></a:t>
            </a:r>
          </a:p>
          <a:p>
            <a:endParaRPr lang="en-US" altLang="en-US" sz="1000" b="0">
              <a:latin typeface="Zapf Dingbats" pitchFamily="-93" charset="2"/>
              <a:sym typeface="Zapf Dingbats" pitchFamily="-93" charset="2"/>
            </a:endParaRPr>
          </a:p>
          <a:p>
            <a:pPr>
              <a:lnSpc>
                <a:spcPct val="90000"/>
              </a:lnSpc>
            </a:pPr>
            <a:r>
              <a:rPr lang="en-US" altLang="en-US" sz="1000" b="0">
                <a:latin typeface="Zapf Dingbats" pitchFamily="-93" charset="2"/>
                <a:sym typeface="Zapf Dingbats" pitchFamily="-93" charset="2"/>
              </a:rPr>
              <a:t></a:t>
            </a:r>
          </a:p>
          <a:p>
            <a:endParaRPr lang="en-US" altLang="en-US" i="1"/>
          </a:p>
          <a:p>
            <a:pPr>
              <a:lnSpc>
                <a:spcPct val="110000"/>
              </a:lnSpc>
            </a:pPr>
            <a:r>
              <a:rPr lang="en-US" altLang="en-US" i="1"/>
              <a:t>Areas for Development</a:t>
            </a:r>
          </a:p>
          <a:p>
            <a:pPr>
              <a:lnSpc>
                <a:spcPct val="90000"/>
              </a:lnSpc>
            </a:pPr>
            <a:endParaRPr lang="en-US" altLang="en-US" sz="1000" b="0">
              <a:latin typeface="Zapf Dingbats" pitchFamily="-93" charset="2"/>
              <a:sym typeface="Zapf Dingbats" pitchFamily="-93" charset="2"/>
            </a:endParaRPr>
          </a:p>
          <a:p>
            <a:pPr>
              <a:lnSpc>
                <a:spcPct val="40000"/>
              </a:lnSpc>
            </a:pPr>
            <a:r>
              <a:rPr lang="en-US" altLang="en-US" sz="1000" b="0">
                <a:latin typeface="Zapf Dingbats" pitchFamily="-93" charset="2"/>
                <a:sym typeface="Zapf Dingbats" pitchFamily="-93" charset="2"/>
              </a:rPr>
              <a:t></a:t>
            </a:r>
          </a:p>
          <a:p>
            <a:pPr>
              <a:lnSpc>
                <a:spcPct val="90000"/>
              </a:lnSpc>
            </a:pPr>
            <a:endParaRPr lang="en-US" altLang="en-US" sz="1000" b="0">
              <a:latin typeface="Zapf Dingbats" pitchFamily="-93" charset="2"/>
              <a:sym typeface="Zapf Dingbats" pitchFamily="-93" charset="2"/>
            </a:endParaRPr>
          </a:p>
          <a:p>
            <a:pPr>
              <a:lnSpc>
                <a:spcPct val="90000"/>
              </a:lnSpc>
            </a:pPr>
            <a:r>
              <a:rPr lang="en-US" altLang="en-US" sz="1000" b="0">
                <a:latin typeface="Zapf Dingbats" pitchFamily="-93" charset="2"/>
                <a:sym typeface="Zapf Dingbats" pitchFamily="-93" charset="2"/>
              </a:rPr>
              <a:t></a:t>
            </a:r>
          </a:p>
          <a:p>
            <a:pPr>
              <a:lnSpc>
                <a:spcPct val="90000"/>
              </a:lnSpc>
            </a:pPr>
            <a:endParaRPr lang="en-US" altLang="en-US" sz="1000" b="0">
              <a:latin typeface="Zapf Dingbats" pitchFamily="-93" charset="2"/>
              <a:sym typeface="Zapf Dingbats" pitchFamily="-93" charset="2"/>
            </a:endParaRPr>
          </a:p>
          <a:p>
            <a:pPr>
              <a:lnSpc>
                <a:spcPct val="90000"/>
              </a:lnSpc>
            </a:pPr>
            <a:r>
              <a:rPr lang="en-US" altLang="en-US" sz="1000" b="0">
                <a:latin typeface="Zapf Dingbats" pitchFamily="-93" charset="2"/>
                <a:sym typeface="Zapf Dingbats" pitchFamily="-93" charset="2"/>
              </a:rPr>
              <a:t></a:t>
            </a:r>
          </a:p>
          <a:p>
            <a:pPr>
              <a:lnSpc>
                <a:spcPct val="90000"/>
              </a:lnSpc>
            </a:pPr>
            <a:endParaRPr lang="en-US" altLang="en-US" sz="1000" b="0">
              <a:latin typeface="Zapf Dingbats" pitchFamily="-93" charset="2"/>
              <a:sym typeface="Zapf Dingbats" pitchFamily="-93" charset="2"/>
            </a:endParaRPr>
          </a:p>
          <a:p>
            <a:pPr>
              <a:lnSpc>
                <a:spcPct val="90000"/>
              </a:lnSpc>
            </a:pPr>
            <a:r>
              <a:rPr lang="en-US" altLang="en-US" sz="1000" b="0">
                <a:latin typeface="Zapf Dingbats" pitchFamily="-93" charset="2"/>
                <a:sym typeface="Zapf Dingbats" pitchFamily="-93" charset="2"/>
              </a:rPr>
              <a:t></a:t>
            </a:r>
          </a:p>
          <a:p>
            <a:pPr>
              <a:lnSpc>
                <a:spcPct val="90000"/>
              </a:lnSpc>
            </a:pPr>
            <a:endParaRPr lang="en-US" altLang="en-US" i="1"/>
          </a:p>
          <a:p>
            <a:pPr>
              <a:lnSpc>
                <a:spcPct val="110000"/>
              </a:lnSpc>
            </a:pPr>
            <a:r>
              <a:rPr lang="en-US" altLang="en-US" i="1"/>
              <a:t>Techniques to Practice</a:t>
            </a:r>
          </a:p>
          <a:p>
            <a:pPr>
              <a:lnSpc>
                <a:spcPct val="90000"/>
              </a:lnSpc>
            </a:pPr>
            <a:endParaRPr lang="en-US" altLang="en-US" sz="1000" b="0">
              <a:latin typeface="Zapf Dingbats" pitchFamily="-93" charset="2"/>
              <a:sym typeface="Zapf Dingbats" pitchFamily="-93" charset="2"/>
            </a:endParaRPr>
          </a:p>
          <a:p>
            <a:pPr>
              <a:lnSpc>
                <a:spcPct val="40000"/>
              </a:lnSpc>
            </a:pPr>
            <a:r>
              <a:rPr lang="en-US" altLang="en-US" sz="1000" b="0">
                <a:latin typeface="Zapf Dingbats" pitchFamily="-93" charset="2"/>
                <a:sym typeface="Zapf Dingbats" pitchFamily="-93" charset="2"/>
              </a:rPr>
              <a:t></a:t>
            </a:r>
          </a:p>
          <a:p>
            <a:pPr>
              <a:lnSpc>
                <a:spcPct val="90000"/>
              </a:lnSpc>
            </a:pPr>
            <a:endParaRPr lang="en-US" altLang="en-US" sz="1000" b="0">
              <a:latin typeface="Zapf Dingbats" pitchFamily="-93" charset="2"/>
              <a:sym typeface="Zapf Dingbats" pitchFamily="-93" charset="2"/>
            </a:endParaRPr>
          </a:p>
          <a:p>
            <a:pPr>
              <a:lnSpc>
                <a:spcPct val="90000"/>
              </a:lnSpc>
            </a:pPr>
            <a:r>
              <a:rPr lang="en-US" altLang="en-US" sz="1000" b="0">
                <a:latin typeface="Zapf Dingbats" pitchFamily="-93" charset="2"/>
                <a:sym typeface="Zapf Dingbats" pitchFamily="-93" charset="2"/>
              </a:rPr>
              <a:t></a:t>
            </a:r>
          </a:p>
          <a:p>
            <a:pPr>
              <a:lnSpc>
                <a:spcPct val="90000"/>
              </a:lnSpc>
            </a:pPr>
            <a:endParaRPr lang="en-US" altLang="en-US" sz="1000" b="0">
              <a:latin typeface="Zapf Dingbats" pitchFamily="-93" charset="2"/>
              <a:sym typeface="Zapf Dingbats" pitchFamily="-93" charset="2"/>
            </a:endParaRPr>
          </a:p>
          <a:p>
            <a:pPr>
              <a:lnSpc>
                <a:spcPct val="90000"/>
              </a:lnSpc>
            </a:pPr>
            <a:r>
              <a:rPr lang="en-US" altLang="en-US" sz="1000" b="0">
                <a:latin typeface="Zapf Dingbats" pitchFamily="-93" charset="2"/>
                <a:sym typeface="Zapf Dingbats" pitchFamily="-93" charset="2"/>
              </a:rPr>
              <a:t></a:t>
            </a:r>
          </a:p>
          <a:p>
            <a:pPr>
              <a:lnSpc>
                <a:spcPct val="90000"/>
              </a:lnSpc>
            </a:pPr>
            <a:endParaRPr lang="en-US" altLang="en-US" sz="1000" b="0">
              <a:latin typeface="Zapf Dingbats" pitchFamily="-93" charset="2"/>
              <a:sym typeface="Zapf Dingbats" pitchFamily="-93" charset="2"/>
            </a:endParaRPr>
          </a:p>
          <a:p>
            <a:pPr>
              <a:lnSpc>
                <a:spcPct val="90000"/>
              </a:lnSpc>
            </a:pPr>
            <a:r>
              <a:rPr lang="en-US" altLang="en-US" sz="1000" b="0">
                <a:latin typeface="Zapf Dingbats" pitchFamily="-93" charset="2"/>
                <a:sym typeface="Zapf Dingbats" pitchFamily="-93" charset="2"/>
              </a:rPr>
              <a:t></a:t>
            </a:r>
          </a:p>
          <a:p>
            <a:pPr>
              <a:lnSpc>
                <a:spcPct val="90000"/>
              </a:lnSpc>
            </a:pPr>
            <a:endParaRPr lang="en-US" altLang="en-US" sz="1000" b="0">
              <a:latin typeface="Zapf Dingbats" pitchFamily="-93" charset="2"/>
              <a:sym typeface="Zapf Dingbats" pitchFamily="-93" charset="2"/>
            </a:endParaRPr>
          </a:p>
          <a:p>
            <a:endParaRPr lang="en-US" altLang="en-US" i="1"/>
          </a:p>
        </p:txBody>
      </p:sp>
      <p:sp>
        <p:nvSpPr>
          <p:cNvPr id="89095" name="Rectangle 20">
            <a:extLst>
              <a:ext uri="{FF2B5EF4-FFF2-40B4-BE49-F238E27FC236}">
                <a16:creationId xmlns:a16="http://schemas.microsoft.com/office/drawing/2014/main" id="{20C46507-BA6D-458C-A04D-2F2D57BB2FF7}"/>
              </a:ext>
            </a:extLst>
          </p:cNvPr>
          <p:cNvSpPr>
            <a:spLocks noChangeArrowheads="1"/>
          </p:cNvSpPr>
          <p:nvPr/>
        </p:nvSpPr>
        <p:spPr bwMode="auto">
          <a:xfrm>
            <a:off x="1524000" y="1233488"/>
            <a:ext cx="43434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635000" algn="l"/>
              </a:tabLst>
              <a:defRPr sz="1200" b="1">
                <a:solidFill>
                  <a:schemeClr val="tx1"/>
                </a:solidFill>
                <a:latin typeface="Helvetica" panose="020B0604020202020204" pitchFamily="34" charset="0"/>
                <a:ea typeface="ＭＳ Ｐゴシック" panose="020B0600070205080204" pitchFamily="34" charset="-128"/>
              </a:defRPr>
            </a:lvl1pPr>
            <a:lvl2pPr marL="37931725" indent="-37474525">
              <a:tabLst>
                <a:tab pos="635000" algn="l"/>
              </a:tabLst>
              <a:defRPr sz="1200" b="1">
                <a:solidFill>
                  <a:schemeClr val="tx1"/>
                </a:solidFill>
                <a:latin typeface="Helvetica" panose="020B0604020202020204" pitchFamily="34" charset="0"/>
                <a:ea typeface="ＭＳ Ｐゴシック" panose="020B0600070205080204" pitchFamily="34" charset="-128"/>
              </a:defRPr>
            </a:lvl2pPr>
            <a:lvl3pPr marL="1143000" indent="-228600">
              <a:tabLst>
                <a:tab pos="635000" algn="l"/>
              </a:tabLst>
              <a:defRPr sz="1200" b="1">
                <a:solidFill>
                  <a:schemeClr val="tx1"/>
                </a:solidFill>
                <a:latin typeface="Helvetica" panose="020B0604020202020204" pitchFamily="34" charset="0"/>
                <a:ea typeface="ＭＳ Ｐゴシック" panose="020B0600070205080204" pitchFamily="34" charset="-128"/>
              </a:defRPr>
            </a:lvl3pPr>
            <a:lvl4pPr marL="1600200" indent="-228600">
              <a:tabLst>
                <a:tab pos="635000" algn="l"/>
              </a:tabLst>
              <a:defRPr sz="1200" b="1">
                <a:solidFill>
                  <a:schemeClr val="tx1"/>
                </a:solidFill>
                <a:latin typeface="Helvetica" panose="020B0604020202020204" pitchFamily="34" charset="0"/>
                <a:ea typeface="ＭＳ Ｐゴシック" panose="020B0600070205080204" pitchFamily="34" charset="-128"/>
              </a:defRPr>
            </a:lvl4pPr>
            <a:lvl5pPr marL="2057400" indent="-228600">
              <a:tabLst>
                <a:tab pos="635000" algn="l"/>
              </a:tabLst>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tabLst>
                <a:tab pos="635000" algn="l"/>
              </a:tabLs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tabLst>
                <a:tab pos="635000" algn="l"/>
              </a:tabLs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tabLst>
                <a:tab pos="635000" algn="l"/>
              </a:tabLs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tabLst>
                <a:tab pos="635000" algn="l"/>
              </a:tabLs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sz="1800"/>
              <a:t>Action Planning</a:t>
            </a:r>
            <a:endParaRPr lang="en-US" altLang="en-US" b="0">
              <a:latin typeface="Times" panose="02020603050405020304" pitchFamily="18" charset="0"/>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Number Placeholder 4">
            <a:extLst>
              <a:ext uri="{FF2B5EF4-FFF2-40B4-BE49-F238E27FC236}">
                <a16:creationId xmlns:a16="http://schemas.microsoft.com/office/drawing/2014/main" id="{BA644D95-B777-40EA-A1D8-ACBF73053537}"/>
              </a:ext>
            </a:extLst>
          </p:cNvPr>
          <p:cNvSpPr txBox="1">
            <a:spLocks noGrp="1"/>
          </p:cNvSpPr>
          <p:nvPr/>
        </p:nvSpPr>
        <p:spPr bwMode="auto">
          <a:xfrm>
            <a:off x="4914900" y="8331200"/>
            <a:ext cx="14287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fld id="{F7B95147-1BE9-4C11-92A8-1818E2B68511}" type="slidenum">
              <a:rPr lang="en-US" altLang="en-US" sz="1000" b="0"/>
              <a:pPr algn="r"/>
              <a:t>83</a:t>
            </a:fld>
            <a:endParaRPr lang="en-US" altLang="en-US" sz="1000" b="0"/>
          </a:p>
        </p:txBody>
      </p:sp>
      <p:sp>
        <p:nvSpPr>
          <p:cNvPr id="90115" name="Line 2">
            <a:extLst>
              <a:ext uri="{FF2B5EF4-FFF2-40B4-BE49-F238E27FC236}">
                <a16:creationId xmlns:a16="http://schemas.microsoft.com/office/drawing/2014/main" id="{CB275336-B60D-4D13-85F6-64148EDD670B}"/>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0116" name="Text Box 3">
            <a:extLst>
              <a:ext uri="{FF2B5EF4-FFF2-40B4-BE49-F238E27FC236}">
                <a16:creationId xmlns:a16="http://schemas.microsoft.com/office/drawing/2014/main" id="{A071DFBC-B380-4B6B-84F0-9E7FB27F257C}"/>
              </a:ext>
            </a:extLst>
          </p:cNvPr>
          <p:cNvSpPr txBox="1">
            <a:spLocks noChangeArrowheads="1"/>
          </p:cNvSpPr>
          <p:nvPr/>
        </p:nvSpPr>
        <p:spPr bwMode="auto">
          <a:xfrm>
            <a:off x="3962400" y="4572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ACTION PLANNING</a:t>
            </a:r>
          </a:p>
        </p:txBody>
      </p:sp>
      <p:sp>
        <p:nvSpPr>
          <p:cNvPr id="90118" name="Rectangle 6">
            <a:extLst>
              <a:ext uri="{FF2B5EF4-FFF2-40B4-BE49-F238E27FC236}">
                <a16:creationId xmlns:a16="http://schemas.microsoft.com/office/drawing/2014/main" id="{94E10FAE-EA33-431A-9A41-728354CEB3A8}"/>
              </a:ext>
            </a:extLst>
          </p:cNvPr>
          <p:cNvSpPr>
            <a:spLocks noChangeArrowheads="1"/>
          </p:cNvSpPr>
          <p:nvPr/>
        </p:nvSpPr>
        <p:spPr bwMode="auto">
          <a:xfrm>
            <a:off x="1524000" y="1143000"/>
            <a:ext cx="4343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635000" algn="l"/>
              </a:tabLst>
              <a:defRPr sz="1200" b="1">
                <a:solidFill>
                  <a:schemeClr val="tx1"/>
                </a:solidFill>
                <a:latin typeface="Helvetica" panose="020B0604020202020204" pitchFamily="34" charset="0"/>
                <a:ea typeface="ＭＳ Ｐゴシック" panose="020B0600070205080204" pitchFamily="34" charset="-128"/>
              </a:defRPr>
            </a:lvl1pPr>
            <a:lvl2pPr marL="37931725" indent="-37474525">
              <a:tabLst>
                <a:tab pos="635000" algn="l"/>
              </a:tabLst>
              <a:defRPr sz="1200" b="1">
                <a:solidFill>
                  <a:schemeClr val="tx1"/>
                </a:solidFill>
                <a:latin typeface="Helvetica" panose="020B0604020202020204" pitchFamily="34" charset="0"/>
                <a:ea typeface="ＭＳ Ｐゴシック" panose="020B0600070205080204" pitchFamily="34" charset="-128"/>
              </a:defRPr>
            </a:lvl2pPr>
            <a:lvl3pPr marL="1143000" indent="-228600">
              <a:tabLst>
                <a:tab pos="635000" algn="l"/>
              </a:tabLst>
              <a:defRPr sz="1200" b="1">
                <a:solidFill>
                  <a:schemeClr val="tx1"/>
                </a:solidFill>
                <a:latin typeface="Helvetica" panose="020B0604020202020204" pitchFamily="34" charset="0"/>
                <a:ea typeface="ＭＳ Ｐゴシック" panose="020B0600070205080204" pitchFamily="34" charset="-128"/>
              </a:defRPr>
            </a:lvl3pPr>
            <a:lvl4pPr marL="1600200" indent="-228600">
              <a:tabLst>
                <a:tab pos="635000" algn="l"/>
              </a:tabLst>
              <a:defRPr sz="1200" b="1">
                <a:solidFill>
                  <a:schemeClr val="tx1"/>
                </a:solidFill>
                <a:latin typeface="Helvetica" panose="020B0604020202020204" pitchFamily="34" charset="0"/>
                <a:ea typeface="ＭＳ Ｐゴシック" panose="020B0600070205080204" pitchFamily="34" charset="-128"/>
              </a:defRPr>
            </a:lvl4pPr>
            <a:lvl5pPr marL="2057400" indent="-228600">
              <a:tabLst>
                <a:tab pos="635000" algn="l"/>
              </a:tabLst>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tabLst>
                <a:tab pos="635000" algn="l"/>
              </a:tabLs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tabLst>
                <a:tab pos="635000" algn="l"/>
              </a:tabLs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tabLst>
                <a:tab pos="635000" algn="l"/>
              </a:tabLs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tabLst>
                <a:tab pos="635000" algn="l"/>
              </a:tabLs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sz="1800"/>
              <a:t>Further Reading</a:t>
            </a:r>
            <a:endParaRPr lang="en-US" altLang="en-US" b="0">
              <a:latin typeface="Times" panose="02020603050405020304" pitchFamily="18" charset="0"/>
            </a:endParaRPr>
          </a:p>
        </p:txBody>
      </p:sp>
      <p:sp>
        <p:nvSpPr>
          <p:cNvPr id="90119" name="Text Box 12">
            <a:extLst>
              <a:ext uri="{FF2B5EF4-FFF2-40B4-BE49-F238E27FC236}">
                <a16:creationId xmlns:a16="http://schemas.microsoft.com/office/drawing/2014/main" id="{7004AF09-9F0A-4C04-B41E-071F7943FC86}"/>
              </a:ext>
            </a:extLst>
          </p:cNvPr>
          <p:cNvSpPr txBox="1">
            <a:spLocks noChangeArrowheads="1"/>
          </p:cNvSpPr>
          <p:nvPr/>
        </p:nvSpPr>
        <p:spPr bwMode="auto">
          <a:xfrm>
            <a:off x="1524000" y="1981200"/>
            <a:ext cx="4495800" cy="603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r>
              <a:rPr lang="en-US" altLang="en-US" b="0">
                <a:latin typeface="Times" panose="02020603050405020304" pitchFamily="18" charset="0"/>
              </a:rPr>
              <a:t>Bolton, Robert. </a:t>
            </a:r>
            <a:r>
              <a:rPr lang="en-US" altLang="en-US" b="0" i="1">
                <a:latin typeface="Times" panose="02020603050405020304" pitchFamily="18" charset="0"/>
              </a:rPr>
              <a:t>People Skills.</a:t>
            </a:r>
            <a:r>
              <a:rPr lang="en-US" altLang="en-US" b="0">
                <a:latin typeface="Times" panose="02020603050405020304" pitchFamily="18" charset="0"/>
              </a:rPr>
              <a:t> New York, Simon &amp; Schuster, 1986.</a:t>
            </a:r>
          </a:p>
          <a:p>
            <a:endParaRPr lang="en-US" altLang="en-US" b="0">
              <a:latin typeface="Times" panose="02020603050405020304" pitchFamily="18" charset="0"/>
            </a:endParaRPr>
          </a:p>
          <a:p>
            <a:r>
              <a:rPr lang="en-US" altLang="en-US" b="0">
                <a:latin typeface="Times" panose="02020603050405020304" pitchFamily="18" charset="0"/>
              </a:rPr>
              <a:t>Brookfield, Stephen and Preskill, Stephen. </a:t>
            </a:r>
            <a:r>
              <a:rPr lang="en-US" altLang="en-US" b="0" i="1">
                <a:latin typeface="Times" panose="02020603050405020304" pitchFamily="18" charset="0"/>
              </a:rPr>
              <a:t>Discussion as a Way of Teaching, </a:t>
            </a:r>
            <a:r>
              <a:rPr lang="en-US" altLang="en-US" b="0">
                <a:latin typeface="Times" panose="02020603050405020304" pitchFamily="18" charset="0"/>
              </a:rPr>
              <a:t>San Francisco: Jossey-Bass, 2005</a:t>
            </a:r>
          </a:p>
          <a:p>
            <a:endParaRPr lang="en-US" altLang="en-US" b="0">
              <a:latin typeface="Times" panose="02020603050405020304" pitchFamily="18" charset="0"/>
            </a:endParaRPr>
          </a:p>
          <a:p>
            <a:r>
              <a:rPr lang="en-US" altLang="en-US" b="0">
                <a:latin typeface="Times" panose="02020603050405020304" pitchFamily="18" charset="0"/>
              </a:rPr>
              <a:t>Higgins, James M., </a:t>
            </a:r>
            <a:r>
              <a:rPr lang="en-US" altLang="en-US" b="0" i="1">
                <a:latin typeface="Times" panose="02020603050405020304" pitchFamily="18" charset="0"/>
              </a:rPr>
              <a:t>101 Creative Problem Solving Techniques</a:t>
            </a:r>
            <a:r>
              <a:rPr lang="en-US" altLang="en-US" b="0">
                <a:latin typeface="Times" panose="02020603050405020304" pitchFamily="18" charset="0"/>
              </a:rPr>
              <a:t>, Winter Park, FL: New Management Publishing Company, Inc., 1994.</a:t>
            </a:r>
          </a:p>
          <a:p>
            <a:endParaRPr lang="en-US" altLang="en-US" b="0">
              <a:latin typeface="Times" panose="02020603050405020304" pitchFamily="18" charset="0"/>
            </a:endParaRPr>
          </a:p>
          <a:p>
            <a:r>
              <a:rPr lang="en-US" altLang="en-US" b="0">
                <a:latin typeface="Times" panose="02020603050405020304" pitchFamily="18" charset="0"/>
              </a:rPr>
              <a:t>Kayser, Thomas. </a:t>
            </a:r>
            <a:r>
              <a:rPr lang="en-US" altLang="en-US" b="0" i="1">
                <a:latin typeface="Times" panose="02020603050405020304" pitchFamily="18" charset="0"/>
              </a:rPr>
              <a:t>Mining Group Gold, 2nd edition,</a:t>
            </a:r>
            <a:r>
              <a:rPr lang="en-US" altLang="en-US" b="0">
                <a:latin typeface="Times" panose="02020603050405020304" pitchFamily="18" charset="0"/>
              </a:rPr>
              <a:t> New York: McGraw-Hill, 2010.</a:t>
            </a:r>
          </a:p>
          <a:p>
            <a:endParaRPr lang="en-US" altLang="en-US" b="0">
              <a:latin typeface="Times" panose="02020603050405020304" pitchFamily="18" charset="0"/>
            </a:endParaRPr>
          </a:p>
          <a:p>
            <a:r>
              <a:rPr lang="en-US" altLang="en-US" b="0">
                <a:latin typeface="Times" panose="02020603050405020304" pitchFamily="18" charset="0"/>
              </a:rPr>
              <a:t>Knowles, Malcolm. </a:t>
            </a:r>
            <a:r>
              <a:rPr lang="en-US" altLang="en-US" b="0" i="1">
                <a:latin typeface="Times" panose="02020603050405020304" pitchFamily="18" charset="0"/>
              </a:rPr>
              <a:t>Adult Learner, Sixth Edition: The Definitive Classic in Adult Education and Human Resource Development</a:t>
            </a:r>
            <a:r>
              <a:rPr lang="en-US" altLang="en-US" b="0">
                <a:latin typeface="Times" panose="02020603050405020304" pitchFamily="18" charset="0"/>
              </a:rPr>
              <a:t>, 2005.</a:t>
            </a:r>
          </a:p>
          <a:p>
            <a:endParaRPr lang="en-US" altLang="en-US" b="0">
              <a:latin typeface="Times" panose="02020603050405020304" pitchFamily="18" charset="0"/>
            </a:endParaRPr>
          </a:p>
          <a:p>
            <a:r>
              <a:rPr lang="en-US" altLang="en-US" b="0">
                <a:latin typeface="Times" panose="02020603050405020304" pitchFamily="18" charset="0"/>
              </a:rPr>
              <a:t>Piskurich, George. </a:t>
            </a:r>
            <a:r>
              <a:rPr lang="en-US" altLang="en-US" b="0" i="1">
                <a:latin typeface="Times" panose="02020603050405020304" pitchFamily="18" charset="0"/>
              </a:rPr>
              <a:t>Rapid Instructional Design: Learning ID Fast and Right</a:t>
            </a:r>
            <a:r>
              <a:rPr lang="en-US" altLang="en-US" b="0">
                <a:latin typeface="Times" panose="02020603050405020304" pitchFamily="18" charset="0"/>
              </a:rPr>
              <a:t>, 2015.</a:t>
            </a:r>
          </a:p>
          <a:p>
            <a:endParaRPr lang="en-US" altLang="en-US" b="0">
              <a:latin typeface="Times" panose="02020603050405020304" pitchFamily="18" charset="0"/>
            </a:endParaRPr>
          </a:p>
          <a:p>
            <a:r>
              <a:rPr lang="en-US" altLang="en-US" b="0">
                <a:latin typeface="Times" panose="02020603050405020304" pitchFamily="18" charset="0"/>
              </a:rPr>
              <a:t>Schwarz, Roger. </a:t>
            </a:r>
            <a:r>
              <a:rPr lang="en-US" altLang="en-US" b="0" i="1">
                <a:latin typeface="Times" panose="02020603050405020304" pitchFamily="18" charset="0"/>
              </a:rPr>
              <a:t>The Skilled Facilitator</a:t>
            </a:r>
            <a:r>
              <a:rPr lang="en-US" altLang="en-US" b="0">
                <a:latin typeface="Times" panose="02020603050405020304" pitchFamily="18" charset="0"/>
              </a:rPr>
              <a:t>. San Francisco: Jossey-Bass, 2002.</a:t>
            </a:r>
          </a:p>
          <a:p>
            <a:endParaRPr lang="en-US" altLang="en-US" b="0">
              <a:latin typeface="Times" panose="02020603050405020304" pitchFamily="18" charset="0"/>
            </a:endParaRPr>
          </a:p>
          <a:p>
            <a:r>
              <a:rPr lang="en-US" altLang="en-US" b="0">
                <a:latin typeface="Times" panose="02020603050405020304" pitchFamily="18" charset="0"/>
              </a:rPr>
              <a:t>Silberman, Mel. </a:t>
            </a:r>
            <a:r>
              <a:rPr lang="en-US" altLang="en-US" b="0" i="1">
                <a:latin typeface="Times" panose="02020603050405020304" pitchFamily="18" charset="0"/>
              </a:rPr>
              <a:t>Active Training: A Handbook of Techniques, Designs, Case Examples, and Tips. </a:t>
            </a:r>
            <a:r>
              <a:rPr lang="en-US" altLang="en-US" b="0">
                <a:latin typeface="Times" panose="02020603050405020304" pitchFamily="18" charset="0"/>
              </a:rPr>
              <a:t>San Francisco: Jossey-Bass, 2006.</a:t>
            </a:r>
          </a:p>
          <a:p>
            <a:endParaRPr lang="en-US" altLang="en-US" b="0">
              <a:latin typeface="Times" panose="02020603050405020304" pitchFamily="18" charset="0"/>
            </a:endParaRPr>
          </a:p>
          <a:p>
            <a:r>
              <a:rPr lang="en-US" altLang="en-US" b="0">
                <a:latin typeface="Times" panose="02020603050405020304" pitchFamily="18" charset="0"/>
              </a:rPr>
              <a:t>Townsend, John. </a:t>
            </a:r>
            <a:r>
              <a:rPr lang="en-US" altLang="en-US" b="0" i="1">
                <a:latin typeface="Times" panose="02020603050405020304" pitchFamily="18" charset="0"/>
              </a:rPr>
              <a:t>Trainer’</a:t>
            </a:r>
            <a:r>
              <a:rPr lang="en-US" altLang="ja-JP" b="0" i="1">
                <a:latin typeface="Times" panose="02020603050405020304" pitchFamily="18" charset="0"/>
              </a:rPr>
              <a:t>s Pocketbook. </a:t>
            </a:r>
            <a:r>
              <a:rPr lang="en-US" altLang="ja-JP" b="0">
                <a:latin typeface="Times" panose="02020603050405020304" pitchFamily="18" charset="0"/>
              </a:rPr>
              <a:t>Management Pocketbooks, 2003.</a:t>
            </a:r>
          </a:p>
          <a:p>
            <a:endParaRPr lang="en-US" altLang="en-US" sz="1400" b="0">
              <a:latin typeface="Times" panose="02020603050405020304" pitchFamily="18" charset="0"/>
            </a:endParaRPr>
          </a:p>
          <a:p>
            <a:r>
              <a:rPr lang="en-US" altLang="en-US" b="0">
                <a:latin typeface="Times" panose="02020603050405020304" pitchFamily="18" charset="0"/>
                <a:hlinkClick r:id="rId2"/>
              </a:rPr>
              <a:t>www.astd.org</a:t>
            </a:r>
            <a:r>
              <a:rPr lang="en-US" altLang="en-US" b="0">
                <a:latin typeface="Times" panose="02020603050405020304" pitchFamily="18" charset="0"/>
              </a:rPr>
              <a:t> (American Society for Training &amp; Development)</a:t>
            </a:r>
          </a:p>
          <a:p>
            <a:endParaRPr lang="en-US" altLang="en-US" b="0">
              <a:latin typeface="Times" panose="02020603050405020304" pitchFamily="18" charset="0"/>
              <a:hlinkClick r:id="rId3"/>
            </a:endParaRPr>
          </a:p>
          <a:p>
            <a:r>
              <a:rPr lang="en-US" altLang="en-US" b="0">
                <a:latin typeface="Times" panose="02020603050405020304" pitchFamily="18" charset="0"/>
                <a:hlinkClick r:id="rId3"/>
              </a:rPr>
              <a:t>www.iaf-world.org</a:t>
            </a:r>
            <a:r>
              <a:rPr lang="en-US" altLang="en-US" b="0">
                <a:latin typeface="Times" panose="02020603050405020304" pitchFamily="18" charset="0"/>
              </a:rPr>
              <a:t> (International Association of Facilitators)</a:t>
            </a:r>
          </a:p>
          <a:p>
            <a:endParaRPr lang="en-US" altLang="en-US" b="0">
              <a:latin typeface="Times" panose="02020603050405020304" pitchFamily="18" charset="0"/>
            </a:endParaRPr>
          </a:p>
          <a:p>
            <a:endParaRPr lang="en-US" altLang="en-US" b="0">
              <a:latin typeface="Times" panose="02020603050405020304" pitchFamily="18" charset="0"/>
            </a:endParaRPr>
          </a:p>
          <a:p>
            <a:endParaRPr lang="en-US" altLang="en-US" b="0">
              <a:latin typeface="Times"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a:extLst>
              <a:ext uri="{FF2B5EF4-FFF2-40B4-BE49-F238E27FC236}">
                <a16:creationId xmlns:a16="http://schemas.microsoft.com/office/drawing/2014/main" id="{0C65FEC9-871B-42B2-BA83-14411D60AFFE}"/>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fld id="{8A871661-7BAF-4790-BCDC-702235573DB9}" type="slidenum">
              <a:rPr lang="en-US" altLang="en-US" sz="1000" b="0"/>
              <a:pPr/>
              <a:t>9</a:t>
            </a:fld>
            <a:endParaRPr lang="en-US" altLang="en-US" sz="1000" b="0"/>
          </a:p>
        </p:txBody>
      </p:sp>
      <p:sp>
        <p:nvSpPr>
          <p:cNvPr id="161794" name="Rectangle 2">
            <a:extLst>
              <a:ext uri="{FF2B5EF4-FFF2-40B4-BE49-F238E27FC236}">
                <a16:creationId xmlns:a16="http://schemas.microsoft.com/office/drawing/2014/main" id="{275250F3-76A2-43D4-8BE1-9CB898356C96}"/>
              </a:ext>
            </a:extLst>
          </p:cNvPr>
          <p:cNvSpPr>
            <a:spLocks noGrp="1" noChangeArrowheads="1"/>
          </p:cNvSpPr>
          <p:nvPr>
            <p:ph type="title"/>
          </p:nvPr>
        </p:nvSpPr>
        <p:spPr>
          <a:xfrm>
            <a:off x="1574800" y="1397000"/>
            <a:ext cx="3810000" cy="152400"/>
          </a:xfrm>
        </p:spPr>
        <p:txBody>
          <a:bodyPr/>
          <a:lstStyle/>
          <a:p>
            <a:pPr algn="l" eaLnBrk="1" hangingPunct="1">
              <a:defRPr/>
            </a:pPr>
            <a:r>
              <a:rPr lang="en-US">
                <a:cs typeface="+mj-cs"/>
              </a:rPr>
              <a:t>A Request for Training</a:t>
            </a:r>
          </a:p>
        </p:txBody>
      </p:sp>
      <p:sp>
        <p:nvSpPr>
          <p:cNvPr id="11268" name="Line 3">
            <a:extLst>
              <a:ext uri="{FF2B5EF4-FFF2-40B4-BE49-F238E27FC236}">
                <a16:creationId xmlns:a16="http://schemas.microsoft.com/office/drawing/2014/main" id="{4CE062F7-BD33-47A4-B95C-347E14F497A4}"/>
              </a:ext>
            </a:extLst>
          </p:cNvPr>
          <p:cNvSpPr>
            <a:spLocks noChangeShapeType="1"/>
          </p:cNvSpPr>
          <p:nvPr/>
        </p:nvSpPr>
        <p:spPr bwMode="auto">
          <a:xfrm flipV="1">
            <a:off x="1600200" y="6858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270" name="Text Box 6">
            <a:extLst>
              <a:ext uri="{FF2B5EF4-FFF2-40B4-BE49-F238E27FC236}">
                <a16:creationId xmlns:a16="http://schemas.microsoft.com/office/drawing/2014/main" id="{F82C1630-9E88-4263-8554-6A02526F9D00}"/>
              </a:ext>
            </a:extLst>
          </p:cNvPr>
          <p:cNvSpPr txBox="1">
            <a:spLocks noChangeArrowheads="1"/>
          </p:cNvSpPr>
          <p:nvPr/>
        </p:nvSpPr>
        <p:spPr bwMode="auto">
          <a:xfrm>
            <a:off x="1574800" y="1955800"/>
            <a:ext cx="4495800" cy="633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37931725" indent="-37474525">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spcBef>
                <a:spcPct val="50000"/>
              </a:spcBef>
            </a:pPr>
            <a:r>
              <a:rPr lang="en-US" altLang="en-US" b="0">
                <a:latin typeface="Times" panose="02020603050405020304" pitchFamily="18" charset="0"/>
              </a:rPr>
              <a:t>You are the head of the statistical training institute in your country or a training focal point for agriculture statistics in your ministry. Today, your direct supervisor called you and explained that she had recently met with the Minister of agriculture, who complained about the  lack of official data on fisheries and aquaculture. The Minister had just returned from an international conference and was disappointed to find out that many countries produce regular official statistics on fisheries and aquaculture. However, his ministry only gathers some data from registered fishing boats. Your supervisor is frustrated because your NSO/statistical unit is not able to regularly produce this information. She asks you to urgently organize a training to fill this gap.</a:t>
            </a:r>
          </a:p>
          <a:p>
            <a:pPr>
              <a:spcBef>
                <a:spcPct val="50000"/>
              </a:spcBef>
            </a:pPr>
            <a:r>
              <a:rPr lang="en-US" altLang="en-US" b="0">
                <a:latin typeface="Times" panose="02020603050405020304" pitchFamily="18" charset="0"/>
              </a:rPr>
              <a:t>You understand the importance of this information, and you want to organize the training as quickly as possible. However, you believe it is important to understand the needs of all stakeholders before moving ahead with the training. What needs and/or factors will be important for you to consider?</a:t>
            </a:r>
            <a:endParaRPr lang="en-US" altLang="en-US" i="1"/>
          </a:p>
          <a:p>
            <a:pPr>
              <a:spcBef>
                <a:spcPct val="50000"/>
              </a:spcBef>
            </a:pPr>
            <a:r>
              <a:rPr lang="en-US" altLang="en-US" i="1"/>
              <a:t>Make a list:</a:t>
            </a:r>
            <a:endParaRPr lang="en-US" altLang="en-US">
              <a:latin typeface="Times" panose="02020603050405020304" pitchFamily="18" charset="0"/>
            </a:endParaRPr>
          </a:p>
          <a:p>
            <a:pPr>
              <a:lnSpc>
                <a:spcPct val="20000"/>
              </a:lnSpc>
              <a:spcBef>
                <a:spcPct val="50000"/>
              </a:spcBef>
            </a:pPr>
            <a:endParaRPr lang="en-US" altLang="en-US" b="0">
              <a:latin typeface="Times" panose="02020603050405020304" pitchFamily="18" charset="0"/>
            </a:endParaRPr>
          </a:p>
          <a:p>
            <a:pPr>
              <a:lnSpc>
                <a:spcPct val="160000"/>
              </a:lnSpc>
              <a:spcBef>
                <a:spcPct val="50000"/>
              </a:spcBef>
              <a:buFontTx/>
              <a:buChar char="•"/>
            </a:pPr>
            <a:r>
              <a:rPr lang="en-US" altLang="en-US" b="0">
                <a:latin typeface="Times" panose="02020603050405020304" pitchFamily="18" charset="0"/>
              </a:rPr>
              <a:t> </a:t>
            </a:r>
          </a:p>
          <a:p>
            <a:pPr>
              <a:lnSpc>
                <a:spcPct val="160000"/>
              </a:lnSpc>
              <a:spcBef>
                <a:spcPct val="50000"/>
              </a:spcBef>
              <a:buFontTx/>
              <a:buChar char="•"/>
            </a:pPr>
            <a:r>
              <a:rPr lang="en-US" altLang="en-US" b="0">
                <a:latin typeface="Times" panose="02020603050405020304" pitchFamily="18" charset="0"/>
              </a:rPr>
              <a:t> </a:t>
            </a:r>
          </a:p>
          <a:p>
            <a:pPr>
              <a:lnSpc>
                <a:spcPct val="160000"/>
              </a:lnSpc>
              <a:spcBef>
                <a:spcPct val="50000"/>
              </a:spcBef>
              <a:buFontTx/>
              <a:buChar char="•"/>
            </a:pPr>
            <a:r>
              <a:rPr lang="en-US" altLang="en-US" b="0">
                <a:latin typeface="Times" panose="02020603050405020304" pitchFamily="18" charset="0"/>
              </a:rPr>
              <a:t> </a:t>
            </a:r>
          </a:p>
          <a:p>
            <a:pPr>
              <a:lnSpc>
                <a:spcPct val="160000"/>
              </a:lnSpc>
              <a:spcBef>
                <a:spcPct val="50000"/>
              </a:spcBef>
              <a:buFontTx/>
              <a:buChar char="•"/>
            </a:pPr>
            <a:r>
              <a:rPr lang="en-US" altLang="en-US" b="0">
                <a:latin typeface="Times" panose="02020603050405020304" pitchFamily="18" charset="0"/>
              </a:rPr>
              <a:t> </a:t>
            </a:r>
          </a:p>
          <a:p>
            <a:pPr>
              <a:lnSpc>
                <a:spcPct val="160000"/>
              </a:lnSpc>
              <a:spcBef>
                <a:spcPct val="50000"/>
              </a:spcBef>
              <a:buFontTx/>
              <a:buChar char="•"/>
            </a:pPr>
            <a:r>
              <a:rPr lang="en-US" altLang="en-US" b="0">
                <a:latin typeface="Times" panose="02020603050405020304" pitchFamily="18" charset="0"/>
              </a:rPr>
              <a:t> </a:t>
            </a:r>
          </a:p>
          <a:p>
            <a:pPr>
              <a:lnSpc>
                <a:spcPct val="160000"/>
              </a:lnSpc>
              <a:spcBef>
                <a:spcPct val="50000"/>
              </a:spcBef>
              <a:buFontTx/>
              <a:buChar char="•"/>
            </a:pPr>
            <a:r>
              <a:rPr lang="en-US" altLang="en-US" b="0">
                <a:latin typeface="Times" panose="02020603050405020304" pitchFamily="18" charset="0"/>
              </a:rPr>
              <a:t> </a:t>
            </a:r>
          </a:p>
          <a:p>
            <a:pPr>
              <a:spcBef>
                <a:spcPct val="50000"/>
              </a:spcBef>
              <a:buFontTx/>
              <a:buChar char="•"/>
            </a:pPr>
            <a:endParaRPr lang="en-US" altLang="en-US" b="0">
              <a:latin typeface="Times" panose="02020603050405020304" pitchFamily="18" charset="0"/>
            </a:endParaRPr>
          </a:p>
        </p:txBody>
      </p:sp>
      <p:sp>
        <p:nvSpPr>
          <p:cNvPr id="11271" name="Text Box 8">
            <a:extLst>
              <a:ext uri="{FF2B5EF4-FFF2-40B4-BE49-F238E27FC236}">
                <a16:creationId xmlns:a16="http://schemas.microsoft.com/office/drawing/2014/main" id="{EBBCBD9F-5899-4991-948E-7B5D90503C58}"/>
              </a:ext>
            </a:extLst>
          </p:cNvPr>
          <p:cNvSpPr txBox="1">
            <a:spLocks noChangeArrowheads="1"/>
          </p:cNvSpPr>
          <p:nvPr/>
        </p:nvSpPr>
        <p:spPr bwMode="auto">
          <a:xfrm>
            <a:off x="3962400" y="495300"/>
            <a:ext cx="21336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Helvetica" panose="020B0604020202020204" pitchFamily="34" charset="0"/>
                <a:ea typeface="ＭＳ Ｐゴシック" panose="020B0600070205080204" pitchFamily="34" charset="-128"/>
              </a:defRPr>
            </a:lvl1pPr>
            <a:lvl2pPr marL="742950" indent="-285750">
              <a:defRPr sz="1200" b="1">
                <a:solidFill>
                  <a:schemeClr val="tx1"/>
                </a:solidFill>
                <a:latin typeface="Helvetica" panose="020B0604020202020204" pitchFamily="34" charset="0"/>
                <a:ea typeface="ＭＳ Ｐゴシック" panose="020B0600070205080204" pitchFamily="34" charset="-128"/>
              </a:defRPr>
            </a:lvl2pPr>
            <a:lvl3pPr marL="1143000" indent="-228600">
              <a:defRPr sz="1200" b="1">
                <a:solidFill>
                  <a:schemeClr val="tx1"/>
                </a:solidFill>
                <a:latin typeface="Helvetica" panose="020B0604020202020204" pitchFamily="34" charset="0"/>
                <a:ea typeface="ＭＳ Ｐゴシック" panose="020B0600070205080204" pitchFamily="34" charset="-128"/>
              </a:defRPr>
            </a:lvl3pPr>
            <a:lvl4pPr marL="1600200" indent="-228600">
              <a:defRPr sz="1200" b="1">
                <a:solidFill>
                  <a:schemeClr val="tx1"/>
                </a:solidFill>
                <a:latin typeface="Helvetica" panose="020B0604020202020204" pitchFamily="34" charset="0"/>
                <a:ea typeface="ＭＳ Ｐゴシック" panose="020B0600070205080204" pitchFamily="34" charset="-128"/>
              </a:defRPr>
            </a:lvl4pPr>
            <a:lvl5pPr marL="2057400" indent="-228600">
              <a:defRPr sz="1200" b="1">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tx1"/>
                </a:solidFill>
                <a:latin typeface="Helvetica" panose="020B0604020202020204" pitchFamily="34" charset="0"/>
                <a:ea typeface="ＭＳ Ｐゴシック" panose="020B0600070205080204" pitchFamily="34" charset="-128"/>
              </a:defRPr>
            </a:lvl9pPr>
          </a:lstStyle>
          <a:p>
            <a:pPr algn="r">
              <a:spcBef>
                <a:spcPct val="50000"/>
              </a:spcBef>
            </a:pPr>
            <a:r>
              <a:rPr lang="en-US" altLang="en-US" sz="800"/>
              <a:t>DESIGN</a:t>
            </a:r>
          </a:p>
        </p:txBody>
      </p:sp>
    </p:spTree>
  </p:cSld>
  <p:clrMapOvr>
    <a:masterClrMapping/>
  </p:clrMapOvr>
</p:sld>
</file>

<file path=ppt/theme/theme1.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Helvetica"/>
        <a:ea typeface="ＭＳ Ｐゴシック"/>
        <a:cs typeface=""/>
      </a:majorFont>
      <a:minorFont>
        <a:latin typeface="Time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1" i="0" u="none" strike="noStrike" cap="none" normalizeH="0" baseline="0">
            <a:ln>
              <a:noFill/>
            </a:ln>
            <a:solidFill>
              <a:schemeClr val="tx1"/>
            </a:solidFill>
            <a:effectLst/>
            <a:latin typeface="Helvetic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1" i="0" u="none" strike="noStrike" cap="none" normalizeH="0" baseline="0">
            <a:ln>
              <a:noFill/>
            </a:ln>
            <a:solidFill>
              <a:schemeClr val="tx1"/>
            </a:solidFill>
            <a:effectLst/>
            <a:latin typeface="Helvetica" charset="0"/>
            <a:ea typeface="ＭＳ Ｐゴシック"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1907</TotalTime>
  <Words>10403</Words>
  <Application>Microsoft Office PowerPoint</Application>
  <PresentationFormat>Letter Paper (8.5x11 in)</PresentationFormat>
  <Paragraphs>1599</Paragraphs>
  <Slides>83</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83</vt:i4>
      </vt:variant>
    </vt:vector>
  </HeadingPairs>
  <TitlesOfParts>
    <vt:vector size="90" baseType="lpstr">
      <vt:lpstr>Arial</vt:lpstr>
      <vt:lpstr>Helvetica</vt:lpstr>
      <vt:lpstr>Times</vt:lpstr>
      <vt:lpstr>Times New Roman</vt:lpstr>
      <vt:lpstr>Wingdings</vt:lpstr>
      <vt:lpstr>Zapf Dingbats</vt:lpstr>
      <vt:lpstr>Blank</vt:lpstr>
      <vt:lpstr>Train-the-Trainer Workshop Manual</vt:lpstr>
      <vt:lpstr>Table of Contents</vt:lpstr>
      <vt:lpstr>Learning Development Process</vt:lpstr>
      <vt:lpstr>Workshop Objectives</vt:lpstr>
      <vt:lpstr>Workshop Agenda</vt:lpstr>
      <vt:lpstr>Opening a Training Session</vt:lpstr>
      <vt:lpstr>PowerPoint Presentation</vt:lpstr>
      <vt:lpstr>Organizational Needs</vt:lpstr>
      <vt:lpstr>A Request for Training</vt:lpstr>
      <vt:lpstr>Role of Training</vt:lpstr>
      <vt:lpstr>Role of Training</vt:lpstr>
      <vt:lpstr>Role of Training</vt:lpstr>
      <vt:lpstr>Role of Training</vt:lpstr>
      <vt:lpstr>Needs Analysis Steps</vt:lpstr>
      <vt:lpstr>Conducting the Needs Analysis</vt:lpstr>
      <vt:lpstr>Needs Analysis Exercise</vt:lpstr>
      <vt:lpstr>Needs Analysis Exercise</vt:lpstr>
      <vt:lpstr>Assessment Tools</vt:lpstr>
      <vt:lpstr>PowerPoint Presentation</vt:lpstr>
      <vt:lpstr>Needs Analysis Exercise</vt:lpstr>
      <vt:lpstr>Needs Analysis Application</vt:lpstr>
      <vt:lpstr>Goals &amp; Objectives</vt:lpstr>
      <vt:lpstr>Writing Objectives</vt:lpstr>
      <vt:lpstr>Writing Objectives</vt:lpstr>
      <vt:lpstr>Writing Objectives</vt:lpstr>
      <vt:lpstr>Writing Objectives</vt:lpstr>
      <vt:lpstr>Planning an Evaluation Strategy</vt:lpstr>
      <vt:lpstr>Analyzing Evaluation Results</vt:lpstr>
      <vt:lpstr>Writing a Training Proposal</vt:lpstr>
      <vt:lpstr>Working with Training Providers</vt:lpstr>
      <vt:lpstr>Development Steps</vt:lpstr>
      <vt:lpstr>Characteristics of Adult Learners</vt:lpstr>
      <vt:lpstr>PowerPoint Presentation</vt:lpstr>
      <vt:lpstr>PowerPoint Presentation</vt:lpstr>
      <vt:lpstr>Sequencing Learning Activities</vt:lpstr>
      <vt:lpstr>Learning Activities</vt:lpstr>
      <vt:lpstr>PowerPoint Presentation</vt:lpstr>
      <vt:lpstr>PowerPoint Presentation</vt:lpstr>
      <vt:lpstr>PowerPoint Presentation</vt:lpstr>
      <vt:lpstr>Organising a Presentation</vt:lpstr>
      <vt:lpstr>Organising a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Effective Visual Aids</vt:lpstr>
      <vt:lpstr>You are the Message</vt:lpstr>
      <vt:lpstr>Delivery Skills Reminders</vt:lpstr>
      <vt:lpstr>Delivery Skills Reminders</vt:lpstr>
      <vt:lpstr>Interaction Skills</vt:lpstr>
      <vt:lpstr>Restating</vt:lpstr>
      <vt:lpstr>Drawing Out</vt:lpstr>
      <vt:lpstr>Listening to Understand</vt:lpstr>
      <vt:lpstr>Building</vt:lpstr>
      <vt:lpstr>Differing</vt:lpstr>
      <vt:lpstr>PowerPoint Presentation</vt:lpstr>
      <vt:lpstr>Increasing Interaction in Presentations</vt:lpstr>
      <vt:lpstr>Increasing Interaction in Presentations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Process Techniques Bulleted List</vt:lpstr>
      <vt:lpstr>Using the Flipchart</vt:lpstr>
      <vt:lpstr>Process Techniques Balanced Assessment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McDonald Anderson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Interactive Listening</dc:title>
  <dc:creator>Robert Anderson</dc:creator>
  <cp:lastModifiedBy>Eileen Capilit</cp:lastModifiedBy>
  <cp:revision>115</cp:revision>
  <cp:lastPrinted>2019-08-13T09:40:44Z</cp:lastPrinted>
  <dcterms:created xsi:type="dcterms:W3CDTF">2016-01-29T13:51:47Z</dcterms:created>
  <dcterms:modified xsi:type="dcterms:W3CDTF">2019-08-13T10:09:53Z</dcterms:modified>
</cp:coreProperties>
</file>